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57" r:id="rId2"/>
    <p:sldId id="358" r:id="rId3"/>
    <p:sldId id="359" r:id="rId4"/>
    <p:sldId id="363" r:id="rId5"/>
    <p:sldId id="364" r:id="rId6"/>
    <p:sldId id="365" r:id="rId7"/>
    <p:sldId id="366" r:id="rId8"/>
    <p:sldId id="368" r:id="rId9"/>
    <p:sldId id="369" r:id="rId10"/>
    <p:sldId id="370" r:id="rId11"/>
    <p:sldId id="371" r:id="rId12"/>
    <p:sldId id="378" r:id="rId13"/>
    <p:sldId id="279" r:id="rId14"/>
    <p:sldId id="280" r:id="rId15"/>
    <p:sldId id="343" r:id="rId16"/>
    <p:sldId id="281" r:id="rId17"/>
    <p:sldId id="373" r:id="rId18"/>
    <p:sldId id="374" r:id="rId19"/>
    <p:sldId id="283" r:id="rId20"/>
    <p:sldId id="284" r:id="rId21"/>
    <p:sldId id="285" r:id="rId22"/>
    <p:sldId id="317" r:id="rId23"/>
    <p:sldId id="287" r:id="rId24"/>
    <p:sldId id="288" r:id="rId25"/>
    <p:sldId id="331" r:id="rId26"/>
    <p:sldId id="332" r:id="rId27"/>
    <p:sldId id="333" r:id="rId28"/>
    <p:sldId id="289" r:id="rId29"/>
    <p:sldId id="290" r:id="rId30"/>
    <p:sldId id="291" r:id="rId31"/>
    <p:sldId id="294" r:id="rId32"/>
    <p:sldId id="293" r:id="rId33"/>
    <p:sldId id="295" r:id="rId34"/>
    <p:sldId id="296" r:id="rId35"/>
    <p:sldId id="324" r:id="rId36"/>
    <p:sldId id="325" r:id="rId37"/>
    <p:sldId id="318" r:id="rId38"/>
    <p:sldId id="297" r:id="rId39"/>
    <p:sldId id="298" r:id="rId40"/>
    <p:sldId id="326" r:id="rId41"/>
    <p:sldId id="379" r:id="rId42"/>
    <p:sldId id="303" r:id="rId43"/>
    <p:sldId id="302" r:id="rId44"/>
    <p:sldId id="300" r:id="rId45"/>
    <p:sldId id="344" r:id="rId46"/>
    <p:sldId id="306" r:id="rId47"/>
    <p:sldId id="305" r:id="rId48"/>
    <p:sldId id="376" r:id="rId49"/>
    <p:sldId id="377" r:id="rId50"/>
    <p:sldId id="327" r:id="rId51"/>
    <p:sldId id="319" r:id="rId5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F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>
      <p:cViewPr>
        <p:scale>
          <a:sx n="53" d="100"/>
          <a:sy n="53" d="100"/>
        </p:scale>
        <p:origin x="-1518" y="-116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v>Background Fixed</c:v>
          </c:tx>
          <c:spPr>
            <a:solidFill>
              <a:srgbClr val="0070C0"/>
            </a:solidFill>
          </c:spPr>
          <c:val>
            <c:numRef>
              <c:f>Sheet1!$B$4:$B$9</c:f>
              <c:numCache>
                <c:formatCode>General</c:formatCode>
                <c:ptCount val="6"/>
                <c:pt idx="0">
                  <c:v>7</c:v>
                </c:pt>
                <c:pt idx="1">
                  <c:v>5.8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4.2</c:v>
                </c:pt>
                <c:pt idx="5">
                  <c:v>3.2</c:v>
                </c:pt>
              </c:numCache>
            </c:numRef>
          </c:val>
        </c:ser>
        <c:ser>
          <c:idx val="1"/>
          <c:order val="1"/>
          <c:tx>
            <c:v>Background Mobile</c:v>
          </c:tx>
          <c:spPr>
            <a:solidFill>
              <a:srgbClr val="00B0F0"/>
            </a:solidFill>
          </c:spPr>
          <c:val>
            <c:numRef>
              <c:f>Sheet1!$C$4:$C$9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4.2</c:v>
                </c:pt>
                <c:pt idx="4">
                  <c:v>5.0999999999999996</c:v>
                </c:pt>
                <c:pt idx="5">
                  <c:v>4.5</c:v>
                </c:pt>
              </c:numCache>
            </c:numRef>
          </c:val>
        </c:ser>
        <c:ser>
          <c:idx val="2"/>
          <c:order val="2"/>
          <c:tx>
            <c:v>Target Mobile</c:v>
          </c:tx>
          <c:spPr>
            <a:solidFill>
              <a:srgbClr val="FF0000"/>
            </a:solidFill>
          </c:spPr>
          <c:val>
            <c:numRef>
              <c:f>Sheet1!$D$4:$D$9</c:f>
              <c:numCache>
                <c:formatCode>General</c:formatCode>
                <c:ptCount val="6"/>
                <c:pt idx="0">
                  <c:v>5.5</c:v>
                </c:pt>
                <c:pt idx="1">
                  <c:v>7.3</c:v>
                </c:pt>
                <c:pt idx="2">
                  <c:v>8.2000000000000011</c:v>
                </c:pt>
                <c:pt idx="3">
                  <c:v>9.7000000000000011</c:v>
                </c:pt>
                <c:pt idx="4">
                  <c:v>13.5</c:v>
                </c:pt>
                <c:pt idx="5">
                  <c:v>29.8</c:v>
                </c:pt>
              </c:numCache>
            </c:numRef>
          </c:val>
        </c:ser>
        <c:overlap val="100"/>
        <c:axId val="77915264"/>
        <c:axId val="77916800"/>
      </c:barChart>
      <c:catAx>
        <c:axId val="77915264"/>
        <c:scaling>
          <c:orientation val="minMax"/>
        </c:scaling>
        <c:axPos val="b"/>
        <c:tickLblPos val="nextTo"/>
        <c:crossAx val="77916800"/>
        <c:crosses val="autoZero"/>
        <c:auto val="1"/>
        <c:lblAlgn val="ctr"/>
        <c:lblOffset val="100"/>
      </c:catAx>
      <c:valAx>
        <c:axId val="77916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915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v>Background Fixed</c:v>
          </c:tx>
          <c:spPr>
            <a:solidFill>
              <a:srgbClr val="0070C0"/>
            </a:solidFill>
          </c:spPr>
          <c:val>
            <c:numRef>
              <c:f>Sheet1!$I$4:$I$9</c:f>
              <c:numCache>
                <c:formatCode>General</c:formatCode>
                <c:ptCount val="6"/>
                <c:pt idx="0">
                  <c:v>1.8</c:v>
                </c:pt>
                <c:pt idx="1">
                  <c:v>4.7</c:v>
                </c:pt>
                <c:pt idx="2">
                  <c:v>2.5</c:v>
                </c:pt>
                <c:pt idx="3">
                  <c:v>3</c:v>
                </c:pt>
                <c:pt idx="4">
                  <c:v>3.1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v>Background Mobile</c:v>
          </c:tx>
          <c:spPr>
            <a:solidFill>
              <a:srgbClr val="00B0F0"/>
            </a:solidFill>
          </c:spPr>
          <c:val>
            <c:numRef>
              <c:f>Sheet1!$J$4:$J$9</c:f>
              <c:numCache>
                <c:formatCode>General</c:formatCode>
                <c:ptCount val="6"/>
                <c:pt idx="0">
                  <c:v>7.8</c:v>
                </c:pt>
                <c:pt idx="1">
                  <c:v>4.5</c:v>
                </c:pt>
                <c:pt idx="2">
                  <c:v>5.8</c:v>
                </c:pt>
                <c:pt idx="3">
                  <c:v>7.9</c:v>
                </c:pt>
                <c:pt idx="4">
                  <c:v>7.2</c:v>
                </c:pt>
                <c:pt idx="5">
                  <c:v>3.5</c:v>
                </c:pt>
              </c:numCache>
            </c:numRef>
          </c:val>
        </c:ser>
        <c:ser>
          <c:idx val="2"/>
          <c:order val="2"/>
          <c:tx>
            <c:v>Target Mobile</c:v>
          </c:tx>
          <c:spPr>
            <a:solidFill>
              <a:srgbClr val="FF0000"/>
            </a:solidFill>
          </c:spPr>
          <c:val>
            <c:numRef>
              <c:f>Sheet1!$K$4:$K$9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2.5</c:v>
                </c:pt>
                <c:pt idx="5">
                  <c:v>9.5</c:v>
                </c:pt>
              </c:numCache>
            </c:numRef>
          </c:val>
        </c:ser>
        <c:overlap val="100"/>
        <c:axId val="42885120"/>
        <c:axId val="42886656"/>
      </c:barChart>
      <c:catAx>
        <c:axId val="42885120"/>
        <c:scaling>
          <c:orientation val="minMax"/>
        </c:scaling>
        <c:axPos val="b"/>
        <c:tickLblPos val="nextTo"/>
        <c:crossAx val="42886656"/>
        <c:crosses val="autoZero"/>
        <c:auto val="1"/>
        <c:lblAlgn val="ctr"/>
        <c:lblOffset val="100"/>
      </c:catAx>
      <c:valAx>
        <c:axId val="42886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2885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E8CB9-75B9-44DC-B17B-FF710E5ED3F4}" type="datetimeFigureOut">
              <a:rPr lang="en-AU" smtClean="0"/>
              <a:t>27/06/2013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3F4DF-8704-4527-86FC-050BCF171FD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D762-FC78-468F-B6A0-123D8126A6F3}" type="datetimeFigureOut">
              <a:rPr lang="en-AU" smtClean="0"/>
              <a:pPr/>
              <a:t>27/06/2013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41146-DA0F-441E-A2DF-FB7FFE4A9CC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484E8-5EA5-4B19-8C3C-F547F7DA23B4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B4E94-AA30-4D15-9040-35FF7940CC5A}" type="slidenum">
              <a:rPr lang="en-AU" smtClean="0"/>
              <a:pPr/>
              <a:t>25</a:t>
            </a:fld>
            <a:endParaRPr lang="en-AU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46C24-D7D0-42A2-B431-66B5933F26EF}" type="slidenum">
              <a:rPr lang="en-AU" smtClean="0"/>
              <a:pPr/>
              <a:t>26</a:t>
            </a:fld>
            <a:endParaRPr lang="en-AU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DCB6F-CD3B-4656-A96F-378B6C241B36}" type="slidenum">
              <a:rPr lang="en-AU" smtClean="0"/>
              <a:pPr/>
              <a:t>27</a:t>
            </a:fld>
            <a:endParaRPr lang="en-AU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ED093-13AE-4D47-BF30-466647560D84}" type="slidenum">
              <a:rPr lang="en-AU" smtClean="0"/>
              <a:pPr/>
              <a:t>40</a:t>
            </a:fld>
            <a:endParaRPr lang="en-AU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75C1F-82F3-43C3-89C1-B1C58BF1BD41}" type="slidenum">
              <a:rPr lang="en-AU" smtClean="0"/>
              <a:pPr/>
              <a:t>48</a:t>
            </a:fld>
            <a:endParaRPr lang="en-AU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1DF12-3ABC-498D-A9DB-0875F4A4C3ED}" type="slidenum">
              <a:rPr lang="en-AU"/>
              <a:pPr/>
              <a:t>5</a:t>
            </a:fld>
            <a:endParaRPr lang="en-AU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A358F-63E7-4697-810A-2CAC093D2DF1}" type="slidenum">
              <a:rPr lang="en-AU"/>
              <a:pPr/>
              <a:t>6</a:t>
            </a:fld>
            <a:endParaRPr lang="en-AU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D44BA-C364-4015-92E9-DC1D15E03F1C}" type="slidenum">
              <a:rPr lang="en-AU"/>
              <a:pPr/>
              <a:t>7</a:t>
            </a:fld>
            <a:endParaRPr lang="en-AU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02918-D5A1-4356-AE73-D2C2858D39C9}" type="slidenum">
              <a:rPr lang="en-AU"/>
              <a:pPr/>
              <a:t>8</a:t>
            </a:fld>
            <a:endParaRPr lang="en-AU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7E7F5-3753-4681-ACF3-A34D0597F50F}" type="slidenum">
              <a:rPr lang="en-AU" smtClean="0"/>
              <a:pPr/>
              <a:t>9</a:t>
            </a:fld>
            <a:endParaRPr lang="en-AU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E4A18-D6F0-4BE6-9171-689E5DE5DCBE}" type="slidenum">
              <a:rPr lang="en-AU" smtClean="0"/>
              <a:pPr/>
              <a:t>10</a:t>
            </a:fld>
            <a:endParaRPr lang="en-AU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0DAF0-0D7D-48F7-BBA2-C9DB2E3DD28D}" type="slidenum">
              <a:rPr lang="en-AU" smtClean="0"/>
              <a:pPr/>
              <a:t>11</a:t>
            </a:fld>
            <a:endParaRPr lang="en-AU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4B27C-E934-4F1A-BF09-ED19414D4D18}" type="slidenum">
              <a:rPr lang="en-AU" smtClean="0"/>
              <a:pPr/>
              <a:t>12</a:t>
            </a:fld>
            <a:endParaRPr lang="en-AU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IRO_Grad_RGB_h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91599" y="0"/>
            <a:ext cx="914401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AFA023D6-1B1E-468B-8600-70879CA9DCEB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7C15B38A-09BB-46E5-9FC2-AE8A5F4226FC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7" descr="Kalgoorlie Field Trip 0804 113"/>
          <p:cNvPicPr>
            <a:picLocks noChangeAspect="1" noChangeArrowheads="1"/>
          </p:cNvPicPr>
          <p:nvPr userDrawn="1"/>
        </p:nvPicPr>
        <p:blipFill>
          <a:blip r:embed="rId2" cstate="print"/>
          <a:srcRect t="13841" b="20761"/>
          <a:stretch>
            <a:fillRect/>
          </a:stretch>
        </p:blipFill>
        <p:spPr bwMode="auto">
          <a:xfrm>
            <a:off x="0" y="0"/>
            <a:ext cx="9906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-6879" y="-12700"/>
            <a:ext cx="9912879" cy="6883400"/>
            <a:chOff x="-4" y="-8"/>
            <a:chExt cx="5764" cy="4336"/>
          </a:xfrm>
        </p:grpSpPr>
        <p:grpSp>
          <p:nvGrpSpPr>
            <p:cNvPr id="3" name="Group 33"/>
            <p:cNvGrpSpPr>
              <a:grpSpLocks/>
            </p:cNvGrpSpPr>
            <p:nvPr userDrawn="1"/>
          </p:nvGrpSpPr>
          <p:grpSpPr bwMode="auto">
            <a:xfrm>
              <a:off x="-4" y="0"/>
              <a:ext cx="855" cy="2387"/>
              <a:chOff x="0" y="0"/>
              <a:chExt cx="855" cy="2387"/>
            </a:xfrm>
          </p:grpSpPr>
          <p:sp>
            <p:nvSpPr>
              <p:cNvPr id="19" name="AutoShape 34"/>
              <p:cNvSpPr>
                <a:spLocks noChangeArrowheads="1"/>
              </p:cNvSpPr>
              <p:nvPr userDrawn="1"/>
            </p:nvSpPr>
            <p:spPr bwMode="auto">
              <a:xfrm>
                <a:off x="16" y="0"/>
                <a:ext cx="839" cy="2387"/>
              </a:xfrm>
              <a:prstGeom prst="parallelogram">
                <a:avLst>
                  <a:gd name="adj" fmla="val 25028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Rectangle 3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85" cy="23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7" name="Line 46"/>
            <p:cNvSpPr>
              <a:spLocks noChangeShapeType="1"/>
            </p:cNvSpPr>
            <p:nvPr userDrawn="1"/>
          </p:nvSpPr>
          <p:spPr bwMode="auto">
            <a:xfrm>
              <a:off x="540" y="3409"/>
              <a:ext cx="52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9" name="Picture 56" descr="title_slide_nolineslr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8672" r="139"/>
            <a:stretch>
              <a:fillRect/>
            </a:stretch>
          </p:blipFill>
          <p:spPr bwMode="auto">
            <a:xfrm>
              <a:off x="-3" y="2386"/>
              <a:ext cx="5763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59"/>
            <p:cNvSpPr>
              <a:spLocks noChangeShapeType="1"/>
            </p:cNvSpPr>
            <p:nvPr userDrawn="1"/>
          </p:nvSpPr>
          <p:spPr bwMode="auto">
            <a:xfrm>
              <a:off x="0" y="3237"/>
              <a:ext cx="5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5" name="Group 37"/>
            <p:cNvGrpSpPr>
              <a:grpSpLocks/>
            </p:cNvGrpSpPr>
            <p:nvPr userDrawn="1"/>
          </p:nvGrpSpPr>
          <p:grpSpPr bwMode="auto">
            <a:xfrm>
              <a:off x="409" y="-8"/>
              <a:ext cx="259" cy="4336"/>
              <a:chOff x="409" y="-1"/>
              <a:chExt cx="259" cy="4331"/>
            </a:xfrm>
          </p:grpSpPr>
          <p:sp>
            <p:nvSpPr>
              <p:cNvPr id="12" name="Line 38"/>
              <p:cNvSpPr>
                <a:spLocks noChangeShapeType="1"/>
              </p:cNvSpPr>
              <p:nvPr userDrawn="1"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Line 39"/>
              <p:cNvSpPr>
                <a:spLocks noChangeShapeType="1"/>
              </p:cNvSpPr>
              <p:nvPr userDrawn="1"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Line 40"/>
              <p:cNvSpPr>
                <a:spLocks noChangeShapeType="1"/>
              </p:cNvSpPr>
              <p:nvPr userDrawn="1"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Line 41"/>
              <p:cNvSpPr>
                <a:spLocks noChangeShapeType="1"/>
              </p:cNvSpPr>
              <p:nvPr userDrawn="1"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Line 42"/>
              <p:cNvSpPr>
                <a:spLocks noChangeShapeType="1"/>
              </p:cNvSpPr>
              <p:nvPr userDrawn="1"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Line 43"/>
              <p:cNvSpPr>
                <a:spLocks noChangeShapeType="1"/>
              </p:cNvSpPr>
              <p:nvPr userDrawn="1"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Line 44"/>
              <p:cNvSpPr>
                <a:spLocks noChangeShapeType="1"/>
              </p:cNvSpPr>
              <p:nvPr userDrawn="1"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2906" y="4076701"/>
            <a:ext cx="7955756" cy="1008063"/>
          </a:xfrm>
          <a:prstGeom prst="rect">
            <a:avLst/>
          </a:prstGeom>
        </p:spPr>
        <p:txBody>
          <a:bodyPr tIns="0"/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AU"/>
              <a:t>Deep Exploration Technologies</a:t>
            </a:r>
            <a:br>
              <a:rPr lang="en-AU"/>
            </a:br>
            <a:r>
              <a:rPr lang="en-AU"/>
              <a:t>CRC Application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2906" y="5661026"/>
            <a:ext cx="4282281" cy="100806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600" b="1">
                <a:solidFill>
                  <a:srgbClr val="0099CC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721E7937-1EB6-462B-9747-9E76ACB6C434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BA760596-E6BF-4062-84D8-C6CBA5853694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CE6D028-D580-4969-A645-9CC46FB8173D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AFC6880E-6ED9-4CB8-9B67-0A53A2F04012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B6FC3C81-F75B-4374-BE44-115F7315F234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508916" y="6611781"/>
            <a:ext cx="3397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</a:t>
            </a:r>
            <a:r>
              <a:rPr lang="en-AU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A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International Geological Congress, Brisbane, August 2012</a:t>
            </a:r>
            <a:endParaRPr lang="en-A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C06AD1D0-731B-46A5-B186-36164743D9BF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A6D8A5CA-50B9-4C76-A435-D2F85B825B19}" type="datetime1">
              <a:rPr lang="en-AU" smtClean="0"/>
              <a:pPr/>
              <a:t>27/06/2013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DD9066F9-5BA4-4F98-B30E-A748BA513A7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IRO_Grad_RGB_h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991599" y="0"/>
            <a:ext cx="914401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2328" y="3875088"/>
            <a:ext cx="8499210" cy="1008062"/>
          </a:xfrm>
        </p:spPr>
        <p:txBody>
          <a:bodyPr/>
          <a:lstStyle/>
          <a:p>
            <a:pPr eaLnBrk="1" hangingPunct="1"/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Isotope Geochemistry:</a:t>
            </a:r>
            <a:b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Brave New World?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7361" y="5591176"/>
            <a:ext cx="4282281" cy="1008063"/>
          </a:xfrm>
        </p:spPr>
        <p:txBody>
          <a:bodyPr/>
          <a:lstStyle/>
          <a:p>
            <a:pPr eaLnBrk="1" hangingPunct="1"/>
            <a:r>
              <a:rPr lang="en-AU" dirty="0" smtClean="0"/>
              <a:t>Graham R Carr</a:t>
            </a:r>
          </a:p>
          <a:p>
            <a:pPr eaLnBrk="1" hangingPunct="1"/>
            <a:r>
              <a:rPr lang="en-AU" dirty="0" smtClean="0"/>
              <a:t>CSIRO Exploration and Mining</a:t>
            </a:r>
          </a:p>
          <a:p>
            <a:pPr eaLnBrk="1" hangingPunct="1"/>
            <a:r>
              <a:rPr lang="en-AU" dirty="0" smtClean="0"/>
              <a:t>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Relating Ores to Tectonics</a:t>
            </a:r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>
            <a:off x="2956323" y="1481139"/>
            <a:ext cx="3440" cy="36226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2901289" y="1490664"/>
            <a:ext cx="5503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>
            <a:off x="2901289" y="2092325"/>
            <a:ext cx="5503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2" name="Line 7"/>
          <p:cNvSpPr>
            <a:spLocks noChangeShapeType="1"/>
          </p:cNvSpPr>
          <p:nvPr/>
        </p:nvSpPr>
        <p:spPr bwMode="auto">
          <a:xfrm>
            <a:off x="2901289" y="2695575"/>
            <a:ext cx="5503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>
            <a:off x="2901289" y="3297239"/>
            <a:ext cx="5503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>
            <a:off x="2901289" y="3898901"/>
            <a:ext cx="5503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>
            <a:off x="2901289" y="4500564"/>
            <a:ext cx="5503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2901289" y="5103814"/>
            <a:ext cx="5503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2956323" y="5103814"/>
            <a:ext cx="3826536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 flipV="1">
            <a:off x="2956323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9" name="Line 14"/>
          <p:cNvSpPr>
            <a:spLocks noChangeShapeType="1"/>
          </p:cNvSpPr>
          <p:nvPr/>
        </p:nvSpPr>
        <p:spPr bwMode="auto">
          <a:xfrm flipV="1">
            <a:off x="3248688" y="5065713"/>
            <a:ext cx="1719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 flipV="1">
            <a:off x="3547931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 flipV="1">
            <a:off x="3838575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2" name="Line 17"/>
          <p:cNvSpPr>
            <a:spLocks noChangeShapeType="1"/>
          </p:cNvSpPr>
          <p:nvPr/>
        </p:nvSpPr>
        <p:spPr bwMode="auto">
          <a:xfrm flipV="1">
            <a:off x="4137819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3" name="Line 18"/>
          <p:cNvSpPr>
            <a:spLocks noChangeShapeType="1"/>
          </p:cNvSpPr>
          <p:nvPr/>
        </p:nvSpPr>
        <p:spPr bwMode="auto">
          <a:xfrm flipV="1">
            <a:off x="4423305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4" name="Line 19"/>
          <p:cNvSpPr>
            <a:spLocks noChangeShapeType="1"/>
          </p:cNvSpPr>
          <p:nvPr/>
        </p:nvSpPr>
        <p:spPr bwMode="auto">
          <a:xfrm flipV="1">
            <a:off x="4727709" y="5065713"/>
            <a:ext cx="1719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5" name="Line 20"/>
          <p:cNvSpPr>
            <a:spLocks noChangeShapeType="1"/>
          </p:cNvSpPr>
          <p:nvPr/>
        </p:nvSpPr>
        <p:spPr bwMode="auto">
          <a:xfrm flipV="1">
            <a:off x="5016634" y="5065713"/>
            <a:ext cx="1719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6" name="Line 21"/>
          <p:cNvSpPr>
            <a:spLocks noChangeShapeType="1"/>
          </p:cNvSpPr>
          <p:nvPr/>
        </p:nvSpPr>
        <p:spPr bwMode="auto">
          <a:xfrm flipV="1">
            <a:off x="5315877" y="5065713"/>
            <a:ext cx="1719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7" name="Line 22"/>
          <p:cNvSpPr>
            <a:spLocks noChangeShapeType="1"/>
          </p:cNvSpPr>
          <p:nvPr/>
        </p:nvSpPr>
        <p:spPr bwMode="auto">
          <a:xfrm flipV="1">
            <a:off x="5606521" y="5072063"/>
            <a:ext cx="1720" cy="31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8" name="Line 23"/>
          <p:cNvSpPr>
            <a:spLocks noChangeShapeType="1"/>
          </p:cNvSpPr>
          <p:nvPr/>
        </p:nvSpPr>
        <p:spPr bwMode="auto">
          <a:xfrm flipV="1">
            <a:off x="5905765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59" name="Line 24"/>
          <p:cNvSpPr>
            <a:spLocks noChangeShapeType="1"/>
          </p:cNvSpPr>
          <p:nvPr/>
        </p:nvSpPr>
        <p:spPr bwMode="auto">
          <a:xfrm flipV="1">
            <a:off x="6194690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60" name="Line 25"/>
          <p:cNvSpPr>
            <a:spLocks noChangeShapeType="1"/>
          </p:cNvSpPr>
          <p:nvPr/>
        </p:nvSpPr>
        <p:spPr bwMode="auto">
          <a:xfrm flipV="1">
            <a:off x="6493934" y="5065713"/>
            <a:ext cx="516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61" name="Line 26"/>
          <p:cNvSpPr>
            <a:spLocks noChangeShapeType="1"/>
          </p:cNvSpPr>
          <p:nvPr/>
        </p:nvSpPr>
        <p:spPr bwMode="auto">
          <a:xfrm flipV="1">
            <a:off x="6782859" y="5065713"/>
            <a:ext cx="3440" cy="38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62" name="Rectangle 27"/>
          <p:cNvSpPr>
            <a:spLocks noChangeArrowheads="1"/>
          </p:cNvSpPr>
          <p:nvPr/>
        </p:nvSpPr>
        <p:spPr bwMode="auto">
          <a:xfrm>
            <a:off x="3080148" y="4598988"/>
            <a:ext cx="55033" cy="1111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Rectangle 28"/>
          <p:cNvSpPr>
            <a:spLocks noChangeArrowheads="1"/>
          </p:cNvSpPr>
          <p:nvPr/>
        </p:nvSpPr>
        <p:spPr bwMode="auto">
          <a:xfrm>
            <a:off x="3370792" y="4508501"/>
            <a:ext cx="56754" cy="95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Rectangle 29"/>
          <p:cNvSpPr>
            <a:spLocks noChangeArrowheads="1"/>
          </p:cNvSpPr>
          <p:nvPr/>
        </p:nvSpPr>
        <p:spPr bwMode="auto">
          <a:xfrm>
            <a:off x="3670035" y="4448176"/>
            <a:ext cx="56754" cy="95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Rectangle 30"/>
          <p:cNvSpPr>
            <a:spLocks noChangeArrowheads="1"/>
          </p:cNvSpPr>
          <p:nvPr/>
        </p:nvSpPr>
        <p:spPr bwMode="auto">
          <a:xfrm>
            <a:off x="3957241" y="4135439"/>
            <a:ext cx="60192" cy="7937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Rectangle 31"/>
          <p:cNvSpPr>
            <a:spLocks noChangeArrowheads="1"/>
          </p:cNvSpPr>
          <p:nvPr/>
        </p:nvSpPr>
        <p:spPr bwMode="auto">
          <a:xfrm>
            <a:off x="4258205" y="3914775"/>
            <a:ext cx="58473" cy="7938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Rectangle 32"/>
          <p:cNvSpPr>
            <a:spLocks noChangeArrowheads="1"/>
          </p:cNvSpPr>
          <p:nvPr/>
        </p:nvSpPr>
        <p:spPr bwMode="auto">
          <a:xfrm>
            <a:off x="4548850" y="3708400"/>
            <a:ext cx="55033" cy="7938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8" name="Rectangle 33"/>
          <p:cNvSpPr>
            <a:spLocks noChangeArrowheads="1"/>
          </p:cNvSpPr>
          <p:nvPr/>
        </p:nvSpPr>
        <p:spPr bwMode="auto">
          <a:xfrm>
            <a:off x="4848093" y="2932113"/>
            <a:ext cx="55033" cy="63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9" name="Rectangle 34"/>
          <p:cNvSpPr>
            <a:spLocks noChangeArrowheads="1"/>
          </p:cNvSpPr>
          <p:nvPr/>
        </p:nvSpPr>
        <p:spPr bwMode="auto">
          <a:xfrm>
            <a:off x="5138738" y="4676775"/>
            <a:ext cx="58473" cy="7938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0" name="Rectangle 35"/>
          <p:cNvSpPr>
            <a:spLocks noChangeArrowheads="1"/>
          </p:cNvSpPr>
          <p:nvPr/>
        </p:nvSpPr>
        <p:spPr bwMode="auto">
          <a:xfrm>
            <a:off x="5425943" y="4432301"/>
            <a:ext cx="61913" cy="95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1" name="Rectangle 36"/>
          <p:cNvSpPr>
            <a:spLocks noChangeArrowheads="1"/>
          </p:cNvSpPr>
          <p:nvPr/>
        </p:nvSpPr>
        <p:spPr bwMode="auto">
          <a:xfrm>
            <a:off x="5725187" y="3822701"/>
            <a:ext cx="61913" cy="95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2" name="Rectangle 37"/>
          <p:cNvSpPr>
            <a:spLocks noChangeArrowheads="1"/>
          </p:cNvSpPr>
          <p:nvPr/>
        </p:nvSpPr>
        <p:spPr bwMode="auto">
          <a:xfrm>
            <a:off x="6019271" y="3684589"/>
            <a:ext cx="55033" cy="9525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3" name="Rectangle 38"/>
          <p:cNvSpPr>
            <a:spLocks noChangeArrowheads="1"/>
          </p:cNvSpPr>
          <p:nvPr/>
        </p:nvSpPr>
        <p:spPr bwMode="auto">
          <a:xfrm>
            <a:off x="6315076" y="3532188"/>
            <a:ext cx="58473" cy="11112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4" name="Rectangle 39"/>
          <p:cNvSpPr>
            <a:spLocks noChangeArrowheads="1"/>
          </p:cNvSpPr>
          <p:nvPr/>
        </p:nvSpPr>
        <p:spPr bwMode="auto">
          <a:xfrm>
            <a:off x="6609160" y="2627313"/>
            <a:ext cx="55033" cy="6350"/>
          </a:xfrm>
          <a:prstGeom prst="rect">
            <a:avLst/>
          </a:prstGeom>
          <a:solidFill>
            <a:srgbClr val="000080"/>
          </a:solidFill>
          <a:ln w="63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5" name="Rectangle 40"/>
          <p:cNvSpPr>
            <a:spLocks noChangeArrowheads="1"/>
          </p:cNvSpPr>
          <p:nvPr/>
        </p:nvSpPr>
        <p:spPr bwMode="auto">
          <a:xfrm>
            <a:off x="3080148" y="4432301"/>
            <a:ext cx="55033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6" name="Rectangle 41"/>
          <p:cNvSpPr>
            <a:spLocks noChangeArrowheads="1"/>
          </p:cNvSpPr>
          <p:nvPr/>
        </p:nvSpPr>
        <p:spPr bwMode="auto">
          <a:xfrm>
            <a:off x="3370792" y="4408488"/>
            <a:ext cx="56754" cy="1111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7" name="Rectangle 42"/>
          <p:cNvSpPr>
            <a:spLocks noChangeArrowheads="1"/>
          </p:cNvSpPr>
          <p:nvPr/>
        </p:nvSpPr>
        <p:spPr bwMode="auto">
          <a:xfrm>
            <a:off x="3670035" y="4203701"/>
            <a:ext cx="56754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8" name="Rectangle 43"/>
          <p:cNvSpPr>
            <a:spLocks noChangeArrowheads="1"/>
          </p:cNvSpPr>
          <p:nvPr/>
        </p:nvSpPr>
        <p:spPr bwMode="auto">
          <a:xfrm>
            <a:off x="3957241" y="3890964"/>
            <a:ext cx="60192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9" name="Rectangle 44"/>
          <p:cNvSpPr>
            <a:spLocks noChangeArrowheads="1"/>
          </p:cNvSpPr>
          <p:nvPr/>
        </p:nvSpPr>
        <p:spPr bwMode="auto">
          <a:xfrm>
            <a:off x="4258205" y="3768726"/>
            <a:ext cx="58473" cy="11113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0" name="Rectangle 45"/>
          <p:cNvSpPr>
            <a:spLocks noChangeArrowheads="1"/>
          </p:cNvSpPr>
          <p:nvPr/>
        </p:nvSpPr>
        <p:spPr bwMode="auto">
          <a:xfrm>
            <a:off x="4548850" y="3105151"/>
            <a:ext cx="55033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1" name="Rectangle 46"/>
          <p:cNvSpPr>
            <a:spLocks noChangeArrowheads="1"/>
          </p:cNvSpPr>
          <p:nvPr/>
        </p:nvSpPr>
        <p:spPr bwMode="auto">
          <a:xfrm>
            <a:off x="4848093" y="2563814"/>
            <a:ext cx="55033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2" name="Rectangle 47"/>
          <p:cNvSpPr>
            <a:spLocks noChangeArrowheads="1"/>
          </p:cNvSpPr>
          <p:nvPr/>
        </p:nvSpPr>
        <p:spPr bwMode="auto">
          <a:xfrm>
            <a:off x="5138738" y="4432301"/>
            <a:ext cx="58473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3" name="Rectangle 48"/>
          <p:cNvSpPr>
            <a:spLocks noChangeArrowheads="1"/>
          </p:cNvSpPr>
          <p:nvPr/>
        </p:nvSpPr>
        <p:spPr bwMode="auto">
          <a:xfrm>
            <a:off x="5425943" y="4195764"/>
            <a:ext cx="61913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4" name="Rectangle 49"/>
          <p:cNvSpPr>
            <a:spLocks noChangeArrowheads="1"/>
          </p:cNvSpPr>
          <p:nvPr/>
        </p:nvSpPr>
        <p:spPr bwMode="auto">
          <a:xfrm>
            <a:off x="5725187" y="3576638"/>
            <a:ext cx="61913" cy="11112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5" name="Rectangle 50"/>
          <p:cNvSpPr>
            <a:spLocks noChangeArrowheads="1"/>
          </p:cNvSpPr>
          <p:nvPr/>
        </p:nvSpPr>
        <p:spPr bwMode="auto">
          <a:xfrm>
            <a:off x="6019271" y="3448051"/>
            <a:ext cx="55033" cy="11113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6" name="Rectangle 51"/>
          <p:cNvSpPr>
            <a:spLocks noChangeArrowheads="1"/>
          </p:cNvSpPr>
          <p:nvPr/>
        </p:nvSpPr>
        <p:spPr bwMode="auto">
          <a:xfrm>
            <a:off x="6315076" y="2327276"/>
            <a:ext cx="58473" cy="11113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7" name="Rectangle 52"/>
          <p:cNvSpPr>
            <a:spLocks noChangeArrowheads="1"/>
          </p:cNvSpPr>
          <p:nvPr/>
        </p:nvSpPr>
        <p:spPr bwMode="auto">
          <a:xfrm>
            <a:off x="6609160" y="2387601"/>
            <a:ext cx="55033" cy="9525"/>
          </a:xfrm>
          <a:prstGeom prst="rect">
            <a:avLst/>
          </a:prstGeom>
          <a:solidFill>
            <a:srgbClr val="FF00FF"/>
          </a:solidFill>
          <a:ln w="63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8" name="Rectangle 53"/>
          <p:cNvSpPr>
            <a:spLocks noChangeArrowheads="1"/>
          </p:cNvSpPr>
          <p:nvPr/>
        </p:nvSpPr>
        <p:spPr bwMode="auto">
          <a:xfrm>
            <a:off x="2385352" y="1412876"/>
            <a:ext cx="38523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38" name="Rectangle 54"/>
          <p:cNvSpPr>
            <a:spLocks noChangeArrowheads="1"/>
          </p:cNvSpPr>
          <p:nvPr/>
        </p:nvSpPr>
        <p:spPr bwMode="auto">
          <a:xfrm>
            <a:off x="2385351" y="1419225"/>
            <a:ext cx="33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1400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590" name="Rectangle 55"/>
          <p:cNvSpPr>
            <a:spLocks noChangeArrowheads="1"/>
          </p:cNvSpPr>
          <p:nvPr/>
        </p:nvSpPr>
        <p:spPr bwMode="auto">
          <a:xfrm>
            <a:off x="2385352" y="2017714"/>
            <a:ext cx="38523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0" name="Rectangle 56"/>
          <p:cNvSpPr>
            <a:spLocks noChangeArrowheads="1"/>
          </p:cNvSpPr>
          <p:nvPr/>
        </p:nvSpPr>
        <p:spPr bwMode="auto">
          <a:xfrm>
            <a:off x="2385351" y="2022475"/>
            <a:ext cx="33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1450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592" name="Rectangle 57"/>
          <p:cNvSpPr>
            <a:spLocks noChangeArrowheads="1"/>
          </p:cNvSpPr>
          <p:nvPr/>
        </p:nvSpPr>
        <p:spPr bwMode="auto">
          <a:xfrm>
            <a:off x="2385352" y="2617789"/>
            <a:ext cx="38523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2" name="Rectangle 58"/>
          <p:cNvSpPr>
            <a:spLocks noChangeArrowheads="1"/>
          </p:cNvSpPr>
          <p:nvPr/>
        </p:nvSpPr>
        <p:spPr bwMode="auto">
          <a:xfrm>
            <a:off x="2385351" y="2624139"/>
            <a:ext cx="33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1500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594" name="Rectangle 59"/>
          <p:cNvSpPr>
            <a:spLocks noChangeArrowheads="1"/>
          </p:cNvSpPr>
          <p:nvPr/>
        </p:nvSpPr>
        <p:spPr bwMode="auto">
          <a:xfrm>
            <a:off x="2385352" y="3221039"/>
            <a:ext cx="38523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4" name="Rectangle 60"/>
          <p:cNvSpPr>
            <a:spLocks noChangeArrowheads="1"/>
          </p:cNvSpPr>
          <p:nvPr/>
        </p:nvSpPr>
        <p:spPr bwMode="auto">
          <a:xfrm>
            <a:off x="2385351" y="3225800"/>
            <a:ext cx="33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1550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596" name="Rectangle 61"/>
          <p:cNvSpPr>
            <a:spLocks noChangeArrowheads="1"/>
          </p:cNvSpPr>
          <p:nvPr/>
        </p:nvSpPr>
        <p:spPr bwMode="auto">
          <a:xfrm>
            <a:off x="2385352" y="3822700"/>
            <a:ext cx="38523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6" name="Rectangle 62"/>
          <p:cNvSpPr>
            <a:spLocks noChangeArrowheads="1"/>
          </p:cNvSpPr>
          <p:nvPr/>
        </p:nvSpPr>
        <p:spPr bwMode="auto">
          <a:xfrm>
            <a:off x="2385351" y="3827463"/>
            <a:ext cx="33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1600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598" name="Rectangle 63"/>
          <p:cNvSpPr>
            <a:spLocks noChangeArrowheads="1"/>
          </p:cNvSpPr>
          <p:nvPr/>
        </p:nvSpPr>
        <p:spPr bwMode="auto">
          <a:xfrm>
            <a:off x="2385352" y="4425951"/>
            <a:ext cx="38523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48" name="Rectangle 64"/>
          <p:cNvSpPr>
            <a:spLocks noChangeArrowheads="1"/>
          </p:cNvSpPr>
          <p:nvPr/>
        </p:nvSpPr>
        <p:spPr bwMode="auto">
          <a:xfrm>
            <a:off x="2385351" y="4430714"/>
            <a:ext cx="33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1650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600" name="Rectangle 65"/>
          <p:cNvSpPr>
            <a:spLocks noChangeArrowheads="1"/>
          </p:cNvSpPr>
          <p:nvPr/>
        </p:nvSpPr>
        <p:spPr bwMode="auto">
          <a:xfrm>
            <a:off x="2385352" y="5027614"/>
            <a:ext cx="38523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50" name="Rectangle 66"/>
          <p:cNvSpPr>
            <a:spLocks noChangeArrowheads="1"/>
          </p:cNvSpPr>
          <p:nvPr/>
        </p:nvSpPr>
        <p:spPr bwMode="auto">
          <a:xfrm>
            <a:off x="2385351" y="5032375"/>
            <a:ext cx="3398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1700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1" name="Rectangle 67"/>
          <p:cNvSpPr>
            <a:spLocks noChangeArrowheads="1"/>
          </p:cNvSpPr>
          <p:nvPr/>
        </p:nvSpPr>
        <p:spPr bwMode="auto">
          <a:xfrm rot="16200000">
            <a:off x="2836523" y="5865311"/>
            <a:ext cx="53540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Urquhart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2" name="Rectangle 68"/>
          <p:cNvSpPr>
            <a:spLocks noChangeArrowheads="1"/>
          </p:cNvSpPr>
          <p:nvPr/>
        </p:nvSpPr>
        <p:spPr bwMode="auto">
          <a:xfrm rot="16200000">
            <a:off x="2929497" y="5375568"/>
            <a:ext cx="34945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Shale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3" name="Rectangle 69"/>
          <p:cNvSpPr>
            <a:spLocks noChangeArrowheads="1"/>
          </p:cNvSpPr>
          <p:nvPr/>
        </p:nvSpPr>
        <p:spPr bwMode="auto">
          <a:xfrm rot="16200000">
            <a:off x="3228459" y="6439987"/>
            <a:ext cx="27090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Lady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 rot="16200000">
            <a:off x="3032208" y="5901824"/>
            <a:ext cx="66684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Loretta Fm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5" name="Rectangle 71"/>
          <p:cNvSpPr>
            <a:spLocks noChangeArrowheads="1"/>
          </p:cNvSpPr>
          <p:nvPr/>
        </p:nvSpPr>
        <p:spPr bwMode="auto">
          <a:xfrm rot="16200000">
            <a:off x="3200523" y="5351755"/>
            <a:ext cx="33021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.-max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6" name="Rectangle 72"/>
          <p:cNvSpPr>
            <a:spLocks noChangeArrowheads="1"/>
          </p:cNvSpPr>
          <p:nvPr/>
        </p:nvSpPr>
        <p:spPr bwMode="auto">
          <a:xfrm rot="16200000">
            <a:off x="3551780" y="6412999"/>
            <a:ext cx="27090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Lady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7" name="Rectangle 73"/>
          <p:cNvSpPr>
            <a:spLocks noChangeArrowheads="1"/>
          </p:cNvSpPr>
          <p:nvPr/>
        </p:nvSpPr>
        <p:spPr bwMode="auto">
          <a:xfrm rot="16200000">
            <a:off x="3355529" y="5874837"/>
            <a:ext cx="66684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Loretta Fm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8" name="Rectangle 74"/>
          <p:cNvSpPr>
            <a:spLocks noChangeArrowheads="1"/>
          </p:cNvSpPr>
          <p:nvPr/>
        </p:nvSpPr>
        <p:spPr bwMode="auto">
          <a:xfrm rot="16200000">
            <a:off x="3648076" y="5461293"/>
            <a:ext cx="8175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.-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59" name="Rectangle 75"/>
          <p:cNvSpPr>
            <a:spLocks noChangeArrowheads="1"/>
          </p:cNvSpPr>
          <p:nvPr/>
        </p:nvSpPr>
        <p:spPr bwMode="auto">
          <a:xfrm rot="16200000">
            <a:off x="3575942" y="5293811"/>
            <a:ext cx="22602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min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0" name="Rectangle 76"/>
          <p:cNvSpPr>
            <a:spLocks noChangeArrowheads="1"/>
          </p:cNvSpPr>
          <p:nvPr/>
        </p:nvSpPr>
        <p:spPr bwMode="auto">
          <a:xfrm rot="16200000">
            <a:off x="3942395" y="5279524"/>
            <a:ext cx="881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D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1" name="Rectangle 77"/>
          <p:cNvSpPr>
            <a:spLocks noChangeArrowheads="1"/>
          </p:cNvSpPr>
          <p:nvPr/>
        </p:nvSpPr>
        <p:spPr bwMode="auto">
          <a:xfrm rot="16200000">
            <a:off x="4014769" y="5238071"/>
            <a:ext cx="4488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700" b="1">
                <a:solidFill>
                  <a:srgbClr val="000000"/>
                </a:solidFill>
                <a:cs typeface="Arial" charset="0"/>
              </a:rPr>
              <a:t>1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2" name="Rectangle 78"/>
          <p:cNvSpPr>
            <a:spLocks noChangeArrowheads="1"/>
          </p:cNvSpPr>
          <p:nvPr/>
        </p:nvSpPr>
        <p:spPr bwMode="auto">
          <a:xfrm rot="16200000">
            <a:off x="4015498" y="5759743"/>
            <a:ext cx="5370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Lawn Hill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3" name="Rectangle 79"/>
          <p:cNvSpPr>
            <a:spLocks noChangeArrowheads="1"/>
          </p:cNvSpPr>
          <p:nvPr/>
        </p:nvSpPr>
        <p:spPr bwMode="auto">
          <a:xfrm rot="16200000">
            <a:off x="4178204" y="5331911"/>
            <a:ext cx="21159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Fm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4" name="Rectangle 80"/>
          <p:cNvSpPr>
            <a:spLocks noChangeArrowheads="1"/>
          </p:cNvSpPr>
          <p:nvPr/>
        </p:nvSpPr>
        <p:spPr bwMode="auto">
          <a:xfrm rot="16200000">
            <a:off x="4264766" y="5192211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.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5" name="Rectangle 81"/>
          <p:cNvSpPr>
            <a:spLocks noChangeArrowheads="1"/>
          </p:cNvSpPr>
          <p:nvPr/>
        </p:nvSpPr>
        <p:spPr bwMode="auto">
          <a:xfrm rot="16200000">
            <a:off x="4535723" y="5287461"/>
            <a:ext cx="881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D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6" name="Rectangle 82"/>
          <p:cNvSpPr>
            <a:spLocks noChangeArrowheads="1"/>
          </p:cNvSpPr>
          <p:nvPr/>
        </p:nvSpPr>
        <p:spPr bwMode="auto">
          <a:xfrm rot="16200000">
            <a:off x="4609818" y="5246008"/>
            <a:ext cx="4488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700" b="1">
                <a:solidFill>
                  <a:srgbClr val="000000"/>
                </a:solidFill>
                <a:cs typeface="Arial" charset="0"/>
              </a:rPr>
              <a:t>2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7" name="Rectangle 83"/>
          <p:cNvSpPr>
            <a:spLocks noChangeArrowheads="1"/>
          </p:cNvSpPr>
          <p:nvPr/>
        </p:nvSpPr>
        <p:spPr bwMode="auto">
          <a:xfrm rot="16200000">
            <a:off x="4833247" y="5295399"/>
            <a:ext cx="881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D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8" name="Rectangle 84"/>
          <p:cNvSpPr>
            <a:spLocks noChangeArrowheads="1"/>
          </p:cNvSpPr>
          <p:nvPr/>
        </p:nvSpPr>
        <p:spPr bwMode="auto">
          <a:xfrm rot="16200000">
            <a:off x="4907341" y="5253946"/>
            <a:ext cx="4488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700" b="1">
                <a:solidFill>
                  <a:srgbClr val="000000"/>
                </a:solidFill>
                <a:cs typeface="Arial" charset="0"/>
              </a:rPr>
              <a:t>3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69" name="Rectangle 85"/>
          <p:cNvSpPr>
            <a:spLocks noChangeArrowheads="1"/>
          </p:cNvSpPr>
          <p:nvPr/>
        </p:nvSpPr>
        <p:spPr bwMode="auto">
          <a:xfrm rot="16200000">
            <a:off x="4901993" y="6471736"/>
            <a:ext cx="53540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Urquhart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0" name="Rectangle 86"/>
          <p:cNvSpPr>
            <a:spLocks noChangeArrowheads="1"/>
          </p:cNvSpPr>
          <p:nvPr/>
        </p:nvSpPr>
        <p:spPr bwMode="auto">
          <a:xfrm rot="16200000">
            <a:off x="4994967" y="5981993"/>
            <a:ext cx="34945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Shale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1" name="Rectangle 87"/>
          <p:cNvSpPr>
            <a:spLocks noChangeArrowheads="1"/>
          </p:cNvSpPr>
          <p:nvPr/>
        </p:nvSpPr>
        <p:spPr bwMode="auto">
          <a:xfrm rot="16200000">
            <a:off x="5048667" y="5631949"/>
            <a:ext cx="24205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Syn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2" name="Rectangle 88"/>
          <p:cNvSpPr>
            <a:spLocks noChangeArrowheads="1"/>
          </p:cNvSpPr>
          <p:nvPr/>
        </p:nvSpPr>
        <p:spPr bwMode="auto">
          <a:xfrm rot="16200000">
            <a:off x="5148053" y="5467643"/>
            <a:ext cx="432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-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3" name="Rectangle 89"/>
          <p:cNvSpPr>
            <a:spLocks noChangeArrowheads="1"/>
          </p:cNvSpPr>
          <p:nvPr/>
        </p:nvSpPr>
        <p:spPr bwMode="auto">
          <a:xfrm rot="16200000">
            <a:off x="5068706" y="5323974"/>
            <a:ext cx="2019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sed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4" name="Rectangle 90"/>
          <p:cNvSpPr>
            <a:spLocks noChangeArrowheads="1"/>
          </p:cNvSpPr>
          <p:nvPr/>
        </p:nvSpPr>
        <p:spPr bwMode="auto">
          <a:xfrm rot="16200000">
            <a:off x="5150459" y="5187449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.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5" name="Rectangle 91"/>
          <p:cNvSpPr>
            <a:spLocks noChangeArrowheads="1"/>
          </p:cNvSpPr>
          <p:nvPr/>
        </p:nvSpPr>
        <p:spPr bwMode="auto">
          <a:xfrm rot="16200000">
            <a:off x="5333484" y="6449512"/>
            <a:ext cx="27090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Lady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6" name="Rectangle 92"/>
          <p:cNvSpPr>
            <a:spLocks noChangeArrowheads="1"/>
          </p:cNvSpPr>
          <p:nvPr/>
        </p:nvSpPr>
        <p:spPr bwMode="auto">
          <a:xfrm rot="16200000">
            <a:off x="5120285" y="5887536"/>
            <a:ext cx="69730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Loretta Syn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7" name="Rectangle 93"/>
          <p:cNvSpPr>
            <a:spLocks noChangeArrowheads="1"/>
          </p:cNvSpPr>
          <p:nvPr/>
        </p:nvSpPr>
        <p:spPr bwMode="auto">
          <a:xfrm rot="16200000">
            <a:off x="5447298" y="5472405"/>
            <a:ext cx="432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-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8" name="Rectangle 94"/>
          <p:cNvSpPr>
            <a:spLocks noChangeArrowheads="1"/>
          </p:cNvSpPr>
          <p:nvPr/>
        </p:nvSpPr>
        <p:spPr bwMode="auto">
          <a:xfrm rot="16200000">
            <a:off x="5367950" y="5328736"/>
            <a:ext cx="2019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sed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79" name="Rectangle 95"/>
          <p:cNvSpPr>
            <a:spLocks noChangeArrowheads="1"/>
          </p:cNvSpPr>
          <p:nvPr/>
        </p:nvSpPr>
        <p:spPr bwMode="auto">
          <a:xfrm rot="16200000">
            <a:off x="5449703" y="5192211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.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0" name="Rectangle 96"/>
          <p:cNvSpPr>
            <a:spLocks noChangeArrowheads="1"/>
          </p:cNvSpPr>
          <p:nvPr/>
        </p:nvSpPr>
        <p:spPr bwMode="auto">
          <a:xfrm rot="16200000">
            <a:off x="5497959" y="6094705"/>
            <a:ext cx="5370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Lawn Hill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1" name="Rectangle 97"/>
          <p:cNvSpPr>
            <a:spLocks noChangeArrowheads="1"/>
          </p:cNvSpPr>
          <p:nvPr/>
        </p:nvSpPr>
        <p:spPr bwMode="auto">
          <a:xfrm rot="16200000">
            <a:off x="5645435" y="5641474"/>
            <a:ext cx="24205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Syn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2" name="Rectangle 98"/>
          <p:cNvSpPr>
            <a:spLocks noChangeArrowheads="1"/>
          </p:cNvSpPr>
          <p:nvPr/>
        </p:nvSpPr>
        <p:spPr bwMode="auto">
          <a:xfrm rot="16200000">
            <a:off x="5744821" y="5477168"/>
            <a:ext cx="432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-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3" name="Rectangle 99"/>
          <p:cNvSpPr>
            <a:spLocks noChangeArrowheads="1"/>
          </p:cNvSpPr>
          <p:nvPr/>
        </p:nvSpPr>
        <p:spPr bwMode="auto">
          <a:xfrm rot="16200000">
            <a:off x="5665473" y="5333499"/>
            <a:ext cx="2019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sed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4" name="Rectangle 100"/>
          <p:cNvSpPr>
            <a:spLocks noChangeArrowheads="1"/>
          </p:cNvSpPr>
          <p:nvPr/>
        </p:nvSpPr>
        <p:spPr bwMode="auto">
          <a:xfrm rot="16200000">
            <a:off x="5747226" y="5198561"/>
            <a:ext cx="384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.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5" name="Rectangle 101"/>
          <p:cNvSpPr>
            <a:spLocks noChangeArrowheads="1"/>
          </p:cNvSpPr>
          <p:nvPr/>
        </p:nvSpPr>
        <p:spPr bwMode="auto">
          <a:xfrm rot="16200000">
            <a:off x="5908595" y="6448718"/>
            <a:ext cx="2901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Early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6" name="Rectangle 102"/>
          <p:cNvSpPr>
            <a:spLocks noChangeArrowheads="1"/>
          </p:cNvSpPr>
          <p:nvPr/>
        </p:nvSpPr>
        <p:spPr bwMode="auto">
          <a:xfrm rot="16200000">
            <a:off x="5919016" y="6127249"/>
            <a:ext cx="26930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Isan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7" name="Rectangle 103"/>
          <p:cNvSpPr>
            <a:spLocks noChangeArrowheads="1"/>
          </p:cNvSpPr>
          <p:nvPr/>
        </p:nvSpPr>
        <p:spPr bwMode="auto">
          <a:xfrm rot="16200000">
            <a:off x="5723332" y="5577974"/>
            <a:ext cx="65723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LL-Century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8" name="Rectangle 104"/>
          <p:cNvSpPr>
            <a:spLocks noChangeArrowheads="1"/>
          </p:cNvSpPr>
          <p:nvPr/>
        </p:nvSpPr>
        <p:spPr bwMode="auto">
          <a:xfrm rot="16200000">
            <a:off x="6215371" y="5884361"/>
            <a:ext cx="2372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Isan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89" name="Rectangle 105"/>
          <p:cNvSpPr>
            <a:spLocks noChangeArrowheads="1"/>
          </p:cNvSpPr>
          <p:nvPr/>
        </p:nvSpPr>
        <p:spPr bwMode="auto">
          <a:xfrm rot="16200000">
            <a:off x="6091138" y="5453355"/>
            <a:ext cx="48571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WFB Cu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90" name="Rectangle 106"/>
          <p:cNvSpPr>
            <a:spLocks noChangeArrowheads="1"/>
          </p:cNvSpPr>
          <p:nvPr/>
        </p:nvSpPr>
        <p:spPr bwMode="auto">
          <a:xfrm rot="16200000">
            <a:off x="6515883" y="6601118"/>
            <a:ext cx="24846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Late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91" name="Rectangle 107"/>
          <p:cNvSpPr>
            <a:spLocks noChangeArrowheads="1"/>
          </p:cNvSpPr>
          <p:nvPr/>
        </p:nvSpPr>
        <p:spPr bwMode="auto">
          <a:xfrm rot="16200000">
            <a:off x="6505464" y="6305049"/>
            <a:ext cx="26930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Isan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92" name="Rectangle 108"/>
          <p:cNvSpPr>
            <a:spLocks noChangeArrowheads="1"/>
          </p:cNvSpPr>
          <p:nvPr/>
        </p:nvSpPr>
        <p:spPr bwMode="auto">
          <a:xfrm rot="16200000">
            <a:off x="6207305" y="5656555"/>
            <a:ext cx="86562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100" b="1">
                <a:solidFill>
                  <a:srgbClr val="000000"/>
                </a:solidFill>
                <a:cs typeface="Arial" charset="0"/>
              </a:rPr>
              <a:t> Lawn Hill Vein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893" name="Rectangle 109"/>
          <p:cNvSpPr>
            <a:spLocks noChangeArrowheads="1"/>
          </p:cNvSpPr>
          <p:nvPr/>
        </p:nvSpPr>
        <p:spPr bwMode="auto">
          <a:xfrm rot="16200000">
            <a:off x="1731750" y="2989183"/>
            <a:ext cx="6502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600" b="1">
                <a:solidFill>
                  <a:srgbClr val="000000"/>
                </a:solidFill>
                <a:cs typeface="Arial" charset="0"/>
              </a:rPr>
              <a:t>Age Ma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645" name="Rectangle 110"/>
          <p:cNvSpPr>
            <a:spLocks noChangeArrowheads="1"/>
          </p:cNvSpPr>
          <p:nvPr/>
        </p:nvSpPr>
        <p:spPr bwMode="auto">
          <a:xfrm>
            <a:off x="3011356" y="4424364"/>
            <a:ext cx="213254" cy="185737"/>
          </a:xfrm>
          <a:prstGeom prst="rect">
            <a:avLst/>
          </a:prstGeom>
          <a:solidFill>
            <a:srgbClr val="00CC9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46" name="Rectangle 111"/>
          <p:cNvSpPr>
            <a:spLocks noChangeArrowheads="1"/>
          </p:cNvSpPr>
          <p:nvPr/>
        </p:nvSpPr>
        <p:spPr bwMode="auto">
          <a:xfrm>
            <a:off x="3308880" y="4398963"/>
            <a:ext cx="189177" cy="127000"/>
          </a:xfrm>
          <a:prstGeom prst="rect">
            <a:avLst/>
          </a:prstGeom>
          <a:solidFill>
            <a:srgbClr val="3333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47" name="Rectangle 112"/>
          <p:cNvSpPr>
            <a:spLocks noChangeArrowheads="1"/>
          </p:cNvSpPr>
          <p:nvPr/>
        </p:nvSpPr>
        <p:spPr bwMode="auto">
          <a:xfrm>
            <a:off x="3601244" y="4203701"/>
            <a:ext cx="201216" cy="250825"/>
          </a:xfrm>
          <a:prstGeom prst="rect">
            <a:avLst/>
          </a:prstGeom>
          <a:solidFill>
            <a:srgbClr val="3333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48" name="Rectangle 113"/>
          <p:cNvSpPr>
            <a:spLocks noChangeArrowheads="1"/>
          </p:cNvSpPr>
          <p:nvPr/>
        </p:nvSpPr>
        <p:spPr bwMode="auto">
          <a:xfrm>
            <a:off x="3885011" y="3895725"/>
            <a:ext cx="201215" cy="249238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49" name="Rectangle 114"/>
          <p:cNvSpPr>
            <a:spLocks noChangeArrowheads="1"/>
          </p:cNvSpPr>
          <p:nvPr/>
        </p:nvSpPr>
        <p:spPr bwMode="auto">
          <a:xfrm>
            <a:off x="4191133" y="3765551"/>
            <a:ext cx="199496" cy="157163"/>
          </a:xfrm>
          <a:prstGeom prst="rect">
            <a:avLst/>
          </a:prstGeom>
          <a:solidFill>
            <a:srgbClr val="99FF3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0" name="Rectangle 115"/>
          <p:cNvSpPr>
            <a:spLocks noChangeArrowheads="1"/>
          </p:cNvSpPr>
          <p:nvPr/>
        </p:nvSpPr>
        <p:spPr bwMode="auto">
          <a:xfrm>
            <a:off x="4474898" y="3105150"/>
            <a:ext cx="199496" cy="611188"/>
          </a:xfrm>
          <a:prstGeom prst="rect">
            <a:avLst/>
          </a:prstGeom>
          <a:solidFill>
            <a:srgbClr val="FF99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1" name="Rectangle 116"/>
          <p:cNvSpPr>
            <a:spLocks noChangeArrowheads="1"/>
          </p:cNvSpPr>
          <p:nvPr/>
        </p:nvSpPr>
        <p:spPr bwMode="auto">
          <a:xfrm>
            <a:off x="4777582" y="2563813"/>
            <a:ext cx="202935" cy="379412"/>
          </a:xfrm>
          <a:prstGeom prst="rect">
            <a:avLst/>
          </a:prstGeom>
          <a:solidFill>
            <a:srgbClr val="FF0066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2" name="Rectangle 117"/>
          <p:cNvSpPr>
            <a:spLocks noChangeArrowheads="1"/>
          </p:cNvSpPr>
          <p:nvPr/>
        </p:nvSpPr>
        <p:spPr bwMode="auto">
          <a:xfrm>
            <a:off x="5073386" y="4424364"/>
            <a:ext cx="201216" cy="261937"/>
          </a:xfrm>
          <a:prstGeom prst="rect">
            <a:avLst/>
          </a:prstGeom>
          <a:solidFill>
            <a:srgbClr val="00CC9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3" name="Rectangle 118"/>
          <p:cNvSpPr>
            <a:spLocks noChangeArrowheads="1"/>
          </p:cNvSpPr>
          <p:nvPr/>
        </p:nvSpPr>
        <p:spPr bwMode="auto">
          <a:xfrm>
            <a:off x="5357152" y="4195764"/>
            <a:ext cx="201215" cy="250825"/>
          </a:xfrm>
          <a:prstGeom prst="rect">
            <a:avLst/>
          </a:prstGeom>
          <a:solidFill>
            <a:srgbClr val="3333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4" name="Rectangle 119"/>
          <p:cNvSpPr>
            <a:spLocks noChangeArrowheads="1"/>
          </p:cNvSpPr>
          <p:nvPr/>
        </p:nvSpPr>
        <p:spPr bwMode="auto">
          <a:xfrm>
            <a:off x="5651235" y="3576639"/>
            <a:ext cx="199496" cy="268287"/>
          </a:xfrm>
          <a:prstGeom prst="rect">
            <a:avLst/>
          </a:prstGeom>
          <a:solidFill>
            <a:srgbClr val="99FF3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5" name="Rectangle 120"/>
          <p:cNvSpPr>
            <a:spLocks noChangeArrowheads="1"/>
          </p:cNvSpPr>
          <p:nvPr/>
        </p:nvSpPr>
        <p:spPr bwMode="auto">
          <a:xfrm>
            <a:off x="5955640" y="3448051"/>
            <a:ext cx="201215" cy="250825"/>
          </a:xfrm>
          <a:prstGeom prst="rect">
            <a:avLst/>
          </a:prstGeom>
          <a:solidFill>
            <a:srgbClr val="FF99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6" name="Rectangle 121"/>
          <p:cNvSpPr>
            <a:spLocks noChangeArrowheads="1"/>
          </p:cNvSpPr>
          <p:nvPr/>
        </p:nvSpPr>
        <p:spPr bwMode="auto">
          <a:xfrm>
            <a:off x="6249723" y="2332038"/>
            <a:ext cx="201216" cy="1230312"/>
          </a:xfrm>
          <a:prstGeom prst="rect">
            <a:avLst/>
          </a:prstGeom>
          <a:solidFill>
            <a:srgbClr val="FF0066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7" name="Rectangle 122"/>
          <p:cNvSpPr>
            <a:spLocks noChangeArrowheads="1"/>
          </p:cNvSpPr>
          <p:nvPr/>
        </p:nvSpPr>
        <p:spPr bwMode="auto">
          <a:xfrm>
            <a:off x="6545527" y="2382839"/>
            <a:ext cx="201216" cy="250825"/>
          </a:xfrm>
          <a:prstGeom prst="rect">
            <a:avLst/>
          </a:prstGeom>
          <a:solidFill>
            <a:srgbClr val="FF0066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8" name="Rectangle 123"/>
          <p:cNvSpPr>
            <a:spLocks noChangeArrowheads="1"/>
          </p:cNvSpPr>
          <p:nvPr/>
        </p:nvSpPr>
        <p:spPr bwMode="auto">
          <a:xfrm>
            <a:off x="2844535" y="1703388"/>
            <a:ext cx="2320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908" name="Rectangle 124"/>
          <p:cNvSpPr>
            <a:spLocks noChangeArrowheads="1"/>
          </p:cNvSpPr>
          <p:nvPr/>
        </p:nvSpPr>
        <p:spPr bwMode="auto">
          <a:xfrm>
            <a:off x="3104225" y="1751013"/>
            <a:ext cx="15196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Depositional/Tectonic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6909" name="Rectangle 125"/>
          <p:cNvSpPr>
            <a:spLocks noChangeArrowheads="1"/>
          </p:cNvSpPr>
          <p:nvPr/>
        </p:nvSpPr>
        <p:spPr bwMode="auto">
          <a:xfrm>
            <a:off x="3840296" y="1943100"/>
            <a:ext cx="26109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Age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661" name="Rectangle 126"/>
          <p:cNvSpPr>
            <a:spLocks noChangeArrowheads="1"/>
          </p:cNvSpPr>
          <p:nvPr/>
        </p:nvSpPr>
        <p:spPr bwMode="auto">
          <a:xfrm>
            <a:off x="5152496" y="1703389"/>
            <a:ext cx="168367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911" name="Rectangle 127"/>
          <p:cNvSpPr>
            <a:spLocks noChangeArrowheads="1"/>
          </p:cNvSpPr>
          <p:nvPr/>
        </p:nvSpPr>
        <p:spPr bwMode="auto">
          <a:xfrm>
            <a:off x="5241926" y="1751013"/>
            <a:ext cx="126868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300" b="1">
                <a:solidFill>
                  <a:srgbClr val="000000"/>
                </a:solidFill>
                <a:cs typeface="Arial" charset="0"/>
              </a:rPr>
              <a:t>Hydrothermal Age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663" name="Rectangle 128"/>
          <p:cNvSpPr>
            <a:spLocks noChangeArrowheads="1"/>
          </p:cNvSpPr>
          <p:nvPr/>
        </p:nvSpPr>
        <p:spPr bwMode="auto">
          <a:xfrm>
            <a:off x="3811059" y="1200151"/>
            <a:ext cx="228904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913" name="Rectangle 129"/>
          <p:cNvSpPr>
            <a:spLocks noChangeArrowheads="1"/>
          </p:cNvSpPr>
          <p:nvPr/>
        </p:nvSpPr>
        <p:spPr bwMode="auto">
          <a:xfrm>
            <a:off x="3900488" y="1254125"/>
            <a:ext cx="16971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AU" sz="1800" b="1">
                <a:solidFill>
                  <a:srgbClr val="000000"/>
                </a:solidFill>
                <a:cs typeface="Arial" charset="0"/>
              </a:rPr>
              <a:t>Western Fold Belt</a:t>
            </a:r>
            <a:endParaRPr lang="en-AU" sz="18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5665" name="Footer Placeholder 130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CODES Masters 2013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“Other” Deposits</a:t>
            </a: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868495" y="1212850"/>
            <a:ext cx="7658232" cy="4538663"/>
            <a:chOff x="505" y="1100"/>
            <a:chExt cx="4453" cy="2859"/>
          </a:xfrm>
        </p:grpSpPr>
        <p:sp>
          <p:nvSpPr>
            <p:cNvPr id="73733" name="Freeform 3"/>
            <p:cNvSpPr>
              <a:spLocks/>
            </p:cNvSpPr>
            <p:nvPr/>
          </p:nvSpPr>
          <p:spPr bwMode="auto">
            <a:xfrm>
              <a:off x="1034" y="1159"/>
              <a:ext cx="3851" cy="2364"/>
            </a:xfrm>
            <a:custGeom>
              <a:avLst/>
              <a:gdLst>
                <a:gd name="T0" fmla="*/ 0 w 10440"/>
                <a:gd name="T1" fmla="*/ 0 h 6411"/>
                <a:gd name="T2" fmla="*/ 0 w 10440"/>
                <a:gd name="T3" fmla="*/ 872 h 6411"/>
                <a:gd name="T4" fmla="*/ 1421 w 10440"/>
                <a:gd name="T5" fmla="*/ 872 h 6411"/>
                <a:gd name="T6" fmla="*/ 0 60000 65536"/>
                <a:gd name="T7" fmla="*/ 0 60000 65536"/>
                <a:gd name="T8" fmla="*/ 0 60000 65536"/>
                <a:gd name="T9" fmla="*/ 0 w 10440"/>
                <a:gd name="T10" fmla="*/ 0 h 6411"/>
                <a:gd name="T11" fmla="*/ 10440 w 10440"/>
                <a:gd name="T12" fmla="*/ 6411 h 64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0" h="6411">
                  <a:moveTo>
                    <a:pt x="0" y="0"/>
                  </a:moveTo>
                  <a:lnTo>
                    <a:pt x="0" y="6411"/>
                  </a:lnTo>
                  <a:lnTo>
                    <a:pt x="10440" y="6411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34" name="Rectangle 4"/>
            <p:cNvSpPr>
              <a:spLocks noChangeArrowheads="1"/>
            </p:cNvSpPr>
            <p:nvPr/>
          </p:nvSpPr>
          <p:spPr bwMode="auto">
            <a:xfrm>
              <a:off x="2619" y="3785"/>
              <a:ext cx="11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206</a:t>
              </a:r>
              <a:endParaRPr lang="en-AU"/>
            </a:p>
          </p:txBody>
        </p:sp>
        <p:sp>
          <p:nvSpPr>
            <p:cNvPr id="73735" name="Rectangle 5"/>
            <p:cNvSpPr>
              <a:spLocks noChangeArrowheads="1"/>
            </p:cNvSpPr>
            <p:nvPr/>
          </p:nvSpPr>
          <p:spPr bwMode="auto">
            <a:xfrm>
              <a:off x="2979" y="3785"/>
              <a:ext cx="11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204</a:t>
              </a:r>
              <a:endParaRPr lang="en-AU"/>
            </a:p>
          </p:txBody>
        </p:sp>
        <p:sp>
          <p:nvSpPr>
            <p:cNvPr id="73736" name="Rectangle 6"/>
            <p:cNvSpPr>
              <a:spLocks noChangeArrowheads="1"/>
            </p:cNvSpPr>
            <p:nvPr/>
          </p:nvSpPr>
          <p:spPr bwMode="auto">
            <a:xfrm>
              <a:off x="2757" y="3785"/>
              <a:ext cx="20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b="1">
                  <a:solidFill>
                    <a:srgbClr val="000000"/>
                  </a:solidFill>
                </a:rPr>
                <a:t>Pb/</a:t>
              </a:r>
              <a:endParaRPr lang="en-AU"/>
            </a:p>
          </p:txBody>
        </p:sp>
        <p:sp>
          <p:nvSpPr>
            <p:cNvPr id="73737" name="Rectangle 7"/>
            <p:cNvSpPr>
              <a:spLocks noChangeArrowheads="1"/>
            </p:cNvSpPr>
            <p:nvPr/>
          </p:nvSpPr>
          <p:spPr bwMode="auto">
            <a:xfrm>
              <a:off x="3116" y="3785"/>
              <a:ext cx="1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b="1">
                  <a:solidFill>
                    <a:srgbClr val="000000"/>
                  </a:solidFill>
                </a:rPr>
                <a:t>Pb</a:t>
              </a:r>
              <a:endParaRPr lang="en-AU"/>
            </a:p>
          </p:txBody>
        </p:sp>
        <p:sp>
          <p:nvSpPr>
            <p:cNvPr id="73738" name="Rectangle 8"/>
            <p:cNvSpPr>
              <a:spLocks noChangeArrowheads="1"/>
            </p:cNvSpPr>
            <p:nvPr/>
          </p:nvSpPr>
          <p:spPr bwMode="auto">
            <a:xfrm rot="16200000">
              <a:off x="488" y="2570"/>
              <a:ext cx="12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207</a:t>
              </a:r>
              <a:endParaRPr lang="en-AU"/>
            </a:p>
          </p:txBody>
        </p:sp>
        <p:sp>
          <p:nvSpPr>
            <p:cNvPr id="73739" name="Rectangle 9"/>
            <p:cNvSpPr>
              <a:spLocks noChangeArrowheads="1"/>
            </p:cNvSpPr>
            <p:nvPr/>
          </p:nvSpPr>
          <p:spPr bwMode="auto">
            <a:xfrm rot="16200000">
              <a:off x="488" y="2210"/>
              <a:ext cx="12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204</a:t>
              </a:r>
              <a:endParaRPr lang="en-AU"/>
            </a:p>
          </p:txBody>
        </p:sp>
        <p:sp>
          <p:nvSpPr>
            <p:cNvPr id="73740" name="Rectangle 10"/>
            <p:cNvSpPr>
              <a:spLocks noChangeArrowheads="1"/>
            </p:cNvSpPr>
            <p:nvPr/>
          </p:nvSpPr>
          <p:spPr bwMode="auto">
            <a:xfrm rot="16200000">
              <a:off x="479" y="2350"/>
              <a:ext cx="21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b="1">
                  <a:solidFill>
                    <a:srgbClr val="000000"/>
                  </a:solidFill>
                </a:rPr>
                <a:t>Pb/</a:t>
              </a:r>
              <a:endParaRPr lang="en-AU"/>
            </a:p>
          </p:txBody>
        </p:sp>
        <p:sp>
          <p:nvSpPr>
            <p:cNvPr id="73741" name="Rectangle 11"/>
            <p:cNvSpPr>
              <a:spLocks noChangeArrowheads="1"/>
            </p:cNvSpPr>
            <p:nvPr/>
          </p:nvSpPr>
          <p:spPr bwMode="auto">
            <a:xfrm rot="16200000">
              <a:off x="510" y="2010"/>
              <a:ext cx="15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b="1">
                  <a:solidFill>
                    <a:srgbClr val="000000"/>
                  </a:solidFill>
                </a:rPr>
                <a:t>Pb</a:t>
              </a:r>
              <a:endParaRPr lang="en-AU"/>
            </a:p>
          </p:txBody>
        </p:sp>
        <p:sp>
          <p:nvSpPr>
            <p:cNvPr id="73742" name="Rectangle 12"/>
            <p:cNvSpPr>
              <a:spLocks noChangeArrowheads="1"/>
            </p:cNvSpPr>
            <p:nvPr/>
          </p:nvSpPr>
          <p:spPr bwMode="auto">
            <a:xfrm>
              <a:off x="867" y="3544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16.10</a:t>
              </a:r>
              <a:endParaRPr lang="en-AU"/>
            </a:p>
          </p:txBody>
        </p:sp>
        <p:sp>
          <p:nvSpPr>
            <p:cNvPr id="73743" name="Rectangle 13"/>
            <p:cNvSpPr>
              <a:spLocks noChangeArrowheads="1"/>
            </p:cNvSpPr>
            <p:nvPr/>
          </p:nvSpPr>
          <p:spPr bwMode="auto">
            <a:xfrm>
              <a:off x="2151" y="3544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16.25</a:t>
              </a:r>
              <a:endParaRPr lang="en-AU"/>
            </a:p>
          </p:txBody>
        </p:sp>
        <p:sp>
          <p:nvSpPr>
            <p:cNvPr id="73744" name="Rectangle 14"/>
            <p:cNvSpPr>
              <a:spLocks noChangeArrowheads="1"/>
            </p:cNvSpPr>
            <p:nvPr/>
          </p:nvSpPr>
          <p:spPr bwMode="auto">
            <a:xfrm>
              <a:off x="3435" y="3544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16.40</a:t>
              </a:r>
              <a:endParaRPr lang="en-AU"/>
            </a:p>
          </p:txBody>
        </p:sp>
        <p:sp>
          <p:nvSpPr>
            <p:cNvPr id="73745" name="Rectangle 15"/>
            <p:cNvSpPr>
              <a:spLocks noChangeArrowheads="1"/>
            </p:cNvSpPr>
            <p:nvPr/>
          </p:nvSpPr>
          <p:spPr bwMode="auto">
            <a:xfrm>
              <a:off x="4718" y="3544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16.55</a:t>
              </a:r>
              <a:endParaRPr lang="en-AU"/>
            </a:p>
          </p:txBody>
        </p:sp>
        <p:sp>
          <p:nvSpPr>
            <p:cNvPr id="73746" name="Rectangle 16"/>
            <p:cNvSpPr>
              <a:spLocks noChangeArrowheads="1"/>
            </p:cNvSpPr>
            <p:nvPr/>
          </p:nvSpPr>
          <p:spPr bwMode="auto">
            <a:xfrm>
              <a:off x="679" y="3424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15.45</a:t>
              </a:r>
              <a:endParaRPr lang="en-AU"/>
            </a:p>
          </p:txBody>
        </p:sp>
        <p:sp>
          <p:nvSpPr>
            <p:cNvPr id="73747" name="Rectangle 17"/>
            <p:cNvSpPr>
              <a:spLocks noChangeArrowheads="1"/>
            </p:cNvSpPr>
            <p:nvPr/>
          </p:nvSpPr>
          <p:spPr bwMode="auto">
            <a:xfrm>
              <a:off x="679" y="2994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15.47</a:t>
              </a:r>
              <a:endParaRPr lang="en-AU"/>
            </a:p>
          </p:txBody>
        </p:sp>
        <p:sp>
          <p:nvSpPr>
            <p:cNvPr id="73748" name="Rectangle 18"/>
            <p:cNvSpPr>
              <a:spLocks noChangeArrowheads="1"/>
            </p:cNvSpPr>
            <p:nvPr/>
          </p:nvSpPr>
          <p:spPr bwMode="auto">
            <a:xfrm>
              <a:off x="679" y="2521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15.49</a:t>
              </a:r>
              <a:endParaRPr lang="en-AU"/>
            </a:p>
          </p:txBody>
        </p:sp>
        <p:sp>
          <p:nvSpPr>
            <p:cNvPr id="73749" name="Rectangle 19"/>
            <p:cNvSpPr>
              <a:spLocks noChangeArrowheads="1"/>
            </p:cNvSpPr>
            <p:nvPr/>
          </p:nvSpPr>
          <p:spPr bwMode="auto">
            <a:xfrm>
              <a:off x="679" y="2048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15.51</a:t>
              </a:r>
              <a:endParaRPr lang="en-AU"/>
            </a:p>
          </p:txBody>
        </p:sp>
        <p:sp>
          <p:nvSpPr>
            <p:cNvPr id="73750" name="Rectangle 20"/>
            <p:cNvSpPr>
              <a:spLocks noChangeArrowheads="1"/>
            </p:cNvSpPr>
            <p:nvPr/>
          </p:nvSpPr>
          <p:spPr bwMode="auto">
            <a:xfrm>
              <a:off x="679" y="1575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15.53</a:t>
              </a:r>
              <a:endParaRPr lang="en-AU"/>
            </a:p>
          </p:txBody>
        </p:sp>
        <p:sp>
          <p:nvSpPr>
            <p:cNvPr id="73751" name="Rectangle 21"/>
            <p:cNvSpPr>
              <a:spLocks noChangeArrowheads="1"/>
            </p:cNvSpPr>
            <p:nvPr/>
          </p:nvSpPr>
          <p:spPr bwMode="auto">
            <a:xfrm>
              <a:off x="679" y="1102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15.55</a:t>
              </a:r>
              <a:endParaRPr lang="en-AU"/>
            </a:p>
          </p:txBody>
        </p:sp>
        <p:sp>
          <p:nvSpPr>
            <p:cNvPr id="73752" name="Line 22"/>
            <p:cNvSpPr>
              <a:spLocks noChangeShapeType="1"/>
            </p:cNvSpPr>
            <p:nvPr/>
          </p:nvSpPr>
          <p:spPr bwMode="auto">
            <a:xfrm flipV="1">
              <a:off x="1034" y="3501"/>
              <a:ext cx="0" cy="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53" name="Line 23"/>
            <p:cNvSpPr>
              <a:spLocks noChangeShapeType="1"/>
            </p:cNvSpPr>
            <p:nvPr/>
          </p:nvSpPr>
          <p:spPr bwMode="auto">
            <a:xfrm flipV="1">
              <a:off x="2318" y="3501"/>
              <a:ext cx="0" cy="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54" name="Line 24"/>
            <p:cNvSpPr>
              <a:spLocks noChangeShapeType="1"/>
            </p:cNvSpPr>
            <p:nvPr/>
          </p:nvSpPr>
          <p:spPr bwMode="auto">
            <a:xfrm flipV="1">
              <a:off x="3602" y="3501"/>
              <a:ext cx="0" cy="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55" name="Line 25"/>
            <p:cNvSpPr>
              <a:spLocks noChangeShapeType="1"/>
            </p:cNvSpPr>
            <p:nvPr/>
          </p:nvSpPr>
          <p:spPr bwMode="auto">
            <a:xfrm flipV="1">
              <a:off x="4885" y="3501"/>
              <a:ext cx="0" cy="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56" name="Line 26"/>
            <p:cNvSpPr>
              <a:spLocks noChangeShapeType="1"/>
            </p:cNvSpPr>
            <p:nvPr/>
          </p:nvSpPr>
          <p:spPr bwMode="auto">
            <a:xfrm>
              <a:off x="1034" y="3523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57" name="Line 27"/>
            <p:cNvSpPr>
              <a:spLocks noChangeShapeType="1"/>
            </p:cNvSpPr>
            <p:nvPr/>
          </p:nvSpPr>
          <p:spPr bwMode="auto">
            <a:xfrm>
              <a:off x="1034" y="3051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58" name="Line 28"/>
            <p:cNvSpPr>
              <a:spLocks noChangeShapeType="1"/>
            </p:cNvSpPr>
            <p:nvPr/>
          </p:nvSpPr>
          <p:spPr bwMode="auto">
            <a:xfrm>
              <a:off x="1034" y="2578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59" name="Line 29"/>
            <p:cNvSpPr>
              <a:spLocks noChangeShapeType="1"/>
            </p:cNvSpPr>
            <p:nvPr/>
          </p:nvSpPr>
          <p:spPr bwMode="auto">
            <a:xfrm>
              <a:off x="1034" y="2104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0" name="Line 30"/>
            <p:cNvSpPr>
              <a:spLocks noChangeShapeType="1"/>
            </p:cNvSpPr>
            <p:nvPr/>
          </p:nvSpPr>
          <p:spPr bwMode="auto">
            <a:xfrm>
              <a:off x="1034" y="1632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1" name="Line 31"/>
            <p:cNvSpPr>
              <a:spLocks noChangeShapeType="1"/>
            </p:cNvSpPr>
            <p:nvPr/>
          </p:nvSpPr>
          <p:spPr bwMode="auto">
            <a:xfrm>
              <a:off x="1034" y="1159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2" name="Line 32"/>
            <p:cNvSpPr>
              <a:spLocks noChangeShapeType="1"/>
            </p:cNvSpPr>
            <p:nvPr/>
          </p:nvSpPr>
          <p:spPr bwMode="auto">
            <a:xfrm flipV="1">
              <a:off x="1034" y="3501"/>
              <a:ext cx="0" cy="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3" name="Line 33"/>
            <p:cNvSpPr>
              <a:spLocks noChangeShapeType="1"/>
            </p:cNvSpPr>
            <p:nvPr/>
          </p:nvSpPr>
          <p:spPr bwMode="auto">
            <a:xfrm flipV="1">
              <a:off x="2318" y="3501"/>
              <a:ext cx="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4" name="Line 34"/>
            <p:cNvSpPr>
              <a:spLocks noChangeShapeType="1"/>
            </p:cNvSpPr>
            <p:nvPr/>
          </p:nvSpPr>
          <p:spPr bwMode="auto">
            <a:xfrm flipV="1">
              <a:off x="3602" y="3501"/>
              <a:ext cx="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5" name="Line 35"/>
            <p:cNvSpPr>
              <a:spLocks noChangeShapeType="1"/>
            </p:cNvSpPr>
            <p:nvPr/>
          </p:nvSpPr>
          <p:spPr bwMode="auto">
            <a:xfrm flipV="1">
              <a:off x="4885" y="3501"/>
              <a:ext cx="1" cy="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6" name="Line 36"/>
            <p:cNvSpPr>
              <a:spLocks noChangeShapeType="1"/>
            </p:cNvSpPr>
            <p:nvPr/>
          </p:nvSpPr>
          <p:spPr bwMode="auto">
            <a:xfrm>
              <a:off x="1034" y="3523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7" name="Line 37"/>
            <p:cNvSpPr>
              <a:spLocks noChangeShapeType="1"/>
            </p:cNvSpPr>
            <p:nvPr/>
          </p:nvSpPr>
          <p:spPr bwMode="auto">
            <a:xfrm>
              <a:off x="1045" y="3051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8" name="Line 38"/>
            <p:cNvSpPr>
              <a:spLocks noChangeShapeType="1"/>
            </p:cNvSpPr>
            <p:nvPr/>
          </p:nvSpPr>
          <p:spPr bwMode="auto">
            <a:xfrm>
              <a:off x="1045" y="2578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69" name="Line 39"/>
            <p:cNvSpPr>
              <a:spLocks noChangeShapeType="1"/>
            </p:cNvSpPr>
            <p:nvPr/>
          </p:nvSpPr>
          <p:spPr bwMode="auto">
            <a:xfrm>
              <a:off x="1045" y="2104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0" name="Line 40"/>
            <p:cNvSpPr>
              <a:spLocks noChangeShapeType="1"/>
            </p:cNvSpPr>
            <p:nvPr/>
          </p:nvSpPr>
          <p:spPr bwMode="auto">
            <a:xfrm>
              <a:off x="1045" y="1632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1" name="Line 41"/>
            <p:cNvSpPr>
              <a:spLocks noChangeShapeType="1"/>
            </p:cNvSpPr>
            <p:nvPr/>
          </p:nvSpPr>
          <p:spPr bwMode="auto">
            <a:xfrm>
              <a:off x="1045" y="1159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2" name="Rectangle 42"/>
            <p:cNvSpPr>
              <a:spLocks noChangeArrowheads="1"/>
            </p:cNvSpPr>
            <p:nvPr/>
          </p:nvSpPr>
          <p:spPr bwMode="auto">
            <a:xfrm>
              <a:off x="1272" y="1152"/>
              <a:ext cx="9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Analytical Precision</a:t>
              </a:r>
              <a:endParaRPr lang="en-AU" sz="1600"/>
            </a:p>
          </p:txBody>
        </p:sp>
        <p:sp>
          <p:nvSpPr>
            <p:cNvPr id="73773" name="Freeform 43"/>
            <p:cNvSpPr>
              <a:spLocks/>
            </p:cNvSpPr>
            <p:nvPr/>
          </p:nvSpPr>
          <p:spPr bwMode="auto">
            <a:xfrm>
              <a:off x="1184" y="1162"/>
              <a:ext cx="52" cy="152"/>
            </a:xfrm>
            <a:custGeom>
              <a:avLst/>
              <a:gdLst>
                <a:gd name="T0" fmla="*/ 17 w 156"/>
                <a:gd name="T1" fmla="*/ 0 h 456"/>
                <a:gd name="T2" fmla="*/ 17 w 156"/>
                <a:gd name="T3" fmla="*/ 1 h 456"/>
                <a:gd name="T4" fmla="*/ 17 w 156"/>
                <a:gd name="T5" fmla="*/ 2 h 456"/>
                <a:gd name="T6" fmla="*/ 17 w 156"/>
                <a:gd name="T7" fmla="*/ 3 h 456"/>
                <a:gd name="T8" fmla="*/ 17 w 156"/>
                <a:gd name="T9" fmla="*/ 5 h 456"/>
                <a:gd name="T10" fmla="*/ 16 w 156"/>
                <a:gd name="T11" fmla="*/ 7 h 456"/>
                <a:gd name="T12" fmla="*/ 15 w 156"/>
                <a:gd name="T13" fmla="*/ 10 h 456"/>
                <a:gd name="T14" fmla="*/ 14 w 156"/>
                <a:gd name="T15" fmla="*/ 13 h 456"/>
                <a:gd name="T16" fmla="*/ 12 w 156"/>
                <a:gd name="T17" fmla="*/ 19 h 456"/>
                <a:gd name="T18" fmla="*/ 7 w 156"/>
                <a:gd name="T19" fmla="*/ 36 h 456"/>
                <a:gd name="T20" fmla="*/ 5 w 156"/>
                <a:gd name="T21" fmla="*/ 41 h 456"/>
                <a:gd name="T22" fmla="*/ 3 w 156"/>
                <a:gd name="T23" fmla="*/ 45 h 456"/>
                <a:gd name="T24" fmla="*/ 2 w 156"/>
                <a:gd name="T25" fmla="*/ 47 h 456"/>
                <a:gd name="T26" fmla="*/ 2 w 156"/>
                <a:gd name="T27" fmla="*/ 48 h 456"/>
                <a:gd name="T28" fmla="*/ 1 w 156"/>
                <a:gd name="T29" fmla="*/ 49 h 456"/>
                <a:gd name="T30" fmla="*/ 1 w 156"/>
                <a:gd name="T31" fmla="*/ 50 h 456"/>
                <a:gd name="T32" fmla="*/ 0 w 156"/>
                <a:gd name="T33" fmla="*/ 51 h 456"/>
                <a:gd name="T34" fmla="*/ 0 w 156"/>
                <a:gd name="T35" fmla="*/ 51 h 456"/>
                <a:gd name="T36" fmla="*/ 0 w 156"/>
                <a:gd name="T37" fmla="*/ 50 h 456"/>
                <a:gd name="T38" fmla="*/ 0 w 156"/>
                <a:gd name="T39" fmla="*/ 50 h 456"/>
                <a:gd name="T40" fmla="*/ 0 w 156"/>
                <a:gd name="T41" fmla="*/ 49 h 456"/>
                <a:gd name="T42" fmla="*/ 0 w 156"/>
                <a:gd name="T43" fmla="*/ 48 h 456"/>
                <a:gd name="T44" fmla="*/ 1 w 156"/>
                <a:gd name="T45" fmla="*/ 46 h 456"/>
                <a:gd name="T46" fmla="*/ 1 w 156"/>
                <a:gd name="T47" fmla="*/ 44 h 456"/>
                <a:gd name="T48" fmla="*/ 2 w 156"/>
                <a:gd name="T49" fmla="*/ 41 h 456"/>
                <a:gd name="T50" fmla="*/ 3 w 156"/>
                <a:gd name="T51" fmla="*/ 37 h 456"/>
                <a:gd name="T52" fmla="*/ 5 w 156"/>
                <a:gd name="T53" fmla="*/ 31 h 456"/>
                <a:gd name="T54" fmla="*/ 11 w 156"/>
                <a:gd name="T55" fmla="*/ 15 h 456"/>
                <a:gd name="T56" fmla="*/ 13 w 156"/>
                <a:gd name="T57" fmla="*/ 9 h 456"/>
                <a:gd name="T58" fmla="*/ 14 w 156"/>
                <a:gd name="T59" fmla="*/ 6 h 456"/>
                <a:gd name="T60" fmla="*/ 15 w 156"/>
                <a:gd name="T61" fmla="*/ 4 h 456"/>
                <a:gd name="T62" fmla="*/ 16 w 156"/>
                <a:gd name="T63" fmla="*/ 2 h 456"/>
                <a:gd name="T64" fmla="*/ 16 w 156"/>
                <a:gd name="T65" fmla="*/ 1 h 456"/>
                <a:gd name="T66" fmla="*/ 17 w 156"/>
                <a:gd name="T67" fmla="*/ 1 h 456"/>
                <a:gd name="T68" fmla="*/ 17 w 156"/>
                <a:gd name="T69" fmla="*/ 0 h 456"/>
                <a:gd name="T70" fmla="*/ 17 w 156"/>
                <a:gd name="T71" fmla="*/ 0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6"/>
                <a:gd name="T109" fmla="*/ 0 h 456"/>
                <a:gd name="T110" fmla="*/ 156 w 156"/>
                <a:gd name="T111" fmla="*/ 456 h 4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6" h="456">
                  <a:moveTo>
                    <a:pt x="156" y="1"/>
                  </a:moveTo>
                  <a:lnTo>
                    <a:pt x="156" y="3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6" y="12"/>
                  </a:lnTo>
                  <a:lnTo>
                    <a:pt x="155" y="16"/>
                  </a:lnTo>
                  <a:lnTo>
                    <a:pt x="153" y="21"/>
                  </a:lnTo>
                  <a:lnTo>
                    <a:pt x="152" y="28"/>
                  </a:lnTo>
                  <a:lnTo>
                    <a:pt x="150" y="34"/>
                  </a:lnTo>
                  <a:lnTo>
                    <a:pt x="149" y="42"/>
                  </a:lnTo>
                  <a:lnTo>
                    <a:pt x="147" y="51"/>
                  </a:lnTo>
                  <a:lnTo>
                    <a:pt x="143" y="62"/>
                  </a:lnTo>
                  <a:lnTo>
                    <a:pt x="140" y="73"/>
                  </a:lnTo>
                  <a:lnTo>
                    <a:pt x="137" y="86"/>
                  </a:lnTo>
                  <a:lnTo>
                    <a:pt x="132" y="102"/>
                  </a:lnTo>
                  <a:lnTo>
                    <a:pt x="127" y="121"/>
                  </a:lnTo>
                  <a:lnTo>
                    <a:pt x="120" y="143"/>
                  </a:lnTo>
                  <a:lnTo>
                    <a:pt x="110" y="174"/>
                  </a:lnTo>
                  <a:lnTo>
                    <a:pt x="85" y="249"/>
                  </a:lnTo>
                  <a:lnTo>
                    <a:pt x="59" y="323"/>
                  </a:lnTo>
                  <a:lnTo>
                    <a:pt x="48" y="351"/>
                  </a:lnTo>
                  <a:lnTo>
                    <a:pt x="41" y="371"/>
                  </a:lnTo>
                  <a:lnTo>
                    <a:pt x="35" y="387"/>
                  </a:lnTo>
                  <a:lnTo>
                    <a:pt x="30" y="401"/>
                  </a:lnTo>
                  <a:lnTo>
                    <a:pt x="25" y="412"/>
                  </a:lnTo>
                  <a:lnTo>
                    <a:pt x="21" y="421"/>
                  </a:lnTo>
                  <a:lnTo>
                    <a:pt x="17" y="428"/>
                  </a:lnTo>
                  <a:lnTo>
                    <a:pt x="14" y="435"/>
                  </a:lnTo>
                  <a:lnTo>
                    <a:pt x="12" y="441"/>
                  </a:lnTo>
                  <a:lnTo>
                    <a:pt x="8" y="445"/>
                  </a:lnTo>
                  <a:lnTo>
                    <a:pt x="7" y="449"/>
                  </a:lnTo>
                  <a:lnTo>
                    <a:pt x="5" y="452"/>
                  </a:lnTo>
                  <a:lnTo>
                    <a:pt x="4" y="454"/>
                  </a:lnTo>
                  <a:lnTo>
                    <a:pt x="2" y="456"/>
                  </a:lnTo>
                  <a:lnTo>
                    <a:pt x="1" y="456"/>
                  </a:lnTo>
                  <a:lnTo>
                    <a:pt x="0" y="455"/>
                  </a:lnTo>
                  <a:lnTo>
                    <a:pt x="0" y="454"/>
                  </a:lnTo>
                  <a:lnTo>
                    <a:pt x="0" y="452"/>
                  </a:lnTo>
                  <a:lnTo>
                    <a:pt x="0" y="448"/>
                  </a:lnTo>
                  <a:lnTo>
                    <a:pt x="1" y="445"/>
                  </a:lnTo>
                  <a:lnTo>
                    <a:pt x="1" y="441"/>
                  </a:lnTo>
                  <a:lnTo>
                    <a:pt x="2" y="435"/>
                  </a:lnTo>
                  <a:lnTo>
                    <a:pt x="3" y="429"/>
                  </a:lnTo>
                  <a:lnTo>
                    <a:pt x="5" y="422"/>
                  </a:lnTo>
                  <a:lnTo>
                    <a:pt x="6" y="414"/>
                  </a:lnTo>
                  <a:lnTo>
                    <a:pt x="10" y="405"/>
                  </a:lnTo>
                  <a:lnTo>
                    <a:pt x="12" y="395"/>
                  </a:lnTo>
                  <a:lnTo>
                    <a:pt x="15" y="383"/>
                  </a:lnTo>
                  <a:lnTo>
                    <a:pt x="18" y="370"/>
                  </a:lnTo>
                  <a:lnTo>
                    <a:pt x="23" y="354"/>
                  </a:lnTo>
                  <a:lnTo>
                    <a:pt x="28" y="337"/>
                  </a:lnTo>
                  <a:lnTo>
                    <a:pt x="36" y="313"/>
                  </a:lnTo>
                  <a:lnTo>
                    <a:pt x="45" y="283"/>
                  </a:lnTo>
                  <a:lnTo>
                    <a:pt x="70" y="207"/>
                  </a:lnTo>
                  <a:lnTo>
                    <a:pt x="97" y="134"/>
                  </a:lnTo>
                  <a:lnTo>
                    <a:pt x="107" y="105"/>
                  </a:lnTo>
                  <a:lnTo>
                    <a:pt x="115" y="85"/>
                  </a:lnTo>
                  <a:lnTo>
                    <a:pt x="121" y="69"/>
                  </a:lnTo>
                  <a:lnTo>
                    <a:pt x="127" y="57"/>
                  </a:lnTo>
                  <a:lnTo>
                    <a:pt x="131" y="46"/>
                  </a:lnTo>
                  <a:lnTo>
                    <a:pt x="135" y="36"/>
                  </a:lnTo>
                  <a:lnTo>
                    <a:pt x="138" y="28"/>
                  </a:lnTo>
                  <a:lnTo>
                    <a:pt x="141" y="21"/>
                  </a:lnTo>
                  <a:lnTo>
                    <a:pt x="145" y="16"/>
                  </a:lnTo>
                  <a:lnTo>
                    <a:pt x="147" y="11"/>
                  </a:lnTo>
                  <a:lnTo>
                    <a:pt x="149" y="7"/>
                  </a:lnTo>
                  <a:lnTo>
                    <a:pt x="150" y="5"/>
                  </a:lnTo>
                  <a:lnTo>
                    <a:pt x="152" y="2"/>
                  </a:lnTo>
                  <a:lnTo>
                    <a:pt x="153" y="1"/>
                  </a:lnTo>
                  <a:lnTo>
                    <a:pt x="155" y="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F33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4" name="Line 44"/>
            <p:cNvSpPr>
              <a:spLocks noChangeShapeType="1"/>
            </p:cNvSpPr>
            <p:nvPr/>
          </p:nvSpPr>
          <p:spPr bwMode="auto">
            <a:xfrm flipH="1">
              <a:off x="4817" y="1449"/>
              <a:ext cx="68" cy="2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5" name="Line 45"/>
            <p:cNvSpPr>
              <a:spLocks noChangeShapeType="1"/>
            </p:cNvSpPr>
            <p:nvPr/>
          </p:nvSpPr>
          <p:spPr bwMode="auto">
            <a:xfrm flipH="1">
              <a:off x="4670" y="1512"/>
              <a:ext cx="69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6" name="Line 46"/>
            <p:cNvSpPr>
              <a:spLocks noChangeShapeType="1"/>
            </p:cNvSpPr>
            <p:nvPr/>
          </p:nvSpPr>
          <p:spPr bwMode="auto">
            <a:xfrm flipH="1">
              <a:off x="4521" y="1576"/>
              <a:ext cx="70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7" name="Line 47"/>
            <p:cNvSpPr>
              <a:spLocks noChangeShapeType="1"/>
            </p:cNvSpPr>
            <p:nvPr/>
          </p:nvSpPr>
          <p:spPr bwMode="auto">
            <a:xfrm flipH="1">
              <a:off x="4374" y="1640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8" name="Line 48"/>
            <p:cNvSpPr>
              <a:spLocks noChangeShapeType="1"/>
            </p:cNvSpPr>
            <p:nvPr/>
          </p:nvSpPr>
          <p:spPr bwMode="auto">
            <a:xfrm flipH="1">
              <a:off x="4228" y="1705"/>
              <a:ext cx="6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79" name="Line 49"/>
            <p:cNvSpPr>
              <a:spLocks noChangeShapeType="1"/>
            </p:cNvSpPr>
            <p:nvPr/>
          </p:nvSpPr>
          <p:spPr bwMode="auto">
            <a:xfrm flipH="1">
              <a:off x="4082" y="1770"/>
              <a:ext cx="6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0" name="Line 50"/>
            <p:cNvSpPr>
              <a:spLocks noChangeShapeType="1"/>
            </p:cNvSpPr>
            <p:nvPr/>
          </p:nvSpPr>
          <p:spPr bwMode="auto">
            <a:xfrm flipH="1">
              <a:off x="3935" y="1834"/>
              <a:ext cx="69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1" name="Line 51"/>
            <p:cNvSpPr>
              <a:spLocks noChangeShapeType="1"/>
            </p:cNvSpPr>
            <p:nvPr/>
          </p:nvSpPr>
          <p:spPr bwMode="auto">
            <a:xfrm flipH="1">
              <a:off x="3789" y="1900"/>
              <a:ext cx="6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2" name="Line 52"/>
            <p:cNvSpPr>
              <a:spLocks noChangeShapeType="1"/>
            </p:cNvSpPr>
            <p:nvPr/>
          </p:nvSpPr>
          <p:spPr bwMode="auto">
            <a:xfrm flipH="1">
              <a:off x="3643" y="1965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3" name="Line 53"/>
            <p:cNvSpPr>
              <a:spLocks noChangeShapeType="1"/>
            </p:cNvSpPr>
            <p:nvPr/>
          </p:nvSpPr>
          <p:spPr bwMode="auto">
            <a:xfrm flipH="1">
              <a:off x="3497" y="2032"/>
              <a:ext cx="6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4" name="Line 54"/>
            <p:cNvSpPr>
              <a:spLocks noChangeShapeType="1"/>
            </p:cNvSpPr>
            <p:nvPr/>
          </p:nvSpPr>
          <p:spPr bwMode="auto">
            <a:xfrm flipH="1">
              <a:off x="3352" y="2097"/>
              <a:ext cx="68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5" name="Line 55"/>
            <p:cNvSpPr>
              <a:spLocks noChangeShapeType="1"/>
            </p:cNvSpPr>
            <p:nvPr/>
          </p:nvSpPr>
          <p:spPr bwMode="auto">
            <a:xfrm flipH="1">
              <a:off x="3206" y="2165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6" name="Line 56"/>
            <p:cNvSpPr>
              <a:spLocks noChangeShapeType="1"/>
            </p:cNvSpPr>
            <p:nvPr/>
          </p:nvSpPr>
          <p:spPr bwMode="auto">
            <a:xfrm flipH="1">
              <a:off x="3062" y="2231"/>
              <a:ext cx="67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7" name="Line 57"/>
            <p:cNvSpPr>
              <a:spLocks noChangeShapeType="1"/>
            </p:cNvSpPr>
            <p:nvPr/>
          </p:nvSpPr>
          <p:spPr bwMode="auto">
            <a:xfrm flipH="1">
              <a:off x="2917" y="2298"/>
              <a:ext cx="68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8" name="Line 58"/>
            <p:cNvSpPr>
              <a:spLocks noChangeShapeType="1"/>
            </p:cNvSpPr>
            <p:nvPr/>
          </p:nvSpPr>
          <p:spPr bwMode="auto">
            <a:xfrm flipH="1">
              <a:off x="2773" y="2366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89" name="Line 59"/>
            <p:cNvSpPr>
              <a:spLocks noChangeShapeType="1"/>
            </p:cNvSpPr>
            <p:nvPr/>
          </p:nvSpPr>
          <p:spPr bwMode="auto">
            <a:xfrm flipH="1">
              <a:off x="2629" y="2434"/>
              <a:ext cx="67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0" name="Line 60"/>
            <p:cNvSpPr>
              <a:spLocks noChangeShapeType="1"/>
            </p:cNvSpPr>
            <p:nvPr/>
          </p:nvSpPr>
          <p:spPr bwMode="auto">
            <a:xfrm flipH="1">
              <a:off x="2484" y="2502"/>
              <a:ext cx="68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1" name="Line 61"/>
            <p:cNvSpPr>
              <a:spLocks noChangeShapeType="1"/>
            </p:cNvSpPr>
            <p:nvPr/>
          </p:nvSpPr>
          <p:spPr bwMode="auto">
            <a:xfrm flipH="1">
              <a:off x="2339" y="2571"/>
              <a:ext cx="68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2" name="Line 62"/>
            <p:cNvSpPr>
              <a:spLocks noChangeShapeType="1"/>
            </p:cNvSpPr>
            <p:nvPr/>
          </p:nvSpPr>
          <p:spPr bwMode="auto">
            <a:xfrm flipH="1">
              <a:off x="2193" y="2640"/>
              <a:ext cx="67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3" name="Line 63"/>
            <p:cNvSpPr>
              <a:spLocks noChangeShapeType="1"/>
            </p:cNvSpPr>
            <p:nvPr/>
          </p:nvSpPr>
          <p:spPr bwMode="auto">
            <a:xfrm flipH="1">
              <a:off x="2050" y="2710"/>
              <a:ext cx="67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4" name="Line 64"/>
            <p:cNvSpPr>
              <a:spLocks noChangeShapeType="1"/>
            </p:cNvSpPr>
            <p:nvPr/>
          </p:nvSpPr>
          <p:spPr bwMode="auto">
            <a:xfrm flipH="1">
              <a:off x="1905" y="2780"/>
              <a:ext cx="68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5" name="Line 65"/>
            <p:cNvSpPr>
              <a:spLocks noChangeShapeType="1"/>
            </p:cNvSpPr>
            <p:nvPr/>
          </p:nvSpPr>
          <p:spPr bwMode="auto">
            <a:xfrm flipH="1">
              <a:off x="1760" y="2851"/>
              <a:ext cx="68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6" name="Line 66"/>
            <p:cNvSpPr>
              <a:spLocks noChangeShapeType="1"/>
            </p:cNvSpPr>
            <p:nvPr/>
          </p:nvSpPr>
          <p:spPr bwMode="auto">
            <a:xfrm flipH="1">
              <a:off x="1615" y="2922"/>
              <a:ext cx="68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7" name="Line 67"/>
            <p:cNvSpPr>
              <a:spLocks noChangeShapeType="1"/>
            </p:cNvSpPr>
            <p:nvPr/>
          </p:nvSpPr>
          <p:spPr bwMode="auto">
            <a:xfrm flipH="1">
              <a:off x="1470" y="2994"/>
              <a:ext cx="68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8" name="Line 68"/>
            <p:cNvSpPr>
              <a:spLocks noChangeShapeType="1"/>
            </p:cNvSpPr>
            <p:nvPr/>
          </p:nvSpPr>
          <p:spPr bwMode="auto">
            <a:xfrm flipH="1">
              <a:off x="1325" y="3066"/>
              <a:ext cx="68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799" name="Line 69"/>
            <p:cNvSpPr>
              <a:spLocks noChangeShapeType="1"/>
            </p:cNvSpPr>
            <p:nvPr/>
          </p:nvSpPr>
          <p:spPr bwMode="auto">
            <a:xfrm flipH="1">
              <a:off x="1182" y="3138"/>
              <a:ext cx="67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0" name="Line 70"/>
            <p:cNvSpPr>
              <a:spLocks noChangeShapeType="1"/>
            </p:cNvSpPr>
            <p:nvPr/>
          </p:nvSpPr>
          <p:spPr bwMode="auto">
            <a:xfrm flipH="1">
              <a:off x="1045" y="3210"/>
              <a:ext cx="61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1" name="Line 71"/>
            <p:cNvSpPr>
              <a:spLocks noChangeShapeType="1"/>
            </p:cNvSpPr>
            <p:nvPr/>
          </p:nvSpPr>
          <p:spPr bwMode="auto">
            <a:xfrm flipH="1" flipV="1">
              <a:off x="4176" y="1711"/>
              <a:ext cx="35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2" name="Line 72"/>
            <p:cNvSpPr>
              <a:spLocks noChangeShapeType="1"/>
            </p:cNvSpPr>
            <p:nvPr/>
          </p:nvSpPr>
          <p:spPr bwMode="auto">
            <a:xfrm flipH="1" flipV="1">
              <a:off x="3229" y="2138"/>
              <a:ext cx="36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3" name="Line 73"/>
            <p:cNvSpPr>
              <a:spLocks noChangeShapeType="1"/>
            </p:cNvSpPr>
            <p:nvPr/>
          </p:nvSpPr>
          <p:spPr bwMode="auto">
            <a:xfrm flipH="1" flipV="1">
              <a:off x="2279" y="2584"/>
              <a:ext cx="3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4" name="Line 74"/>
            <p:cNvSpPr>
              <a:spLocks noChangeShapeType="1"/>
            </p:cNvSpPr>
            <p:nvPr/>
          </p:nvSpPr>
          <p:spPr bwMode="auto">
            <a:xfrm flipH="1" flipV="1">
              <a:off x="1327" y="3051"/>
              <a:ext cx="38" cy="7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5" name="Oval 75"/>
            <p:cNvSpPr>
              <a:spLocks noChangeArrowheads="1"/>
            </p:cNvSpPr>
            <p:nvPr/>
          </p:nvSpPr>
          <p:spPr bwMode="auto">
            <a:xfrm>
              <a:off x="1197" y="3118"/>
              <a:ext cx="74" cy="73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6" name="Oval 76"/>
            <p:cNvSpPr>
              <a:spLocks noChangeArrowheads="1"/>
            </p:cNvSpPr>
            <p:nvPr/>
          </p:nvSpPr>
          <p:spPr bwMode="auto">
            <a:xfrm>
              <a:off x="1191" y="3132"/>
              <a:ext cx="74" cy="73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7" name="Freeform 77"/>
            <p:cNvSpPr>
              <a:spLocks/>
            </p:cNvSpPr>
            <p:nvPr/>
          </p:nvSpPr>
          <p:spPr bwMode="auto">
            <a:xfrm>
              <a:off x="2818" y="2258"/>
              <a:ext cx="73" cy="64"/>
            </a:xfrm>
            <a:custGeom>
              <a:avLst/>
              <a:gdLst>
                <a:gd name="T0" fmla="*/ 12 w 221"/>
                <a:gd name="T1" fmla="*/ 0 h 190"/>
                <a:gd name="T2" fmla="*/ 24 w 221"/>
                <a:gd name="T3" fmla="*/ 22 h 190"/>
                <a:gd name="T4" fmla="*/ 0 w 221"/>
                <a:gd name="T5" fmla="*/ 22 h 190"/>
                <a:gd name="T6" fmla="*/ 12 w 22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190"/>
                <a:gd name="T14" fmla="*/ 221 w 22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190">
                  <a:moveTo>
                    <a:pt x="111" y="0"/>
                  </a:moveTo>
                  <a:lnTo>
                    <a:pt x="221" y="190"/>
                  </a:lnTo>
                  <a:lnTo>
                    <a:pt x="0" y="19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FF"/>
            </a:solidFill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8" name="Freeform 78"/>
            <p:cNvSpPr>
              <a:spLocks/>
            </p:cNvSpPr>
            <p:nvPr/>
          </p:nvSpPr>
          <p:spPr bwMode="auto">
            <a:xfrm>
              <a:off x="2852" y="2204"/>
              <a:ext cx="73" cy="64"/>
            </a:xfrm>
            <a:custGeom>
              <a:avLst/>
              <a:gdLst>
                <a:gd name="T0" fmla="*/ 12 w 221"/>
                <a:gd name="T1" fmla="*/ 0 h 192"/>
                <a:gd name="T2" fmla="*/ 24 w 221"/>
                <a:gd name="T3" fmla="*/ 21 h 192"/>
                <a:gd name="T4" fmla="*/ 0 w 221"/>
                <a:gd name="T5" fmla="*/ 21 h 192"/>
                <a:gd name="T6" fmla="*/ 12 w 221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192"/>
                <a:gd name="T14" fmla="*/ 221 w 221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192">
                  <a:moveTo>
                    <a:pt x="111" y="0"/>
                  </a:moveTo>
                  <a:lnTo>
                    <a:pt x="221" y="192"/>
                  </a:lnTo>
                  <a:lnTo>
                    <a:pt x="0" y="19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FF"/>
            </a:solidFill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09" name="Freeform 79"/>
            <p:cNvSpPr>
              <a:spLocks/>
            </p:cNvSpPr>
            <p:nvPr/>
          </p:nvSpPr>
          <p:spPr bwMode="auto">
            <a:xfrm>
              <a:off x="2959" y="2202"/>
              <a:ext cx="73" cy="64"/>
            </a:xfrm>
            <a:custGeom>
              <a:avLst/>
              <a:gdLst>
                <a:gd name="T0" fmla="*/ 12 w 221"/>
                <a:gd name="T1" fmla="*/ 0 h 191"/>
                <a:gd name="T2" fmla="*/ 24 w 221"/>
                <a:gd name="T3" fmla="*/ 21 h 191"/>
                <a:gd name="T4" fmla="*/ 0 w 221"/>
                <a:gd name="T5" fmla="*/ 21 h 191"/>
                <a:gd name="T6" fmla="*/ 12 w 221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191"/>
                <a:gd name="T14" fmla="*/ 221 w 221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191">
                  <a:moveTo>
                    <a:pt x="111" y="0"/>
                  </a:moveTo>
                  <a:lnTo>
                    <a:pt x="221" y="191"/>
                  </a:lnTo>
                  <a:lnTo>
                    <a:pt x="0" y="19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FF"/>
            </a:solidFill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10" name="Freeform 80"/>
            <p:cNvSpPr>
              <a:spLocks/>
            </p:cNvSpPr>
            <p:nvPr/>
          </p:nvSpPr>
          <p:spPr bwMode="auto">
            <a:xfrm>
              <a:off x="4335" y="1601"/>
              <a:ext cx="74" cy="63"/>
            </a:xfrm>
            <a:custGeom>
              <a:avLst/>
              <a:gdLst>
                <a:gd name="T0" fmla="*/ 12 w 222"/>
                <a:gd name="T1" fmla="*/ 0 h 190"/>
                <a:gd name="T2" fmla="*/ 25 w 222"/>
                <a:gd name="T3" fmla="*/ 21 h 190"/>
                <a:gd name="T4" fmla="*/ 0 w 222"/>
                <a:gd name="T5" fmla="*/ 21 h 190"/>
                <a:gd name="T6" fmla="*/ 12 w 222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190"/>
                <a:gd name="T14" fmla="*/ 222 w 222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190">
                  <a:moveTo>
                    <a:pt x="111" y="0"/>
                  </a:moveTo>
                  <a:lnTo>
                    <a:pt x="222" y="190"/>
                  </a:lnTo>
                  <a:lnTo>
                    <a:pt x="0" y="19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FF"/>
            </a:solidFill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11" name="Rectangle 81"/>
            <p:cNvSpPr>
              <a:spLocks noChangeArrowheads="1"/>
            </p:cNvSpPr>
            <p:nvPr/>
          </p:nvSpPr>
          <p:spPr bwMode="auto">
            <a:xfrm>
              <a:off x="1220" y="3062"/>
              <a:ext cx="61" cy="62"/>
            </a:xfrm>
            <a:prstGeom prst="rect">
              <a:avLst/>
            </a:prstGeom>
            <a:solidFill>
              <a:srgbClr val="00FF00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2" name="Rectangle 82"/>
            <p:cNvSpPr>
              <a:spLocks noChangeArrowheads="1"/>
            </p:cNvSpPr>
            <p:nvPr/>
          </p:nvSpPr>
          <p:spPr bwMode="auto">
            <a:xfrm>
              <a:off x="2057" y="2637"/>
              <a:ext cx="60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3" name="Rectangle 83"/>
            <p:cNvSpPr>
              <a:spLocks noChangeArrowheads="1"/>
            </p:cNvSpPr>
            <p:nvPr/>
          </p:nvSpPr>
          <p:spPr bwMode="auto">
            <a:xfrm>
              <a:off x="1807" y="2746"/>
              <a:ext cx="61" cy="60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4" name="Rectangle 84"/>
            <p:cNvSpPr>
              <a:spLocks noChangeArrowheads="1"/>
            </p:cNvSpPr>
            <p:nvPr/>
          </p:nvSpPr>
          <p:spPr bwMode="auto">
            <a:xfrm>
              <a:off x="1741" y="2762"/>
              <a:ext cx="61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5" name="Rectangle 85"/>
            <p:cNvSpPr>
              <a:spLocks noChangeArrowheads="1"/>
            </p:cNvSpPr>
            <p:nvPr/>
          </p:nvSpPr>
          <p:spPr bwMode="auto">
            <a:xfrm>
              <a:off x="2236" y="2536"/>
              <a:ext cx="61" cy="60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6" name="Rectangle 86"/>
            <p:cNvSpPr>
              <a:spLocks noChangeArrowheads="1"/>
            </p:cNvSpPr>
            <p:nvPr/>
          </p:nvSpPr>
          <p:spPr bwMode="auto">
            <a:xfrm>
              <a:off x="2226" y="2713"/>
              <a:ext cx="62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7" name="Rectangle 87"/>
            <p:cNvSpPr>
              <a:spLocks noChangeArrowheads="1"/>
            </p:cNvSpPr>
            <p:nvPr/>
          </p:nvSpPr>
          <p:spPr bwMode="auto">
            <a:xfrm>
              <a:off x="1774" y="2760"/>
              <a:ext cx="60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8" name="Rectangle 88"/>
            <p:cNvSpPr>
              <a:spLocks noChangeArrowheads="1"/>
            </p:cNvSpPr>
            <p:nvPr/>
          </p:nvSpPr>
          <p:spPr bwMode="auto">
            <a:xfrm>
              <a:off x="2485" y="2516"/>
              <a:ext cx="60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9" name="Rectangle 89"/>
            <p:cNvSpPr>
              <a:spLocks noChangeArrowheads="1"/>
            </p:cNvSpPr>
            <p:nvPr/>
          </p:nvSpPr>
          <p:spPr bwMode="auto">
            <a:xfrm>
              <a:off x="2496" y="2471"/>
              <a:ext cx="60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0" name="Rectangle 90"/>
            <p:cNvSpPr>
              <a:spLocks noChangeArrowheads="1"/>
            </p:cNvSpPr>
            <p:nvPr/>
          </p:nvSpPr>
          <p:spPr bwMode="auto">
            <a:xfrm>
              <a:off x="2822" y="2426"/>
              <a:ext cx="60" cy="62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1" name="Rectangle 91"/>
            <p:cNvSpPr>
              <a:spLocks noChangeArrowheads="1"/>
            </p:cNvSpPr>
            <p:nvPr/>
          </p:nvSpPr>
          <p:spPr bwMode="auto">
            <a:xfrm>
              <a:off x="2817" y="2289"/>
              <a:ext cx="61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2" name="Rectangle 92"/>
            <p:cNvSpPr>
              <a:spLocks noChangeArrowheads="1"/>
            </p:cNvSpPr>
            <p:nvPr/>
          </p:nvSpPr>
          <p:spPr bwMode="auto">
            <a:xfrm>
              <a:off x="2525" y="2455"/>
              <a:ext cx="61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3" name="Rectangle 93"/>
            <p:cNvSpPr>
              <a:spLocks noChangeArrowheads="1"/>
            </p:cNvSpPr>
            <p:nvPr/>
          </p:nvSpPr>
          <p:spPr bwMode="auto">
            <a:xfrm>
              <a:off x="2038" y="2521"/>
              <a:ext cx="62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4" name="Rectangle 94"/>
            <p:cNvSpPr>
              <a:spLocks noChangeArrowheads="1"/>
            </p:cNvSpPr>
            <p:nvPr/>
          </p:nvSpPr>
          <p:spPr bwMode="auto">
            <a:xfrm>
              <a:off x="1661" y="2842"/>
              <a:ext cx="61" cy="62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5" name="Freeform 95"/>
            <p:cNvSpPr>
              <a:spLocks/>
            </p:cNvSpPr>
            <p:nvPr/>
          </p:nvSpPr>
          <p:spPr bwMode="auto">
            <a:xfrm>
              <a:off x="1497" y="2957"/>
              <a:ext cx="78" cy="78"/>
            </a:xfrm>
            <a:custGeom>
              <a:avLst/>
              <a:gdLst>
                <a:gd name="T0" fmla="*/ 26 w 232"/>
                <a:gd name="T1" fmla="*/ 13 h 232"/>
                <a:gd name="T2" fmla="*/ 13 w 232"/>
                <a:gd name="T3" fmla="*/ 26 h 232"/>
                <a:gd name="T4" fmla="*/ 0 w 232"/>
                <a:gd name="T5" fmla="*/ 13 h 232"/>
                <a:gd name="T6" fmla="*/ 13 w 232"/>
                <a:gd name="T7" fmla="*/ 0 h 232"/>
                <a:gd name="T8" fmla="*/ 26 w 232"/>
                <a:gd name="T9" fmla="*/ 13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2"/>
                <a:gd name="T17" fmla="*/ 232 w 23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2">
                  <a:moveTo>
                    <a:pt x="232" y="116"/>
                  </a:moveTo>
                  <a:lnTo>
                    <a:pt x="116" y="232"/>
                  </a:lnTo>
                  <a:lnTo>
                    <a:pt x="0" y="116"/>
                  </a:lnTo>
                  <a:lnTo>
                    <a:pt x="116" y="0"/>
                  </a:lnTo>
                  <a:lnTo>
                    <a:pt x="232" y="116"/>
                  </a:lnTo>
                  <a:close/>
                </a:path>
              </a:pathLst>
            </a:custGeom>
            <a:solidFill>
              <a:srgbClr val="FF8000"/>
            </a:solidFill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26" name="Freeform 96"/>
            <p:cNvSpPr>
              <a:spLocks/>
            </p:cNvSpPr>
            <p:nvPr/>
          </p:nvSpPr>
          <p:spPr bwMode="auto">
            <a:xfrm>
              <a:off x="1494" y="2960"/>
              <a:ext cx="77" cy="77"/>
            </a:xfrm>
            <a:custGeom>
              <a:avLst/>
              <a:gdLst>
                <a:gd name="T0" fmla="*/ 26 w 232"/>
                <a:gd name="T1" fmla="*/ 13 h 233"/>
                <a:gd name="T2" fmla="*/ 13 w 232"/>
                <a:gd name="T3" fmla="*/ 25 h 233"/>
                <a:gd name="T4" fmla="*/ 0 w 232"/>
                <a:gd name="T5" fmla="*/ 13 h 233"/>
                <a:gd name="T6" fmla="*/ 13 w 232"/>
                <a:gd name="T7" fmla="*/ 0 h 233"/>
                <a:gd name="T8" fmla="*/ 26 w 232"/>
                <a:gd name="T9" fmla="*/ 13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33"/>
                <a:gd name="T17" fmla="*/ 232 w 232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33">
                  <a:moveTo>
                    <a:pt x="232" y="117"/>
                  </a:moveTo>
                  <a:lnTo>
                    <a:pt x="116" y="233"/>
                  </a:lnTo>
                  <a:lnTo>
                    <a:pt x="0" y="117"/>
                  </a:lnTo>
                  <a:lnTo>
                    <a:pt x="116" y="0"/>
                  </a:lnTo>
                  <a:lnTo>
                    <a:pt x="232" y="117"/>
                  </a:lnTo>
                  <a:close/>
                </a:path>
              </a:pathLst>
            </a:custGeom>
            <a:solidFill>
              <a:srgbClr val="FF8000"/>
            </a:solidFill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27" name="Rectangle 102"/>
            <p:cNvSpPr>
              <a:spLocks noChangeArrowheads="1"/>
            </p:cNvSpPr>
            <p:nvPr/>
          </p:nvSpPr>
          <p:spPr bwMode="auto">
            <a:xfrm>
              <a:off x="3756" y="1574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1500 Ma</a:t>
              </a:r>
              <a:endParaRPr lang="en-AU" sz="1600"/>
            </a:p>
          </p:txBody>
        </p:sp>
        <p:sp>
          <p:nvSpPr>
            <p:cNvPr id="73828" name="Rectangle 103"/>
            <p:cNvSpPr>
              <a:spLocks noChangeArrowheads="1"/>
            </p:cNvSpPr>
            <p:nvPr/>
          </p:nvSpPr>
          <p:spPr bwMode="auto">
            <a:xfrm>
              <a:off x="2332" y="2654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1600 Ma</a:t>
              </a:r>
              <a:endParaRPr lang="en-AU" sz="1600"/>
            </a:p>
          </p:txBody>
        </p:sp>
        <p:sp>
          <p:nvSpPr>
            <p:cNvPr id="73829" name="Rectangle 104"/>
            <p:cNvSpPr>
              <a:spLocks noChangeArrowheads="1"/>
            </p:cNvSpPr>
            <p:nvPr/>
          </p:nvSpPr>
          <p:spPr bwMode="auto">
            <a:xfrm>
              <a:off x="679" y="1573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15.53</a:t>
              </a:r>
              <a:endParaRPr lang="en-AU"/>
            </a:p>
          </p:txBody>
        </p:sp>
        <p:sp>
          <p:nvSpPr>
            <p:cNvPr id="73830" name="Rectangle 105"/>
            <p:cNvSpPr>
              <a:spLocks noChangeArrowheads="1"/>
            </p:cNvSpPr>
            <p:nvPr/>
          </p:nvSpPr>
          <p:spPr bwMode="auto">
            <a:xfrm>
              <a:off x="679" y="1100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15.55</a:t>
              </a:r>
              <a:endParaRPr lang="en-AU"/>
            </a:p>
          </p:txBody>
        </p:sp>
        <p:sp>
          <p:nvSpPr>
            <p:cNvPr id="73831" name="Line 106"/>
            <p:cNvSpPr>
              <a:spLocks noChangeShapeType="1"/>
            </p:cNvSpPr>
            <p:nvPr/>
          </p:nvSpPr>
          <p:spPr bwMode="auto">
            <a:xfrm>
              <a:off x="1034" y="2102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32" name="Line 107"/>
            <p:cNvSpPr>
              <a:spLocks noChangeShapeType="1"/>
            </p:cNvSpPr>
            <p:nvPr/>
          </p:nvSpPr>
          <p:spPr bwMode="auto">
            <a:xfrm>
              <a:off x="1034" y="1630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33" name="Line 108"/>
            <p:cNvSpPr>
              <a:spLocks noChangeShapeType="1"/>
            </p:cNvSpPr>
            <p:nvPr/>
          </p:nvSpPr>
          <p:spPr bwMode="auto">
            <a:xfrm>
              <a:off x="1034" y="1157"/>
              <a:ext cx="2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34" name="Line 109"/>
            <p:cNvSpPr>
              <a:spLocks noChangeShapeType="1"/>
            </p:cNvSpPr>
            <p:nvPr/>
          </p:nvSpPr>
          <p:spPr bwMode="auto">
            <a:xfrm>
              <a:off x="1045" y="2102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35" name="Line 110"/>
            <p:cNvSpPr>
              <a:spLocks noChangeShapeType="1"/>
            </p:cNvSpPr>
            <p:nvPr/>
          </p:nvSpPr>
          <p:spPr bwMode="auto">
            <a:xfrm>
              <a:off x="1045" y="1630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36" name="Line 111"/>
            <p:cNvSpPr>
              <a:spLocks noChangeShapeType="1"/>
            </p:cNvSpPr>
            <p:nvPr/>
          </p:nvSpPr>
          <p:spPr bwMode="auto">
            <a:xfrm>
              <a:off x="1045" y="1157"/>
              <a:ext cx="12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37" name="Rectangle 112"/>
            <p:cNvSpPr>
              <a:spLocks noChangeArrowheads="1"/>
            </p:cNvSpPr>
            <p:nvPr/>
          </p:nvSpPr>
          <p:spPr bwMode="auto">
            <a:xfrm>
              <a:off x="1272" y="1150"/>
              <a:ext cx="9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Analytical Precision</a:t>
              </a:r>
              <a:endParaRPr lang="en-AU" sz="1600"/>
            </a:p>
          </p:txBody>
        </p:sp>
        <p:sp>
          <p:nvSpPr>
            <p:cNvPr id="73838" name="Freeform 113"/>
            <p:cNvSpPr>
              <a:spLocks/>
            </p:cNvSpPr>
            <p:nvPr/>
          </p:nvSpPr>
          <p:spPr bwMode="auto">
            <a:xfrm>
              <a:off x="1184" y="1160"/>
              <a:ext cx="52" cy="152"/>
            </a:xfrm>
            <a:custGeom>
              <a:avLst/>
              <a:gdLst>
                <a:gd name="T0" fmla="*/ 17 w 156"/>
                <a:gd name="T1" fmla="*/ 0 h 456"/>
                <a:gd name="T2" fmla="*/ 17 w 156"/>
                <a:gd name="T3" fmla="*/ 1 h 456"/>
                <a:gd name="T4" fmla="*/ 17 w 156"/>
                <a:gd name="T5" fmla="*/ 2 h 456"/>
                <a:gd name="T6" fmla="*/ 17 w 156"/>
                <a:gd name="T7" fmla="*/ 3 h 456"/>
                <a:gd name="T8" fmla="*/ 17 w 156"/>
                <a:gd name="T9" fmla="*/ 5 h 456"/>
                <a:gd name="T10" fmla="*/ 16 w 156"/>
                <a:gd name="T11" fmla="*/ 7 h 456"/>
                <a:gd name="T12" fmla="*/ 15 w 156"/>
                <a:gd name="T13" fmla="*/ 10 h 456"/>
                <a:gd name="T14" fmla="*/ 14 w 156"/>
                <a:gd name="T15" fmla="*/ 13 h 456"/>
                <a:gd name="T16" fmla="*/ 12 w 156"/>
                <a:gd name="T17" fmla="*/ 19 h 456"/>
                <a:gd name="T18" fmla="*/ 7 w 156"/>
                <a:gd name="T19" fmla="*/ 36 h 456"/>
                <a:gd name="T20" fmla="*/ 5 w 156"/>
                <a:gd name="T21" fmla="*/ 41 h 456"/>
                <a:gd name="T22" fmla="*/ 3 w 156"/>
                <a:gd name="T23" fmla="*/ 45 h 456"/>
                <a:gd name="T24" fmla="*/ 2 w 156"/>
                <a:gd name="T25" fmla="*/ 47 h 456"/>
                <a:gd name="T26" fmla="*/ 2 w 156"/>
                <a:gd name="T27" fmla="*/ 48 h 456"/>
                <a:gd name="T28" fmla="*/ 1 w 156"/>
                <a:gd name="T29" fmla="*/ 49 h 456"/>
                <a:gd name="T30" fmla="*/ 1 w 156"/>
                <a:gd name="T31" fmla="*/ 50 h 456"/>
                <a:gd name="T32" fmla="*/ 0 w 156"/>
                <a:gd name="T33" fmla="*/ 51 h 456"/>
                <a:gd name="T34" fmla="*/ 0 w 156"/>
                <a:gd name="T35" fmla="*/ 51 h 456"/>
                <a:gd name="T36" fmla="*/ 0 w 156"/>
                <a:gd name="T37" fmla="*/ 50 h 456"/>
                <a:gd name="T38" fmla="*/ 0 w 156"/>
                <a:gd name="T39" fmla="*/ 50 h 456"/>
                <a:gd name="T40" fmla="*/ 0 w 156"/>
                <a:gd name="T41" fmla="*/ 49 h 456"/>
                <a:gd name="T42" fmla="*/ 0 w 156"/>
                <a:gd name="T43" fmla="*/ 48 h 456"/>
                <a:gd name="T44" fmla="*/ 1 w 156"/>
                <a:gd name="T45" fmla="*/ 46 h 456"/>
                <a:gd name="T46" fmla="*/ 1 w 156"/>
                <a:gd name="T47" fmla="*/ 44 h 456"/>
                <a:gd name="T48" fmla="*/ 2 w 156"/>
                <a:gd name="T49" fmla="*/ 41 h 456"/>
                <a:gd name="T50" fmla="*/ 3 w 156"/>
                <a:gd name="T51" fmla="*/ 37 h 456"/>
                <a:gd name="T52" fmla="*/ 5 w 156"/>
                <a:gd name="T53" fmla="*/ 31 h 456"/>
                <a:gd name="T54" fmla="*/ 11 w 156"/>
                <a:gd name="T55" fmla="*/ 15 h 456"/>
                <a:gd name="T56" fmla="*/ 13 w 156"/>
                <a:gd name="T57" fmla="*/ 9 h 456"/>
                <a:gd name="T58" fmla="*/ 14 w 156"/>
                <a:gd name="T59" fmla="*/ 6 h 456"/>
                <a:gd name="T60" fmla="*/ 15 w 156"/>
                <a:gd name="T61" fmla="*/ 4 h 456"/>
                <a:gd name="T62" fmla="*/ 16 w 156"/>
                <a:gd name="T63" fmla="*/ 2 h 456"/>
                <a:gd name="T64" fmla="*/ 16 w 156"/>
                <a:gd name="T65" fmla="*/ 1 h 456"/>
                <a:gd name="T66" fmla="*/ 17 w 156"/>
                <a:gd name="T67" fmla="*/ 1 h 456"/>
                <a:gd name="T68" fmla="*/ 17 w 156"/>
                <a:gd name="T69" fmla="*/ 0 h 456"/>
                <a:gd name="T70" fmla="*/ 17 w 156"/>
                <a:gd name="T71" fmla="*/ 0 h 4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6"/>
                <a:gd name="T109" fmla="*/ 0 h 456"/>
                <a:gd name="T110" fmla="*/ 156 w 156"/>
                <a:gd name="T111" fmla="*/ 456 h 4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6" h="456">
                  <a:moveTo>
                    <a:pt x="156" y="1"/>
                  </a:moveTo>
                  <a:lnTo>
                    <a:pt x="156" y="3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6" y="12"/>
                  </a:lnTo>
                  <a:lnTo>
                    <a:pt x="155" y="16"/>
                  </a:lnTo>
                  <a:lnTo>
                    <a:pt x="153" y="21"/>
                  </a:lnTo>
                  <a:lnTo>
                    <a:pt x="152" y="28"/>
                  </a:lnTo>
                  <a:lnTo>
                    <a:pt x="150" y="34"/>
                  </a:lnTo>
                  <a:lnTo>
                    <a:pt x="149" y="42"/>
                  </a:lnTo>
                  <a:lnTo>
                    <a:pt x="147" y="51"/>
                  </a:lnTo>
                  <a:lnTo>
                    <a:pt x="143" y="62"/>
                  </a:lnTo>
                  <a:lnTo>
                    <a:pt x="140" y="73"/>
                  </a:lnTo>
                  <a:lnTo>
                    <a:pt x="137" y="86"/>
                  </a:lnTo>
                  <a:lnTo>
                    <a:pt x="132" y="102"/>
                  </a:lnTo>
                  <a:lnTo>
                    <a:pt x="127" y="121"/>
                  </a:lnTo>
                  <a:lnTo>
                    <a:pt x="120" y="143"/>
                  </a:lnTo>
                  <a:lnTo>
                    <a:pt x="110" y="174"/>
                  </a:lnTo>
                  <a:lnTo>
                    <a:pt x="85" y="249"/>
                  </a:lnTo>
                  <a:lnTo>
                    <a:pt x="59" y="323"/>
                  </a:lnTo>
                  <a:lnTo>
                    <a:pt x="48" y="351"/>
                  </a:lnTo>
                  <a:lnTo>
                    <a:pt x="41" y="371"/>
                  </a:lnTo>
                  <a:lnTo>
                    <a:pt x="35" y="387"/>
                  </a:lnTo>
                  <a:lnTo>
                    <a:pt x="30" y="401"/>
                  </a:lnTo>
                  <a:lnTo>
                    <a:pt x="25" y="412"/>
                  </a:lnTo>
                  <a:lnTo>
                    <a:pt x="21" y="421"/>
                  </a:lnTo>
                  <a:lnTo>
                    <a:pt x="17" y="428"/>
                  </a:lnTo>
                  <a:lnTo>
                    <a:pt x="14" y="435"/>
                  </a:lnTo>
                  <a:lnTo>
                    <a:pt x="12" y="441"/>
                  </a:lnTo>
                  <a:lnTo>
                    <a:pt x="8" y="445"/>
                  </a:lnTo>
                  <a:lnTo>
                    <a:pt x="7" y="449"/>
                  </a:lnTo>
                  <a:lnTo>
                    <a:pt x="5" y="452"/>
                  </a:lnTo>
                  <a:lnTo>
                    <a:pt x="4" y="454"/>
                  </a:lnTo>
                  <a:lnTo>
                    <a:pt x="2" y="456"/>
                  </a:lnTo>
                  <a:lnTo>
                    <a:pt x="1" y="456"/>
                  </a:lnTo>
                  <a:lnTo>
                    <a:pt x="0" y="455"/>
                  </a:lnTo>
                  <a:lnTo>
                    <a:pt x="0" y="454"/>
                  </a:lnTo>
                  <a:lnTo>
                    <a:pt x="0" y="452"/>
                  </a:lnTo>
                  <a:lnTo>
                    <a:pt x="0" y="448"/>
                  </a:lnTo>
                  <a:lnTo>
                    <a:pt x="1" y="445"/>
                  </a:lnTo>
                  <a:lnTo>
                    <a:pt x="1" y="441"/>
                  </a:lnTo>
                  <a:lnTo>
                    <a:pt x="2" y="435"/>
                  </a:lnTo>
                  <a:lnTo>
                    <a:pt x="3" y="429"/>
                  </a:lnTo>
                  <a:lnTo>
                    <a:pt x="5" y="422"/>
                  </a:lnTo>
                  <a:lnTo>
                    <a:pt x="6" y="414"/>
                  </a:lnTo>
                  <a:lnTo>
                    <a:pt x="10" y="405"/>
                  </a:lnTo>
                  <a:lnTo>
                    <a:pt x="12" y="395"/>
                  </a:lnTo>
                  <a:lnTo>
                    <a:pt x="15" y="383"/>
                  </a:lnTo>
                  <a:lnTo>
                    <a:pt x="18" y="370"/>
                  </a:lnTo>
                  <a:lnTo>
                    <a:pt x="23" y="354"/>
                  </a:lnTo>
                  <a:lnTo>
                    <a:pt x="28" y="337"/>
                  </a:lnTo>
                  <a:lnTo>
                    <a:pt x="36" y="313"/>
                  </a:lnTo>
                  <a:lnTo>
                    <a:pt x="45" y="283"/>
                  </a:lnTo>
                  <a:lnTo>
                    <a:pt x="70" y="207"/>
                  </a:lnTo>
                  <a:lnTo>
                    <a:pt x="97" y="134"/>
                  </a:lnTo>
                  <a:lnTo>
                    <a:pt x="107" y="105"/>
                  </a:lnTo>
                  <a:lnTo>
                    <a:pt x="115" y="85"/>
                  </a:lnTo>
                  <a:lnTo>
                    <a:pt x="121" y="69"/>
                  </a:lnTo>
                  <a:lnTo>
                    <a:pt x="127" y="57"/>
                  </a:lnTo>
                  <a:lnTo>
                    <a:pt x="131" y="46"/>
                  </a:lnTo>
                  <a:lnTo>
                    <a:pt x="135" y="36"/>
                  </a:lnTo>
                  <a:lnTo>
                    <a:pt x="138" y="28"/>
                  </a:lnTo>
                  <a:lnTo>
                    <a:pt x="141" y="21"/>
                  </a:lnTo>
                  <a:lnTo>
                    <a:pt x="145" y="16"/>
                  </a:lnTo>
                  <a:lnTo>
                    <a:pt x="147" y="11"/>
                  </a:lnTo>
                  <a:lnTo>
                    <a:pt x="149" y="7"/>
                  </a:lnTo>
                  <a:lnTo>
                    <a:pt x="150" y="5"/>
                  </a:lnTo>
                  <a:lnTo>
                    <a:pt x="152" y="2"/>
                  </a:lnTo>
                  <a:lnTo>
                    <a:pt x="153" y="1"/>
                  </a:lnTo>
                  <a:lnTo>
                    <a:pt x="155" y="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FF33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39" name="Line 114"/>
            <p:cNvSpPr>
              <a:spLocks noChangeShapeType="1"/>
            </p:cNvSpPr>
            <p:nvPr/>
          </p:nvSpPr>
          <p:spPr bwMode="auto">
            <a:xfrm flipH="1">
              <a:off x="4817" y="1447"/>
              <a:ext cx="68" cy="2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0" name="Line 115"/>
            <p:cNvSpPr>
              <a:spLocks noChangeShapeType="1"/>
            </p:cNvSpPr>
            <p:nvPr/>
          </p:nvSpPr>
          <p:spPr bwMode="auto">
            <a:xfrm flipH="1">
              <a:off x="4670" y="1510"/>
              <a:ext cx="69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1" name="Line 116"/>
            <p:cNvSpPr>
              <a:spLocks noChangeShapeType="1"/>
            </p:cNvSpPr>
            <p:nvPr/>
          </p:nvSpPr>
          <p:spPr bwMode="auto">
            <a:xfrm flipH="1">
              <a:off x="4521" y="1574"/>
              <a:ext cx="70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2" name="Line 117"/>
            <p:cNvSpPr>
              <a:spLocks noChangeShapeType="1"/>
            </p:cNvSpPr>
            <p:nvPr/>
          </p:nvSpPr>
          <p:spPr bwMode="auto">
            <a:xfrm flipH="1">
              <a:off x="4374" y="1638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3" name="Line 118"/>
            <p:cNvSpPr>
              <a:spLocks noChangeShapeType="1"/>
            </p:cNvSpPr>
            <p:nvPr/>
          </p:nvSpPr>
          <p:spPr bwMode="auto">
            <a:xfrm flipH="1">
              <a:off x="4082" y="1768"/>
              <a:ext cx="6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4" name="Line 119"/>
            <p:cNvSpPr>
              <a:spLocks noChangeShapeType="1"/>
            </p:cNvSpPr>
            <p:nvPr/>
          </p:nvSpPr>
          <p:spPr bwMode="auto">
            <a:xfrm flipH="1">
              <a:off x="3935" y="1832"/>
              <a:ext cx="69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5" name="Line 120"/>
            <p:cNvSpPr>
              <a:spLocks noChangeShapeType="1"/>
            </p:cNvSpPr>
            <p:nvPr/>
          </p:nvSpPr>
          <p:spPr bwMode="auto">
            <a:xfrm flipH="1">
              <a:off x="3789" y="1898"/>
              <a:ext cx="6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6" name="Line 121"/>
            <p:cNvSpPr>
              <a:spLocks noChangeShapeType="1"/>
            </p:cNvSpPr>
            <p:nvPr/>
          </p:nvSpPr>
          <p:spPr bwMode="auto">
            <a:xfrm flipH="1">
              <a:off x="3643" y="1963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7" name="Line 122"/>
            <p:cNvSpPr>
              <a:spLocks noChangeShapeType="1"/>
            </p:cNvSpPr>
            <p:nvPr/>
          </p:nvSpPr>
          <p:spPr bwMode="auto">
            <a:xfrm flipH="1">
              <a:off x="3497" y="2030"/>
              <a:ext cx="68" cy="3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8" name="Line 123"/>
            <p:cNvSpPr>
              <a:spLocks noChangeShapeType="1"/>
            </p:cNvSpPr>
            <p:nvPr/>
          </p:nvSpPr>
          <p:spPr bwMode="auto">
            <a:xfrm flipH="1">
              <a:off x="3352" y="2095"/>
              <a:ext cx="68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49" name="Line 124"/>
            <p:cNvSpPr>
              <a:spLocks noChangeShapeType="1"/>
            </p:cNvSpPr>
            <p:nvPr/>
          </p:nvSpPr>
          <p:spPr bwMode="auto">
            <a:xfrm flipH="1">
              <a:off x="3206" y="2163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0" name="Line 125"/>
            <p:cNvSpPr>
              <a:spLocks noChangeShapeType="1"/>
            </p:cNvSpPr>
            <p:nvPr/>
          </p:nvSpPr>
          <p:spPr bwMode="auto">
            <a:xfrm flipH="1">
              <a:off x="3062" y="2229"/>
              <a:ext cx="67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1" name="Line 126"/>
            <p:cNvSpPr>
              <a:spLocks noChangeShapeType="1"/>
            </p:cNvSpPr>
            <p:nvPr/>
          </p:nvSpPr>
          <p:spPr bwMode="auto">
            <a:xfrm flipH="1">
              <a:off x="2917" y="2296"/>
              <a:ext cx="68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2" name="Line 127"/>
            <p:cNvSpPr>
              <a:spLocks noChangeShapeType="1"/>
            </p:cNvSpPr>
            <p:nvPr/>
          </p:nvSpPr>
          <p:spPr bwMode="auto">
            <a:xfrm flipH="1">
              <a:off x="2773" y="2364"/>
              <a:ext cx="68" cy="3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3" name="Line 128"/>
            <p:cNvSpPr>
              <a:spLocks noChangeShapeType="1"/>
            </p:cNvSpPr>
            <p:nvPr/>
          </p:nvSpPr>
          <p:spPr bwMode="auto">
            <a:xfrm flipH="1">
              <a:off x="2629" y="2432"/>
              <a:ext cx="67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4" name="Line 129"/>
            <p:cNvSpPr>
              <a:spLocks noChangeShapeType="1"/>
            </p:cNvSpPr>
            <p:nvPr/>
          </p:nvSpPr>
          <p:spPr bwMode="auto">
            <a:xfrm flipH="1">
              <a:off x="2339" y="2569"/>
              <a:ext cx="68" cy="3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5" name="Line 130"/>
            <p:cNvSpPr>
              <a:spLocks noChangeShapeType="1"/>
            </p:cNvSpPr>
            <p:nvPr/>
          </p:nvSpPr>
          <p:spPr bwMode="auto">
            <a:xfrm flipH="1">
              <a:off x="2193" y="2638"/>
              <a:ext cx="67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6" name="Line 131"/>
            <p:cNvSpPr>
              <a:spLocks noChangeShapeType="1"/>
            </p:cNvSpPr>
            <p:nvPr/>
          </p:nvSpPr>
          <p:spPr bwMode="auto">
            <a:xfrm flipH="1">
              <a:off x="2050" y="2708"/>
              <a:ext cx="67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7" name="Line 132"/>
            <p:cNvSpPr>
              <a:spLocks noChangeShapeType="1"/>
            </p:cNvSpPr>
            <p:nvPr/>
          </p:nvSpPr>
          <p:spPr bwMode="auto">
            <a:xfrm flipH="1">
              <a:off x="1905" y="2778"/>
              <a:ext cx="68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8" name="Line 133"/>
            <p:cNvSpPr>
              <a:spLocks noChangeShapeType="1"/>
            </p:cNvSpPr>
            <p:nvPr/>
          </p:nvSpPr>
          <p:spPr bwMode="auto">
            <a:xfrm flipH="1">
              <a:off x="1760" y="2849"/>
              <a:ext cx="68" cy="3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59" name="Line 134"/>
            <p:cNvSpPr>
              <a:spLocks noChangeShapeType="1"/>
            </p:cNvSpPr>
            <p:nvPr/>
          </p:nvSpPr>
          <p:spPr bwMode="auto">
            <a:xfrm flipH="1" flipV="1">
              <a:off x="4176" y="1709"/>
              <a:ext cx="35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60" name="Line 135"/>
            <p:cNvSpPr>
              <a:spLocks noChangeShapeType="1"/>
            </p:cNvSpPr>
            <p:nvPr/>
          </p:nvSpPr>
          <p:spPr bwMode="auto">
            <a:xfrm flipH="1" flipV="1">
              <a:off x="3229" y="2136"/>
              <a:ext cx="36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61" name="Line 136"/>
            <p:cNvSpPr>
              <a:spLocks noChangeShapeType="1"/>
            </p:cNvSpPr>
            <p:nvPr/>
          </p:nvSpPr>
          <p:spPr bwMode="auto">
            <a:xfrm flipH="1" flipV="1">
              <a:off x="2279" y="2582"/>
              <a:ext cx="37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62" name="Rectangle 137"/>
            <p:cNvSpPr>
              <a:spLocks noChangeArrowheads="1"/>
            </p:cNvSpPr>
            <p:nvPr/>
          </p:nvSpPr>
          <p:spPr bwMode="auto">
            <a:xfrm>
              <a:off x="2525" y="2453"/>
              <a:ext cx="61" cy="61"/>
            </a:xfrm>
            <a:prstGeom prst="rect">
              <a:avLst/>
            </a:prstGeom>
            <a:solidFill>
              <a:srgbClr val="FF00FF"/>
            </a:solidFill>
            <a:ln w="1746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63" name="Rectangle 138"/>
            <p:cNvSpPr>
              <a:spLocks noChangeArrowheads="1"/>
            </p:cNvSpPr>
            <p:nvPr/>
          </p:nvSpPr>
          <p:spPr bwMode="auto">
            <a:xfrm>
              <a:off x="3756" y="1572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1500 Ma</a:t>
              </a:r>
              <a:endParaRPr lang="en-AU" sz="1600"/>
            </a:p>
          </p:txBody>
        </p:sp>
        <p:sp>
          <p:nvSpPr>
            <p:cNvPr id="73864" name="Rectangle 139"/>
            <p:cNvSpPr>
              <a:spLocks noChangeArrowheads="1"/>
            </p:cNvSpPr>
            <p:nvPr/>
          </p:nvSpPr>
          <p:spPr bwMode="auto">
            <a:xfrm>
              <a:off x="2332" y="2652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1600 Ma</a:t>
              </a:r>
              <a:endParaRPr lang="en-AU" sz="1600"/>
            </a:p>
          </p:txBody>
        </p:sp>
        <p:sp>
          <p:nvSpPr>
            <p:cNvPr id="73865" name="Line 141"/>
            <p:cNvSpPr>
              <a:spLocks noChangeShapeType="1"/>
            </p:cNvSpPr>
            <p:nvPr/>
          </p:nvSpPr>
          <p:spPr bwMode="auto">
            <a:xfrm flipH="1" flipV="1">
              <a:off x="1978" y="3137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66" name="Line 142"/>
            <p:cNvSpPr>
              <a:spLocks noChangeShapeType="1"/>
            </p:cNvSpPr>
            <p:nvPr/>
          </p:nvSpPr>
          <p:spPr bwMode="auto">
            <a:xfrm flipH="1">
              <a:off x="1978" y="3137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67" name="Line 143"/>
            <p:cNvSpPr>
              <a:spLocks noChangeShapeType="1"/>
            </p:cNvSpPr>
            <p:nvPr/>
          </p:nvSpPr>
          <p:spPr bwMode="auto">
            <a:xfrm flipH="1" flipV="1">
              <a:off x="1976" y="3146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68" name="Line 144"/>
            <p:cNvSpPr>
              <a:spLocks noChangeShapeType="1"/>
            </p:cNvSpPr>
            <p:nvPr/>
          </p:nvSpPr>
          <p:spPr bwMode="auto">
            <a:xfrm flipH="1">
              <a:off x="1976" y="3146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69" name="Line 145"/>
            <p:cNvSpPr>
              <a:spLocks noChangeShapeType="1"/>
            </p:cNvSpPr>
            <p:nvPr/>
          </p:nvSpPr>
          <p:spPr bwMode="auto">
            <a:xfrm flipH="1" flipV="1">
              <a:off x="1768" y="3244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0" name="Line 146"/>
            <p:cNvSpPr>
              <a:spLocks noChangeShapeType="1"/>
            </p:cNvSpPr>
            <p:nvPr/>
          </p:nvSpPr>
          <p:spPr bwMode="auto">
            <a:xfrm flipH="1">
              <a:off x="1768" y="3244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1" name="Line 147"/>
            <p:cNvSpPr>
              <a:spLocks noChangeShapeType="1"/>
            </p:cNvSpPr>
            <p:nvPr/>
          </p:nvSpPr>
          <p:spPr bwMode="auto">
            <a:xfrm flipV="1">
              <a:off x="2975" y="2542"/>
              <a:ext cx="0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2" name="Line 148"/>
            <p:cNvSpPr>
              <a:spLocks noChangeShapeType="1"/>
            </p:cNvSpPr>
            <p:nvPr/>
          </p:nvSpPr>
          <p:spPr bwMode="auto">
            <a:xfrm flipH="1">
              <a:off x="2939" y="2578"/>
              <a:ext cx="71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3" name="Line 149"/>
            <p:cNvSpPr>
              <a:spLocks noChangeShapeType="1"/>
            </p:cNvSpPr>
            <p:nvPr/>
          </p:nvSpPr>
          <p:spPr bwMode="auto">
            <a:xfrm flipH="1" flipV="1">
              <a:off x="2949" y="2553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4" name="Line 150"/>
            <p:cNvSpPr>
              <a:spLocks noChangeShapeType="1"/>
            </p:cNvSpPr>
            <p:nvPr/>
          </p:nvSpPr>
          <p:spPr bwMode="auto">
            <a:xfrm flipH="1">
              <a:off x="2949" y="2553"/>
              <a:ext cx="51" cy="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5" name="Line 151"/>
            <p:cNvSpPr>
              <a:spLocks noChangeShapeType="1"/>
            </p:cNvSpPr>
            <p:nvPr/>
          </p:nvSpPr>
          <p:spPr bwMode="auto">
            <a:xfrm flipV="1">
              <a:off x="2524" y="1851"/>
              <a:ext cx="0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6" name="Line 152"/>
            <p:cNvSpPr>
              <a:spLocks noChangeShapeType="1"/>
            </p:cNvSpPr>
            <p:nvPr/>
          </p:nvSpPr>
          <p:spPr bwMode="auto">
            <a:xfrm flipH="1">
              <a:off x="2488" y="1887"/>
              <a:ext cx="7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7" name="Line 153"/>
            <p:cNvSpPr>
              <a:spLocks noChangeShapeType="1"/>
            </p:cNvSpPr>
            <p:nvPr/>
          </p:nvSpPr>
          <p:spPr bwMode="auto">
            <a:xfrm flipV="1">
              <a:off x="2530" y="1827"/>
              <a:ext cx="0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8" name="Line 154"/>
            <p:cNvSpPr>
              <a:spLocks noChangeShapeType="1"/>
            </p:cNvSpPr>
            <p:nvPr/>
          </p:nvSpPr>
          <p:spPr bwMode="auto">
            <a:xfrm flipH="1">
              <a:off x="2495" y="1863"/>
              <a:ext cx="71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79" name="Line 155"/>
            <p:cNvSpPr>
              <a:spLocks noChangeShapeType="1"/>
            </p:cNvSpPr>
            <p:nvPr/>
          </p:nvSpPr>
          <p:spPr bwMode="auto">
            <a:xfrm flipV="1">
              <a:off x="2536" y="1805"/>
              <a:ext cx="0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80" name="Line 156"/>
            <p:cNvSpPr>
              <a:spLocks noChangeShapeType="1"/>
            </p:cNvSpPr>
            <p:nvPr/>
          </p:nvSpPr>
          <p:spPr bwMode="auto">
            <a:xfrm flipH="1">
              <a:off x="2501" y="1841"/>
              <a:ext cx="71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81" name="Line 157"/>
            <p:cNvSpPr>
              <a:spLocks noChangeShapeType="1"/>
            </p:cNvSpPr>
            <p:nvPr/>
          </p:nvSpPr>
          <p:spPr bwMode="auto">
            <a:xfrm flipV="1">
              <a:off x="2589" y="1727"/>
              <a:ext cx="0" cy="7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882" name="Line 158"/>
            <p:cNvSpPr>
              <a:spLocks noChangeShapeType="1"/>
            </p:cNvSpPr>
            <p:nvPr/>
          </p:nvSpPr>
          <p:spPr bwMode="auto">
            <a:xfrm flipH="1">
              <a:off x="2554" y="1763"/>
              <a:ext cx="71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03615" name="Rectangle 159"/>
            <p:cNvSpPr>
              <a:spLocks noChangeArrowheads="1"/>
            </p:cNvSpPr>
            <p:nvPr/>
          </p:nvSpPr>
          <p:spPr bwMode="auto">
            <a:xfrm>
              <a:off x="1792" y="1642"/>
              <a:ext cx="5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Grevillea</a:t>
              </a:r>
            </a:p>
          </p:txBody>
        </p:sp>
        <p:sp>
          <p:nvSpPr>
            <p:cNvPr id="403616" name="Rectangle 160"/>
            <p:cNvSpPr>
              <a:spLocks noChangeArrowheads="1"/>
            </p:cNvSpPr>
            <p:nvPr/>
          </p:nvSpPr>
          <p:spPr bwMode="auto">
            <a:xfrm>
              <a:off x="3158" y="2492"/>
              <a:ext cx="8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Walford Creek</a:t>
              </a:r>
            </a:p>
          </p:txBody>
        </p:sp>
        <p:sp>
          <p:nvSpPr>
            <p:cNvPr id="403617" name="Rectangle 161"/>
            <p:cNvSpPr>
              <a:spLocks noChangeArrowheads="1"/>
            </p:cNvSpPr>
            <p:nvPr/>
          </p:nvSpPr>
          <p:spPr bwMode="auto">
            <a:xfrm>
              <a:off x="2202" y="3114"/>
              <a:ext cx="5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Kamarga</a:t>
              </a:r>
            </a:p>
          </p:txBody>
        </p:sp>
      </p:grpSp>
      <p:sp>
        <p:nvSpPr>
          <p:cNvPr id="403618" name="Text Box 162"/>
          <p:cNvSpPr txBox="1">
            <a:spLocks noChangeArrowheads="1"/>
          </p:cNvSpPr>
          <p:nvPr/>
        </p:nvSpPr>
        <p:spPr bwMode="auto">
          <a:xfrm>
            <a:off x="1578769" y="5942014"/>
            <a:ext cx="6982354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A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fluids and different source rocks, or…..a small subset of the same source rocks.</a:t>
            </a:r>
          </a:p>
          <a:p>
            <a:pPr>
              <a:defRPr/>
            </a:pPr>
            <a:endParaRPr lang="en-AU" sz="18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8" name="Line 8"/>
          <p:cNvSpPr>
            <a:spLocks noChangeShapeType="1"/>
          </p:cNvSpPr>
          <p:nvPr/>
        </p:nvSpPr>
        <p:spPr bwMode="auto">
          <a:xfrm flipV="1">
            <a:off x="2249487" y="3111500"/>
            <a:ext cx="4973638" cy="2533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947" y="1205756"/>
            <a:ext cx="8915400" cy="4525963"/>
          </a:xfrm>
        </p:spPr>
        <p:txBody>
          <a:bodyPr/>
          <a:lstStyle/>
          <a:p>
            <a:pPr eaLnBrk="1" hangingPunct="1"/>
            <a:r>
              <a:rPr lang="en-AU" dirty="0" smtClean="0"/>
              <a:t>Large, outcropping gossan in Lower Proterozoic rocks of the Mount Isa Western Fold Belt</a:t>
            </a:r>
          </a:p>
          <a:p>
            <a:pPr eaLnBrk="1" hangingPunct="1"/>
            <a:r>
              <a:rPr lang="en-AU" dirty="0" smtClean="0"/>
              <a:t>Geochemically highly anomalous with % Zn and Pb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25249" y="286864"/>
            <a:ext cx="7955756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/>
            <a:r>
              <a:rPr lang="en-AU" sz="4400" b="1" dirty="0" smtClean="0"/>
              <a:t>Exploration Prospect – Mount Isa</a:t>
            </a:r>
            <a:endParaRPr lang="en-AU" sz="4400" b="1" dirty="0"/>
          </a:p>
        </p:txBody>
      </p:sp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708" y="2867026"/>
            <a:ext cx="6125898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5238485" y="4679950"/>
            <a:ext cx="2043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AU"/>
              <a:t>Is it worth drilling??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5210970" y="5362575"/>
            <a:ext cx="1864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What is its origin?</a:t>
            </a:r>
          </a:p>
        </p:txBody>
      </p:sp>
      <p:sp>
        <p:nvSpPr>
          <p:cNvPr id="77832" name="Footer Placeholder 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CODES Masters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2326" grpId="0"/>
      <p:bldP spid="3123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Isotopes in Regolith Materials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/>
              <a:t>Have greatest value in :</a:t>
            </a:r>
          </a:p>
          <a:p>
            <a:pPr lvl="1"/>
            <a:r>
              <a:rPr lang="en-AU" sz="2400" b="1" dirty="0"/>
              <a:t>discriminating and eliminating the “False Positive” geochemical anomaly</a:t>
            </a:r>
          </a:p>
          <a:p>
            <a:pPr lvl="1"/>
            <a:r>
              <a:rPr lang="en-AU" sz="2400" b="1" dirty="0"/>
              <a:t>Having greater sensitivity than absolute abundance data in detecting metal derived from a hidden/buried ore source</a:t>
            </a:r>
          </a:p>
          <a:p>
            <a:pPr lvl="1"/>
            <a:endParaRPr lang="en-AU" sz="2400" b="1" dirty="0"/>
          </a:p>
          <a:p>
            <a:r>
              <a:rPr lang="en-AU" sz="2400" b="1" dirty="0"/>
              <a:t>Greatest inhibitors to use:</a:t>
            </a:r>
          </a:p>
          <a:p>
            <a:pPr lvl="1"/>
            <a:r>
              <a:rPr lang="en-AU" sz="2400" b="1" dirty="0"/>
              <a:t>Cost</a:t>
            </a:r>
          </a:p>
          <a:p>
            <a:pPr lvl="1"/>
            <a:r>
              <a:rPr lang="en-AU" sz="2400" b="1" dirty="0"/>
              <a:t>Anthropogenic contamination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55588"/>
            <a:ext cx="8915400" cy="1143000"/>
          </a:xfrm>
        </p:spPr>
        <p:txBody>
          <a:bodyPr/>
          <a:lstStyle/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Dimensions of Pb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492500" y="6302376"/>
            <a:ext cx="1086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ISOTOPES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131051" y="2276477"/>
            <a:ext cx="18548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Conventional use 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of Pb isotope 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discrimination</a:t>
            </a:r>
          </a:p>
          <a:p>
            <a:endParaRPr lang="en-AU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0270" y="2262860"/>
            <a:ext cx="4535977" cy="3729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140270" y="3717503"/>
            <a:ext cx="45359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6404596" y="2262860"/>
            <a:ext cx="0" cy="3729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035858" y="2262860"/>
            <a:ext cx="0" cy="37299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04597" y="2262860"/>
            <a:ext cx="271651" cy="1454645"/>
          </a:xfrm>
          <a:prstGeom prst="rect">
            <a:avLst/>
          </a:prstGeom>
          <a:solidFill>
            <a:srgbClr val="F604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35859" y="2262860"/>
            <a:ext cx="2368738" cy="1454645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rgbClr val="F6043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High</a:t>
            </a:r>
          </a:p>
          <a:p>
            <a:pPr algn="ctr"/>
            <a:r>
              <a:rPr lang="en-AU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Probability!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40271" y="2262860"/>
            <a:ext cx="1895587" cy="1454645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False </a:t>
            </a:r>
          </a:p>
          <a:p>
            <a:pPr algn="ctr"/>
            <a:r>
              <a:rPr lang="en-AU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Positive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140271" y="3717505"/>
            <a:ext cx="1895587" cy="2275321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Low</a:t>
            </a:r>
          </a:p>
          <a:p>
            <a:pPr algn="ctr"/>
            <a:r>
              <a:rPr lang="en-AU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Probability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395470" y="3717503"/>
            <a:ext cx="541660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404596" y="2137457"/>
            <a:ext cx="0" cy="3980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5894" y="3406789"/>
            <a:ext cx="1571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Concentration 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Threshold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52163" y="5188871"/>
            <a:ext cx="12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Background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Population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64105" y="2137459"/>
            <a:ext cx="1295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Anomalous 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Population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 rot="16200000">
            <a:off x="-287776" y="3666597"/>
            <a:ext cx="181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CONCENTRATION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038696" y="1228726"/>
            <a:ext cx="10740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Isotope </a:t>
            </a:r>
          </a:p>
          <a:p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Target</a:t>
            </a:r>
          </a:p>
          <a:p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Signature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6540421" y="2073366"/>
            <a:ext cx="0" cy="1267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276097" y="1568977"/>
            <a:ext cx="12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Isotope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Background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450797" y="1568977"/>
            <a:ext cx="940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Isotope 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Mixing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035858" y="2137457"/>
            <a:ext cx="0" cy="3980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859835" y="3897244"/>
            <a:ext cx="1399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 next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Geochemical</a:t>
            </a:r>
          </a:p>
          <a:p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Frontier?</a:t>
            </a: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2140270" y="1821169"/>
            <a:ext cx="0" cy="41716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140270" y="5992825"/>
            <a:ext cx="50091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6673263" y="2967887"/>
            <a:ext cx="18508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4116457" y="4018466"/>
            <a:ext cx="2246346" cy="145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Very Subtle Anomaly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426952" y="4330572"/>
            <a:ext cx="1437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6002245" y="6266707"/>
            <a:ext cx="3136900" cy="365125"/>
          </a:xfrm>
        </p:spPr>
        <p:txBody>
          <a:bodyPr/>
          <a:lstStyle/>
          <a:p>
            <a:r>
              <a:rPr lang="en-AU" smtClean="0"/>
              <a:t>SMEDG 26 June 2013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7"/>
          <p:cNvGrpSpPr>
            <a:grpSpLocks/>
          </p:cNvGrpSpPr>
          <p:nvPr/>
        </p:nvGrpSpPr>
        <p:grpSpPr bwMode="auto">
          <a:xfrm>
            <a:off x="806583" y="1169988"/>
            <a:ext cx="8272198" cy="5372100"/>
            <a:chOff x="1135063" y="793750"/>
            <a:chExt cx="7635875" cy="5372100"/>
          </a:xfrm>
        </p:grpSpPr>
        <p:pic>
          <p:nvPicPr>
            <p:cNvPr id="113668" name="Picture 2" descr="Austral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5063" y="793750"/>
              <a:ext cx="7635875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35063" y="793750"/>
              <a:ext cx="7635875" cy="4981575"/>
              <a:chOff x="660" y="591"/>
              <a:chExt cx="4440" cy="3138"/>
            </a:xfrm>
          </p:grpSpPr>
          <p:pic>
            <p:nvPicPr>
              <p:cNvPr id="114193" name="Picture 4" descr="outcro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064" y="3109"/>
                <a:ext cx="1598" cy="182"/>
                <a:chOff x="1064" y="3109"/>
                <a:chExt cx="1598" cy="182"/>
              </a:xfrm>
            </p:grpSpPr>
            <p:sp>
              <p:nvSpPr>
                <p:cNvPr id="11419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81" y="3114"/>
                  <a:ext cx="12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Outcrop Shallow basement</a:t>
                  </a:r>
                </a:p>
              </p:txBody>
            </p:sp>
            <p:sp>
              <p:nvSpPr>
                <p:cNvPr id="114196" name="Rectangle 7"/>
                <p:cNvSpPr>
                  <a:spLocks noChangeArrowheads="1"/>
                </p:cNvSpPr>
                <p:nvPr/>
              </p:nvSpPr>
              <p:spPr bwMode="auto">
                <a:xfrm>
                  <a:off x="1064" y="3109"/>
                  <a:ext cx="272" cy="182"/>
                </a:xfrm>
                <a:prstGeom prst="rect">
                  <a:avLst/>
                </a:prstGeom>
                <a:solidFill>
                  <a:srgbClr val="FF704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135063" y="793750"/>
              <a:ext cx="7635875" cy="4981575"/>
              <a:chOff x="660" y="591"/>
              <a:chExt cx="4440" cy="3138"/>
            </a:xfrm>
          </p:grpSpPr>
          <p:pic>
            <p:nvPicPr>
              <p:cNvPr id="114189" name="Picture 9" descr="base50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066" y="3339"/>
                <a:ext cx="1496" cy="182"/>
                <a:chOff x="1066" y="3339"/>
                <a:chExt cx="1496" cy="182"/>
              </a:xfrm>
            </p:grpSpPr>
            <p:sp>
              <p:nvSpPr>
                <p:cNvPr id="114191" name="Rectangle 11"/>
                <p:cNvSpPr>
                  <a:spLocks noChangeArrowheads="1"/>
                </p:cNvSpPr>
                <p:nvPr/>
              </p:nvSpPr>
              <p:spPr bwMode="auto">
                <a:xfrm>
                  <a:off x="1066" y="3339"/>
                  <a:ext cx="272" cy="182"/>
                </a:xfrm>
                <a:prstGeom prst="rect">
                  <a:avLst/>
                </a:prstGeom>
                <a:solidFill>
                  <a:srgbClr val="FFFF7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9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83" y="3339"/>
                  <a:ext cx="11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Basement depth &lt;500m</a:t>
                  </a:r>
                </a:p>
              </p:txBody>
            </p:sp>
          </p:grp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135063" y="793750"/>
              <a:ext cx="7635875" cy="5011738"/>
              <a:chOff x="660" y="591"/>
              <a:chExt cx="4440" cy="3157"/>
            </a:xfrm>
          </p:grpSpPr>
          <p:pic>
            <p:nvPicPr>
              <p:cNvPr id="114185" name="Picture 14" descr="base500_10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066" y="3566"/>
                <a:ext cx="1904" cy="182"/>
                <a:chOff x="1066" y="3566"/>
                <a:chExt cx="1904" cy="182"/>
              </a:xfrm>
            </p:grpSpPr>
            <p:sp>
              <p:nvSpPr>
                <p:cNvPr id="114187" name="Rectangle 16"/>
                <p:cNvSpPr>
                  <a:spLocks noChangeArrowheads="1"/>
                </p:cNvSpPr>
                <p:nvPr/>
              </p:nvSpPr>
              <p:spPr bwMode="auto">
                <a:xfrm>
                  <a:off x="1066" y="3566"/>
                  <a:ext cx="272" cy="182"/>
                </a:xfrm>
                <a:prstGeom prst="rect">
                  <a:avLst/>
                </a:prstGeom>
                <a:solidFill>
                  <a:srgbClr val="B0FFB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383" y="3566"/>
                  <a:ext cx="15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Basement depth 500m to 1000m</a:t>
                  </a:r>
                </a:p>
              </p:txBody>
            </p:sp>
          </p:grp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135063" y="793750"/>
              <a:ext cx="7635875" cy="5372100"/>
              <a:chOff x="660" y="591"/>
              <a:chExt cx="4440" cy="3384"/>
            </a:xfrm>
          </p:grpSpPr>
          <p:pic>
            <p:nvPicPr>
              <p:cNvPr id="114181" name="Picture 19" descr="base10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66" y="3793"/>
                <a:ext cx="1904" cy="182"/>
                <a:chOff x="1066" y="3793"/>
                <a:chExt cx="1904" cy="182"/>
              </a:xfrm>
            </p:grpSpPr>
            <p:sp>
              <p:nvSpPr>
                <p:cNvPr id="114183" name="Rectangle 21"/>
                <p:cNvSpPr>
                  <a:spLocks noChangeArrowheads="1"/>
                </p:cNvSpPr>
                <p:nvPr/>
              </p:nvSpPr>
              <p:spPr bwMode="auto">
                <a:xfrm>
                  <a:off x="1066" y="3793"/>
                  <a:ext cx="272" cy="182"/>
                </a:xfrm>
                <a:prstGeom prst="rect">
                  <a:avLst/>
                </a:prstGeom>
                <a:solidFill>
                  <a:srgbClr val="C0D5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8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83" y="3793"/>
                  <a:ext cx="15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Basement depth &gt; 1000m</a:t>
                  </a:r>
                </a:p>
              </p:txBody>
            </p:sp>
          </p:grpSp>
        </p:grpSp>
        <p:sp>
          <p:nvSpPr>
            <p:cNvPr id="11367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35063" y="842963"/>
              <a:ext cx="7635875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4" name="Freeform 27"/>
            <p:cNvSpPr>
              <a:spLocks/>
            </p:cNvSpPr>
            <p:nvPr/>
          </p:nvSpPr>
          <p:spPr bwMode="auto">
            <a:xfrm>
              <a:off x="2540000" y="26273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5" name="Freeform 28"/>
            <p:cNvSpPr>
              <a:spLocks/>
            </p:cNvSpPr>
            <p:nvPr/>
          </p:nvSpPr>
          <p:spPr bwMode="auto">
            <a:xfrm>
              <a:off x="2705100" y="32194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6" name="Freeform 29"/>
            <p:cNvSpPr>
              <a:spLocks/>
            </p:cNvSpPr>
            <p:nvPr/>
          </p:nvSpPr>
          <p:spPr bwMode="auto">
            <a:xfrm>
              <a:off x="2198688" y="30003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7" name="Freeform 30"/>
            <p:cNvSpPr>
              <a:spLocks/>
            </p:cNvSpPr>
            <p:nvPr/>
          </p:nvSpPr>
          <p:spPr bwMode="auto">
            <a:xfrm>
              <a:off x="2416175" y="260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8" name="Freeform 31"/>
            <p:cNvSpPr>
              <a:spLocks/>
            </p:cNvSpPr>
            <p:nvPr/>
          </p:nvSpPr>
          <p:spPr bwMode="auto">
            <a:xfrm>
              <a:off x="2540000" y="41354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9" name="Freeform 32"/>
            <p:cNvSpPr>
              <a:spLocks/>
            </p:cNvSpPr>
            <p:nvPr/>
          </p:nvSpPr>
          <p:spPr bwMode="auto">
            <a:xfrm>
              <a:off x="2551113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0" name="Freeform 33"/>
            <p:cNvSpPr>
              <a:spLocks/>
            </p:cNvSpPr>
            <p:nvPr/>
          </p:nvSpPr>
          <p:spPr bwMode="auto">
            <a:xfrm>
              <a:off x="2654300" y="36576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1" name="Freeform 34"/>
            <p:cNvSpPr>
              <a:spLocks/>
            </p:cNvSpPr>
            <p:nvPr/>
          </p:nvSpPr>
          <p:spPr bwMode="auto">
            <a:xfrm>
              <a:off x="2581275" y="41735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2" name="Freeform 35"/>
            <p:cNvSpPr>
              <a:spLocks/>
            </p:cNvSpPr>
            <p:nvPr/>
          </p:nvSpPr>
          <p:spPr bwMode="auto">
            <a:xfrm>
              <a:off x="2457450" y="386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3" name="Freeform 36"/>
            <p:cNvSpPr>
              <a:spLocks/>
            </p:cNvSpPr>
            <p:nvPr/>
          </p:nvSpPr>
          <p:spPr bwMode="auto">
            <a:xfrm>
              <a:off x="2560638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4" name="Freeform 37"/>
            <p:cNvSpPr>
              <a:spLocks/>
            </p:cNvSpPr>
            <p:nvPr/>
          </p:nvSpPr>
          <p:spPr bwMode="auto">
            <a:xfrm>
              <a:off x="2519363" y="39544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5" name="Freeform 38"/>
            <p:cNvSpPr>
              <a:spLocks/>
            </p:cNvSpPr>
            <p:nvPr/>
          </p:nvSpPr>
          <p:spPr bwMode="auto">
            <a:xfrm>
              <a:off x="2663825" y="36004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6" name="Freeform 39"/>
            <p:cNvSpPr>
              <a:spLocks/>
            </p:cNvSpPr>
            <p:nvPr/>
          </p:nvSpPr>
          <p:spPr bwMode="auto">
            <a:xfrm>
              <a:off x="2663825" y="36004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7" name="Freeform 40"/>
            <p:cNvSpPr>
              <a:spLocks/>
            </p:cNvSpPr>
            <p:nvPr/>
          </p:nvSpPr>
          <p:spPr bwMode="auto">
            <a:xfrm>
              <a:off x="2540000" y="4306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8" name="Freeform 41"/>
            <p:cNvSpPr>
              <a:spLocks/>
            </p:cNvSpPr>
            <p:nvPr/>
          </p:nvSpPr>
          <p:spPr bwMode="auto">
            <a:xfrm>
              <a:off x="2478088" y="42878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9" name="Freeform 42"/>
            <p:cNvSpPr>
              <a:spLocks/>
            </p:cNvSpPr>
            <p:nvPr/>
          </p:nvSpPr>
          <p:spPr bwMode="auto">
            <a:xfrm>
              <a:off x="2509838" y="40687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0" name="Freeform 43"/>
            <p:cNvSpPr>
              <a:spLocks/>
            </p:cNvSpPr>
            <p:nvPr/>
          </p:nvSpPr>
          <p:spPr bwMode="auto">
            <a:xfrm>
              <a:off x="2509838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1" name="Freeform 44"/>
            <p:cNvSpPr>
              <a:spLocks/>
            </p:cNvSpPr>
            <p:nvPr/>
          </p:nvSpPr>
          <p:spPr bwMode="auto">
            <a:xfrm>
              <a:off x="2560638" y="3657600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2" name="Freeform 45"/>
            <p:cNvSpPr>
              <a:spLocks/>
            </p:cNvSpPr>
            <p:nvPr/>
          </p:nvSpPr>
          <p:spPr bwMode="auto">
            <a:xfrm>
              <a:off x="2633663" y="366712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3" name="Freeform 46"/>
            <p:cNvSpPr>
              <a:spLocks/>
            </p:cNvSpPr>
            <p:nvPr/>
          </p:nvSpPr>
          <p:spPr bwMode="auto">
            <a:xfrm>
              <a:off x="2498725" y="408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4" name="Freeform 47"/>
            <p:cNvSpPr>
              <a:spLocks/>
            </p:cNvSpPr>
            <p:nvPr/>
          </p:nvSpPr>
          <p:spPr bwMode="auto">
            <a:xfrm>
              <a:off x="2498725" y="408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5" name="Freeform 48"/>
            <p:cNvSpPr>
              <a:spLocks/>
            </p:cNvSpPr>
            <p:nvPr/>
          </p:nvSpPr>
          <p:spPr bwMode="auto">
            <a:xfrm>
              <a:off x="2757488" y="44211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6" name="Freeform 49"/>
            <p:cNvSpPr>
              <a:spLocks/>
            </p:cNvSpPr>
            <p:nvPr/>
          </p:nvSpPr>
          <p:spPr bwMode="auto">
            <a:xfrm>
              <a:off x="2581275" y="4249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7" name="Freeform 50"/>
            <p:cNvSpPr>
              <a:spLocks/>
            </p:cNvSpPr>
            <p:nvPr/>
          </p:nvSpPr>
          <p:spPr bwMode="auto">
            <a:xfrm>
              <a:off x="2354263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8" name="Freeform 51"/>
            <p:cNvSpPr>
              <a:spLocks/>
            </p:cNvSpPr>
            <p:nvPr/>
          </p:nvSpPr>
          <p:spPr bwMode="auto">
            <a:xfrm>
              <a:off x="2489200" y="4240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9" name="Freeform 52"/>
            <p:cNvSpPr>
              <a:spLocks/>
            </p:cNvSpPr>
            <p:nvPr/>
          </p:nvSpPr>
          <p:spPr bwMode="auto">
            <a:xfrm>
              <a:off x="2530475" y="4144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0" name="Freeform 53"/>
            <p:cNvSpPr>
              <a:spLocks/>
            </p:cNvSpPr>
            <p:nvPr/>
          </p:nvSpPr>
          <p:spPr bwMode="auto">
            <a:xfrm>
              <a:off x="2301875" y="3514725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1" name="Freeform 54"/>
            <p:cNvSpPr>
              <a:spLocks/>
            </p:cNvSpPr>
            <p:nvPr/>
          </p:nvSpPr>
          <p:spPr bwMode="auto">
            <a:xfrm>
              <a:off x="2571750" y="4249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2" name="Freeform 55"/>
            <p:cNvSpPr>
              <a:spLocks/>
            </p:cNvSpPr>
            <p:nvPr/>
          </p:nvSpPr>
          <p:spPr bwMode="auto">
            <a:xfrm>
              <a:off x="2478088" y="35052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3" name="Freeform 56"/>
            <p:cNvSpPr>
              <a:spLocks/>
            </p:cNvSpPr>
            <p:nvPr/>
          </p:nvSpPr>
          <p:spPr bwMode="auto">
            <a:xfrm>
              <a:off x="2519363" y="370522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4" name="Freeform 57"/>
            <p:cNvSpPr>
              <a:spLocks/>
            </p:cNvSpPr>
            <p:nvPr/>
          </p:nvSpPr>
          <p:spPr bwMode="auto">
            <a:xfrm>
              <a:off x="2457450" y="386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5" name="Freeform 58"/>
            <p:cNvSpPr>
              <a:spLocks/>
            </p:cNvSpPr>
            <p:nvPr/>
          </p:nvSpPr>
          <p:spPr bwMode="auto">
            <a:xfrm>
              <a:off x="2478088" y="4268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6" name="Freeform 59"/>
            <p:cNvSpPr>
              <a:spLocks/>
            </p:cNvSpPr>
            <p:nvPr/>
          </p:nvSpPr>
          <p:spPr bwMode="auto">
            <a:xfrm>
              <a:off x="2436813" y="3754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7" name="Freeform 60"/>
            <p:cNvSpPr>
              <a:spLocks/>
            </p:cNvSpPr>
            <p:nvPr/>
          </p:nvSpPr>
          <p:spPr bwMode="auto">
            <a:xfrm>
              <a:off x="251936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8" name="Freeform 61"/>
            <p:cNvSpPr>
              <a:spLocks/>
            </p:cNvSpPr>
            <p:nvPr/>
          </p:nvSpPr>
          <p:spPr bwMode="auto">
            <a:xfrm>
              <a:off x="2530475" y="41640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9" name="Freeform 62"/>
            <p:cNvSpPr>
              <a:spLocks/>
            </p:cNvSpPr>
            <p:nvPr/>
          </p:nvSpPr>
          <p:spPr bwMode="auto">
            <a:xfrm>
              <a:off x="2540000" y="41830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0" name="Freeform 63"/>
            <p:cNvSpPr>
              <a:spLocks/>
            </p:cNvSpPr>
            <p:nvPr/>
          </p:nvSpPr>
          <p:spPr bwMode="auto">
            <a:xfrm>
              <a:off x="2540000" y="42306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1" name="Freeform 64"/>
            <p:cNvSpPr>
              <a:spLocks/>
            </p:cNvSpPr>
            <p:nvPr/>
          </p:nvSpPr>
          <p:spPr bwMode="auto">
            <a:xfrm>
              <a:off x="2478088" y="4278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2" name="Freeform 65"/>
            <p:cNvSpPr>
              <a:spLocks/>
            </p:cNvSpPr>
            <p:nvPr/>
          </p:nvSpPr>
          <p:spPr bwMode="auto">
            <a:xfrm>
              <a:off x="3005138" y="31242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3" name="Freeform 66"/>
            <p:cNvSpPr>
              <a:spLocks/>
            </p:cNvSpPr>
            <p:nvPr/>
          </p:nvSpPr>
          <p:spPr bwMode="auto">
            <a:xfrm>
              <a:off x="2778125" y="283686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4" name="Freeform 67"/>
            <p:cNvSpPr>
              <a:spLocks/>
            </p:cNvSpPr>
            <p:nvPr/>
          </p:nvSpPr>
          <p:spPr bwMode="auto">
            <a:xfrm>
              <a:off x="3108325" y="286543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5" name="Freeform 68"/>
            <p:cNvSpPr>
              <a:spLocks/>
            </p:cNvSpPr>
            <p:nvPr/>
          </p:nvSpPr>
          <p:spPr bwMode="auto">
            <a:xfrm>
              <a:off x="2757488" y="28273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6" name="Freeform 69"/>
            <p:cNvSpPr>
              <a:spLocks/>
            </p:cNvSpPr>
            <p:nvPr/>
          </p:nvSpPr>
          <p:spPr bwMode="auto">
            <a:xfrm>
              <a:off x="2933700" y="280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7" name="Freeform 70"/>
            <p:cNvSpPr>
              <a:spLocks/>
            </p:cNvSpPr>
            <p:nvPr/>
          </p:nvSpPr>
          <p:spPr bwMode="auto">
            <a:xfrm>
              <a:off x="3098800" y="284638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8" name="Freeform 71"/>
            <p:cNvSpPr>
              <a:spLocks/>
            </p:cNvSpPr>
            <p:nvPr/>
          </p:nvSpPr>
          <p:spPr bwMode="auto">
            <a:xfrm>
              <a:off x="3036888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9" name="Freeform 72"/>
            <p:cNvSpPr>
              <a:spLocks/>
            </p:cNvSpPr>
            <p:nvPr/>
          </p:nvSpPr>
          <p:spPr bwMode="auto">
            <a:xfrm>
              <a:off x="2767013" y="31527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0" name="Freeform 73"/>
            <p:cNvSpPr>
              <a:spLocks/>
            </p:cNvSpPr>
            <p:nvPr/>
          </p:nvSpPr>
          <p:spPr bwMode="auto">
            <a:xfrm>
              <a:off x="3036888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1" name="Freeform 74"/>
            <p:cNvSpPr>
              <a:spLocks/>
            </p:cNvSpPr>
            <p:nvPr/>
          </p:nvSpPr>
          <p:spPr bwMode="auto">
            <a:xfrm>
              <a:off x="3078163" y="28368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2" name="Freeform 75"/>
            <p:cNvSpPr>
              <a:spLocks/>
            </p:cNvSpPr>
            <p:nvPr/>
          </p:nvSpPr>
          <p:spPr bwMode="auto">
            <a:xfrm>
              <a:off x="3057525" y="283686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3" name="Freeform 76"/>
            <p:cNvSpPr>
              <a:spLocks/>
            </p:cNvSpPr>
            <p:nvPr/>
          </p:nvSpPr>
          <p:spPr bwMode="auto">
            <a:xfrm>
              <a:off x="3046413" y="28368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4" name="Freeform 77"/>
            <p:cNvSpPr>
              <a:spLocks/>
            </p:cNvSpPr>
            <p:nvPr/>
          </p:nvSpPr>
          <p:spPr bwMode="auto">
            <a:xfrm>
              <a:off x="3036888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5" name="Freeform 78"/>
            <p:cNvSpPr>
              <a:spLocks/>
            </p:cNvSpPr>
            <p:nvPr/>
          </p:nvSpPr>
          <p:spPr bwMode="auto">
            <a:xfrm>
              <a:off x="3025775" y="284638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6" name="Freeform 79"/>
            <p:cNvSpPr>
              <a:spLocks/>
            </p:cNvSpPr>
            <p:nvPr/>
          </p:nvSpPr>
          <p:spPr bwMode="auto">
            <a:xfrm>
              <a:off x="2746375" y="282733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7" name="Freeform 80"/>
            <p:cNvSpPr>
              <a:spLocks/>
            </p:cNvSpPr>
            <p:nvPr/>
          </p:nvSpPr>
          <p:spPr bwMode="auto">
            <a:xfrm>
              <a:off x="2757488" y="28273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8" name="Freeform 81"/>
            <p:cNvSpPr>
              <a:spLocks/>
            </p:cNvSpPr>
            <p:nvPr/>
          </p:nvSpPr>
          <p:spPr bwMode="auto">
            <a:xfrm>
              <a:off x="3036888" y="31432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9" name="Freeform 82"/>
            <p:cNvSpPr>
              <a:spLocks/>
            </p:cNvSpPr>
            <p:nvPr/>
          </p:nvSpPr>
          <p:spPr bwMode="auto">
            <a:xfrm>
              <a:off x="2913063" y="28178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0" name="Freeform 83"/>
            <p:cNvSpPr>
              <a:spLocks/>
            </p:cNvSpPr>
            <p:nvPr/>
          </p:nvSpPr>
          <p:spPr bwMode="auto">
            <a:xfrm>
              <a:off x="3057525" y="38306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1" name="Freeform 84"/>
            <p:cNvSpPr>
              <a:spLocks/>
            </p:cNvSpPr>
            <p:nvPr/>
          </p:nvSpPr>
          <p:spPr bwMode="auto">
            <a:xfrm>
              <a:off x="303688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2" name="Freeform 85"/>
            <p:cNvSpPr>
              <a:spLocks/>
            </p:cNvSpPr>
            <p:nvPr/>
          </p:nvSpPr>
          <p:spPr bwMode="auto">
            <a:xfrm>
              <a:off x="303688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3" name="Freeform 86"/>
            <p:cNvSpPr>
              <a:spLocks/>
            </p:cNvSpPr>
            <p:nvPr/>
          </p:nvSpPr>
          <p:spPr bwMode="auto">
            <a:xfrm>
              <a:off x="297497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4" name="Freeform 87"/>
            <p:cNvSpPr>
              <a:spLocks/>
            </p:cNvSpPr>
            <p:nvPr/>
          </p:nvSpPr>
          <p:spPr bwMode="auto">
            <a:xfrm>
              <a:off x="303688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5" name="Freeform 88"/>
            <p:cNvSpPr>
              <a:spLocks/>
            </p:cNvSpPr>
            <p:nvPr/>
          </p:nvSpPr>
          <p:spPr bwMode="auto">
            <a:xfrm>
              <a:off x="3016250" y="39925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6" name="Freeform 89"/>
            <p:cNvSpPr>
              <a:spLocks/>
            </p:cNvSpPr>
            <p:nvPr/>
          </p:nvSpPr>
          <p:spPr bwMode="auto">
            <a:xfrm>
              <a:off x="3016250" y="388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7" name="Freeform 90"/>
            <p:cNvSpPr>
              <a:spLocks/>
            </p:cNvSpPr>
            <p:nvPr/>
          </p:nvSpPr>
          <p:spPr bwMode="auto">
            <a:xfrm>
              <a:off x="3016250" y="388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8" name="Freeform 91"/>
            <p:cNvSpPr>
              <a:spLocks/>
            </p:cNvSpPr>
            <p:nvPr/>
          </p:nvSpPr>
          <p:spPr bwMode="auto">
            <a:xfrm>
              <a:off x="3005138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9" name="Freeform 92"/>
            <p:cNvSpPr>
              <a:spLocks/>
            </p:cNvSpPr>
            <p:nvPr/>
          </p:nvSpPr>
          <p:spPr bwMode="auto">
            <a:xfrm>
              <a:off x="2963863" y="3802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0" name="Freeform 93"/>
            <p:cNvSpPr>
              <a:spLocks/>
            </p:cNvSpPr>
            <p:nvPr/>
          </p:nvSpPr>
          <p:spPr bwMode="auto">
            <a:xfrm>
              <a:off x="2974975" y="381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1" name="Freeform 94"/>
            <p:cNvSpPr>
              <a:spLocks/>
            </p:cNvSpPr>
            <p:nvPr/>
          </p:nvSpPr>
          <p:spPr bwMode="auto">
            <a:xfrm>
              <a:off x="2974975" y="381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2" name="Freeform 95"/>
            <p:cNvSpPr>
              <a:spLocks/>
            </p:cNvSpPr>
            <p:nvPr/>
          </p:nvSpPr>
          <p:spPr bwMode="auto">
            <a:xfrm>
              <a:off x="3005138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3" name="Freeform 96"/>
            <p:cNvSpPr>
              <a:spLocks/>
            </p:cNvSpPr>
            <p:nvPr/>
          </p:nvSpPr>
          <p:spPr bwMode="auto">
            <a:xfrm>
              <a:off x="2974975" y="3773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4" name="Freeform 97"/>
            <p:cNvSpPr>
              <a:spLocks/>
            </p:cNvSpPr>
            <p:nvPr/>
          </p:nvSpPr>
          <p:spPr bwMode="auto">
            <a:xfrm>
              <a:off x="3181350" y="34766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5" name="Freeform 98"/>
            <p:cNvSpPr>
              <a:spLocks/>
            </p:cNvSpPr>
            <p:nvPr/>
          </p:nvSpPr>
          <p:spPr bwMode="auto">
            <a:xfrm>
              <a:off x="3140075" y="3505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6" name="Freeform 99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7" name="Freeform 100"/>
            <p:cNvSpPr>
              <a:spLocks/>
            </p:cNvSpPr>
            <p:nvPr/>
          </p:nvSpPr>
          <p:spPr bwMode="auto">
            <a:xfrm>
              <a:off x="3243263" y="34861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8" name="Freeform 101"/>
            <p:cNvSpPr>
              <a:spLocks/>
            </p:cNvSpPr>
            <p:nvPr/>
          </p:nvSpPr>
          <p:spPr bwMode="auto">
            <a:xfrm>
              <a:off x="2870200" y="335280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9" name="Freeform 102"/>
            <p:cNvSpPr>
              <a:spLocks/>
            </p:cNvSpPr>
            <p:nvPr/>
          </p:nvSpPr>
          <p:spPr bwMode="auto">
            <a:xfrm>
              <a:off x="3252788" y="34766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0" name="Freeform 103"/>
            <p:cNvSpPr>
              <a:spLocks/>
            </p:cNvSpPr>
            <p:nvPr/>
          </p:nvSpPr>
          <p:spPr bwMode="auto">
            <a:xfrm>
              <a:off x="3149600" y="34004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1" name="Freeform 104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2" name="Freeform 105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3" name="Freeform 106"/>
            <p:cNvSpPr>
              <a:spLocks/>
            </p:cNvSpPr>
            <p:nvPr/>
          </p:nvSpPr>
          <p:spPr bwMode="auto">
            <a:xfrm>
              <a:off x="3243263" y="34766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4" name="Freeform 107"/>
            <p:cNvSpPr>
              <a:spLocks/>
            </p:cNvSpPr>
            <p:nvPr/>
          </p:nvSpPr>
          <p:spPr bwMode="auto">
            <a:xfrm>
              <a:off x="3170238" y="34575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5" name="Freeform 108"/>
            <p:cNvSpPr>
              <a:spLocks/>
            </p:cNvSpPr>
            <p:nvPr/>
          </p:nvSpPr>
          <p:spPr bwMode="auto">
            <a:xfrm>
              <a:off x="3160713" y="32670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6" name="Freeform 109"/>
            <p:cNvSpPr>
              <a:spLocks/>
            </p:cNvSpPr>
            <p:nvPr/>
          </p:nvSpPr>
          <p:spPr bwMode="auto">
            <a:xfrm>
              <a:off x="2870200" y="32956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7" name="Freeform 110"/>
            <p:cNvSpPr>
              <a:spLocks/>
            </p:cNvSpPr>
            <p:nvPr/>
          </p:nvSpPr>
          <p:spPr bwMode="auto">
            <a:xfrm>
              <a:off x="3149600" y="3505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8" name="Freeform 111"/>
            <p:cNvSpPr>
              <a:spLocks/>
            </p:cNvSpPr>
            <p:nvPr/>
          </p:nvSpPr>
          <p:spPr bwMode="auto">
            <a:xfrm>
              <a:off x="3170238" y="34671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9" name="Freeform 112"/>
            <p:cNvSpPr>
              <a:spLocks/>
            </p:cNvSpPr>
            <p:nvPr/>
          </p:nvSpPr>
          <p:spPr bwMode="auto">
            <a:xfrm>
              <a:off x="3005138" y="35147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0" name="Freeform 113"/>
            <p:cNvSpPr>
              <a:spLocks/>
            </p:cNvSpPr>
            <p:nvPr/>
          </p:nvSpPr>
          <p:spPr bwMode="auto">
            <a:xfrm>
              <a:off x="3067050" y="32861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1" name="Freeform 114"/>
            <p:cNvSpPr>
              <a:spLocks/>
            </p:cNvSpPr>
            <p:nvPr/>
          </p:nvSpPr>
          <p:spPr bwMode="auto">
            <a:xfrm>
              <a:off x="3149600" y="33909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2" name="Freeform 115"/>
            <p:cNvSpPr>
              <a:spLocks/>
            </p:cNvSpPr>
            <p:nvPr/>
          </p:nvSpPr>
          <p:spPr bwMode="auto">
            <a:xfrm>
              <a:off x="3201988" y="34099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3" name="Freeform 116"/>
            <p:cNvSpPr>
              <a:spLocks/>
            </p:cNvSpPr>
            <p:nvPr/>
          </p:nvSpPr>
          <p:spPr bwMode="auto">
            <a:xfrm>
              <a:off x="3170238" y="34671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4" name="Freeform 117"/>
            <p:cNvSpPr>
              <a:spLocks/>
            </p:cNvSpPr>
            <p:nvPr/>
          </p:nvSpPr>
          <p:spPr bwMode="auto">
            <a:xfrm>
              <a:off x="2974975" y="3505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5" name="Freeform 118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6" name="Freeform 119"/>
            <p:cNvSpPr>
              <a:spLocks/>
            </p:cNvSpPr>
            <p:nvPr/>
          </p:nvSpPr>
          <p:spPr bwMode="auto">
            <a:xfrm>
              <a:off x="3108325" y="3305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7" name="Freeform 120"/>
            <p:cNvSpPr>
              <a:spLocks/>
            </p:cNvSpPr>
            <p:nvPr/>
          </p:nvSpPr>
          <p:spPr bwMode="auto">
            <a:xfrm>
              <a:off x="3108325" y="3305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8" name="Freeform 121"/>
            <p:cNvSpPr>
              <a:spLocks/>
            </p:cNvSpPr>
            <p:nvPr/>
          </p:nvSpPr>
          <p:spPr bwMode="auto">
            <a:xfrm>
              <a:off x="3108325" y="3305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9" name="Freeform 122"/>
            <p:cNvSpPr>
              <a:spLocks/>
            </p:cNvSpPr>
            <p:nvPr/>
          </p:nvSpPr>
          <p:spPr bwMode="auto">
            <a:xfrm>
              <a:off x="2954338" y="2408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0" name="Freeform 123"/>
            <p:cNvSpPr>
              <a:spLocks/>
            </p:cNvSpPr>
            <p:nvPr/>
          </p:nvSpPr>
          <p:spPr bwMode="auto">
            <a:xfrm>
              <a:off x="2954338" y="24177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1" name="Freeform 124"/>
            <p:cNvSpPr>
              <a:spLocks/>
            </p:cNvSpPr>
            <p:nvPr/>
          </p:nvSpPr>
          <p:spPr bwMode="auto">
            <a:xfrm>
              <a:off x="2933700" y="277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2" name="Freeform 125"/>
            <p:cNvSpPr>
              <a:spLocks/>
            </p:cNvSpPr>
            <p:nvPr/>
          </p:nvSpPr>
          <p:spPr bwMode="auto">
            <a:xfrm>
              <a:off x="3108325" y="2503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3" name="Freeform 126"/>
            <p:cNvSpPr>
              <a:spLocks/>
            </p:cNvSpPr>
            <p:nvPr/>
          </p:nvSpPr>
          <p:spPr bwMode="auto">
            <a:xfrm>
              <a:off x="3243263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4" name="Freeform 127"/>
            <p:cNvSpPr>
              <a:spLocks/>
            </p:cNvSpPr>
            <p:nvPr/>
          </p:nvSpPr>
          <p:spPr bwMode="auto">
            <a:xfrm>
              <a:off x="2954338" y="2408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5" name="Freeform 128"/>
            <p:cNvSpPr>
              <a:spLocks/>
            </p:cNvSpPr>
            <p:nvPr/>
          </p:nvSpPr>
          <p:spPr bwMode="auto">
            <a:xfrm>
              <a:off x="2716213" y="271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6" name="Freeform 129"/>
            <p:cNvSpPr>
              <a:spLocks/>
            </p:cNvSpPr>
            <p:nvPr/>
          </p:nvSpPr>
          <p:spPr bwMode="auto">
            <a:xfrm>
              <a:off x="2995613" y="270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7" name="Freeform 130"/>
            <p:cNvSpPr>
              <a:spLocks/>
            </p:cNvSpPr>
            <p:nvPr/>
          </p:nvSpPr>
          <p:spPr bwMode="auto">
            <a:xfrm>
              <a:off x="3098800" y="27511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8" name="Freeform 131"/>
            <p:cNvSpPr>
              <a:spLocks/>
            </p:cNvSpPr>
            <p:nvPr/>
          </p:nvSpPr>
          <p:spPr bwMode="auto">
            <a:xfrm>
              <a:off x="2995613" y="270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9" name="Freeform 132"/>
            <p:cNvSpPr>
              <a:spLocks/>
            </p:cNvSpPr>
            <p:nvPr/>
          </p:nvSpPr>
          <p:spPr bwMode="auto">
            <a:xfrm>
              <a:off x="3563938" y="18351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0" name="Freeform 133"/>
            <p:cNvSpPr>
              <a:spLocks/>
            </p:cNvSpPr>
            <p:nvPr/>
          </p:nvSpPr>
          <p:spPr bwMode="auto">
            <a:xfrm>
              <a:off x="2633663" y="24749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1" name="Freeform 134"/>
            <p:cNvSpPr>
              <a:spLocks/>
            </p:cNvSpPr>
            <p:nvPr/>
          </p:nvSpPr>
          <p:spPr bwMode="auto">
            <a:xfrm>
              <a:off x="3729038" y="20351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2" name="Freeform 135"/>
            <p:cNvSpPr>
              <a:spLocks/>
            </p:cNvSpPr>
            <p:nvPr/>
          </p:nvSpPr>
          <p:spPr bwMode="auto">
            <a:xfrm>
              <a:off x="3016250" y="2427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3" name="Freeform 136"/>
            <p:cNvSpPr>
              <a:spLocks/>
            </p:cNvSpPr>
            <p:nvPr/>
          </p:nvSpPr>
          <p:spPr bwMode="auto">
            <a:xfrm>
              <a:off x="2984500" y="27606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4" name="Freeform 137"/>
            <p:cNvSpPr>
              <a:spLocks/>
            </p:cNvSpPr>
            <p:nvPr/>
          </p:nvSpPr>
          <p:spPr bwMode="auto">
            <a:xfrm>
              <a:off x="2954338" y="2789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5" name="Freeform 138"/>
            <p:cNvSpPr>
              <a:spLocks/>
            </p:cNvSpPr>
            <p:nvPr/>
          </p:nvSpPr>
          <p:spPr bwMode="auto">
            <a:xfrm>
              <a:off x="3584575" y="1835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6" name="Freeform 139"/>
            <p:cNvSpPr>
              <a:spLocks/>
            </p:cNvSpPr>
            <p:nvPr/>
          </p:nvSpPr>
          <p:spPr bwMode="auto">
            <a:xfrm>
              <a:off x="2819400" y="274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7" name="Freeform 140"/>
            <p:cNvSpPr>
              <a:spLocks/>
            </p:cNvSpPr>
            <p:nvPr/>
          </p:nvSpPr>
          <p:spPr bwMode="auto">
            <a:xfrm>
              <a:off x="2571750" y="261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8" name="Freeform 141"/>
            <p:cNvSpPr>
              <a:spLocks/>
            </p:cNvSpPr>
            <p:nvPr/>
          </p:nvSpPr>
          <p:spPr bwMode="auto">
            <a:xfrm>
              <a:off x="2778125" y="27606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9" name="Freeform 142"/>
            <p:cNvSpPr>
              <a:spLocks/>
            </p:cNvSpPr>
            <p:nvPr/>
          </p:nvSpPr>
          <p:spPr bwMode="auto">
            <a:xfrm>
              <a:off x="2716213" y="271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0" name="Freeform 143"/>
            <p:cNvSpPr>
              <a:spLocks/>
            </p:cNvSpPr>
            <p:nvPr/>
          </p:nvSpPr>
          <p:spPr bwMode="auto">
            <a:xfrm>
              <a:off x="328453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1" name="Freeform 144"/>
            <p:cNvSpPr>
              <a:spLocks/>
            </p:cNvSpPr>
            <p:nvPr/>
          </p:nvSpPr>
          <p:spPr bwMode="auto">
            <a:xfrm>
              <a:off x="3078163" y="24272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2" name="Freeform 145"/>
            <p:cNvSpPr>
              <a:spLocks/>
            </p:cNvSpPr>
            <p:nvPr/>
          </p:nvSpPr>
          <p:spPr bwMode="auto">
            <a:xfrm>
              <a:off x="3016250" y="2427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3" name="Freeform 146"/>
            <p:cNvSpPr>
              <a:spLocks/>
            </p:cNvSpPr>
            <p:nvPr/>
          </p:nvSpPr>
          <p:spPr bwMode="auto">
            <a:xfrm>
              <a:off x="2571750" y="27320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4" name="Freeform 147"/>
            <p:cNvSpPr>
              <a:spLocks/>
            </p:cNvSpPr>
            <p:nvPr/>
          </p:nvSpPr>
          <p:spPr bwMode="auto">
            <a:xfrm>
              <a:off x="2933700" y="24082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5" name="Freeform 148"/>
            <p:cNvSpPr>
              <a:spLocks/>
            </p:cNvSpPr>
            <p:nvPr/>
          </p:nvSpPr>
          <p:spPr bwMode="auto">
            <a:xfrm>
              <a:off x="2571750" y="261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6" name="Freeform 149"/>
            <p:cNvSpPr>
              <a:spLocks/>
            </p:cNvSpPr>
            <p:nvPr/>
          </p:nvSpPr>
          <p:spPr bwMode="auto">
            <a:xfrm>
              <a:off x="3376613" y="261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7" name="Freeform 150"/>
            <p:cNvSpPr>
              <a:spLocks/>
            </p:cNvSpPr>
            <p:nvPr/>
          </p:nvSpPr>
          <p:spPr bwMode="auto">
            <a:xfrm>
              <a:off x="2954338" y="27606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8" name="Freeform 151"/>
            <p:cNvSpPr>
              <a:spLocks/>
            </p:cNvSpPr>
            <p:nvPr/>
          </p:nvSpPr>
          <p:spPr bwMode="auto">
            <a:xfrm>
              <a:off x="2778125" y="249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9" name="Freeform 152"/>
            <p:cNvSpPr>
              <a:spLocks/>
            </p:cNvSpPr>
            <p:nvPr/>
          </p:nvSpPr>
          <p:spPr bwMode="auto">
            <a:xfrm>
              <a:off x="3243263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0" name="Freeform 153"/>
            <p:cNvSpPr>
              <a:spLocks/>
            </p:cNvSpPr>
            <p:nvPr/>
          </p:nvSpPr>
          <p:spPr bwMode="auto">
            <a:xfrm>
              <a:off x="2954338" y="2751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1" name="Freeform 154"/>
            <p:cNvSpPr>
              <a:spLocks/>
            </p:cNvSpPr>
            <p:nvPr/>
          </p:nvSpPr>
          <p:spPr bwMode="auto">
            <a:xfrm>
              <a:off x="2974975" y="27606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2" name="Freeform 155"/>
            <p:cNvSpPr>
              <a:spLocks/>
            </p:cNvSpPr>
            <p:nvPr/>
          </p:nvSpPr>
          <p:spPr bwMode="auto">
            <a:xfrm>
              <a:off x="3119438" y="2465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3" name="Freeform 156"/>
            <p:cNvSpPr>
              <a:spLocks/>
            </p:cNvSpPr>
            <p:nvPr/>
          </p:nvSpPr>
          <p:spPr bwMode="auto">
            <a:xfrm>
              <a:off x="3273425" y="387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4" name="Freeform 157"/>
            <p:cNvSpPr>
              <a:spLocks/>
            </p:cNvSpPr>
            <p:nvPr/>
          </p:nvSpPr>
          <p:spPr bwMode="auto">
            <a:xfrm>
              <a:off x="3314700" y="39735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5" name="Freeform 158"/>
            <p:cNvSpPr>
              <a:spLocks/>
            </p:cNvSpPr>
            <p:nvPr/>
          </p:nvSpPr>
          <p:spPr bwMode="auto">
            <a:xfrm>
              <a:off x="3325813" y="38687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6" name="Freeform 159"/>
            <p:cNvSpPr>
              <a:spLocks/>
            </p:cNvSpPr>
            <p:nvPr/>
          </p:nvSpPr>
          <p:spPr bwMode="auto">
            <a:xfrm>
              <a:off x="3305175" y="39544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7" name="Freeform 160"/>
            <p:cNvSpPr>
              <a:spLocks/>
            </p:cNvSpPr>
            <p:nvPr/>
          </p:nvSpPr>
          <p:spPr bwMode="auto">
            <a:xfrm>
              <a:off x="3201988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8" name="Freeform 161"/>
            <p:cNvSpPr>
              <a:spLocks/>
            </p:cNvSpPr>
            <p:nvPr/>
          </p:nvSpPr>
          <p:spPr bwMode="auto">
            <a:xfrm>
              <a:off x="3232150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9" name="Freeform 162"/>
            <p:cNvSpPr>
              <a:spLocks/>
            </p:cNvSpPr>
            <p:nvPr/>
          </p:nvSpPr>
          <p:spPr bwMode="auto">
            <a:xfrm>
              <a:off x="3325813" y="39258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0" name="Freeform 163"/>
            <p:cNvSpPr>
              <a:spLocks/>
            </p:cNvSpPr>
            <p:nvPr/>
          </p:nvSpPr>
          <p:spPr bwMode="auto">
            <a:xfrm>
              <a:off x="3232150" y="390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1" name="Freeform 164"/>
            <p:cNvSpPr>
              <a:spLocks/>
            </p:cNvSpPr>
            <p:nvPr/>
          </p:nvSpPr>
          <p:spPr bwMode="auto">
            <a:xfrm>
              <a:off x="3335338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2" name="Freeform 165"/>
            <p:cNvSpPr>
              <a:spLocks/>
            </p:cNvSpPr>
            <p:nvPr/>
          </p:nvSpPr>
          <p:spPr bwMode="auto">
            <a:xfrm>
              <a:off x="3243263" y="387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3" name="Freeform 166"/>
            <p:cNvSpPr>
              <a:spLocks/>
            </p:cNvSpPr>
            <p:nvPr/>
          </p:nvSpPr>
          <p:spPr bwMode="auto">
            <a:xfrm>
              <a:off x="3284538" y="388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4" name="Freeform 167"/>
            <p:cNvSpPr>
              <a:spLocks/>
            </p:cNvSpPr>
            <p:nvPr/>
          </p:nvSpPr>
          <p:spPr bwMode="auto">
            <a:xfrm>
              <a:off x="3252788" y="387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5" name="Freeform 168"/>
            <p:cNvSpPr>
              <a:spLocks/>
            </p:cNvSpPr>
            <p:nvPr/>
          </p:nvSpPr>
          <p:spPr bwMode="auto">
            <a:xfrm>
              <a:off x="3273425" y="38973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6" name="Freeform 169"/>
            <p:cNvSpPr>
              <a:spLocks/>
            </p:cNvSpPr>
            <p:nvPr/>
          </p:nvSpPr>
          <p:spPr bwMode="auto">
            <a:xfrm>
              <a:off x="3305175" y="39449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7" name="Freeform 170"/>
            <p:cNvSpPr>
              <a:spLocks/>
            </p:cNvSpPr>
            <p:nvPr/>
          </p:nvSpPr>
          <p:spPr bwMode="auto">
            <a:xfrm>
              <a:off x="3284538" y="3859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8" name="Freeform 171"/>
            <p:cNvSpPr>
              <a:spLocks/>
            </p:cNvSpPr>
            <p:nvPr/>
          </p:nvSpPr>
          <p:spPr bwMode="auto">
            <a:xfrm>
              <a:off x="3284538" y="388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9" name="Freeform 172"/>
            <p:cNvSpPr>
              <a:spLocks/>
            </p:cNvSpPr>
            <p:nvPr/>
          </p:nvSpPr>
          <p:spPr bwMode="auto">
            <a:xfrm>
              <a:off x="3314700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0" name="Freeform 173"/>
            <p:cNvSpPr>
              <a:spLocks/>
            </p:cNvSpPr>
            <p:nvPr/>
          </p:nvSpPr>
          <p:spPr bwMode="auto">
            <a:xfrm>
              <a:off x="330517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1" name="Freeform 174"/>
            <p:cNvSpPr>
              <a:spLocks/>
            </p:cNvSpPr>
            <p:nvPr/>
          </p:nvSpPr>
          <p:spPr bwMode="auto">
            <a:xfrm>
              <a:off x="3305175" y="39449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2" name="Freeform 175"/>
            <p:cNvSpPr>
              <a:spLocks/>
            </p:cNvSpPr>
            <p:nvPr/>
          </p:nvSpPr>
          <p:spPr bwMode="auto">
            <a:xfrm>
              <a:off x="3294063" y="393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3" name="Freeform 176"/>
            <p:cNvSpPr>
              <a:spLocks/>
            </p:cNvSpPr>
            <p:nvPr/>
          </p:nvSpPr>
          <p:spPr bwMode="auto">
            <a:xfrm>
              <a:off x="3273425" y="38973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4" name="Freeform 177"/>
            <p:cNvSpPr>
              <a:spLocks/>
            </p:cNvSpPr>
            <p:nvPr/>
          </p:nvSpPr>
          <p:spPr bwMode="auto">
            <a:xfrm>
              <a:off x="3294063" y="393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5" name="Freeform 178"/>
            <p:cNvSpPr>
              <a:spLocks/>
            </p:cNvSpPr>
            <p:nvPr/>
          </p:nvSpPr>
          <p:spPr bwMode="auto">
            <a:xfrm>
              <a:off x="3294063" y="393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6" name="Freeform 179"/>
            <p:cNvSpPr>
              <a:spLocks/>
            </p:cNvSpPr>
            <p:nvPr/>
          </p:nvSpPr>
          <p:spPr bwMode="auto">
            <a:xfrm>
              <a:off x="3232150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7" name="Freeform 180"/>
            <p:cNvSpPr>
              <a:spLocks/>
            </p:cNvSpPr>
            <p:nvPr/>
          </p:nvSpPr>
          <p:spPr bwMode="auto">
            <a:xfrm>
              <a:off x="3314700" y="39544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8" name="Freeform 181"/>
            <p:cNvSpPr>
              <a:spLocks/>
            </p:cNvSpPr>
            <p:nvPr/>
          </p:nvSpPr>
          <p:spPr bwMode="auto">
            <a:xfrm>
              <a:off x="3294063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9" name="Freeform 182"/>
            <p:cNvSpPr>
              <a:spLocks/>
            </p:cNvSpPr>
            <p:nvPr/>
          </p:nvSpPr>
          <p:spPr bwMode="auto">
            <a:xfrm>
              <a:off x="3314700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0" name="Freeform 183"/>
            <p:cNvSpPr>
              <a:spLocks/>
            </p:cNvSpPr>
            <p:nvPr/>
          </p:nvSpPr>
          <p:spPr bwMode="auto">
            <a:xfrm>
              <a:off x="3284538" y="387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1" name="Freeform 184"/>
            <p:cNvSpPr>
              <a:spLocks/>
            </p:cNvSpPr>
            <p:nvPr/>
          </p:nvSpPr>
          <p:spPr bwMode="auto">
            <a:xfrm>
              <a:off x="3314700" y="39544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2" name="Freeform 185"/>
            <p:cNvSpPr>
              <a:spLocks/>
            </p:cNvSpPr>
            <p:nvPr/>
          </p:nvSpPr>
          <p:spPr bwMode="auto">
            <a:xfrm>
              <a:off x="3232150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3" name="Freeform 186"/>
            <p:cNvSpPr>
              <a:spLocks/>
            </p:cNvSpPr>
            <p:nvPr/>
          </p:nvSpPr>
          <p:spPr bwMode="auto">
            <a:xfrm>
              <a:off x="3314700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4" name="Freeform 187"/>
            <p:cNvSpPr>
              <a:spLocks/>
            </p:cNvSpPr>
            <p:nvPr/>
          </p:nvSpPr>
          <p:spPr bwMode="auto">
            <a:xfrm>
              <a:off x="3273425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5" name="Freeform 188"/>
            <p:cNvSpPr>
              <a:spLocks/>
            </p:cNvSpPr>
            <p:nvPr/>
          </p:nvSpPr>
          <p:spPr bwMode="auto">
            <a:xfrm>
              <a:off x="3252788" y="36195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6" name="Freeform 189"/>
            <p:cNvSpPr>
              <a:spLocks/>
            </p:cNvSpPr>
            <p:nvPr/>
          </p:nvSpPr>
          <p:spPr bwMode="auto">
            <a:xfrm>
              <a:off x="3232150" y="376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7" name="Freeform 190"/>
            <p:cNvSpPr>
              <a:spLocks/>
            </p:cNvSpPr>
            <p:nvPr/>
          </p:nvSpPr>
          <p:spPr bwMode="auto">
            <a:xfrm>
              <a:off x="3160713" y="3792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8" name="Freeform 191"/>
            <p:cNvSpPr>
              <a:spLocks/>
            </p:cNvSpPr>
            <p:nvPr/>
          </p:nvSpPr>
          <p:spPr bwMode="auto">
            <a:xfrm>
              <a:off x="3408363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9" name="Freeform 192"/>
            <p:cNvSpPr>
              <a:spLocks/>
            </p:cNvSpPr>
            <p:nvPr/>
          </p:nvSpPr>
          <p:spPr bwMode="auto">
            <a:xfrm>
              <a:off x="3252788" y="36195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0" name="Freeform 193"/>
            <p:cNvSpPr>
              <a:spLocks/>
            </p:cNvSpPr>
            <p:nvPr/>
          </p:nvSpPr>
          <p:spPr bwMode="auto">
            <a:xfrm>
              <a:off x="3232150" y="35528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1" name="Freeform 194"/>
            <p:cNvSpPr>
              <a:spLocks/>
            </p:cNvSpPr>
            <p:nvPr/>
          </p:nvSpPr>
          <p:spPr bwMode="auto">
            <a:xfrm>
              <a:off x="3252788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2" name="Freeform 195"/>
            <p:cNvSpPr>
              <a:spLocks/>
            </p:cNvSpPr>
            <p:nvPr/>
          </p:nvSpPr>
          <p:spPr bwMode="auto">
            <a:xfrm>
              <a:off x="3252788" y="384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3" name="Freeform 196"/>
            <p:cNvSpPr>
              <a:spLocks/>
            </p:cNvSpPr>
            <p:nvPr/>
          </p:nvSpPr>
          <p:spPr bwMode="auto">
            <a:xfrm>
              <a:off x="3429000" y="36099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4" name="Freeform 197"/>
            <p:cNvSpPr>
              <a:spLocks/>
            </p:cNvSpPr>
            <p:nvPr/>
          </p:nvSpPr>
          <p:spPr bwMode="auto">
            <a:xfrm>
              <a:off x="3140075" y="36480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5" name="Freeform 198"/>
            <p:cNvSpPr>
              <a:spLocks/>
            </p:cNvSpPr>
            <p:nvPr/>
          </p:nvSpPr>
          <p:spPr bwMode="auto">
            <a:xfrm>
              <a:off x="3325813" y="36004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6" name="Freeform 199"/>
            <p:cNvSpPr>
              <a:spLocks/>
            </p:cNvSpPr>
            <p:nvPr/>
          </p:nvSpPr>
          <p:spPr bwMode="auto">
            <a:xfrm>
              <a:off x="3252788" y="384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7" name="Freeform 200"/>
            <p:cNvSpPr>
              <a:spLocks/>
            </p:cNvSpPr>
            <p:nvPr/>
          </p:nvSpPr>
          <p:spPr bwMode="auto">
            <a:xfrm>
              <a:off x="3232150" y="376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8" name="Freeform 201"/>
            <p:cNvSpPr>
              <a:spLocks/>
            </p:cNvSpPr>
            <p:nvPr/>
          </p:nvSpPr>
          <p:spPr bwMode="auto">
            <a:xfrm>
              <a:off x="3190875" y="35433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9" name="Freeform 202"/>
            <p:cNvSpPr>
              <a:spLocks/>
            </p:cNvSpPr>
            <p:nvPr/>
          </p:nvSpPr>
          <p:spPr bwMode="auto">
            <a:xfrm>
              <a:off x="3408363" y="36480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0" name="Freeform 203"/>
            <p:cNvSpPr>
              <a:spLocks/>
            </p:cNvSpPr>
            <p:nvPr/>
          </p:nvSpPr>
          <p:spPr bwMode="auto">
            <a:xfrm>
              <a:off x="3160713" y="3792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1" name="Freeform 204"/>
            <p:cNvSpPr>
              <a:spLocks/>
            </p:cNvSpPr>
            <p:nvPr/>
          </p:nvSpPr>
          <p:spPr bwMode="auto">
            <a:xfrm>
              <a:off x="3387725" y="36099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2" name="Freeform 205"/>
            <p:cNvSpPr>
              <a:spLocks/>
            </p:cNvSpPr>
            <p:nvPr/>
          </p:nvSpPr>
          <p:spPr bwMode="auto">
            <a:xfrm>
              <a:off x="3294063" y="40020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3" name="Freeform 206"/>
            <p:cNvSpPr>
              <a:spLocks/>
            </p:cNvSpPr>
            <p:nvPr/>
          </p:nvSpPr>
          <p:spPr bwMode="auto">
            <a:xfrm>
              <a:off x="3284538" y="397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4" name="Freeform 207"/>
            <p:cNvSpPr>
              <a:spLocks/>
            </p:cNvSpPr>
            <p:nvPr/>
          </p:nvSpPr>
          <p:spPr bwMode="auto">
            <a:xfrm>
              <a:off x="3314700" y="407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5" name="Freeform 208"/>
            <p:cNvSpPr>
              <a:spLocks/>
            </p:cNvSpPr>
            <p:nvPr/>
          </p:nvSpPr>
          <p:spPr bwMode="auto">
            <a:xfrm>
              <a:off x="3314700" y="40687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6" name="Freeform 209"/>
            <p:cNvSpPr>
              <a:spLocks/>
            </p:cNvSpPr>
            <p:nvPr/>
          </p:nvSpPr>
          <p:spPr bwMode="auto">
            <a:xfrm>
              <a:off x="3325813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7" name="Freeform 210"/>
            <p:cNvSpPr>
              <a:spLocks/>
            </p:cNvSpPr>
            <p:nvPr/>
          </p:nvSpPr>
          <p:spPr bwMode="auto">
            <a:xfrm>
              <a:off x="3305175" y="401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8" name="Freeform 211"/>
            <p:cNvSpPr>
              <a:spLocks/>
            </p:cNvSpPr>
            <p:nvPr/>
          </p:nvSpPr>
          <p:spPr bwMode="auto">
            <a:xfrm>
              <a:off x="3325813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9" name="Freeform 212"/>
            <p:cNvSpPr>
              <a:spLocks/>
            </p:cNvSpPr>
            <p:nvPr/>
          </p:nvSpPr>
          <p:spPr bwMode="auto">
            <a:xfrm>
              <a:off x="3305175" y="40020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0" name="Freeform 213"/>
            <p:cNvSpPr>
              <a:spLocks/>
            </p:cNvSpPr>
            <p:nvPr/>
          </p:nvSpPr>
          <p:spPr bwMode="auto">
            <a:xfrm>
              <a:off x="3314700" y="407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1" name="Freeform 214"/>
            <p:cNvSpPr>
              <a:spLocks/>
            </p:cNvSpPr>
            <p:nvPr/>
          </p:nvSpPr>
          <p:spPr bwMode="auto">
            <a:xfrm>
              <a:off x="3294063" y="40116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2" name="Freeform 215"/>
            <p:cNvSpPr>
              <a:spLocks/>
            </p:cNvSpPr>
            <p:nvPr/>
          </p:nvSpPr>
          <p:spPr bwMode="auto">
            <a:xfrm>
              <a:off x="3305175" y="401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3" name="Freeform 216"/>
            <p:cNvSpPr>
              <a:spLocks/>
            </p:cNvSpPr>
            <p:nvPr/>
          </p:nvSpPr>
          <p:spPr bwMode="auto">
            <a:xfrm>
              <a:off x="3800475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4" name="Freeform 217"/>
            <p:cNvSpPr>
              <a:spLocks/>
            </p:cNvSpPr>
            <p:nvPr/>
          </p:nvSpPr>
          <p:spPr bwMode="auto">
            <a:xfrm>
              <a:off x="4214813" y="19208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5" name="Freeform 218"/>
            <p:cNvSpPr>
              <a:spLocks/>
            </p:cNvSpPr>
            <p:nvPr/>
          </p:nvSpPr>
          <p:spPr bwMode="auto">
            <a:xfrm>
              <a:off x="4276725" y="23225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6" name="Freeform 219"/>
            <p:cNvSpPr>
              <a:spLocks/>
            </p:cNvSpPr>
            <p:nvPr/>
          </p:nvSpPr>
          <p:spPr bwMode="auto">
            <a:xfrm>
              <a:off x="4989513" y="2198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7" name="Freeform 220"/>
            <p:cNvSpPr>
              <a:spLocks/>
            </p:cNvSpPr>
            <p:nvPr/>
          </p:nvSpPr>
          <p:spPr bwMode="auto">
            <a:xfrm>
              <a:off x="4565650" y="13970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8" name="Freeform 221"/>
            <p:cNvSpPr>
              <a:spLocks/>
            </p:cNvSpPr>
            <p:nvPr/>
          </p:nvSpPr>
          <p:spPr bwMode="auto">
            <a:xfrm>
              <a:off x="4421188" y="24463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9" name="Freeform 222"/>
            <p:cNvSpPr>
              <a:spLocks/>
            </p:cNvSpPr>
            <p:nvPr/>
          </p:nvSpPr>
          <p:spPr bwMode="auto">
            <a:xfrm>
              <a:off x="4783138" y="14827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0" name="Freeform 223"/>
            <p:cNvSpPr>
              <a:spLocks/>
            </p:cNvSpPr>
            <p:nvPr/>
          </p:nvSpPr>
          <p:spPr bwMode="auto">
            <a:xfrm>
              <a:off x="4265613" y="23606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1" name="Freeform 224"/>
            <p:cNvSpPr>
              <a:spLocks/>
            </p:cNvSpPr>
            <p:nvPr/>
          </p:nvSpPr>
          <p:spPr bwMode="auto">
            <a:xfrm>
              <a:off x="4421188" y="24463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2" name="Freeform 225"/>
            <p:cNvSpPr>
              <a:spLocks/>
            </p:cNvSpPr>
            <p:nvPr/>
          </p:nvSpPr>
          <p:spPr bwMode="auto">
            <a:xfrm>
              <a:off x="4679950" y="14827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3" name="Freeform 226"/>
            <p:cNvSpPr>
              <a:spLocks/>
            </p:cNvSpPr>
            <p:nvPr/>
          </p:nvSpPr>
          <p:spPr bwMode="auto">
            <a:xfrm>
              <a:off x="4679950" y="14827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4" name="Freeform 228"/>
            <p:cNvSpPr>
              <a:spLocks/>
            </p:cNvSpPr>
            <p:nvPr/>
          </p:nvSpPr>
          <p:spPr bwMode="auto">
            <a:xfrm>
              <a:off x="5010150" y="27987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5" name="Freeform 229"/>
            <p:cNvSpPr>
              <a:spLocks/>
            </p:cNvSpPr>
            <p:nvPr/>
          </p:nvSpPr>
          <p:spPr bwMode="auto">
            <a:xfrm>
              <a:off x="4679950" y="1473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6" name="Freeform 230"/>
            <p:cNvSpPr>
              <a:spLocks/>
            </p:cNvSpPr>
            <p:nvPr/>
          </p:nvSpPr>
          <p:spPr bwMode="auto">
            <a:xfrm>
              <a:off x="4824413" y="13589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7" name="Freeform 231"/>
            <p:cNvSpPr>
              <a:spLocks/>
            </p:cNvSpPr>
            <p:nvPr/>
          </p:nvSpPr>
          <p:spPr bwMode="auto">
            <a:xfrm>
              <a:off x="4162425" y="20066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8" name="Freeform 232"/>
            <p:cNvSpPr>
              <a:spLocks/>
            </p:cNvSpPr>
            <p:nvPr/>
          </p:nvSpPr>
          <p:spPr bwMode="auto">
            <a:xfrm>
              <a:off x="4379913" y="23891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9" name="Freeform 233"/>
            <p:cNvSpPr>
              <a:spLocks/>
            </p:cNvSpPr>
            <p:nvPr/>
          </p:nvSpPr>
          <p:spPr bwMode="auto">
            <a:xfrm>
              <a:off x="4679950" y="14827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0" name="Freeform 234"/>
            <p:cNvSpPr>
              <a:spLocks/>
            </p:cNvSpPr>
            <p:nvPr/>
          </p:nvSpPr>
          <p:spPr bwMode="auto">
            <a:xfrm>
              <a:off x="4565650" y="13970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1" name="Freeform 235"/>
            <p:cNvSpPr>
              <a:spLocks/>
            </p:cNvSpPr>
            <p:nvPr/>
          </p:nvSpPr>
          <p:spPr bwMode="auto">
            <a:xfrm>
              <a:off x="4916488" y="3754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2" name="Freeform 236"/>
            <p:cNvSpPr>
              <a:spLocks/>
            </p:cNvSpPr>
            <p:nvPr/>
          </p:nvSpPr>
          <p:spPr bwMode="auto">
            <a:xfrm>
              <a:off x="5711825" y="376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3" name="Freeform 237"/>
            <p:cNvSpPr>
              <a:spLocks/>
            </p:cNvSpPr>
            <p:nvPr/>
          </p:nvSpPr>
          <p:spPr bwMode="auto">
            <a:xfrm>
              <a:off x="5184775" y="3733800"/>
              <a:ext cx="104775" cy="96838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1"/>
                  </a:moveTo>
                  <a:lnTo>
                    <a:pt x="66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4" name="Freeform 238"/>
            <p:cNvSpPr>
              <a:spLocks/>
            </p:cNvSpPr>
            <p:nvPr/>
          </p:nvSpPr>
          <p:spPr bwMode="auto">
            <a:xfrm>
              <a:off x="5640388" y="45069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5" name="Freeform 239"/>
            <p:cNvSpPr>
              <a:spLocks/>
            </p:cNvSpPr>
            <p:nvPr/>
          </p:nvSpPr>
          <p:spPr bwMode="auto">
            <a:xfrm>
              <a:off x="5649913" y="4402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6" name="Freeform 240"/>
            <p:cNvSpPr>
              <a:spLocks/>
            </p:cNvSpPr>
            <p:nvPr/>
          </p:nvSpPr>
          <p:spPr bwMode="auto">
            <a:xfrm>
              <a:off x="5567363" y="38687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7" name="Freeform 241"/>
            <p:cNvSpPr>
              <a:spLocks/>
            </p:cNvSpPr>
            <p:nvPr/>
          </p:nvSpPr>
          <p:spPr bwMode="auto">
            <a:xfrm>
              <a:off x="5732463" y="38020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8" name="Freeform 242"/>
            <p:cNvSpPr>
              <a:spLocks/>
            </p:cNvSpPr>
            <p:nvPr/>
          </p:nvSpPr>
          <p:spPr bwMode="auto">
            <a:xfrm>
              <a:off x="5711825" y="4421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9" name="Freeform 243"/>
            <p:cNvSpPr>
              <a:spLocks/>
            </p:cNvSpPr>
            <p:nvPr/>
          </p:nvSpPr>
          <p:spPr bwMode="auto">
            <a:xfrm>
              <a:off x="5981700" y="404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0" name="Freeform 244"/>
            <p:cNvSpPr>
              <a:spLocks/>
            </p:cNvSpPr>
            <p:nvPr/>
          </p:nvSpPr>
          <p:spPr bwMode="auto">
            <a:xfrm>
              <a:off x="5981700" y="404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1" name="Freeform 245"/>
            <p:cNvSpPr>
              <a:spLocks/>
            </p:cNvSpPr>
            <p:nvPr/>
          </p:nvSpPr>
          <p:spPr bwMode="auto">
            <a:xfrm>
              <a:off x="5372100" y="4259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2" name="Freeform 246"/>
            <p:cNvSpPr>
              <a:spLocks/>
            </p:cNvSpPr>
            <p:nvPr/>
          </p:nvSpPr>
          <p:spPr bwMode="auto">
            <a:xfrm>
              <a:off x="5567363" y="3830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3" name="Freeform 247"/>
            <p:cNvSpPr>
              <a:spLocks/>
            </p:cNvSpPr>
            <p:nvPr/>
          </p:nvSpPr>
          <p:spPr bwMode="auto">
            <a:xfrm>
              <a:off x="5815013" y="44402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4" name="Freeform 248"/>
            <p:cNvSpPr>
              <a:spLocks/>
            </p:cNvSpPr>
            <p:nvPr/>
          </p:nvSpPr>
          <p:spPr bwMode="auto">
            <a:xfrm>
              <a:off x="5360988" y="384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5" name="Freeform 249"/>
            <p:cNvSpPr>
              <a:spLocks/>
            </p:cNvSpPr>
            <p:nvPr/>
          </p:nvSpPr>
          <p:spPr bwMode="auto">
            <a:xfrm>
              <a:off x="5516563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6" name="Freeform 250"/>
            <p:cNvSpPr>
              <a:spLocks/>
            </p:cNvSpPr>
            <p:nvPr/>
          </p:nvSpPr>
          <p:spPr bwMode="auto">
            <a:xfrm>
              <a:off x="5392738" y="4230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7" name="Freeform 251"/>
            <p:cNvSpPr>
              <a:spLocks/>
            </p:cNvSpPr>
            <p:nvPr/>
          </p:nvSpPr>
          <p:spPr bwMode="auto">
            <a:xfrm>
              <a:off x="5392738" y="4221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8" name="Freeform 252"/>
            <p:cNvSpPr>
              <a:spLocks/>
            </p:cNvSpPr>
            <p:nvPr/>
          </p:nvSpPr>
          <p:spPr bwMode="auto">
            <a:xfrm>
              <a:off x="5940425" y="407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9" name="Freeform 253"/>
            <p:cNvSpPr>
              <a:spLocks/>
            </p:cNvSpPr>
            <p:nvPr/>
          </p:nvSpPr>
          <p:spPr bwMode="auto">
            <a:xfrm>
              <a:off x="5454650" y="42021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0" name="Freeform 254"/>
            <p:cNvSpPr>
              <a:spLocks/>
            </p:cNvSpPr>
            <p:nvPr/>
          </p:nvSpPr>
          <p:spPr bwMode="auto">
            <a:xfrm>
              <a:off x="6426200" y="2208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1" name="Freeform 255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2" name="Freeform 256"/>
            <p:cNvSpPr>
              <a:spLocks/>
            </p:cNvSpPr>
            <p:nvPr/>
          </p:nvSpPr>
          <p:spPr bwMode="auto">
            <a:xfrm>
              <a:off x="6456363" y="20351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3" name="Freeform 257"/>
            <p:cNvSpPr>
              <a:spLocks/>
            </p:cNvSpPr>
            <p:nvPr/>
          </p:nvSpPr>
          <p:spPr bwMode="auto">
            <a:xfrm>
              <a:off x="5908675" y="263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4" name="Freeform 258"/>
            <p:cNvSpPr>
              <a:spLocks/>
            </p:cNvSpPr>
            <p:nvPr/>
          </p:nvSpPr>
          <p:spPr bwMode="auto">
            <a:xfrm>
              <a:off x="5599113" y="2198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5" name="Freeform 259"/>
            <p:cNvSpPr>
              <a:spLocks/>
            </p:cNvSpPr>
            <p:nvPr/>
          </p:nvSpPr>
          <p:spPr bwMode="auto">
            <a:xfrm>
              <a:off x="6032500" y="13208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6" name="Freeform 260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7" name="Freeform 261"/>
            <p:cNvSpPr>
              <a:spLocks/>
            </p:cNvSpPr>
            <p:nvPr/>
          </p:nvSpPr>
          <p:spPr bwMode="auto">
            <a:xfrm>
              <a:off x="5878513" y="24368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8" name="Freeform 262"/>
            <p:cNvSpPr>
              <a:spLocks/>
            </p:cNvSpPr>
            <p:nvPr/>
          </p:nvSpPr>
          <p:spPr bwMode="auto">
            <a:xfrm>
              <a:off x="5670550" y="2360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9" name="Freeform 263"/>
            <p:cNvSpPr>
              <a:spLocks/>
            </p:cNvSpPr>
            <p:nvPr/>
          </p:nvSpPr>
          <p:spPr bwMode="auto">
            <a:xfrm>
              <a:off x="5711825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0" name="Freeform 264"/>
            <p:cNvSpPr>
              <a:spLocks/>
            </p:cNvSpPr>
            <p:nvPr/>
          </p:nvSpPr>
          <p:spPr bwMode="auto">
            <a:xfrm>
              <a:off x="5711825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1" name="Freeform 265"/>
            <p:cNvSpPr>
              <a:spLocks/>
            </p:cNvSpPr>
            <p:nvPr/>
          </p:nvSpPr>
          <p:spPr bwMode="auto">
            <a:xfrm>
              <a:off x="5351463" y="13017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2" name="Freeform 266"/>
            <p:cNvSpPr>
              <a:spLocks/>
            </p:cNvSpPr>
            <p:nvPr/>
          </p:nvSpPr>
          <p:spPr bwMode="auto">
            <a:xfrm>
              <a:off x="5330825" y="12827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3" name="Freeform 267"/>
            <p:cNvSpPr>
              <a:spLocks/>
            </p:cNvSpPr>
            <p:nvPr/>
          </p:nvSpPr>
          <p:spPr bwMode="auto">
            <a:xfrm>
              <a:off x="5299075" y="15398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4" name="Freeform 268"/>
            <p:cNvSpPr>
              <a:spLocks/>
            </p:cNvSpPr>
            <p:nvPr/>
          </p:nvSpPr>
          <p:spPr bwMode="auto">
            <a:xfrm>
              <a:off x="6446838" y="24177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5" name="Freeform 269"/>
            <p:cNvSpPr>
              <a:spLocks/>
            </p:cNvSpPr>
            <p:nvPr/>
          </p:nvSpPr>
          <p:spPr bwMode="auto">
            <a:xfrm>
              <a:off x="5670550" y="2360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6" name="Freeform 270"/>
            <p:cNvSpPr>
              <a:spLocks/>
            </p:cNvSpPr>
            <p:nvPr/>
          </p:nvSpPr>
          <p:spPr bwMode="auto">
            <a:xfrm>
              <a:off x="6477000" y="20542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7" name="Freeform 271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8" name="Freeform 272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9" name="Freeform 273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0" name="Freeform 274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1" name="Freeform 275"/>
            <p:cNvSpPr>
              <a:spLocks/>
            </p:cNvSpPr>
            <p:nvPr/>
          </p:nvSpPr>
          <p:spPr bwMode="auto">
            <a:xfrm>
              <a:off x="6373813" y="19685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2" name="Freeform 276"/>
            <p:cNvSpPr>
              <a:spLocks/>
            </p:cNvSpPr>
            <p:nvPr/>
          </p:nvSpPr>
          <p:spPr bwMode="auto">
            <a:xfrm>
              <a:off x="5857875" y="266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3" name="Freeform 277"/>
            <p:cNvSpPr>
              <a:spLocks/>
            </p:cNvSpPr>
            <p:nvPr/>
          </p:nvSpPr>
          <p:spPr bwMode="auto">
            <a:xfrm>
              <a:off x="6053138" y="12430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4" name="Freeform 278"/>
            <p:cNvSpPr>
              <a:spLocks/>
            </p:cNvSpPr>
            <p:nvPr/>
          </p:nvSpPr>
          <p:spPr bwMode="auto">
            <a:xfrm>
              <a:off x="5773738" y="26368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5" name="Freeform 279"/>
            <p:cNvSpPr>
              <a:spLocks/>
            </p:cNvSpPr>
            <p:nvPr/>
          </p:nvSpPr>
          <p:spPr bwMode="auto">
            <a:xfrm>
              <a:off x="5764213" y="2579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6" name="Freeform 280"/>
            <p:cNvSpPr>
              <a:spLocks/>
            </p:cNvSpPr>
            <p:nvPr/>
          </p:nvSpPr>
          <p:spPr bwMode="auto">
            <a:xfrm>
              <a:off x="6032500" y="13303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7" name="Freeform 281"/>
            <p:cNvSpPr>
              <a:spLocks/>
            </p:cNvSpPr>
            <p:nvPr/>
          </p:nvSpPr>
          <p:spPr bwMode="auto">
            <a:xfrm>
              <a:off x="6508750" y="20066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8" name="Freeform 282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9" name="Freeform 283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0" name="Freeform 284"/>
            <p:cNvSpPr>
              <a:spLocks/>
            </p:cNvSpPr>
            <p:nvPr/>
          </p:nvSpPr>
          <p:spPr bwMode="auto">
            <a:xfrm>
              <a:off x="6342063" y="49466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1" name="Freeform 285"/>
            <p:cNvSpPr>
              <a:spLocks/>
            </p:cNvSpPr>
            <p:nvPr/>
          </p:nvSpPr>
          <p:spPr bwMode="auto">
            <a:xfrm>
              <a:off x="6167438" y="43068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2" name="Freeform 286"/>
            <p:cNvSpPr>
              <a:spLocks/>
            </p:cNvSpPr>
            <p:nvPr/>
          </p:nvSpPr>
          <p:spPr bwMode="auto">
            <a:xfrm>
              <a:off x="6435725" y="47371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3" name="Freeform 287"/>
            <p:cNvSpPr>
              <a:spLocks/>
            </p:cNvSpPr>
            <p:nvPr/>
          </p:nvSpPr>
          <p:spPr bwMode="auto">
            <a:xfrm>
              <a:off x="6300788" y="48323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4" name="Freeform 288"/>
            <p:cNvSpPr>
              <a:spLocks/>
            </p:cNvSpPr>
            <p:nvPr/>
          </p:nvSpPr>
          <p:spPr bwMode="auto">
            <a:xfrm>
              <a:off x="6094413" y="4221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5" name="Freeform 289"/>
            <p:cNvSpPr>
              <a:spLocks/>
            </p:cNvSpPr>
            <p:nvPr/>
          </p:nvSpPr>
          <p:spPr bwMode="auto">
            <a:xfrm>
              <a:off x="6570663" y="397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6" name="Freeform 290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7" name="Freeform 291"/>
            <p:cNvSpPr>
              <a:spLocks/>
            </p:cNvSpPr>
            <p:nvPr/>
          </p:nvSpPr>
          <p:spPr bwMode="auto">
            <a:xfrm>
              <a:off x="655002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8" name="Freeform 292"/>
            <p:cNvSpPr>
              <a:spLocks/>
            </p:cNvSpPr>
            <p:nvPr/>
          </p:nvSpPr>
          <p:spPr bwMode="auto">
            <a:xfrm>
              <a:off x="655002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9" name="Freeform 293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0" name="Freeform 294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1" name="Freeform 295"/>
            <p:cNvSpPr>
              <a:spLocks/>
            </p:cNvSpPr>
            <p:nvPr/>
          </p:nvSpPr>
          <p:spPr bwMode="auto">
            <a:xfrm>
              <a:off x="6084888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2" name="Freeform 296"/>
            <p:cNvSpPr>
              <a:spLocks/>
            </p:cNvSpPr>
            <p:nvPr/>
          </p:nvSpPr>
          <p:spPr bwMode="auto">
            <a:xfrm>
              <a:off x="6156325" y="4756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3" name="Freeform 297"/>
            <p:cNvSpPr>
              <a:spLocks/>
            </p:cNvSpPr>
            <p:nvPr/>
          </p:nvSpPr>
          <p:spPr bwMode="auto">
            <a:xfrm>
              <a:off x="6642100" y="49276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4" name="Freeform 298"/>
            <p:cNvSpPr>
              <a:spLocks/>
            </p:cNvSpPr>
            <p:nvPr/>
          </p:nvSpPr>
          <p:spPr bwMode="auto">
            <a:xfrm>
              <a:off x="6362700" y="47180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5" name="Freeform 299"/>
            <p:cNvSpPr>
              <a:spLocks/>
            </p:cNvSpPr>
            <p:nvPr/>
          </p:nvSpPr>
          <p:spPr bwMode="auto">
            <a:xfrm>
              <a:off x="6673850" y="49276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6" name="Freeform 300"/>
            <p:cNvSpPr>
              <a:spLocks/>
            </p:cNvSpPr>
            <p:nvPr/>
          </p:nvSpPr>
          <p:spPr bwMode="auto">
            <a:xfrm>
              <a:off x="6383338" y="485140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7" name="Freeform 301"/>
            <p:cNvSpPr>
              <a:spLocks/>
            </p:cNvSpPr>
            <p:nvPr/>
          </p:nvSpPr>
          <p:spPr bwMode="auto">
            <a:xfrm>
              <a:off x="6156325" y="4756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8" name="Freeform 302"/>
            <p:cNvSpPr>
              <a:spLocks/>
            </p:cNvSpPr>
            <p:nvPr/>
          </p:nvSpPr>
          <p:spPr bwMode="auto">
            <a:xfrm>
              <a:off x="6022975" y="47656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9" name="Freeform 303"/>
            <p:cNvSpPr>
              <a:spLocks/>
            </p:cNvSpPr>
            <p:nvPr/>
          </p:nvSpPr>
          <p:spPr bwMode="auto">
            <a:xfrm>
              <a:off x="6570663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0" name="Freeform 304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1" name="Freeform 305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2" name="Freeform 306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3" name="Freeform 307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4" name="Freeform 308"/>
            <p:cNvSpPr>
              <a:spLocks/>
            </p:cNvSpPr>
            <p:nvPr/>
          </p:nvSpPr>
          <p:spPr bwMode="auto">
            <a:xfrm>
              <a:off x="6249988" y="48418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5" name="Freeform 309"/>
            <p:cNvSpPr>
              <a:spLocks/>
            </p:cNvSpPr>
            <p:nvPr/>
          </p:nvSpPr>
          <p:spPr bwMode="auto">
            <a:xfrm>
              <a:off x="6394450" y="48990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6" name="Freeform 310"/>
            <p:cNvSpPr>
              <a:spLocks/>
            </p:cNvSpPr>
            <p:nvPr/>
          </p:nvSpPr>
          <p:spPr bwMode="auto">
            <a:xfrm>
              <a:off x="6342063" y="4746625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7" name="Freeform 311"/>
            <p:cNvSpPr>
              <a:spLocks/>
            </p:cNvSpPr>
            <p:nvPr/>
          </p:nvSpPr>
          <p:spPr bwMode="auto">
            <a:xfrm>
              <a:off x="6002338" y="49371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8" name="Freeform 312"/>
            <p:cNvSpPr>
              <a:spLocks/>
            </p:cNvSpPr>
            <p:nvPr/>
          </p:nvSpPr>
          <p:spPr bwMode="auto">
            <a:xfrm>
              <a:off x="6156325" y="4756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9" name="Freeform 313"/>
            <p:cNvSpPr>
              <a:spLocks/>
            </p:cNvSpPr>
            <p:nvPr/>
          </p:nvSpPr>
          <p:spPr bwMode="auto">
            <a:xfrm>
              <a:off x="6188075" y="4956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0" name="Freeform 314"/>
            <p:cNvSpPr>
              <a:spLocks/>
            </p:cNvSpPr>
            <p:nvPr/>
          </p:nvSpPr>
          <p:spPr bwMode="auto">
            <a:xfrm>
              <a:off x="6694488" y="39639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1" name="Freeform 315"/>
            <p:cNvSpPr>
              <a:spLocks/>
            </p:cNvSpPr>
            <p:nvPr/>
          </p:nvSpPr>
          <p:spPr bwMode="auto">
            <a:xfrm>
              <a:off x="6642100" y="49180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2" name="Freeform 316"/>
            <p:cNvSpPr>
              <a:spLocks/>
            </p:cNvSpPr>
            <p:nvPr/>
          </p:nvSpPr>
          <p:spPr bwMode="auto">
            <a:xfrm>
              <a:off x="6704013" y="53371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3" name="Freeform 317"/>
            <p:cNvSpPr>
              <a:spLocks/>
            </p:cNvSpPr>
            <p:nvPr/>
          </p:nvSpPr>
          <p:spPr bwMode="auto">
            <a:xfrm>
              <a:off x="6715125" y="532765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4" name="Freeform 318"/>
            <p:cNvSpPr>
              <a:spLocks/>
            </p:cNvSpPr>
            <p:nvPr/>
          </p:nvSpPr>
          <p:spPr bwMode="auto">
            <a:xfrm>
              <a:off x="6715125" y="532765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5" name="Freeform 319"/>
            <p:cNvSpPr>
              <a:spLocks/>
            </p:cNvSpPr>
            <p:nvPr/>
          </p:nvSpPr>
          <p:spPr bwMode="auto">
            <a:xfrm>
              <a:off x="6880225" y="53848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6" name="Freeform 320"/>
            <p:cNvSpPr>
              <a:spLocks/>
            </p:cNvSpPr>
            <p:nvPr/>
          </p:nvSpPr>
          <p:spPr bwMode="auto">
            <a:xfrm>
              <a:off x="6538913" y="54340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7" name="Freeform 321"/>
            <p:cNvSpPr>
              <a:spLocks/>
            </p:cNvSpPr>
            <p:nvPr/>
          </p:nvSpPr>
          <p:spPr bwMode="auto">
            <a:xfrm>
              <a:off x="6777038" y="5567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8" name="Freeform 322"/>
            <p:cNvSpPr>
              <a:spLocks/>
            </p:cNvSpPr>
            <p:nvPr/>
          </p:nvSpPr>
          <p:spPr bwMode="auto">
            <a:xfrm>
              <a:off x="6559550" y="53562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9" name="Freeform 323"/>
            <p:cNvSpPr>
              <a:spLocks/>
            </p:cNvSpPr>
            <p:nvPr/>
          </p:nvSpPr>
          <p:spPr bwMode="auto">
            <a:xfrm>
              <a:off x="6529388" y="5365750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0" name="Freeform 324"/>
            <p:cNvSpPr>
              <a:spLocks/>
            </p:cNvSpPr>
            <p:nvPr/>
          </p:nvSpPr>
          <p:spPr bwMode="auto">
            <a:xfrm>
              <a:off x="6538913" y="5462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1" name="Freeform 325"/>
            <p:cNvSpPr>
              <a:spLocks/>
            </p:cNvSpPr>
            <p:nvPr/>
          </p:nvSpPr>
          <p:spPr bwMode="auto">
            <a:xfrm>
              <a:off x="6550025" y="53943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3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2" name="Freeform 326"/>
            <p:cNvSpPr>
              <a:spLocks/>
            </p:cNvSpPr>
            <p:nvPr/>
          </p:nvSpPr>
          <p:spPr bwMode="auto">
            <a:xfrm>
              <a:off x="6518275" y="5424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3" name="Freeform 327"/>
            <p:cNvSpPr>
              <a:spLocks/>
            </p:cNvSpPr>
            <p:nvPr/>
          </p:nvSpPr>
          <p:spPr bwMode="auto">
            <a:xfrm>
              <a:off x="6859588" y="531812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4" name="Freeform 328"/>
            <p:cNvSpPr>
              <a:spLocks/>
            </p:cNvSpPr>
            <p:nvPr/>
          </p:nvSpPr>
          <p:spPr bwMode="auto">
            <a:xfrm>
              <a:off x="6529388" y="54149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5" name="Freeform 329"/>
            <p:cNvSpPr>
              <a:spLocks/>
            </p:cNvSpPr>
            <p:nvPr/>
          </p:nvSpPr>
          <p:spPr bwMode="auto">
            <a:xfrm>
              <a:off x="6488113" y="53752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6" name="Freeform 330"/>
            <p:cNvSpPr>
              <a:spLocks/>
            </p:cNvSpPr>
            <p:nvPr/>
          </p:nvSpPr>
          <p:spPr bwMode="auto">
            <a:xfrm>
              <a:off x="6859588" y="2484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7" name="Freeform 331"/>
            <p:cNvSpPr>
              <a:spLocks/>
            </p:cNvSpPr>
            <p:nvPr/>
          </p:nvSpPr>
          <p:spPr bwMode="auto">
            <a:xfrm>
              <a:off x="6869113" y="2541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8" name="Freeform 332"/>
            <p:cNvSpPr>
              <a:spLocks/>
            </p:cNvSpPr>
            <p:nvPr/>
          </p:nvSpPr>
          <p:spPr bwMode="auto">
            <a:xfrm>
              <a:off x="663257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9" name="Freeform 333"/>
            <p:cNvSpPr>
              <a:spLocks/>
            </p:cNvSpPr>
            <p:nvPr/>
          </p:nvSpPr>
          <p:spPr bwMode="auto">
            <a:xfrm>
              <a:off x="6838950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0" name="Freeform 334"/>
            <p:cNvSpPr>
              <a:spLocks/>
            </p:cNvSpPr>
            <p:nvPr/>
          </p:nvSpPr>
          <p:spPr bwMode="auto">
            <a:xfrm>
              <a:off x="6838950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1" name="Freeform 335"/>
            <p:cNvSpPr>
              <a:spLocks/>
            </p:cNvSpPr>
            <p:nvPr/>
          </p:nvSpPr>
          <p:spPr bwMode="auto">
            <a:xfrm>
              <a:off x="6704013" y="23796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2" name="Freeform 336"/>
            <p:cNvSpPr>
              <a:spLocks/>
            </p:cNvSpPr>
            <p:nvPr/>
          </p:nvSpPr>
          <p:spPr bwMode="auto">
            <a:xfrm>
              <a:off x="6848475" y="254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3" name="Freeform 337"/>
            <p:cNvSpPr>
              <a:spLocks/>
            </p:cNvSpPr>
            <p:nvPr/>
          </p:nvSpPr>
          <p:spPr bwMode="auto">
            <a:xfrm>
              <a:off x="6848475" y="254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4" name="Freeform 338"/>
            <p:cNvSpPr>
              <a:spLocks/>
            </p:cNvSpPr>
            <p:nvPr/>
          </p:nvSpPr>
          <p:spPr bwMode="auto">
            <a:xfrm>
              <a:off x="6653213" y="2455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5" name="Freeform 339"/>
            <p:cNvSpPr>
              <a:spLocks/>
            </p:cNvSpPr>
            <p:nvPr/>
          </p:nvSpPr>
          <p:spPr bwMode="auto">
            <a:xfrm>
              <a:off x="671512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6" name="Freeform 340"/>
            <p:cNvSpPr>
              <a:spLocks/>
            </p:cNvSpPr>
            <p:nvPr/>
          </p:nvSpPr>
          <p:spPr bwMode="auto">
            <a:xfrm>
              <a:off x="671512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7" name="Freeform 341"/>
            <p:cNvSpPr>
              <a:spLocks/>
            </p:cNvSpPr>
            <p:nvPr/>
          </p:nvSpPr>
          <p:spPr bwMode="auto">
            <a:xfrm>
              <a:off x="6838950" y="2465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8" name="Freeform 342"/>
            <p:cNvSpPr>
              <a:spLocks/>
            </p:cNvSpPr>
            <p:nvPr/>
          </p:nvSpPr>
          <p:spPr bwMode="auto">
            <a:xfrm>
              <a:off x="655002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9" name="Freeform 343"/>
            <p:cNvSpPr>
              <a:spLocks/>
            </p:cNvSpPr>
            <p:nvPr/>
          </p:nvSpPr>
          <p:spPr bwMode="auto">
            <a:xfrm>
              <a:off x="6715125" y="2284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0" name="Freeform 344"/>
            <p:cNvSpPr>
              <a:spLocks/>
            </p:cNvSpPr>
            <p:nvPr/>
          </p:nvSpPr>
          <p:spPr bwMode="auto">
            <a:xfrm>
              <a:off x="663257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1" name="Freeform 345"/>
            <p:cNvSpPr>
              <a:spLocks/>
            </p:cNvSpPr>
            <p:nvPr/>
          </p:nvSpPr>
          <p:spPr bwMode="auto">
            <a:xfrm>
              <a:off x="6673850" y="2265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2" name="Freeform 346"/>
            <p:cNvSpPr>
              <a:spLocks/>
            </p:cNvSpPr>
            <p:nvPr/>
          </p:nvSpPr>
          <p:spPr bwMode="auto">
            <a:xfrm>
              <a:off x="6972300" y="2894013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1"/>
                  </a:moveTo>
                  <a:lnTo>
                    <a:pt x="66" y="25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3" name="Freeform 347"/>
            <p:cNvSpPr>
              <a:spLocks/>
            </p:cNvSpPr>
            <p:nvPr/>
          </p:nvSpPr>
          <p:spPr bwMode="auto">
            <a:xfrm>
              <a:off x="6972300" y="2894013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1"/>
                  </a:moveTo>
                  <a:lnTo>
                    <a:pt x="66" y="25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4" name="Freeform 348"/>
            <p:cNvSpPr>
              <a:spLocks/>
            </p:cNvSpPr>
            <p:nvPr/>
          </p:nvSpPr>
          <p:spPr bwMode="auto">
            <a:xfrm>
              <a:off x="6983413" y="29130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6" y="7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5" name="Freeform 349"/>
            <p:cNvSpPr>
              <a:spLocks/>
            </p:cNvSpPr>
            <p:nvPr/>
          </p:nvSpPr>
          <p:spPr bwMode="auto">
            <a:xfrm>
              <a:off x="6983413" y="28940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6" name="Freeform 350"/>
            <p:cNvSpPr>
              <a:spLocks/>
            </p:cNvSpPr>
            <p:nvPr/>
          </p:nvSpPr>
          <p:spPr bwMode="auto">
            <a:xfrm>
              <a:off x="6756400" y="29813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7" name="Freeform 351"/>
            <p:cNvSpPr>
              <a:spLocks/>
            </p:cNvSpPr>
            <p:nvPr/>
          </p:nvSpPr>
          <p:spPr bwMode="auto">
            <a:xfrm>
              <a:off x="6869113" y="29241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8" name="Freeform 352"/>
            <p:cNvSpPr>
              <a:spLocks/>
            </p:cNvSpPr>
            <p:nvPr/>
          </p:nvSpPr>
          <p:spPr bwMode="auto">
            <a:xfrm>
              <a:off x="6921500" y="30003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9" name="Freeform 353"/>
            <p:cNvSpPr>
              <a:spLocks/>
            </p:cNvSpPr>
            <p:nvPr/>
          </p:nvSpPr>
          <p:spPr bwMode="auto">
            <a:xfrm>
              <a:off x="6921500" y="30003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0" name="Freeform 354"/>
            <p:cNvSpPr>
              <a:spLocks/>
            </p:cNvSpPr>
            <p:nvPr/>
          </p:nvSpPr>
          <p:spPr bwMode="auto">
            <a:xfrm>
              <a:off x="6983413" y="29241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1" name="Freeform 355"/>
            <p:cNvSpPr>
              <a:spLocks/>
            </p:cNvSpPr>
            <p:nvPr/>
          </p:nvSpPr>
          <p:spPr bwMode="auto">
            <a:xfrm>
              <a:off x="6797675" y="289401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2" name="Freeform 356"/>
            <p:cNvSpPr>
              <a:spLocks/>
            </p:cNvSpPr>
            <p:nvPr/>
          </p:nvSpPr>
          <p:spPr bwMode="auto">
            <a:xfrm>
              <a:off x="6900863" y="266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3" name="Freeform 357"/>
            <p:cNvSpPr>
              <a:spLocks/>
            </p:cNvSpPr>
            <p:nvPr/>
          </p:nvSpPr>
          <p:spPr bwMode="auto">
            <a:xfrm>
              <a:off x="6889750" y="264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4" name="Freeform 358"/>
            <p:cNvSpPr>
              <a:spLocks/>
            </p:cNvSpPr>
            <p:nvPr/>
          </p:nvSpPr>
          <p:spPr bwMode="auto">
            <a:xfrm>
              <a:off x="6889750" y="259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5" name="Freeform 359"/>
            <p:cNvSpPr>
              <a:spLocks/>
            </p:cNvSpPr>
            <p:nvPr/>
          </p:nvSpPr>
          <p:spPr bwMode="auto">
            <a:xfrm>
              <a:off x="6889750" y="259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6" name="Freeform 360"/>
            <p:cNvSpPr>
              <a:spLocks/>
            </p:cNvSpPr>
            <p:nvPr/>
          </p:nvSpPr>
          <p:spPr bwMode="auto">
            <a:xfrm>
              <a:off x="6921500" y="274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7" name="Freeform 361"/>
            <p:cNvSpPr>
              <a:spLocks/>
            </p:cNvSpPr>
            <p:nvPr/>
          </p:nvSpPr>
          <p:spPr bwMode="auto">
            <a:xfrm>
              <a:off x="6889750" y="264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8" name="Freeform 362"/>
            <p:cNvSpPr>
              <a:spLocks/>
            </p:cNvSpPr>
            <p:nvPr/>
          </p:nvSpPr>
          <p:spPr bwMode="auto">
            <a:xfrm>
              <a:off x="6900863" y="264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9" name="Freeform 363"/>
            <p:cNvSpPr>
              <a:spLocks/>
            </p:cNvSpPr>
            <p:nvPr/>
          </p:nvSpPr>
          <p:spPr bwMode="auto">
            <a:xfrm>
              <a:off x="6921500" y="263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0" name="Freeform 364"/>
            <p:cNvSpPr>
              <a:spLocks/>
            </p:cNvSpPr>
            <p:nvPr/>
          </p:nvSpPr>
          <p:spPr bwMode="auto">
            <a:xfrm>
              <a:off x="6921500" y="263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1" name="Freeform 365"/>
            <p:cNvSpPr>
              <a:spLocks/>
            </p:cNvSpPr>
            <p:nvPr/>
          </p:nvSpPr>
          <p:spPr bwMode="auto">
            <a:xfrm>
              <a:off x="685958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2" name="Freeform 366"/>
            <p:cNvSpPr>
              <a:spLocks/>
            </p:cNvSpPr>
            <p:nvPr/>
          </p:nvSpPr>
          <p:spPr bwMode="auto">
            <a:xfrm>
              <a:off x="6859588" y="2627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3" name="Freeform 367"/>
            <p:cNvSpPr>
              <a:spLocks/>
            </p:cNvSpPr>
            <p:nvPr/>
          </p:nvSpPr>
          <p:spPr bwMode="auto">
            <a:xfrm>
              <a:off x="6859588" y="2627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4" name="Freeform 368"/>
            <p:cNvSpPr>
              <a:spLocks/>
            </p:cNvSpPr>
            <p:nvPr/>
          </p:nvSpPr>
          <p:spPr bwMode="auto">
            <a:xfrm>
              <a:off x="6910388" y="25892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5" name="Freeform 369"/>
            <p:cNvSpPr>
              <a:spLocks/>
            </p:cNvSpPr>
            <p:nvPr/>
          </p:nvSpPr>
          <p:spPr bwMode="auto">
            <a:xfrm>
              <a:off x="6921500" y="258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6" name="Freeform 370"/>
            <p:cNvSpPr>
              <a:spLocks/>
            </p:cNvSpPr>
            <p:nvPr/>
          </p:nvSpPr>
          <p:spPr bwMode="auto">
            <a:xfrm>
              <a:off x="6880225" y="2655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7" name="Freeform 371"/>
            <p:cNvSpPr>
              <a:spLocks/>
            </p:cNvSpPr>
            <p:nvPr/>
          </p:nvSpPr>
          <p:spPr bwMode="auto">
            <a:xfrm>
              <a:off x="6880225" y="264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8" name="Freeform 372"/>
            <p:cNvSpPr>
              <a:spLocks/>
            </p:cNvSpPr>
            <p:nvPr/>
          </p:nvSpPr>
          <p:spPr bwMode="auto">
            <a:xfrm>
              <a:off x="6889750" y="266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9" name="Freeform 373"/>
            <p:cNvSpPr>
              <a:spLocks/>
            </p:cNvSpPr>
            <p:nvPr/>
          </p:nvSpPr>
          <p:spPr bwMode="auto">
            <a:xfrm>
              <a:off x="6900863" y="26558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0" name="Freeform 374"/>
            <p:cNvSpPr>
              <a:spLocks/>
            </p:cNvSpPr>
            <p:nvPr/>
          </p:nvSpPr>
          <p:spPr bwMode="auto">
            <a:xfrm>
              <a:off x="6910388" y="26558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1" name="Freeform 375"/>
            <p:cNvSpPr>
              <a:spLocks/>
            </p:cNvSpPr>
            <p:nvPr/>
          </p:nvSpPr>
          <p:spPr bwMode="auto">
            <a:xfrm>
              <a:off x="6921500" y="2655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2" name="Freeform 376"/>
            <p:cNvSpPr>
              <a:spLocks/>
            </p:cNvSpPr>
            <p:nvPr/>
          </p:nvSpPr>
          <p:spPr bwMode="auto">
            <a:xfrm>
              <a:off x="6889750" y="2655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3" name="Freeform 377"/>
            <p:cNvSpPr>
              <a:spLocks/>
            </p:cNvSpPr>
            <p:nvPr/>
          </p:nvSpPr>
          <p:spPr bwMode="auto">
            <a:xfrm>
              <a:off x="6859588" y="26368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4" name="Freeform 378"/>
            <p:cNvSpPr>
              <a:spLocks/>
            </p:cNvSpPr>
            <p:nvPr/>
          </p:nvSpPr>
          <p:spPr bwMode="auto">
            <a:xfrm>
              <a:off x="6859588" y="264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5" name="Freeform 379"/>
            <p:cNvSpPr>
              <a:spLocks/>
            </p:cNvSpPr>
            <p:nvPr/>
          </p:nvSpPr>
          <p:spPr bwMode="auto">
            <a:xfrm>
              <a:off x="685958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6" name="Freeform 380"/>
            <p:cNvSpPr>
              <a:spLocks/>
            </p:cNvSpPr>
            <p:nvPr/>
          </p:nvSpPr>
          <p:spPr bwMode="auto">
            <a:xfrm>
              <a:off x="685958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7" name="Freeform 381"/>
            <p:cNvSpPr>
              <a:spLocks/>
            </p:cNvSpPr>
            <p:nvPr/>
          </p:nvSpPr>
          <p:spPr bwMode="auto">
            <a:xfrm>
              <a:off x="6889750" y="269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8" name="Freeform 382"/>
            <p:cNvSpPr>
              <a:spLocks/>
            </p:cNvSpPr>
            <p:nvPr/>
          </p:nvSpPr>
          <p:spPr bwMode="auto">
            <a:xfrm>
              <a:off x="6889750" y="269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9" name="Freeform 383"/>
            <p:cNvSpPr>
              <a:spLocks/>
            </p:cNvSpPr>
            <p:nvPr/>
          </p:nvSpPr>
          <p:spPr bwMode="auto">
            <a:xfrm>
              <a:off x="6859588" y="261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0" name="Freeform 384"/>
            <p:cNvSpPr>
              <a:spLocks/>
            </p:cNvSpPr>
            <p:nvPr/>
          </p:nvSpPr>
          <p:spPr bwMode="auto">
            <a:xfrm>
              <a:off x="6900863" y="270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1" name="Freeform 385"/>
            <p:cNvSpPr>
              <a:spLocks/>
            </p:cNvSpPr>
            <p:nvPr/>
          </p:nvSpPr>
          <p:spPr bwMode="auto">
            <a:xfrm>
              <a:off x="6900863" y="271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2" name="Freeform 386"/>
            <p:cNvSpPr>
              <a:spLocks/>
            </p:cNvSpPr>
            <p:nvPr/>
          </p:nvSpPr>
          <p:spPr bwMode="auto">
            <a:xfrm>
              <a:off x="6931025" y="26273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3" name="Freeform 387"/>
            <p:cNvSpPr>
              <a:spLocks/>
            </p:cNvSpPr>
            <p:nvPr/>
          </p:nvSpPr>
          <p:spPr bwMode="auto">
            <a:xfrm>
              <a:off x="6931025" y="26273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4" name="Freeform 388"/>
            <p:cNvSpPr>
              <a:spLocks/>
            </p:cNvSpPr>
            <p:nvPr/>
          </p:nvSpPr>
          <p:spPr bwMode="auto">
            <a:xfrm>
              <a:off x="6859588" y="257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5" name="Freeform 389"/>
            <p:cNvSpPr>
              <a:spLocks/>
            </p:cNvSpPr>
            <p:nvPr/>
          </p:nvSpPr>
          <p:spPr bwMode="auto">
            <a:xfrm>
              <a:off x="6848475" y="25701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6" name="Freeform 390"/>
            <p:cNvSpPr>
              <a:spLocks/>
            </p:cNvSpPr>
            <p:nvPr/>
          </p:nvSpPr>
          <p:spPr bwMode="auto">
            <a:xfrm>
              <a:off x="6838950" y="285591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7" name="Freeform 391"/>
            <p:cNvSpPr>
              <a:spLocks/>
            </p:cNvSpPr>
            <p:nvPr/>
          </p:nvSpPr>
          <p:spPr bwMode="auto">
            <a:xfrm>
              <a:off x="6931025" y="27511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8" name="Freeform 392"/>
            <p:cNvSpPr>
              <a:spLocks/>
            </p:cNvSpPr>
            <p:nvPr/>
          </p:nvSpPr>
          <p:spPr bwMode="auto">
            <a:xfrm>
              <a:off x="6797675" y="27511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9" name="Freeform 393"/>
            <p:cNvSpPr>
              <a:spLocks/>
            </p:cNvSpPr>
            <p:nvPr/>
          </p:nvSpPr>
          <p:spPr bwMode="auto">
            <a:xfrm>
              <a:off x="6797675" y="27511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0" name="Freeform 394"/>
            <p:cNvSpPr>
              <a:spLocks/>
            </p:cNvSpPr>
            <p:nvPr/>
          </p:nvSpPr>
          <p:spPr bwMode="auto">
            <a:xfrm>
              <a:off x="6983413" y="28559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1" name="Freeform 395"/>
            <p:cNvSpPr>
              <a:spLocks/>
            </p:cNvSpPr>
            <p:nvPr/>
          </p:nvSpPr>
          <p:spPr bwMode="auto">
            <a:xfrm>
              <a:off x="6983413" y="28654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2" name="Freeform 396"/>
            <p:cNvSpPr>
              <a:spLocks/>
            </p:cNvSpPr>
            <p:nvPr/>
          </p:nvSpPr>
          <p:spPr bwMode="auto">
            <a:xfrm>
              <a:off x="6983413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3" name="Freeform 397"/>
            <p:cNvSpPr>
              <a:spLocks/>
            </p:cNvSpPr>
            <p:nvPr/>
          </p:nvSpPr>
          <p:spPr bwMode="auto">
            <a:xfrm>
              <a:off x="6931025" y="286543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4" name="Freeform 398"/>
            <p:cNvSpPr>
              <a:spLocks/>
            </p:cNvSpPr>
            <p:nvPr/>
          </p:nvSpPr>
          <p:spPr bwMode="auto">
            <a:xfrm>
              <a:off x="6931025" y="2855913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5" name="Freeform 399"/>
            <p:cNvSpPr>
              <a:spLocks/>
            </p:cNvSpPr>
            <p:nvPr/>
          </p:nvSpPr>
          <p:spPr bwMode="auto">
            <a:xfrm>
              <a:off x="6972300" y="27987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6" name="Freeform 400"/>
            <p:cNvSpPr>
              <a:spLocks/>
            </p:cNvSpPr>
            <p:nvPr/>
          </p:nvSpPr>
          <p:spPr bwMode="auto">
            <a:xfrm>
              <a:off x="6972300" y="27987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7" name="Freeform 401"/>
            <p:cNvSpPr>
              <a:spLocks/>
            </p:cNvSpPr>
            <p:nvPr/>
          </p:nvSpPr>
          <p:spPr bwMode="auto">
            <a:xfrm>
              <a:off x="6942138" y="2789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8" name="Freeform 402"/>
            <p:cNvSpPr>
              <a:spLocks/>
            </p:cNvSpPr>
            <p:nvPr/>
          </p:nvSpPr>
          <p:spPr bwMode="auto">
            <a:xfrm>
              <a:off x="6942138" y="27797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9" name="Freeform 403"/>
            <p:cNvSpPr>
              <a:spLocks/>
            </p:cNvSpPr>
            <p:nvPr/>
          </p:nvSpPr>
          <p:spPr bwMode="auto">
            <a:xfrm>
              <a:off x="6951663" y="27892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0" name="Freeform 404"/>
            <p:cNvSpPr>
              <a:spLocks/>
            </p:cNvSpPr>
            <p:nvPr/>
          </p:nvSpPr>
          <p:spPr bwMode="auto">
            <a:xfrm>
              <a:off x="6931025" y="27511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1" name="Freeform 405"/>
            <p:cNvSpPr>
              <a:spLocks/>
            </p:cNvSpPr>
            <p:nvPr/>
          </p:nvSpPr>
          <p:spPr bwMode="auto">
            <a:xfrm>
              <a:off x="6942138" y="2789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2" name="Freeform 406"/>
            <p:cNvSpPr>
              <a:spLocks/>
            </p:cNvSpPr>
            <p:nvPr/>
          </p:nvSpPr>
          <p:spPr bwMode="auto">
            <a:xfrm>
              <a:off x="6910388" y="28178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3" name="Freeform 407"/>
            <p:cNvSpPr>
              <a:spLocks/>
            </p:cNvSpPr>
            <p:nvPr/>
          </p:nvSpPr>
          <p:spPr bwMode="auto">
            <a:xfrm>
              <a:off x="6921500" y="281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4" name="Freeform 408"/>
            <p:cNvSpPr>
              <a:spLocks/>
            </p:cNvSpPr>
            <p:nvPr/>
          </p:nvSpPr>
          <p:spPr bwMode="auto">
            <a:xfrm>
              <a:off x="6921500" y="281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5" name="Freeform 409"/>
            <p:cNvSpPr>
              <a:spLocks/>
            </p:cNvSpPr>
            <p:nvPr/>
          </p:nvSpPr>
          <p:spPr bwMode="auto">
            <a:xfrm>
              <a:off x="6992938" y="284638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4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6" name="Freeform 410"/>
            <p:cNvSpPr>
              <a:spLocks/>
            </p:cNvSpPr>
            <p:nvPr/>
          </p:nvSpPr>
          <p:spPr bwMode="auto">
            <a:xfrm>
              <a:off x="6910388" y="282733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7" name="Freeform 411"/>
            <p:cNvSpPr>
              <a:spLocks/>
            </p:cNvSpPr>
            <p:nvPr/>
          </p:nvSpPr>
          <p:spPr bwMode="auto">
            <a:xfrm>
              <a:off x="6951663" y="27701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8" name="Freeform 412"/>
            <p:cNvSpPr>
              <a:spLocks/>
            </p:cNvSpPr>
            <p:nvPr/>
          </p:nvSpPr>
          <p:spPr bwMode="auto">
            <a:xfrm>
              <a:off x="6931025" y="27606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9" name="Freeform 413"/>
            <p:cNvSpPr>
              <a:spLocks/>
            </p:cNvSpPr>
            <p:nvPr/>
          </p:nvSpPr>
          <p:spPr bwMode="auto">
            <a:xfrm>
              <a:off x="6931025" y="27606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0" name="Freeform 414"/>
            <p:cNvSpPr>
              <a:spLocks/>
            </p:cNvSpPr>
            <p:nvPr/>
          </p:nvSpPr>
          <p:spPr bwMode="auto">
            <a:xfrm>
              <a:off x="6931025" y="28082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1" name="Freeform 415"/>
            <p:cNvSpPr>
              <a:spLocks/>
            </p:cNvSpPr>
            <p:nvPr/>
          </p:nvSpPr>
          <p:spPr bwMode="auto">
            <a:xfrm>
              <a:off x="6931025" y="28082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2" name="Freeform 416"/>
            <p:cNvSpPr>
              <a:spLocks/>
            </p:cNvSpPr>
            <p:nvPr/>
          </p:nvSpPr>
          <p:spPr bwMode="auto">
            <a:xfrm>
              <a:off x="6992938" y="284638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4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3" name="Freeform 417"/>
            <p:cNvSpPr>
              <a:spLocks/>
            </p:cNvSpPr>
            <p:nvPr/>
          </p:nvSpPr>
          <p:spPr bwMode="auto">
            <a:xfrm>
              <a:off x="6931025" y="284638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4" name="Freeform 418"/>
            <p:cNvSpPr>
              <a:spLocks/>
            </p:cNvSpPr>
            <p:nvPr/>
          </p:nvSpPr>
          <p:spPr bwMode="auto">
            <a:xfrm>
              <a:off x="6942138" y="28368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5" name="Freeform 419"/>
            <p:cNvSpPr>
              <a:spLocks/>
            </p:cNvSpPr>
            <p:nvPr/>
          </p:nvSpPr>
          <p:spPr bwMode="auto">
            <a:xfrm>
              <a:off x="7004050" y="4259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6" name="Freeform 420"/>
            <p:cNvSpPr>
              <a:spLocks/>
            </p:cNvSpPr>
            <p:nvPr/>
          </p:nvSpPr>
          <p:spPr bwMode="auto">
            <a:xfrm>
              <a:off x="6786563" y="4278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7" name="Freeform 421"/>
            <p:cNvSpPr>
              <a:spLocks/>
            </p:cNvSpPr>
            <p:nvPr/>
          </p:nvSpPr>
          <p:spPr bwMode="auto">
            <a:xfrm>
              <a:off x="6951663" y="44116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8" name="Freeform 422"/>
            <p:cNvSpPr>
              <a:spLocks/>
            </p:cNvSpPr>
            <p:nvPr/>
          </p:nvSpPr>
          <p:spPr bwMode="auto">
            <a:xfrm>
              <a:off x="7056438" y="42021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9" name="Freeform 423"/>
            <p:cNvSpPr>
              <a:spLocks/>
            </p:cNvSpPr>
            <p:nvPr/>
          </p:nvSpPr>
          <p:spPr bwMode="auto">
            <a:xfrm>
              <a:off x="686911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0" name="Freeform 424"/>
            <p:cNvSpPr>
              <a:spLocks/>
            </p:cNvSpPr>
            <p:nvPr/>
          </p:nvSpPr>
          <p:spPr bwMode="auto">
            <a:xfrm>
              <a:off x="7056438" y="42021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1" name="Freeform 425"/>
            <p:cNvSpPr>
              <a:spLocks/>
            </p:cNvSpPr>
            <p:nvPr/>
          </p:nvSpPr>
          <p:spPr bwMode="auto">
            <a:xfrm>
              <a:off x="6992938" y="42497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2" name="Freeform 426"/>
            <p:cNvSpPr>
              <a:spLocks/>
            </p:cNvSpPr>
            <p:nvPr/>
          </p:nvSpPr>
          <p:spPr bwMode="auto">
            <a:xfrm>
              <a:off x="6869113" y="4354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3" name="Freeform 427"/>
            <p:cNvSpPr>
              <a:spLocks/>
            </p:cNvSpPr>
            <p:nvPr/>
          </p:nvSpPr>
          <p:spPr bwMode="auto">
            <a:xfrm>
              <a:off x="6910388" y="43735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4" name="Freeform 429"/>
            <p:cNvSpPr>
              <a:spLocks/>
            </p:cNvSpPr>
            <p:nvPr/>
          </p:nvSpPr>
          <p:spPr bwMode="auto">
            <a:xfrm>
              <a:off x="7251700" y="4106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5" name="Freeform 430"/>
            <p:cNvSpPr>
              <a:spLocks/>
            </p:cNvSpPr>
            <p:nvPr/>
          </p:nvSpPr>
          <p:spPr bwMode="auto">
            <a:xfrm>
              <a:off x="7169150" y="4259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6" name="Freeform 431"/>
            <p:cNvSpPr>
              <a:spLocks/>
            </p:cNvSpPr>
            <p:nvPr/>
          </p:nvSpPr>
          <p:spPr bwMode="auto">
            <a:xfrm>
              <a:off x="7251700" y="408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7" name="Freeform 432"/>
            <p:cNvSpPr>
              <a:spLocks/>
            </p:cNvSpPr>
            <p:nvPr/>
          </p:nvSpPr>
          <p:spPr bwMode="auto">
            <a:xfrm>
              <a:off x="7148513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8" name="Freeform 433"/>
            <p:cNvSpPr>
              <a:spLocks/>
            </p:cNvSpPr>
            <p:nvPr/>
          </p:nvSpPr>
          <p:spPr bwMode="auto">
            <a:xfrm>
              <a:off x="7138988" y="4230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9" name="Freeform 434"/>
            <p:cNvSpPr>
              <a:spLocks/>
            </p:cNvSpPr>
            <p:nvPr/>
          </p:nvSpPr>
          <p:spPr bwMode="auto">
            <a:xfrm>
              <a:off x="7251700" y="4106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0" name="Freeform 435"/>
            <p:cNvSpPr>
              <a:spLocks/>
            </p:cNvSpPr>
            <p:nvPr/>
          </p:nvSpPr>
          <p:spPr bwMode="auto">
            <a:xfrm>
              <a:off x="7138988" y="4173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1" name="Freeform 436"/>
            <p:cNvSpPr>
              <a:spLocks/>
            </p:cNvSpPr>
            <p:nvPr/>
          </p:nvSpPr>
          <p:spPr bwMode="auto">
            <a:xfrm>
              <a:off x="7138988" y="4230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2" name="Freeform 437"/>
            <p:cNvSpPr>
              <a:spLocks/>
            </p:cNvSpPr>
            <p:nvPr/>
          </p:nvSpPr>
          <p:spPr bwMode="auto">
            <a:xfrm>
              <a:off x="7262813" y="4106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3" name="Freeform 438"/>
            <p:cNvSpPr>
              <a:spLocks/>
            </p:cNvSpPr>
            <p:nvPr/>
          </p:nvSpPr>
          <p:spPr bwMode="auto">
            <a:xfrm>
              <a:off x="7148513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4" name="Freeform 439"/>
            <p:cNvSpPr>
              <a:spLocks/>
            </p:cNvSpPr>
            <p:nvPr/>
          </p:nvSpPr>
          <p:spPr bwMode="auto">
            <a:xfrm>
              <a:off x="7262813" y="40878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5" name="Freeform 440"/>
            <p:cNvSpPr>
              <a:spLocks/>
            </p:cNvSpPr>
            <p:nvPr/>
          </p:nvSpPr>
          <p:spPr bwMode="auto">
            <a:xfrm>
              <a:off x="7159625" y="4249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6" name="Freeform 441"/>
            <p:cNvSpPr>
              <a:spLocks/>
            </p:cNvSpPr>
            <p:nvPr/>
          </p:nvSpPr>
          <p:spPr bwMode="auto">
            <a:xfrm>
              <a:off x="7097713" y="40782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7" name="Freeform 442"/>
            <p:cNvSpPr>
              <a:spLocks/>
            </p:cNvSpPr>
            <p:nvPr/>
          </p:nvSpPr>
          <p:spPr bwMode="auto">
            <a:xfrm>
              <a:off x="7221538" y="397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8" name="Freeform 443"/>
            <p:cNvSpPr>
              <a:spLocks/>
            </p:cNvSpPr>
            <p:nvPr/>
          </p:nvSpPr>
          <p:spPr bwMode="auto">
            <a:xfrm>
              <a:off x="7118350" y="40973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9" name="Freeform 444"/>
            <p:cNvSpPr>
              <a:spLocks/>
            </p:cNvSpPr>
            <p:nvPr/>
          </p:nvSpPr>
          <p:spPr bwMode="auto">
            <a:xfrm>
              <a:off x="7242175" y="43640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0" name="Freeform 445"/>
            <p:cNvSpPr>
              <a:spLocks/>
            </p:cNvSpPr>
            <p:nvPr/>
          </p:nvSpPr>
          <p:spPr bwMode="auto">
            <a:xfrm>
              <a:off x="7169150" y="4392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1" name="Freeform 446"/>
            <p:cNvSpPr>
              <a:spLocks/>
            </p:cNvSpPr>
            <p:nvPr/>
          </p:nvSpPr>
          <p:spPr bwMode="auto">
            <a:xfrm>
              <a:off x="7251700" y="4392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2" name="Freeform 447"/>
            <p:cNvSpPr>
              <a:spLocks/>
            </p:cNvSpPr>
            <p:nvPr/>
          </p:nvSpPr>
          <p:spPr bwMode="auto">
            <a:xfrm>
              <a:off x="7231063" y="4402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3" name="Freeform 448"/>
            <p:cNvSpPr>
              <a:spLocks/>
            </p:cNvSpPr>
            <p:nvPr/>
          </p:nvSpPr>
          <p:spPr bwMode="auto">
            <a:xfrm>
              <a:off x="7138988" y="4440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4" name="Freeform 449"/>
            <p:cNvSpPr>
              <a:spLocks/>
            </p:cNvSpPr>
            <p:nvPr/>
          </p:nvSpPr>
          <p:spPr bwMode="auto">
            <a:xfrm>
              <a:off x="7272338" y="4354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5" name="Freeform 450"/>
            <p:cNvSpPr>
              <a:spLocks/>
            </p:cNvSpPr>
            <p:nvPr/>
          </p:nvSpPr>
          <p:spPr bwMode="auto">
            <a:xfrm>
              <a:off x="7251700" y="43830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6" name="Freeform 451"/>
            <p:cNvSpPr>
              <a:spLocks/>
            </p:cNvSpPr>
            <p:nvPr/>
          </p:nvSpPr>
          <p:spPr bwMode="auto">
            <a:xfrm>
              <a:off x="7231063" y="4402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7" name="Freeform 452"/>
            <p:cNvSpPr>
              <a:spLocks/>
            </p:cNvSpPr>
            <p:nvPr/>
          </p:nvSpPr>
          <p:spPr bwMode="auto">
            <a:xfrm>
              <a:off x="7210425" y="43640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8" name="Freeform 453"/>
            <p:cNvSpPr>
              <a:spLocks/>
            </p:cNvSpPr>
            <p:nvPr/>
          </p:nvSpPr>
          <p:spPr bwMode="auto">
            <a:xfrm>
              <a:off x="7221538" y="4364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9" name="Freeform 454"/>
            <p:cNvSpPr>
              <a:spLocks/>
            </p:cNvSpPr>
            <p:nvPr/>
          </p:nvSpPr>
          <p:spPr bwMode="auto">
            <a:xfrm>
              <a:off x="7251700" y="4392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0" name="Freeform 455"/>
            <p:cNvSpPr>
              <a:spLocks/>
            </p:cNvSpPr>
            <p:nvPr/>
          </p:nvSpPr>
          <p:spPr bwMode="auto">
            <a:xfrm>
              <a:off x="7251700" y="43640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1" name="Freeform 456"/>
            <p:cNvSpPr>
              <a:spLocks/>
            </p:cNvSpPr>
            <p:nvPr/>
          </p:nvSpPr>
          <p:spPr bwMode="auto">
            <a:xfrm>
              <a:off x="7107238" y="29622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2" name="Freeform 457"/>
            <p:cNvSpPr>
              <a:spLocks/>
            </p:cNvSpPr>
            <p:nvPr/>
          </p:nvSpPr>
          <p:spPr bwMode="auto">
            <a:xfrm>
              <a:off x="7200900" y="29622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3" name="Freeform 458"/>
            <p:cNvSpPr>
              <a:spLocks/>
            </p:cNvSpPr>
            <p:nvPr/>
          </p:nvSpPr>
          <p:spPr bwMode="auto">
            <a:xfrm>
              <a:off x="7313613" y="29241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4" name="Freeform 459"/>
            <p:cNvSpPr>
              <a:spLocks/>
            </p:cNvSpPr>
            <p:nvPr/>
          </p:nvSpPr>
          <p:spPr bwMode="auto">
            <a:xfrm>
              <a:off x="7221538" y="29813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5" name="Freeform 460"/>
            <p:cNvSpPr>
              <a:spLocks/>
            </p:cNvSpPr>
            <p:nvPr/>
          </p:nvSpPr>
          <p:spPr bwMode="auto">
            <a:xfrm>
              <a:off x="7221538" y="29813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6" name="Freeform 461"/>
            <p:cNvSpPr>
              <a:spLocks/>
            </p:cNvSpPr>
            <p:nvPr/>
          </p:nvSpPr>
          <p:spPr bwMode="auto">
            <a:xfrm>
              <a:off x="7180263" y="31146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7" name="Freeform 462"/>
            <p:cNvSpPr>
              <a:spLocks/>
            </p:cNvSpPr>
            <p:nvPr/>
          </p:nvSpPr>
          <p:spPr bwMode="auto">
            <a:xfrm>
              <a:off x="7148513" y="30099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8" name="Freeform 463"/>
            <p:cNvSpPr>
              <a:spLocks/>
            </p:cNvSpPr>
            <p:nvPr/>
          </p:nvSpPr>
          <p:spPr bwMode="auto">
            <a:xfrm>
              <a:off x="7148513" y="30384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9" name="Freeform 464"/>
            <p:cNvSpPr>
              <a:spLocks/>
            </p:cNvSpPr>
            <p:nvPr/>
          </p:nvSpPr>
          <p:spPr bwMode="auto">
            <a:xfrm>
              <a:off x="7097713" y="29035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3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0" name="Freeform 465"/>
            <p:cNvSpPr>
              <a:spLocks/>
            </p:cNvSpPr>
            <p:nvPr/>
          </p:nvSpPr>
          <p:spPr bwMode="auto">
            <a:xfrm>
              <a:off x="7324725" y="3057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1" name="Freeform 466"/>
            <p:cNvSpPr>
              <a:spLocks/>
            </p:cNvSpPr>
            <p:nvPr/>
          </p:nvSpPr>
          <p:spPr bwMode="auto">
            <a:xfrm>
              <a:off x="7148513" y="32766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2" name="Freeform 467"/>
            <p:cNvSpPr>
              <a:spLocks/>
            </p:cNvSpPr>
            <p:nvPr/>
          </p:nvSpPr>
          <p:spPr bwMode="auto">
            <a:xfrm>
              <a:off x="7159625" y="277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3" name="Freeform 468"/>
            <p:cNvSpPr>
              <a:spLocks/>
            </p:cNvSpPr>
            <p:nvPr/>
          </p:nvSpPr>
          <p:spPr bwMode="auto">
            <a:xfrm>
              <a:off x="7138988" y="30194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4" name="Freeform 469"/>
            <p:cNvSpPr>
              <a:spLocks/>
            </p:cNvSpPr>
            <p:nvPr/>
          </p:nvSpPr>
          <p:spPr bwMode="auto">
            <a:xfrm>
              <a:off x="7375525" y="31146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5" name="Freeform 470"/>
            <p:cNvSpPr>
              <a:spLocks/>
            </p:cNvSpPr>
            <p:nvPr/>
          </p:nvSpPr>
          <p:spPr bwMode="auto">
            <a:xfrm>
              <a:off x="7313613" y="29130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6" y="7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6" name="Freeform 471"/>
            <p:cNvSpPr>
              <a:spLocks/>
            </p:cNvSpPr>
            <p:nvPr/>
          </p:nvSpPr>
          <p:spPr bwMode="auto">
            <a:xfrm>
              <a:off x="7138988" y="30670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7" name="Freeform 472"/>
            <p:cNvSpPr>
              <a:spLocks/>
            </p:cNvSpPr>
            <p:nvPr/>
          </p:nvSpPr>
          <p:spPr bwMode="auto">
            <a:xfrm>
              <a:off x="7292975" y="291306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6" y="7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8" name="Freeform 473"/>
            <p:cNvSpPr>
              <a:spLocks/>
            </p:cNvSpPr>
            <p:nvPr/>
          </p:nvSpPr>
          <p:spPr bwMode="auto">
            <a:xfrm>
              <a:off x="7375525" y="41830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9" name="Freeform 474"/>
            <p:cNvSpPr>
              <a:spLocks/>
            </p:cNvSpPr>
            <p:nvPr/>
          </p:nvSpPr>
          <p:spPr bwMode="auto">
            <a:xfrm>
              <a:off x="7345363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0" name="Freeform 475"/>
            <p:cNvSpPr>
              <a:spLocks/>
            </p:cNvSpPr>
            <p:nvPr/>
          </p:nvSpPr>
          <p:spPr bwMode="auto">
            <a:xfrm>
              <a:off x="7354888" y="4173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1" name="Freeform 476"/>
            <p:cNvSpPr>
              <a:spLocks/>
            </p:cNvSpPr>
            <p:nvPr/>
          </p:nvSpPr>
          <p:spPr bwMode="auto">
            <a:xfrm>
              <a:off x="7324725" y="41830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2" name="Freeform 477"/>
            <p:cNvSpPr>
              <a:spLocks/>
            </p:cNvSpPr>
            <p:nvPr/>
          </p:nvSpPr>
          <p:spPr bwMode="auto">
            <a:xfrm>
              <a:off x="7345363" y="4192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3" name="Freeform 478"/>
            <p:cNvSpPr>
              <a:spLocks/>
            </p:cNvSpPr>
            <p:nvPr/>
          </p:nvSpPr>
          <p:spPr bwMode="auto">
            <a:xfrm>
              <a:off x="7283450" y="4154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4" name="Freeform 479"/>
            <p:cNvSpPr>
              <a:spLocks/>
            </p:cNvSpPr>
            <p:nvPr/>
          </p:nvSpPr>
          <p:spPr bwMode="auto">
            <a:xfrm>
              <a:off x="7345363" y="41640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5" name="Freeform 480"/>
            <p:cNvSpPr>
              <a:spLocks/>
            </p:cNvSpPr>
            <p:nvPr/>
          </p:nvSpPr>
          <p:spPr bwMode="auto">
            <a:xfrm>
              <a:off x="7283450" y="4144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6" name="Freeform 481"/>
            <p:cNvSpPr>
              <a:spLocks/>
            </p:cNvSpPr>
            <p:nvPr/>
          </p:nvSpPr>
          <p:spPr bwMode="auto">
            <a:xfrm>
              <a:off x="7345363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7" name="Freeform 482"/>
            <p:cNvSpPr>
              <a:spLocks/>
            </p:cNvSpPr>
            <p:nvPr/>
          </p:nvSpPr>
          <p:spPr bwMode="auto">
            <a:xfrm>
              <a:off x="7354888" y="41640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8" name="Freeform 483"/>
            <p:cNvSpPr>
              <a:spLocks/>
            </p:cNvSpPr>
            <p:nvPr/>
          </p:nvSpPr>
          <p:spPr bwMode="auto">
            <a:xfrm>
              <a:off x="7334250" y="41640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9" name="Freeform 484"/>
            <p:cNvSpPr>
              <a:spLocks/>
            </p:cNvSpPr>
            <p:nvPr/>
          </p:nvSpPr>
          <p:spPr bwMode="auto">
            <a:xfrm>
              <a:off x="7334250" y="42116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0" name="Freeform 485"/>
            <p:cNvSpPr>
              <a:spLocks/>
            </p:cNvSpPr>
            <p:nvPr/>
          </p:nvSpPr>
          <p:spPr bwMode="auto">
            <a:xfrm>
              <a:off x="7283450" y="4144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1" name="Freeform 486"/>
            <p:cNvSpPr>
              <a:spLocks/>
            </p:cNvSpPr>
            <p:nvPr/>
          </p:nvSpPr>
          <p:spPr bwMode="auto">
            <a:xfrm>
              <a:off x="7345363" y="42021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2" name="Freeform 487"/>
            <p:cNvSpPr>
              <a:spLocks/>
            </p:cNvSpPr>
            <p:nvPr/>
          </p:nvSpPr>
          <p:spPr bwMode="auto">
            <a:xfrm>
              <a:off x="7345363" y="4192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3" name="Freeform 488"/>
            <p:cNvSpPr>
              <a:spLocks/>
            </p:cNvSpPr>
            <p:nvPr/>
          </p:nvSpPr>
          <p:spPr bwMode="auto">
            <a:xfrm>
              <a:off x="7345363" y="4173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4" name="Freeform 489"/>
            <p:cNvSpPr>
              <a:spLocks/>
            </p:cNvSpPr>
            <p:nvPr/>
          </p:nvSpPr>
          <p:spPr bwMode="auto">
            <a:xfrm>
              <a:off x="7366000" y="41640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5" name="Freeform 490"/>
            <p:cNvSpPr>
              <a:spLocks/>
            </p:cNvSpPr>
            <p:nvPr/>
          </p:nvSpPr>
          <p:spPr bwMode="auto">
            <a:xfrm>
              <a:off x="7366000" y="41735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6" name="Freeform 491"/>
            <p:cNvSpPr>
              <a:spLocks/>
            </p:cNvSpPr>
            <p:nvPr/>
          </p:nvSpPr>
          <p:spPr bwMode="auto">
            <a:xfrm>
              <a:off x="7283450" y="41354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7" name="Freeform 492"/>
            <p:cNvSpPr>
              <a:spLocks/>
            </p:cNvSpPr>
            <p:nvPr/>
          </p:nvSpPr>
          <p:spPr bwMode="auto">
            <a:xfrm>
              <a:off x="734536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8" name="Freeform 493"/>
            <p:cNvSpPr>
              <a:spLocks/>
            </p:cNvSpPr>
            <p:nvPr/>
          </p:nvSpPr>
          <p:spPr bwMode="auto">
            <a:xfrm>
              <a:off x="734536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9" name="Freeform 494"/>
            <p:cNvSpPr>
              <a:spLocks/>
            </p:cNvSpPr>
            <p:nvPr/>
          </p:nvSpPr>
          <p:spPr bwMode="auto">
            <a:xfrm>
              <a:off x="7272338" y="41259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0" name="Freeform 495"/>
            <p:cNvSpPr>
              <a:spLocks/>
            </p:cNvSpPr>
            <p:nvPr/>
          </p:nvSpPr>
          <p:spPr bwMode="auto">
            <a:xfrm>
              <a:off x="7272338" y="41259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1" name="Freeform 496"/>
            <p:cNvSpPr>
              <a:spLocks/>
            </p:cNvSpPr>
            <p:nvPr/>
          </p:nvSpPr>
          <p:spPr bwMode="auto">
            <a:xfrm>
              <a:off x="7283450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2" name="Freeform 497"/>
            <p:cNvSpPr>
              <a:spLocks/>
            </p:cNvSpPr>
            <p:nvPr/>
          </p:nvSpPr>
          <p:spPr bwMode="auto">
            <a:xfrm>
              <a:off x="7283450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3" name="Freeform 498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4" name="Freeform 499"/>
            <p:cNvSpPr>
              <a:spLocks/>
            </p:cNvSpPr>
            <p:nvPr/>
          </p:nvSpPr>
          <p:spPr bwMode="auto">
            <a:xfrm>
              <a:off x="7272338" y="4106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5" name="Freeform 500"/>
            <p:cNvSpPr>
              <a:spLocks/>
            </p:cNvSpPr>
            <p:nvPr/>
          </p:nvSpPr>
          <p:spPr bwMode="auto">
            <a:xfrm>
              <a:off x="7396163" y="40973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6" name="Freeform 501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7" name="Freeform 502"/>
            <p:cNvSpPr>
              <a:spLocks/>
            </p:cNvSpPr>
            <p:nvPr/>
          </p:nvSpPr>
          <p:spPr bwMode="auto">
            <a:xfrm>
              <a:off x="7272338" y="4106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8" name="Freeform 503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9" name="Freeform 504"/>
            <p:cNvSpPr>
              <a:spLocks/>
            </p:cNvSpPr>
            <p:nvPr/>
          </p:nvSpPr>
          <p:spPr bwMode="auto">
            <a:xfrm>
              <a:off x="7283450" y="4106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0" name="Freeform 505"/>
            <p:cNvSpPr>
              <a:spLocks/>
            </p:cNvSpPr>
            <p:nvPr/>
          </p:nvSpPr>
          <p:spPr bwMode="auto">
            <a:xfrm>
              <a:off x="727233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1" name="Freeform 506"/>
            <p:cNvSpPr>
              <a:spLocks/>
            </p:cNvSpPr>
            <p:nvPr/>
          </p:nvSpPr>
          <p:spPr bwMode="auto">
            <a:xfrm>
              <a:off x="727233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2" name="Freeform 507"/>
            <p:cNvSpPr>
              <a:spLocks/>
            </p:cNvSpPr>
            <p:nvPr/>
          </p:nvSpPr>
          <p:spPr bwMode="auto">
            <a:xfrm>
              <a:off x="727233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3" name="Freeform 508"/>
            <p:cNvSpPr>
              <a:spLocks/>
            </p:cNvSpPr>
            <p:nvPr/>
          </p:nvSpPr>
          <p:spPr bwMode="auto">
            <a:xfrm>
              <a:off x="727233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4" name="Freeform 509"/>
            <p:cNvSpPr>
              <a:spLocks/>
            </p:cNvSpPr>
            <p:nvPr/>
          </p:nvSpPr>
          <p:spPr bwMode="auto">
            <a:xfrm>
              <a:off x="7292975" y="4125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5" name="Freeform 510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6" name="Freeform 511"/>
            <p:cNvSpPr>
              <a:spLocks/>
            </p:cNvSpPr>
            <p:nvPr/>
          </p:nvSpPr>
          <p:spPr bwMode="auto">
            <a:xfrm>
              <a:off x="7407275" y="40687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7" name="Freeform 512"/>
            <p:cNvSpPr>
              <a:spLocks/>
            </p:cNvSpPr>
            <p:nvPr/>
          </p:nvSpPr>
          <p:spPr bwMode="auto">
            <a:xfrm>
              <a:off x="727233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8" name="Freeform 513"/>
            <p:cNvSpPr>
              <a:spLocks/>
            </p:cNvSpPr>
            <p:nvPr/>
          </p:nvSpPr>
          <p:spPr bwMode="auto">
            <a:xfrm>
              <a:off x="7221538" y="3811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9" name="Freeform 514"/>
            <p:cNvSpPr>
              <a:spLocks/>
            </p:cNvSpPr>
            <p:nvPr/>
          </p:nvSpPr>
          <p:spPr bwMode="auto">
            <a:xfrm>
              <a:off x="7159625" y="385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0" name="Freeform 515"/>
            <p:cNvSpPr>
              <a:spLocks/>
            </p:cNvSpPr>
            <p:nvPr/>
          </p:nvSpPr>
          <p:spPr bwMode="auto">
            <a:xfrm>
              <a:off x="7159625" y="387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1" name="Freeform 516"/>
            <p:cNvSpPr>
              <a:spLocks/>
            </p:cNvSpPr>
            <p:nvPr/>
          </p:nvSpPr>
          <p:spPr bwMode="auto">
            <a:xfrm>
              <a:off x="7304088" y="34861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2" name="Freeform 517"/>
            <p:cNvSpPr>
              <a:spLocks/>
            </p:cNvSpPr>
            <p:nvPr/>
          </p:nvSpPr>
          <p:spPr bwMode="auto">
            <a:xfrm>
              <a:off x="7416800" y="34194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3" name="Freeform 518"/>
            <p:cNvSpPr>
              <a:spLocks/>
            </p:cNvSpPr>
            <p:nvPr/>
          </p:nvSpPr>
          <p:spPr bwMode="auto">
            <a:xfrm>
              <a:off x="7396163" y="3849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4" name="Freeform 519"/>
            <p:cNvSpPr>
              <a:spLocks/>
            </p:cNvSpPr>
            <p:nvPr/>
          </p:nvSpPr>
          <p:spPr bwMode="auto">
            <a:xfrm>
              <a:off x="7499350" y="34480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5" name="Freeform 520"/>
            <p:cNvSpPr>
              <a:spLocks/>
            </p:cNvSpPr>
            <p:nvPr/>
          </p:nvSpPr>
          <p:spPr bwMode="auto">
            <a:xfrm>
              <a:off x="7242175" y="33432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6" name="Freeform 521"/>
            <p:cNvSpPr>
              <a:spLocks/>
            </p:cNvSpPr>
            <p:nvPr/>
          </p:nvSpPr>
          <p:spPr bwMode="auto">
            <a:xfrm>
              <a:off x="7159625" y="38496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7" name="Freeform 522"/>
            <p:cNvSpPr>
              <a:spLocks/>
            </p:cNvSpPr>
            <p:nvPr/>
          </p:nvSpPr>
          <p:spPr bwMode="auto">
            <a:xfrm>
              <a:off x="7386638" y="33242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8" name="Freeform 523"/>
            <p:cNvSpPr>
              <a:spLocks/>
            </p:cNvSpPr>
            <p:nvPr/>
          </p:nvSpPr>
          <p:spPr bwMode="auto">
            <a:xfrm>
              <a:off x="7366000" y="33909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9" name="Freeform 524"/>
            <p:cNvSpPr>
              <a:spLocks/>
            </p:cNvSpPr>
            <p:nvPr/>
          </p:nvSpPr>
          <p:spPr bwMode="auto">
            <a:xfrm>
              <a:off x="7366000" y="34004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0" name="Freeform 525"/>
            <p:cNvSpPr>
              <a:spLocks/>
            </p:cNvSpPr>
            <p:nvPr/>
          </p:nvSpPr>
          <p:spPr bwMode="auto">
            <a:xfrm>
              <a:off x="7489825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1" name="Freeform 526"/>
            <p:cNvSpPr>
              <a:spLocks/>
            </p:cNvSpPr>
            <p:nvPr/>
          </p:nvSpPr>
          <p:spPr bwMode="auto">
            <a:xfrm>
              <a:off x="7604125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2" name="Freeform 527"/>
            <p:cNvSpPr>
              <a:spLocks/>
            </p:cNvSpPr>
            <p:nvPr/>
          </p:nvSpPr>
          <p:spPr bwMode="auto">
            <a:xfrm>
              <a:off x="7531100" y="33909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3" name="Freeform 528"/>
            <p:cNvSpPr>
              <a:spLocks/>
            </p:cNvSpPr>
            <p:nvPr/>
          </p:nvSpPr>
          <p:spPr bwMode="auto">
            <a:xfrm>
              <a:off x="7169150" y="387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4" name="Freeform 529"/>
            <p:cNvSpPr>
              <a:spLocks/>
            </p:cNvSpPr>
            <p:nvPr/>
          </p:nvSpPr>
          <p:spPr bwMode="auto">
            <a:xfrm>
              <a:off x="7148513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5" name="Freeform 530"/>
            <p:cNvSpPr>
              <a:spLocks/>
            </p:cNvSpPr>
            <p:nvPr/>
          </p:nvSpPr>
          <p:spPr bwMode="auto">
            <a:xfrm>
              <a:off x="7159625" y="385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6" name="Freeform 531"/>
            <p:cNvSpPr>
              <a:spLocks/>
            </p:cNvSpPr>
            <p:nvPr/>
          </p:nvSpPr>
          <p:spPr bwMode="auto">
            <a:xfrm>
              <a:off x="7304088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7" name="Freeform 532"/>
            <p:cNvSpPr>
              <a:spLocks/>
            </p:cNvSpPr>
            <p:nvPr/>
          </p:nvSpPr>
          <p:spPr bwMode="auto">
            <a:xfrm>
              <a:off x="7324725" y="37052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8" name="Freeform 533"/>
            <p:cNvSpPr>
              <a:spLocks/>
            </p:cNvSpPr>
            <p:nvPr/>
          </p:nvSpPr>
          <p:spPr bwMode="auto">
            <a:xfrm>
              <a:off x="7159625" y="385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9" name="Freeform 534"/>
            <p:cNvSpPr>
              <a:spLocks/>
            </p:cNvSpPr>
            <p:nvPr/>
          </p:nvSpPr>
          <p:spPr bwMode="auto">
            <a:xfrm>
              <a:off x="7262813" y="33623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80" name="Freeform 535"/>
            <p:cNvSpPr>
              <a:spLocks/>
            </p:cNvSpPr>
            <p:nvPr/>
          </p:nvSpPr>
          <p:spPr bwMode="auto">
            <a:xfrm>
              <a:off x="7283450" y="37433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3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34" name="TextBox 53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51332" y="489790"/>
            <a:ext cx="50326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The Problem is Cover</a:t>
            </a:r>
            <a:endParaRPr lang="en-AU" dirty="0"/>
          </a:p>
        </p:txBody>
      </p:sp>
      <p:sp>
        <p:nvSpPr>
          <p:cNvPr id="533" name="Footer Placeholder 5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3678"/>
            <a:ext cx="8915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Isotopes in Exploration Through Cover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09008"/>
            <a:ext cx="8915400" cy="4525963"/>
          </a:xfrm>
        </p:spPr>
        <p:txBody>
          <a:bodyPr/>
          <a:lstStyle/>
          <a:p>
            <a:r>
              <a:rPr lang="en-US" sz="2800" b="1" dirty="0" smtClean="0"/>
              <a:t>Problem – detect and discriminate subtle geochemical signals above buried ore systems</a:t>
            </a:r>
          </a:p>
          <a:p>
            <a:r>
              <a:rPr lang="en-US" sz="2800" b="1" dirty="0" smtClean="0"/>
              <a:t>Regolith materials that can be used for geochemistry:</a:t>
            </a:r>
          </a:p>
          <a:p>
            <a:pPr lvl="1"/>
            <a:r>
              <a:rPr lang="en-US" b="1" dirty="0" smtClean="0"/>
              <a:t> Soils – partial extraction geochemistry</a:t>
            </a:r>
          </a:p>
          <a:p>
            <a:pPr lvl="1"/>
            <a:r>
              <a:rPr lang="en-US" b="1" dirty="0" smtClean="0"/>
              <a:t>Vegetation</a:t>
            </a:r>
          </a:p>
          <a:p>
            <a:pPr lvl="1"/>
            <a:r>
              <a:rPr lang="en-US" b="1" dirty="0" smtClean="0"/>
              <a:t>Groundwater</a:t>
            </a:r>
          </a:p>
          <a:p>
            <a:r>
              <a:rPr lang="en-US" sz="2800" b="1" dirty="0" smtClean="0"/>
              <a:t>Pb isotopes can be used to discriminate “anomalous” from “background” in each of these media – also detect anthropogenic contamination.</a:t>
            </a:r>
          </a:p>
          <a:p>
            <a:endParaRPr lang="en-AU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3678"/>
            <a:ext cx="8915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Isotopes in Exploration Through Cover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709008"/>
            <a:ext cx="8915400" cy="4525963"/>
          </a:xfrm>
        </p:spPr>
        <p:txBody>
          <a:bodyPr/>
          <a:lstStyle/>
          <a:p>
            <a:r>
              <a:rPr lang="en-US" sz="2800" b="1" dirty="0" smtClean="0"/>
              <a:t>Partial extraction techniques to determine soil metal concentration  are commonly used – but the jury is out on their applicability</a:t>
            </a:r>
          </a:p>
          <a:p>
            <a:r>
              <a:rPr lang="en-US" sz="2800" b="1" dirty="0" smtClean="0"/>
              <a:t>Pb isotopes are potentially a valuable discriminator to assess partial extraction anomalies</a:t>
            </a:r>
          </a:p>
          <a:p>
            <a:r>
              <a:rPr lang="en-US" sz="2800" b="1" dirty="0" smtClean="0"/>
              <a:t>The technique is based on the ability of isotopes to measure the proportion of end member components with distinctive Pb isotope fingerprints in a mixed system.</a:t>
            </a:r>
            <a:endParaRPr lang="en-AU" sz="2800" dirty="0" smtClean="0"/>
          </a:p>
          <a:p>
            <a:endParaRPr lang="en-AU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Mixing Model</a:t>
            </a: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Hexagon 11"/>
          <p:cNvSpPr>
            <a:spLocks noChangeArrowheads="1"/>
          </p:cNvSpPr>
          <p:nvPr/>
        </p:nvSpPr>
        <p:spPr bwMode="auto">
          <a:xfrm>
            <a:off x="3022601" y="5135563"/>
            <a:ext cx="206375" cy="182562"/>
          </a:xfrm>
          <a:prstGeom prst="hexagon">
            <a:avLst>
              <a:gd name="adj" fmla="val 24938"/>
              <a:gd name="vf" fmla="val 11547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Hexagon 12"/>
          <p:cNvSpPr>
            <a:spLocks noChangeArrowheads="1"/>
          </p:cNvSpPr>
          <p:nvPr/>
        </p:nvSpPr>
        <p:spPr bwMode="auto">
          <a:xfrm>
            <a:off x="6624638" y="2970213"/>
            <a:ext cx="207962" cy="184150"/>
          </a:xfrm>
          <a:prstGeom prst="hexagon">
            <a:avLst>
              <a:gd name="adj" fmla="val 24913"/>
              <a:gd name="vf" fmla="val 115470"/>
            </a:avLst>
          </a:prstGeom>
          <a:solidFill>
            <a:srgbClr val="007E3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192463" y="3116263"/>
            <a:ext cx="3441700" cy="2073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5"/>
          <p:cNvSpPr>
            <a:spLocks noChangeArrowheads="1"/>
          </p:cNvSpPr>
          <p:nvPr/>
        </p:nvSpPr>
        <p:spPr bwMode="auto">
          <a:xfrm>
            <a:off x="5497514" y="3622675"/>
            <a:ext cx="231775" cy="171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49501" y="5256214"/>
            <a:ext cx="1388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Target (T)</a:t>
            </a:r>
            <a:endParaRPr lang="en-AU" sz="2400" b="1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798661" y="2366964"/>
            <a:ext cx="6708499" cy="4113207"/>
            <a:chOff x="1751035" y="2329089"/>
            <a:chExt cx="6708080" cy="4113208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340599" y="2329089"/>
              <a:ext cx="5047641" cy="3572294"/>
              <a:chOff x="1670304" y="1987296"/>
              <a:chExt cx="5047488" cy="3572256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1669643" y="1987296"/>
                <a:ext cx="0" cy="357183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669643" y="5559134"/>
                <a:ext cx="504778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 rot="16200000">
              <a:off x="927461" y="3889699"/>
              <a:ext cx="2108783" cy="46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Isotope Ratio 1</a:t>
              </a:r>
              <a:endParaRPr lang="en-AU" sz="2400" b="1"/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3670914" y="5980632"/>
              <a:ext cx="21086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Isotope Ratio 2</a:t>
              </a:r>
              <a:endParaRPr lang="en-AU" sz="2400" b="1"/>
            </a:p>
          </p:txBody>
        </p: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5769861" y="2798083"/>
              <a:ext cx="2689254" cy="1737918"/>
              <a:chOff x="5769861" y="2798083"/>
              <a:chExt cx="2689254" cy="1737918"/>
            </a:xfrm>
          </p:grpSpPr>
          <p:sp>
            <p:nvSpPr>
              <p:cNvPr id="24" name="TextBox 18"/>
              <p:cNvSpPr txBox="1">
                <a:spLocks noChangeArrowheads="1"/>
              </p:cNvSpPr>
              <p:nvPr/>
            </p:nvSpPr>
            <p:spPr bwMode="auto">
              <a:xfrm>
                <a:off x="6761897" y="2798083"/>
                <a:ext cx="169721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Background</a:t>
                </a:r>
              </a:p>
              <a:p>
                <a:r>
                  <a:rPr lang="en-US" sz="2400" b="1"/>
                  <a:t> (B)</a:t>
                </a:r>
                <a:endParaRPr lang="en-AU" sz="2400" b="1"/>
              </a:p>
            </p:txBody>
          </p:sp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5769861" y="3705004"/>
                <a:ext cx="182904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Geochemical</a:t>
                </a:r>
              </a:p>
              <a:p>
                <a:r>
                  <a:rPr lang="en-US" sz="2400" b="1"/>
                  <a:t>Sample (S)</a:t>
                </a:r>
                <a:endParaRPr lang="en-AU" sz="2400" b="1"/>
              </a:p>
            </p:txBody>
          </p:sp>
        </p:grp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2557633" y="2381220"/>
            <a:ext cx="4301956" cy="2809907"/>
            <a:chOff x="2509850" y="2342658"/>
            <a:chExt cx="4301967" cy="2810303"/>
          </a:xfrm>
        </p:grpSpPr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2509850" y="2342658"/>
              <a:ext cx="4301967" cy="2702338"/>
              <a:chOff x="2509850" y="2342658"/>
              <a:chExt cx="4301967" cy="2702338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rot="8953497" flipV="1">
                <a:off x="2616043" y="3851028"/>
                <a:ext cx="4195774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rot="8953497">
                <a:off x="6549878" y="2758674"/>
                <a:ext cx="0" cy="1301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rot="8953497">
                <a:off x="5659289" y="3304851"/>
                <a:ext cx="0" cy="1301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rot="8953497">
                <a:off x="4763937" y="3833563"/>
                <a:ext cx="0" cy="1301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rot="8953497">
                <a:off x="3866997" y="4376565"/>
                <a:ext cx="0" cy="1301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auto">
              <a:xfrm rot="8953497">
                <a:off x="2952594" y="4914803"/>
                <a:ext cx="0" cy="1301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8" name="TextBox 18"/>
              <p:cNvSpPr txBox="1">
                <a:spLocks noChangeArrowheads="1"/>
              </p:cNvSpPr>
              <p:nvPr/>
            </p:nvSpPr>
            <p:spPr bwMode="auto">
              <a:xfrm rot="-1738157">
                <a:off x="3477638" y="2894283"/>
                <a:ext cx="17472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/>
                  <a:t>Signature</a:t>
                </a:r>
                <a:endParaRPr lang="en-AU" sz="2400" b="1"/>
              </a:p>
            </p:txBody>
          </p:sp>
          <p:sp>
            <p:nvSpPr>
              <p:cNvPr id="39" name="TextBox 18"/>
              <p:cNvSpPr txBox="1">
                <a:spLocks noChangeArrowheads="1"/>
              </p:cNvSpPr>
              <p:nvPr/>
            </p:nvSpPr>
            <p:spPr bwMode="auto">
              <a:xfrm rot="19784854">
                <a:off x="3343978" y="3945221"/>
                <a:ext cx="732895" cy="461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0.75</a:t>
                </a:r>
                <a:endParaRPr lang="en-AU" sz="2400" b="1"/>
              </a:p>
            </p:txBody>
          </p:sp>
          <p:sp>
            <p:nvSpPr>
              <p:cNvPr id="40" name="TextBox 18"/>
              <p:cNvSpPr txBox="1">
                <a:spLocks noChangeArrowheads="1"/>
              </p:cNvSpPr>
              <p:nvPr/>
            </p:nvSpPr>
            <p:spPr bwMode="auto">
              <a:xfrm rot="19774049">
                <a:off x="5139553" y="2877707"/>
                <a:ext cx="732895" cy="461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0.25</a:t>
                </a:r>
                <a:endParaRPr lang="en-AU" sz="2400" b="1" dirty="0"/>
              </a:p>
            </p:txBody>
          </p:sp>
          <p:sp>
            <p:nvSpPr>
              <p:cNvPr id="41" name="TextBox 18"/>
              <p:cNvSpPr txBox="1">
                <a:spLocks noChangeArrowheads="1"/>
              </p:cNvSpPr>
              <p:nvPr/>
            </p:nvSpPr>
            <p:spPr bwMode="auto">
              <a:xfrm rot="19753440">
                <a:off x="4320981" y="3412755"/>
                <a:ext cx="577403" cy="461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0.5</a:t>
                </a:r>
                <a:endParaRPr lang="en-AU" sz="2400" b="1"/>
              </a:p>
            </p:txBody>
          </p:sp>
          <p:sp>
            <p:nvSpPr>
              <p:cNvPr id="42" name="TextBox 18"/>
              <p:cNvSpPr txBox="1">
                <a:spLocks noChangeArrowheads="1"/>
              </p:cNvSpPr>
              <p:nvPr/>
            </p:nvSpPr>
            <p:spPr bwMode="auto">
              <a:xfrm rot="19772164">
                <a:off x="2509850" y="4488459"/>
                <a:ext cx="577403" cy="461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1.0</a:t>
                </a:r>
                <a:endParaRPr lang="en-AU" sz="2400" b="1"/>
              </a:p>
            </p:txBody>
          </p:sp>
          <p:sp>
            <p:nvSpPr>
              <p:cNvPr id="43" name="TextBox 18"/>
              <p:cNvSpPr txBox="1">
                <a:spLocks noChangeArrowheads="1"/>
              </p:cNvSpPr>
              <p:nvPr/>
            </p:nvSpPr>
            <p:spPr bwMode="auto">
              <a:xfrm rot="19854883">
                <a:off x="6232954" y="2342658"/>
                <a:ext cx="340159" cy="461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0</a:t>
                </a:r>
                <a:endParaRPr lang="en-AU" sz="2400" b="1"/>
              </a:p>
            </p:txBody>
          </p:sp>
        </p:grpSp>
        <p:sp>
          <p:nvSpPr>
            <p:cNvPr id="30" name="TextBox 18"/>
            <p:cNvSpPr txBox="1">
              <a:spLocks noChangeArrowheads="1"/>
            </p:cNvSpPr>
            <p:nvPr/>
          </p:nvSpPr>
          <p:spPr bwMode="auto">
            <a:xfrm>
              <a:off x="4084607" y="4691296"/>
              <a:ext cx="17472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Sig = 0.3</a:t>
              </a:r>
              <a:endParaRPr lang="en-AU" sz="2400" b="1"/>
            </a:p>
          </p:txBody>
        </p:sp>
        <p:cxnSp>
          <p:nvCxnSpPr>
            <p:cNvPr id="31" name="Straight Arrow Connector 30"/>
            <p:cNvCxnSpPr>
              <a:stCxn id="30" idx="0"/>
            </p:cNvCxnSpPr>
            <p:nvPr/>
          </p:nvCxnSpPr>
          <p:spPr bwMode="auto">
            <a:xfrm flipV="1">
              <a:off x="4957612" y="3852616"/>
              <a:ext cx="603252" cy="83831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5517872" y="4853738"/>
            <a:ext cx="3835401" cy="759142"/>
            <a:chOff x="2511046" y="5535168"/>
            <a:chExt cx="3835084" cy="759793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3646014" y="5926028"/>
              <a:ext cx="86511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5412757" y="5926028"/>
              <a:ext cx="91432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TextBox 28"/>
            <p:cNvSpPr txBox="1">
              <a:spLocks noChangeArrowheads="1"/>
            </p:cNvSpPr>
            <p:nvPr/>
          </p:nvSpPr>
          <p:spPr bwMode="auto">
            <a:xfrm>
              <a:off x="4541282" y="5730240"/>
              <a:ext cx="300057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  <a:endParaRPr lang="en-AU"/>
            </a:p>
          </p:txBody>
        </p:sp>
        <p:sp>
          <p:nvSpPr>
            <p:cNvPr id="48" name="Left Bracket 47"/>
            <p:cNvSpPr/>
            <p:nvPr/>
          </p:nvSpPr>
          <p:spPr bwMode="auto">
            <a:xfrm>
              <a:off x="3657127" y="5620967"/>
              <a:ext cx="46033" cy="633955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9" name="Left Bracket 48"/>
            <p:cNvSpPr/>
            <p:nvPr/>
          </p:nvSpPr>
          <p:spPr bwMode="auto">
            <a:xfrm flipH="1">
              <a:off x="6266762" y="5601900"/>
              <a:ext cx="79368" cy="622834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0" name="TextBox 36"/>
            <p:cNvSpPr txBox="1">
              <a:spLocks noChangeArrowheads="1"/>
            </p:cNvSpPr>
            <p:nvPr/>
          </p:nvSpPr>
          <p:spPr bwMode="auto">
            <a:xfrm>
              <a:off x="5620006" y="5535168"/>
              <a:ext cx="391422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B</a:t>
              </a:r>
              <a:endParaRPr lang="en-AU" baseline="-25000" dirty="0"/>
            </a:p>
          </p:txBody>
        </p:sp>
        <p:sp>
          <p:nvSpPr>
            <p:cNvPr id="51" name="TextBox 39"/>
            <p:cNvSpPr txBox="1">
              <a:spLocks noChangeArrowheads="1"/>
            </p:cNvSpPr>
            <p:nvPr/>
          </p:nvSpPr>
          <p:spPr bwMode="auto">
            <a:xfrm>
              <a:off x="2511046" y="5742432"/>
              <a:ext cx="377188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S</a:t>
              </a:r>
              <a:endParaRPr lang="en-AU" baseline="-25000"/>
            </a:p>
          </p:txBody>
        </p:sp>
        <p:sp>
          <p:nvSpPr>
            <p:cNvPr id="52" name="TextBox 37"/>
            <p:cNvSpPr txBox="1">
              <a:spLocks noChangeArrowheads="1"/>
            </p:cNvSpPr>
            <p:nvPr/>
          </p:nvSpPr>
          <p:spPr bwMode="auto">
            <a:xfrm>
              <a:off x="3096257" y="5736336"/>
              <a:ext cx="382765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T</a:t>
              </a:r>
              <a:endParaRPr lang="en-AU" baseline="-25000"/>
            </a:p>
          </p:txBody>
        </p:sp>
        <p:sp>
          <p:nvSpPr>
            <p:cNvPr id="53" name="TextBox 40"/>
            <p:cNvSpPr txBox="1">
              <a:spLocks noChangeArrowheads="1"/>
            </p:cNvSpPr>
            <p:nvPr/>
          </p:nvSpPr>
          <p:spPr bwMode="auto">
            <a:xfrm>
              <a:off x="3368276" y="5718048"/>
              <a:ext cx="284029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endParaRPr lang="en-AU"/>
            </a:p>
          </p:txBody>
        </p:sp>
        <p:sp>
          <p:nvSpPr>
            <p:cNvPr id="54" name="TextBox 45"/>
            <p:cNvSpPr txBox="1">
              <a:spLocks noChangeArrowheads="1"/>
            </p:cNvSpPr>
            <p:nvPr/>
          </p:nvSpPr>
          <p:spPr bwMode="auto">
            <a:xfrm>
              <a:off x="4815334" y="5742432"/>
              <a:ext cx="393024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B</a:t>
              </a:r>
              <a:endParaRPr lang="en-AU" baseline="-25000"/>
            </a:p>
          </p:txBody>
        </p:sp>
        <p:sp>
          <p:nvSpPr>
            <p:cNvPr id="55" name="TextBox 46"/>
            <p:cNvSpPr txBox="1">
              <a:spLocks noChangeArrowheads="1"/>
            </p:cNvSpPr>
            <p:nvPr/>
          </p:nvSpPr>
          <p:spPr bwMode="auto">
            <a:xfrm>
              <a:off x="4985608" y="5724144"/>
              <a:ext cx="389818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x</a:t>
              </a:r>
              <a:endParaRPr lang="en-AU"/>
            </a:p>
          </p:txBody>
        </p:sp>
        <p:sp>
          <p:nvSpPr>
            <p:cNvPr id="56" name="TextBox 20"/>
            <p:cNvSpPr txBox="1">
              <a:spLocks noChangeArrowheads="1"/>
            </p:cNvSpPr>
            <p:nvPr/>
          </p:nvSpPr>
          <p:spPr bwMode="auto">
            <a:xfrm>
              <a:off x="5408682" y="5913120"/>
              <a:ext cx="419824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  <a:r>
                <a:rPr lang="en-US" baseline="-25000"/>
                <a:t>T </a:t>
              </a:r>
              <a:endParaRPr lang="en-AU" baseline="-25000"/>
            </a:p>
          </p:txBody>
        </p:sp>
        <p:sp>
          <p:nvSpPr>
            <p:cNvPr id="57" name="TextBox 38"/>
            <p:cNvSpPr txBox="1">
              <a:spLocks noChangeArrowheads="1"/>
            </p:cNvSpPr>
            <p:nvPr/>
          </p:nvSpPr>
          <p:spPr bwMode="auto">
            <a:xfrm>
              <a:off x="5872688" y="5919216"/>
              <a:ext cx="426685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B </a:t>
              </a:r>
              <a:endParaRPr lang="en-AU" baseline="-25000" dirty="0"/>
            </a:p>
          </p:txBody>
        </p:sp>
        <p:sp>
          <p:nvSpPr>
            <p:cNvPr id="58" name="TextBox 47"/>
            <p:cNvSpPr txBox="1">
              <a:spLocks noChangeArrowheads="1"/>
            </p:cNvSpPr>
            <p:nvPr/>
          </p:nvSpPr>
          <p:spPr bwMode="auto">
            <a:xfrm>
              <a:off x="5675137" y="5900928"/>
              <a:ext cx="300057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  <a:endParaRPr lang="en-AU" dirty="0"/>
            </a:p>
          </p:txBody>
        </p:sp>
        <p:sp>
          <p:nvSpPr>
            <p:cNvPr id="59" name="TextBox 50"/>
            <p:cNvSpPr txBox="1">
              <a:spLocks noChangeArrowheads="1"/>
            </p:cNvSpPr>
            <p:nvPr/>
          </p:nvSpPr>
          <p:spPr bwMode="auto">
            <a:xfrm>
              <a:off x="3610362" y="5919216"/>
              <a:ext cx="419824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  <a:r>
                <a:rPr lang="en-US" baseline="-25000"/>
                <a:t>T </a:t>
              </a:r>
              <a:endParaRPr lang="en-AU" baseline="-25000"/>
            </a:p>
          </p:txBody>
        </p:sp>
        <p:sp>
          <p:nvSpPr>
            <p:cNvPr id="60" name="TextBox 51"/>
            <p:cNvSpPr txBox="1">
              <a:spLocks noChangeArrowheads="1"/>
            </p:cNvSpPr>
            <p:nvPr/>
          </p:nvSpPr>
          <p:spPr bwMode="auto">
            <a:xfrm>
              <a:off x="4074368" y="5925312"/>
              <a:ext cx="426685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B </a:t>
              </a:r>
              <a:endParaRPr lang="en-AU" baseline="-25000" dirty="0"/>
            </a:p>
          </p:txBody>
        </p:sp>
        <p:sp>
          <p:nvSpPr>
            <p:cNvPr id="61" name="TextBox 52"/>
            <p:cNvSpPr txBox="1">
              <a:spLocks noChangeArrowheads="1"/>
            </p:cNvSpPr>
            <p:nvPr/>
          </p:nvSpPr>
          <p:spPr bwMode="auto">
            <a:xfrm>
              <a:off x="3876818" y="5907022"/>
              <a:ext cx="300057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  <a:endParaRPr lang="en-AU"/>
            </a:p>
          </p:txBody>
        </p:sp>
        <p:sp>
          <p:nvSpPr>
            <p:cNvPr id="62" name="TextBox 53"/>
            <p:cNvSpPr txBox="1">
              <a:spLocks noChangeArrowheads="1"/>
            </p:cNvSpPr>
            <p:nvPr/>
          </p:nvSpPr>
          <p:spPr bwMode="auto">
            <a:xfrm>
              <a:off x="3821686" y="5547360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  <a:r>
                <a:rPr lang="en-US" baseline="-25000"/>
                <a:t>T</a:t>
              </a:r>
              <a:endParaRPr lang="en-AU" baseline="-25000"/>
            </a:p>
          </p:txBody>
        </p:sp>
        <p:sp>
          <p:nvSpPr>
            <p:cNvPr id="63" name="Left Bracket 62"/>
            <p:cNvSpPr/>
            <p:nvPr/>
          </p:nvSpPr>
          <p:spPr bwMode="auto">
            <a:xfrm>
              <a:off x="5406407" y="5601900"/>
              <a:ext cx="46033" cy="633955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4" name="Left Bracket 63"/>
            <p:cNvSpPr/>
            <p:nvPr/>
          </p:nvSpPr>
          <p:spPr bwMode="auto">
            <a:xfrm flipH="1">
              <a:off x="4444462" y="5595545"/>
              <a:ext cx="79368" cy="622834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5" name="TextBox 56"/>
            <p:cNvSpPr txBox="1">
              <a:spLocks noChangeArrowheads="1"/>
            </p:cNvSpPr>
            <p:nvPr/>
          </p:nvSpPr>
          <p:spPr bwMode="auto">
            <a:xfrm>
              <a:off x="2858786" y="5742430"/>
              <a:ext cx="300057" cy="36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  <a:endParaRPr lang="en-AU"/>
            </a:p>
          </p:txBody>
        </p:sp>
      </p:grp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CODES MASTERS 2013</a:t>
            </a:r>
            <a:endParaRPr lang="en-AU"/>
          </a:p>
        </p:txBody>
      </p:sp>
      <p:sp>
        <p:nvSpPr>
          <p:cNvPr id="67" name="TextBox 66"/>
          <p:cNvSpPr txBox="1"/>
          <p:nvPr/>
        </p:nvSpPr>
        <p:spPr>
          <a:xfrm>
            <a:off x="1864659" y="1237129"/>
            <a:ext cx="6144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Can be applied to any regolith sample – </a:t>
            </a:r>
          </a:p>
          <a:p>
            <a:r>
              <a:rPr lang="en-US" sz="2800" b="1" dirty="0" smtClean="0"/>
              <a:t> rock,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soil, groundwater, vegetation</a:t>
            </a:r>
            <a:r>
              <a:rPr lang="en-US" sz="2800" b="1" dirty="0" smtClean="0"/>
              <a:t>.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50838"/>
            <a:ext cx="8915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In Soils – The Pb  Soil Model - 1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57378"/>
            <a:ext cx="8915400" cy="4525963"/>
          </a:xfrm>
        </p:spPr>
        <p:txBody>
          <a:bodyPr/>
          <a:lstStyle/>
          <a:p>
            <a:r>
              <a:rPr lang="en-US" sz="2800" b="1" dirty="0" smtClean="0"/>
              <a:t>The possible sources of Pb in a regolith sample are:</a:t>
            </a:r>
          </a:p>
          <a:p>
            <a:pPr lvl="1"/>
            <a:r>
              <a:rPr lang="en-US" b="1" dirty="0" smtClean="0"/>
              <a:t>Crystallization Pb – that is, Pb incorporated in the primary mineral lattice at the time of formation</a:t>
            </a:r>
          </a:p>
          <a:p>
            <a:pPr lvl="1"/>
            <a:r>
              <a:rPr lang="en-US" b="1" dirty="0" smtClean="0"/>
              <a:t>Radiogenic Pb – Pb that have derived from the decay of U and </a:t>
            </a:r>
            <a:r>
              <a:rPr lang="en-US" b="1" dirty="0" err="1" smtClean="0"/>
              <a:t>Th</a:t>
            </a:r>
            <a:r>
              <a:rPr lang="en-US" b="1" dirty="0" smtClean="0"/>
              <a:t> in the period since </a:t>
            </a:r>
            <a:r>
              <a:rPr lang="en-US" b="1" dirty="0" err="1" smtClean="0"/>
              <a:t>crystallisation</a:t>
            </a:r>
            <a:endParaRPr lang="en-US" b="1" dirty="0" smtClean="0"/>
          </a:p>
          <a:p>
            <a:pPr lvl="1"/>
            <a:r>
              <a:rPr lang="en-US" b="1" dirty="0" smtClean="0"/>
              <a:t>Regolith Pb – labile Pb that has been transported to the sample through regolith processes.</a:t>
            </a:r>
            <a:endParaRPr lang="en-A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41" y="0"/>
            <a:ext cx="8915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077" y="667873"/>
            <a:ext cx="8915400" cy="4525963"/>
          </a:xfrm>
        </p:spPr>
        <p:txBody>
          <a:bodyPr/>
          <a:lstStyle/>
          <a:p>
            <a:r>
              <a:rPr lang="en-US" dirty="0" smtClean="0"/>
              <a:t>Traditional Use of Pb Isotopes in Metallogenic Studies</a:t>
            </a:r>
          </a:p>
          <a:p>
            <a:r>
              <a:rPr lang="en-US" dirty="0" smtClean="0"/>
              <a:t>Exploration Geochemistry – </a:t>
            </a:r>
          </a:p>
          <a:p>
            <a:pPr marL="1104900" lvl="2" indent="-342900"/>
            <a:r>
              <a:rPr lang="en-AU" dirty="0" smtClean="0"/>
              <a:t>General Principles</a:t>
            </a:r>
          </a:p>
          <a:p>
            <a:pPr marL="1104900" lvl="2" indent="-342900"/>
            <a:r>
              <a:rPr lang="en-AU" dirty="0" smtClean="0"/>
              <a:t>Gossans and Residual Soils</a:t>
            </a:r>
          </a:p>
          <a:p>
            <a:pPr marL="1104900" lvl="2" indent="-342900"/>
            <a:r>
              <a:rPr lang="en-AU" dirty="0" err="1" smtClean="0"/>
              <a:t>Groundwaters</a:t>
            </a:r>
            <a:endParaRPr lang="en-AU" dirty="0" smtClean="0"/>
          </a:p>
          <a:p>
            <a:pPr marL="1104900" lvl="2" indent="-342900"/>
            <a:r>
              <a:rPr lang="en-AU" dirty="0" smtClean="0"/>
              <a:t>Partial Extractions of soils</a:t>
            </a:r>
          </a:p>
          <a:p>
            <a:pPr marL="1104900" lvl="2" indent="-342900"/>
            <a:r>
              <a:rPr lang="en-AU" dirty="0" smtClean="0"/>
              <a:t>Vegetation</a:t>
            </a:r>
          </a:p>
          <a:p>
            <a:pPr marL="1104900" lvl="2" indent="-342900"/>
            <a:r>
              <a:rPr lang="en-AU" dirty="0" smtClean="0"/>
              <a:t>U exploration</a:t>
            </a:r>
          </a:p>
          <a:p>
            <a:r>
              <a:rPr lang="en-US" dirty="0" smtClean="0"/>
              <a:t>The brave new world -</a:t>
            </a:r>
          </a:p>
          <a:p>
            <a:pPr lvl="2"/>
            <a:r>
              <a:rPr lang="en-US" dirty="0" smtClean="0"/>
              <a:t>The cost factor – can the commercial labs do better?</a:t>
            </a:r>
          </a:p>
          <a:p>
            <a:pPr lvl="2"/>
            <a:r>
              <a:rPr lang="en-US" dirty="0" smtClean="0"/>
              <a:t>The confidence factor – will companies use isotopes?</a:t>
            </a:r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Pb in a Regolith Sample</a:t>
            </a:r>
          </a:p>
        </p:txBody>
      </p:sp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1745459" y="1543050"/>
            <a:ext cx="6951870" cy="4724400"/>
            <a:chOff x="385763" y="968375"/>
            <a:chExt cx="8142956" cy="5638800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385763" y="1130300"/>
              <a:ext cx="3686699" cy="2551113"/>
              <a:chOff x="556681" y="1203435"/>
              <a:chExt cx="3685744" cy="2551128"/>
            </a:xfrm>
          </p:grpSpPr>
          <p:sp>
            <p:nvSpPr>
              <p:cNvPr id="8345" name="Hexagon 18"/>
              <p:cNvSpPr>
                <a:spLocks noChangeArrowheads="1"/>
              </p:cNvSpPr>
              <p:nvPr/>
            </p:nvSpPr>
            <p:spPr bwMode="auto">
              <a:xfrm>
                <a:off x="2090348" y="219529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6" name="Hexagon 19"/>
              <p:cNvSpPr>
                <a:spLocks noChangeArrowheads="1"/>
              </p:cNvSpPr>
              <p:nvPr/>
            </p:nvSpPr>
            <p:spPr bwMode="auto">
              <a:xfrm>
                <a:off x="1697717" y="2202651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7" name="Hexagon 20"/>
              <p:cNvSpPr>
                <a:spLocks noChangeArrowheads="1"/>
              </p:cNvSpPr>
              <p:nvPr/>
            </p:nvSpPr>
            <p:spPr bwMode="auto">
              <a:xfrm>
                <a:off x="1293322" y="219235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8" name="Hexagon 21"/>
              <p:cNvSpPr>
                <a:spLocks noChangeArrowheads="1"/>
              </p:cNvSpPr>
              <p:nvPr/>
            </p:nvSpPr>
            <p:spPr bwMode="auto">
              <a:xfrm>
                <a:off x="1297735" y="179678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9" name="Hexagon 22"/>
              <p:cNvSpPr>
                <a:spLocks noChangeArrowheads="1"/>
              </p:cNvSpPr>
              <p:nvPr/>
            </p:nvSpPr>
            <p:spPr bwMode="auto">
              <a:xfrm>
                <a:off x="1690365" y="180707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0" name="Hexagon 23"/>
              <p:cNvSpPr>
                <a:spLocks noChangeArrowheads="1"/>
              </p:cNvSpPr>
              <p:nvPr/>
            </p:nvSpPr>
            <p:spPr bwMode="auto">
              <a:xfrm>
                <a:off x="2091819" y="180266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1" name="Hexagon 24"/>
              <p:cNvSpPr>
                <a:spLocks noChangeArrowheads="1"/>
              </p:cNvSpPr>
              <p:nvPr/>
            </p:nvSpPr>
            <p:spPr bwMode="auto">
              <a:xfrm>
                <a:off x="2484449" y="1812961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2" name="Hexagon 25"/>
              <p:cNvSpPr>
                <a:spLocks noChangeArrowheads="1"/>
              </p:cNvSpPr>
              <p:nvPr/>
            </p:nvSpPr>
            <p:spPr bwMode="auto">
              <a:xfrm>
                <a:off x="2885903" y="179972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3" name="Hexagon 29"/>
              <p:cNvSpPr>
                <a:spLocks noChangeArrowheads="1"/>
              </p:cNvSpPr>
              <p:nvPr/>
            </p:nvSpPr>
            <p:spPr bwMode="auto">
              <a:xfrm>
                <a:off x="3280004" y="140562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4" name="Hexagon 30"/>
              <p:cNvSpPr>
                <a:spLocks noChangeArrowheads="1"/>
              </p:cNvSpPr>
              <p:nvPr/>
            </p:nvSpPr>
            <p:spPr bwMode="auto">
              <a:xfrm>
                <a:off x="2887373" y="140415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5" name="Hexagon 31"/>
              <p:cNvSpPr>
                <a:spLocks noChangeArrowheads="1"/>
              </p:cNvSpPr>
              <p:nvPr/>
            </p:nvSpPr>
            <p:spPr bwMode="auto">
              <a:xfrm>
                <a:off x="2068290" y="257616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6" name="Hexagon 32"/>
              <p:cNvSpPr>
                <a:spLocks noChangeArrowheads="1"/>
              </p:cNvSpPr>
              <p:nvPr/>
            </p:nvSpPr>
            <p:spPr bwMode="auto">
              <a:xfrm>
                <a:off x="2478681" y="139941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7" name="Hexagon 33"/>
              <p:cNvSpPr>
                <a:spLocks noChangeArrowheads="1"/>
              </p:cNvSpPr>
              <p:nvPr/>
            </p:nvSpPr>
            <p:spPr bwMode="auto">
              <a:xfrm>
                <a:off x="2085707" y="1398330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8" name="Hexagon 35"/>
              <p:cNvSpPr>
                <a:spLocks noChangeArrowheads="1"/>
              </p:cNvSpPr>
              <p:nvPr/>
            </p:nvSpPr>
            <p:spPr bwMode="auto">
              <a:xfrm>
                <a:off x="1691644" y="140268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9" name="Hexagon 40"/>
              <p:cNvSpPr>
                <a:spLocks noChangeArrowheads="1"/>
              </p:cNvSpPr>
              <p:nvPr/>
            </p:nvSpPr>
            <p:spPr bwMode="auto">
              <a:xfrm>
                <a:off x="2484449" y="219823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0" name="Hexagon 41"/>
              <p:cNvSpPr>
                <a:spLocks noChangeArrowheads="1"/>
              </p:cNvSpPr>
              <p:nvPr/>
            </p:nvSpPr>
            <p:spPr bwMode="auto">
              <a:xfrm>
                <a:off x="899484" y="219874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1" name="Hexagon 42"/>
              <p:cNvSpPr>
                <a:spLocks noChangeArrowheads="1"/>
              </p:cNvSpPr>
              <p:nvPr/>
            </p:nvSpPr>
            <p:spPr bwMode="auto">
              <a:xfrm>
                <a:off x="896932" y="258889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2" name="Hexagon 43"/>
              <p:cNvSpPr>
                <a:spLocks noChangeArrowheads="1"/>
              </p:cNvSpPr>
              <p:nvPr/>
            </p:nvSpPr>
            <p:spPr bwMode="auto">
              <a:xfrm>
                <a:off x="1292690" y="257722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3" name="Hexagon 44"/>
              <p:cNvSpPr>
                <a:spLocks noChangeArrowheads="1"/>
              </p:cNvSpPr>
              <p:nvPr/>
            </p:nvSpPr>
            <p:spPr bwMode="auto">
              <a:xfrm>
                <a:off x="1701179" y="2571921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4" name="Hexagon 49"/>
              <p:cNvSpPr>
                <a:spLocks noChangeArrowheads="1"/>
              </p:cNvSpPr>
              <p:nvPr/>
            </p:nvSpPr>
            <p:spPr bwMode="auto">
              <a:xfrm>
                <a:off x="914969" y="2982532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5" name="Hexagon 50"/>
              <p:cNvSpPr>
                <a:spLocks noChangeArrowheads="1"/>
              </p:cNvSpPr>
              <p:nvPr/>
            </p:nvSpPr>
            <p:spPr bwMode="auto">
              <a:xfrm>
                <a:off x="1302470" y="299119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6" name="Hexagon 51"/>
              <p:cNvSpPr>
                <a:spLocks noChangeArrowheads="1"/>
              </p:cNvSpPr>
              <p:nvPr/>
            </p:nvSpPr>
            <p:spPr bwMode="auto">
              <a:xfrm>
                <a:off x="1686630" y="299253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7" name="Hexagon 57"/>
              <p:cNvSpPr>
                <a:spLocks noChangeArrowheads="1"/>
              </p:cNvSpPr>
              <p:nvPr/>
            </p:nvSpPr>
            <p:spPr bwMode="auto">
              <a:xfrm>
                <a:off x="900346" y="338359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8" name="Hexagon 58"/>
              <p:cNvSpPr>
                <a:spLocks noChangeArrowheads="1"/>
              </p:cNvSpPr>
              <p:nvPr/>
            </p:nvSpPr>
            <p:spPr bwMode="auto">
              <a:xfrm>
                <a:off x="1297238" y="338465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9"/>
              <p:cNvGrpSpPr>
                <a:grpSpLocks/>
              </p:cNvGrpSpPr>
              <p:nvPr/>
            </p:nvGrpSpPr>
            <p:grpSpPr bwMode="auto">
              <a:xfrm>
                <a:off x="1470658" y="1652217"/>
                <a:ext cx="2473222" cy="2102346"/>
                <a:chOff x="2346526" y="1890850"/>
                <a:chExt cx="4496767" cy="3822447"/>
              </a:xfrm>
            </p:grpSpPr>
            <p:sp>
              <p:nvSpPr>
                <p:cNvPr id="8378" name="Hexagon 26"/>
                <p:cNvSpPr>
                  <a:spLocks noChangeArrowheads="1"/>
                </p:cNvSpPr>
                <p:nvPr/>
              </p:nvSpPr>
              <p:spPr bwMode="auto">
                <a:xfrm>
                  <a:off x="5890889" y="2607397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79" name="Hexagon 27"/>
                <p:cNvSpPr>
                  <a:spLocks noChangeArrowheads="1"/>
                </p:cNvSpPr>
                <p:nvPr/>
              </p:nvSpPr>
              <p:spPr bwMode="auto">
                <a:xfrm>
                  <a:off x="6615457" y="2604724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0" name="Hexagon 28"/>
                <p:cNvSpPr>
                  <a:spLocks noChangeArrowheads="1"/>
                </p:cNvSpPr>
                <p:nvPr/>
              </p:nvSpPr>
              <p:spPr bwMode="auto">
                <a:xfrm>
                  <a:off x="6623479" y="1890850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1" name="Hexagon 37"/>
                <p:cNvSpPr>
                  <a:spLocks noChangeArrowheads="1"/>
                </p:cNvSpPr>
                <p:nvPr/>
              </p:nvSpPr>
              <p:spPr bwMode="auto">
                <a:xfrm>
                  <a:off x="6620805" y="3337313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2" name="Hexagon 38"/>
                <p:cNvSpPr>
                  <a:spLocks noChangeArrowheads="1"/>
                </p:cNvSpPr>
                <p:nvPr/>
              </p:nvSpPr>
              <p:spPr bwMode="auto">
                <a:xfrm>
                  <a:off x="5874847" y="3334639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3" name="Hexagon 46"/>
                <p:cNvSpPr>
                  <a:spLocks noChangeArrowheads="1"/>
                </p:cNvSpPr>
                <p:nvPr/>
              </p:nvSpPr>
              <p:spPr bwMode="auto">
                <a:xfrm>
                  <a:off x="5186789" y="4054895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4" name="Hexagon 47"/>
                <p:cNvSpPr>
                  <a:spLocks noChangeArrowheads="1"/>
                </p:cNvSpPr>
                <p:nvPr/>
              </p:nvSpPr>
              <p:spPr bwMode="auto">
                <a:xfrm>
                  <a:off x="5898403" y="4042996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5" name="Hexagon 48"/>
                <p:cNvSpPr>
                  <a:spLocks noChangeArrowheads="1"/>
                </p:cNvSpPr>
                <p:nvPr/>
              </p:nvSpPr>
              <p:spPr bwMode="auto">
                <a:xfrm>
                  <a:off x="6629537" y="4044925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6" name="Hexagon 54"/>
                <p:cNvSpPr>
                  <a:spLocks noChangeArrowheads="1"/>
                </p:cNvSpPr>
                <p:nvPr/>
              </p:nvSpPr>
              <p:spPr bwMode="auto">
                <a:xfrm>
                  <a:off x="5155694" y="4793421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7" name="Hexagon 55"/>
                <p:cNvSpPr>
                  <a:spLocks noChangeArrowheads="1"/>
                </p:cNvSpPr>
                <p:nvPr/>
              </p:nvSpPr>
              <p:spPr bwMode="auto">
                <a:xfrm>
                  <a:off x="5894584" y="4771132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8" name="Hexagon 56"/>
                <p:cNvSpPr>
                  <a:spLocks noChangeArrowheads="1"/>
                </p:cNvSpPr>
                <p:nvPr/>
              </p:nvSpPr>
              <p:spPr bwMode="auto">
                <a:xfrm>
                  <a:off x="6620216" y="4774818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89" name="Hexagon 62"/>
                <p:cNvSpPr>
                  <a:spLocks noChangeArrowheads="1"/>
                </p:cNvSpPr>
                <p:nvPr/>
              </p:nvSpPr>
              <p:spPr bwMode="auto">
                <a:xfrm>
                  <a:off x="5181096" y="5493785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0" name="Hexagon 63"/>
                <p:cNvSpPr>
                  <a:spLocks noChangeArrowheads="1"/>
                </p:cNvSpPr>
                <p:nvPr/>
              </p:nvSpPr>
              <p:spPr bwMode="auto">
                <a:xfrm>
                  <a:off x="5898403" y="5501406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1" name="Hexagon 64"/>
                <p:cNvSpPr>
                  <a:spLocks noChangeArrowheads="1"/>
                </p:cNvSpPr>
                <p:nvPr/>
              </p:nvSpPr>
              <p:spPr bwMode="auto">
                <a:xfrm>
                  <a:off x="6616777" y="5491760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2" name="Hexagon 66"/>
                <p:cNvSpPr>
                  <a:spLocks noChangeArrowheads="1"/>
                </p:cNvSpPr>
                <p:nvPr/>
              </p:nvSpPr>
              <p:spPr bwMode="auto">
                <a:xfrm>
                  <a:off x="5235007" y="2641602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3" name="Hexagon 67"/>
                <p:cNvSpPr>
                  <a:spLocks noChangeArrowheads="1"/>
                </p:cNvSpPr>
                <p:nvPr/>
              </p:nvSpPr>
              <p:spPr bwMode="auto">
                <a:xfrm>
                  <a:off x="5951554" y="1925055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4" name="Hexagon 68"/>
                <p:cNvSpPr>
                  <a:spLocks noChangeArrowheads="1"/>
                </p:cNvSpPr>
                <p:nvPr/>
              </p:nvSpPr>
              <p:spPr bwMode="auto">
                <a:xfrm>
                  <a:off x="3748438" y="4053307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5" name="Hexagon 69"/>
                <p:cNvSpPr>
                  <a:spLocks noChangeArrowheads="1"/>
                </p:cNvSpPr>
                <p:nvPr/>
              </p:nvSpPr>
              <p:spPr bwMode="auto">
                <a:xfrm>
                  <a:off x="5235006" y="3358150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6" name="Hexagon 70"/>
                <p:cNvSpPr>
                  <a:spLocks noChangeArrowheads="1"/>
                </p:cNvSpPr>
                <p:nvPr/>
              </p:nvSpPr>
              <p:spPr bwMode="auto">
                <a:xfrm>
                  <a:off x="4505091" y="3366170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7" name="Hexagon 71"/>
                <p:cNvSpPr>
                  <a:spLocks noChangeArrowheads="1"/>
                </p:cNvSpPr>
                <p:nvPr/>
              </p:nvSpPr>
              <p:spPr bwMode="auto">
                <a:xfrm>
                  <a:off x="4483430" y="4047520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8" name="Hexagon 72"/>
                <p:cNvSpPr>
                  <a:spLocks noChangeArrowheads="1"/>
                </p:cNvSpPr>
                <p:nvPr/>
              </p:nvSpPr>
              <p:spPr bwMode="auto">
                <a:xfrm>
                  <a:off x="3054511" y="4810342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9" name="Hexagon 73"/>
                <p:cNvSpPr>
                  <a:spLocks noChangeArrowheads="1"/>
                </p:cNvSpPr>
                <p:nvPr/>
              </p:nvSpPr>
              <p:spPr bwMode="auto">
                <a:xfrm>
                  <a:off x="3798595" y="4821095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0" name="Hexagon 74"/>
                <p:cNvSpPr>
                  <a:spLocks noChangeArrowheads="1"/>
                </p:cNvSpPr>
                <p:nvPr/>
              </p:nvSpPr>
              <p:spPr bwMode="auto">
                <a:xfrm>
                  <a:off x="4483431" y="4823024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1" name="Hexagon 75"/>
                <p:cNvSpPr>
                  <a:spLocks noChangeArrowheads="1"/>
                </p:cNvSpPr>
                <p:nvPr/>
              </p:nvSpPr>
              <p:spPr bwMode="auto">
                <a:xfrm>
                  <a:off x="2346526" y="5523292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2" name="Hexagon 76"/>
                <p:cNvSpPr>
                  <a:spLocks noChangeArrowheads="1"/>
                </p:cNvSpPr>
                <p:nvPr/>
              </p:nvSpPr>
              <p:spPr bwMode="auto">
                <a:xfrm>
                  <a:off x="3066085" y="5522470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3" name="Hexagon 77"/>
                <p:cNvSpPr>
                  <a:spLocks noChangeArrowheads="1"/>
                </p:cNvSpPr>
                <p:nvPr/>
              </p:nvSpPr>
              <p:spPr bwMode="auto">
                <a:xfrm>
                  <a:off x="3789961" y="5522833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04" name="Hexagon 78"/>
                <p:cNvSpPr>
                  <a:spLocks noChangeArrowheads="1"/>
                </p:cNvSpPr>
                <p:nvPr/>
              </p:nvSpPr>
              <p:spPr bwMode="auto">
                <a:xfrm>
                  <a:off x="4503448" y="5519377"/>
                  <a:ext cx="213756" cy="19000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70" name="Freeform 84"/>
              <p:cNvSpPr>
                <a:spLocks/>
              </p:cNvSpPr>
              <p:nvPr/>
            </p:nvSpPr>
            <p:spPr bwMode="auto">
              <a:xfrm>
                <a:off x="1298633" y="1448067"/>
                <a:ext cx="2566626" cy="2228456"/>
              </a:xfrm>
              <a:custGeom>
                <a:avLst/>
                <a:gdLst>
                  <a:gd name="T0" fmla="*/ 0 w 4666593"/>
                  <a:gd name="T1" fmla="*/ 370759 h 4051738"/>
                  <a:gd name="T2" fmla="*/ 59149 w 4666593"/>
                  <a:gd name="T3" fmla="*/ 340464 h 4051738"/>
                  <a:gd name="T4" fmla="*/ 76460 w 4666593"/>
                  <a:gd name="T5" fmla="*/ 287086 h 4051738"/>
                  <a:gd name="T6" fmla="*/ 144264 w 4666593"/>
                  <a:gd name="T7" fmla="*/ 253905 h 4051738"/>
                  <a:gd name="T8" fmla="*/ 157248 w 4666593"/>
                  <a:gd name="T9" fmla="*/ 191871 h 4051738"/>
                  <a:gd name="T10" fmla="*/ 220724 w 4666593"/>
                  <a:gd name="T11" fmla="*/ 171675 h 4051738"/>
                  <a:gd name="T12" fmla="*/ 266889 w 4666593"/>
                  <a:gd name="T13" fmla="*/ 100985 h 4051738"/>
                  <a:gd name="T14" fmla="*/ 337578 w 4666593"/>
                  <a:gd name="T15" fmla="*/ 70690 h 4051738"/>
                  <a:gd name="T16" fmla="*/ 360661 w 4666593"/>
                  <a:gd name="T17" fmla="*/ 12984 h 4051738"/>
                  <a:gd name="T18" fmla="*/ 427022 w 4666593"/>
                  <a:gd name="T19" fmla="*/ 0 h 40517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66593"/>
                  <a:gd name="T31" fmla="*/ 0 h 4051738"/>
                  <a:gd name="T32" fmla="*/ 4666593 w 4666593"/>
                  <a:gd name="T33" fmla="*/ 4051738 h 40517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66593" h="4051738">
                    <a:moveTo>
                      <a:pt x="0" y="4051738"/>
                    </a:moveTo>
                    <a:lnTo>
                      <a:pt x="646386" y="3720662"/>
                    </a:lnTo>
                    <a:lnTo>
                      <a:pt x="835572" y="3137338"/>
                    </a:lnTo>
                    <a:lnTo>
                      <a:pt x="1576551" y="2774731"/>
                    </a:lnTo>
                    <a:lnTo>
                      <a:pt x="1718441" y="2096813"/>
                    </a:lnTo>
                    <a:lnTo>
                      <a:pt x="2412124" y="1876096"/>
                    </a:lnTo>
                    <a:lnTo>
                      <a:pt x="2916620" y="1103586"/>
                    </a:lnTo>
                    <a:lnTo>
                      <a:pt x="3689131" y="772510"/>
                    </a:lnTo>
                    <a:lnTo>
                      <a:pt x="3941379" y="141889"/>
                    </a:lnTo>
                    <a:lnTo>
                      <a:pt x="4666593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371" name="TextBox 85"/>
              <p:cNvSpPr txBox="1">
                <a:spLocks noChangeArrowheads="1"/>
              </p:cNvSpPr>
              <p:nvPr/>
            </p:nvSpPr>
            <p:spPr bwMode="auto">
              <a:xfrm>
                <a:off x="556681" y="2427894"/>
                <a:ext cx="373931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sp>
            <p:nvSpPr>
              <p:cNvPr id="8372" name="TextBox 86"/>
              <p:cNvSpPr txBox="1">
                <a:spLocks noChangeArrowheads="1"/>
              </p:cNvSpPr>
              <p:nvPr/>
            </p:nvSpPr>
            <p:spPr bwMode="auto">
              <a:xfrm>
                <a:off x="3868494" y="2208228"/>
                <a:ext cx="373931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sp>
            <p:nvSpPr>
              <p:cNvPr id="8373" name="TextBox 87"/>
              <p:cNvSpPr txBox="1">
                <a:spLocks noChangeArrowheads="1"/>
              </p:cNvSpPr>
              <p:nvPr/>
            </p:nvSpPr>
            <p:spPr bwMode="auto">
              <a:xfrm>
                <a:off x="3475405" y="1203435"/>
                <a:ext cx="373931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sp>
            <p:nvSpPr>
              <p:cNvPr id="8374" name="TextBox 88"/>
              <p:cNvSpPr txBox="1">
                <a:spLocks noChangeArrowheads="1"/>
              </p:cNvSpPr>
              <p:nvPr/>
            </p:nvSpPr>
            <p:spPr bwMode="auto">
              <a:xfrm>
                <a:off x="1899115" y="2714823"/>
                <a:ext cx="373931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cxnSp>
            <p:nvCxnSpPr>
              <p:cNvPr id="8375" name="Straight Connector 93"/>
              <p:cNvCxnSpPr>
                <a:cxnSpLocks noChangeShapeType="1"/>
              </p:cNvCxnSpPr>
              <p:nvPr/>
            </p:nvCxnSpPr>
            <p:spPr bwMode="auto">
              <a:xfrm flipH="1">
                <a:off x="873752" y="1413383"/>
                <a:ext cx="754380" cy="763051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76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873752" y="2167763"/>
                <a:ext cx="17342" cy="1326667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377" name="TextBox 100"/>
              <p:cNvSpPr txBox="1">
                <a:spLocks noChangeArrowheads="1"/>
              </p:cNvSpPr>
              <p:nvPr/>
            </p:nvSpPr>
            <p:spPr bwMode="auto">
              <a:xfrm>
                <a:off x="1362150" y="1946257"/>
                <a:ext cx="473422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</a:rPr>
                  <a:t>Pb</a:t>
                </a:r>
                <a:endParaRPr lang="en-AU" sz="16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" name="Group 183"/>
            <p:cNvGrpSpPr>
              <a:grpSpLocks/>
            </p:cNvGrpSpPr>
            <p:nvPr/>
          </p:nvGrpSpPr>
          <p:grpSpPr bwMode="auto">
            <a:xfrm>
              <a:off x="4843463" y="968375"/>
              <a:ext cx="3685256" cy="2681288"/>
              <a:chOff x="4477040" y="1382163"/>
              <a:chExt cx="3685907" cy="2682455"/>
            </a:xfrm>
          </p:grpSpPr>
          <p:grpSp>
            <p:nvGrpSpPr>
              <p:cNvPr id="6" name="Group 103"/>
              <p:cNvGrpSpPr>
                <a:grpSpLocks/>
              </p:cNvGrpSpPr>
              <p:nvPr/>
            </p:nvGrpSpPr>
            <p:grpSpPr bwMode="auto">
              <a:xfrm>
                <a:off x="4477040" y="1513490"/>
                <a:ext cx="3685907" cy="2551128"/>
                <a:chOff x="556681" y="1203435"/>
                <a:chExt cx="3685907" cy="2551128"/>
              </a:xfrm>
            </p:grpSpPr>
            <p:sp>
              <p:nvSpPr>
                <p:cNvPr id="8285" name="Hexagon 104"/>
                <p:cNvSpPr>
                  <a:spLocks noChangeArrowheads="1"/>
                </p:cNvSpPr>
                <p:nvPr/>
              </p:nvSpPr>
              <p:spPr bwMode="auto">
                <a:xfrm>
                  <a:off x="2090348" y="2195298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6" name="Hexagon 105"/>
                <p:cNvSpPr>
                  <a:spLocks noChangeArrowheads="1"/>
                </p:cNvSpPr>
                <p:nvPr/>
              </p:nvSpPr>
              <p:spPr bwMode="auto">
                <a:xfrm>
                  <a:off x="1697717" y="2202651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7" name="Hexagon 106"/>
                <p:cNvSpPr>
                  <a:spLocks noChangeArrowheads="1"/>
                </p:cNvSpPr>
                <p:nvPr/>
              </p:nvSpPr>
              <p:spPr bwMode="auto">
                <a:xfrm>
                  <a:off x="1293322" y="2192357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8" name="Hexagon 107"/>
                <p:cNvSpPr>
                  <a:spLocks noChangeArrowheads="1"/>
                </p:cNvSpPr>
                <p:nvPr/>
              </p:nvSpPr>
              <p:spPr bwMode="auto">
                <a:xfrm>
                  <a:off x="1297735" y="1796785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9" name="Hexagon 108"/>
                <p:cNvSpPr>
                  <a:spLocks noChangeArrowheads="1"/>
                </p:cNvSpPr>
                <p:nvPr/>
              </p:nvSpPr>
              <p:spPr bwMode="auto">
                <a:xfrm>
                  <a:off x="1690365" y="1807079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0" name="Hexagon 109"/>
                <p:cNvSpPr>
                  <a:spLocks noChangeArrowheads="1"/>
                </p:cNvSpPr>
                <p:nvPr/>
              </p:nvSpPr>
              <p:spPr bwMode="auto">
                <a:xfrm>
                  <a:off x="2091819" y="1802668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1" name="Hexagon 110"/>
                <p:cNvSpPr>
                  <a:spLocks noChangeArrowheads="1"/>
                </p:cNvSpPr>
                <p:nvPr/>
              </p:nvSpPr>
              <p:spPr bwMode="auto">
                <a:xfrm>
                  <a:off x="2484449" y="1812961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2" name="Hexagon 111"/>
                <p:cNvSpPr>
                  <a:spLocks noChangeArrowheads="1"/>
                </p:cNvSpPr>
                <p:nvPr/>
              </p:nvSpPr>
              <p:spPr bwMode="auto">
                <a:xfrm>
                  <a:off x="2885903" y="1799727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3" name="Hexagon 112"/>
                <p:cNvSpPr>
                  <a:spLocks noChangeArrowheads="1"/>
                </p:cNvSpPr>
                <p:nvPr/>
              </p:nvSpPr>
              <p:spPr bwMode="auto">
                <a:xfrm>
                  <a:off x="3280004" y="1405626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4" name="Hexagon 113"/>
                <p:cNvSpPr>
                  <a:spLocks noChangeArrowheads="1"/>
                </p:cNvSpPr>
                <p:nvPr/>
              </p:nvSpPr>
              <p:spPr bwMode="auto">
                <a:xfrm>
                  <a:off x="2887373" y="1404155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5" name="Hexagon 114"/>
                <p:cNvSpPr>
                  <a:spLocks noChangeArrowheads="1"/>
                </p:cNvSpPr>
                <p:nvPr/>
              </p:nvSpPr>
              <p:spPr bwMode="auto">
                <a:xfrm>
                  <a:off x="2068290" y="2576165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6" name="Hexagon 115"/>
                <p:cNvSpPr>
                  <a:spLocks noChangeArrowheads="1"/>
                </p:cNvSpPr>
                <p:nvPr/>
              </p:nvSpPr>
              <p:spPr bwMode="auto">
                <a:xfrm>
                  <a:off x="2478681" y="1399419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7" name="Hexagon 116"/>
                <p:cNvSpPr>
                  <a:spLocks noChangeArrowheads="1"/>
                </p:cNvSpPr>
                <p:nvPr/>
              </p:nvSpPr>
              <p:spPr bwMode="auto">
                <a:xfrm>
                  <a:off x="2085707" y="1398330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8" name="Hexagon 117"/>
                <p:cNvSpPr>
                  <a:spLocks noChangeArrowheads="1"/>
                </p:cNvSpPr>
                <p:nvPr/>
              </p:nvSpPr>
              <p:spPr bwMode="auto">
                <a:xfrm>
                  <a:off x="1691644" y="1402684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9" name="Hexagon 118"/>
                <p:cNvSpPr>
                  <a:spLocks noChangeArrowheads="1"/>
                </p:cNvSpPr>
                <p:nvPr/>
              </p:nvSpPr>
              <p:spPr bwMode="auto">
                <a:xfrm>
                  <a:off x="2484449" y="2198239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0" name="Hexagon 119"/>
                <p:cNvSpPr>
                  <a:spLocks noChangeArrowheads="1"/>
                </p:cNvSpPr>
                <p:nvPr/>
              </p:nvSpPr>
              <p:spPr bwMode="auto">
                <a:xfrm>
                  <a:off x="899484" y="2198749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1" name="Hexagon 120"/>
                <p:cNvSpPr>
                  <a:spLocks noChangeArrowheads="1"/>
                </p:cNvSpPr>
                <p:nvPr/>
              </p:nvSpPr>
              <p:spPr bwMode="auto">
                <a:xfrm>
                  <a:off x="896932" y="2588897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2" name="Hexagon 121"/>
                <p:cNvSpPr>
                  <a:spLocks noChangeArrowheads="1"/>
                </p:cNvSpPr>
                <p:nvPr/>
              </p:nvSpPr>
              <p:spPr bwMode="auto">
                <a:xfrm>
                  <a:off x="1292690" y="2577226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3" name="Hexagon 122"/>
                <p:cNvSpPr>
                  <a:spLocks noChangeArrowheads="1"/>
                </p:cNvSpPr>
                <p:nvPr/>
              </p:nvSpPr>
              <p:spPr bwMode="auto">
                <a:xfrm>
                  <a:off x="1701179" y="2571921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4" name="Hexagon 123"/>
                <p:cNvSpPr>
                  <a:spLocks noChangeArrowheads="1"/>
                </p:cNvSpPr>
                <p:nvPr/>
              </p:nvSpPr>
              <p:spPr bwMode="auto">
                <a:xfrm>
                  <a:off x="914969" y="2982532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5" name="Hexagon 124"/>
                <p:cNvSpPr>
                  <a:spLocks noChangeArrowheads="1"/>
                </p:cNvSpPr>
                <p:nvPr/>
              </p:nvSpPr>
              <p:spPr bwMode="auto">
                <a:xfrm>
                  <a:off x="1302470" y="2991199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6" name="Hexagon 125"/>
                <p:cNvSpPr>
                  <a:spLocks noChangeArrowheads="1"/>
                </p:cNvSpPr>
                <p:nvPr/>
              </p:nvSpPr>
              <p:spPr bwMode="auto">
                <a:xfrm>
                  <a:off x="1686630" y="2992534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7" name="Hexagon 126"/>
                <p:cNvSpPr>
                  <a:spLocks noChangeArrowheads="1"/>
                </p:cNvSpPr>
                <p:nvPr/>
              </p:nvSpPr>
              <p:spPr bwMode="auto">
                <a:xfrm>
                  <a:off x="900346" y="3383596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8" name="Hexagon 127"/>
                <p:cNvSpPr>
                  <a:spLocks noChangeArrowheads="1"/>
                </p:cNvSpPr>
                <p:nvPr/>
              </p:nvSpPr>
              <p:spPr bwMode="auto">
                <a:xfrm>
                  <a:off x="1297238" y="3384657"/>
                  <a:ext cx="117566" cy="10450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79"/>
                <p:cNvGrpSpPr>
                  <a:grpSpLocks/>
                </p:cNvGrpSpPr>
                <p:nvPr/>
              </p:nvGrpSpPr>
              <p:grpSpPr bwMode="auto">
                <a:xfrm>
                  <a:off x="1470658" y="1652217"/>
                  <a:ext cx="2473222" cy="2102346"/>
                  <a:chOff x="2346526" y="1890850"/>
                  <a:chExt cx="4496767" cy="3822447"/>
                </a:xfrm>
              </p:grpSpPr>
              <p:sp>
                <p:nvSpPr>
                  <p:cNvPr id="8318" name="Hexagon 26"/>
                  <p:cNvSpPr>
                    <a:spLocks noChangeArrowheads="1"/>
                  </p:cNvSpPr>
                  <p:nvPr/>
                </p:nvSpPr>
                <p:spPr bwMode="auto">
                  <a:xfrm>
                    <a:off x="5890889" y="2607397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19" name="Hexagon 138"/>
                  <p:cNvSpPr>
                    <a:spLocks noChangeArrowheads="1"/>
                  </p:cNvSpPr>
                  <p:nvPr/>
                </p:nvSpPr>
                <p:spPr bwMode="auto">
                  <a:xfrm>
                    <a:off x="6615457" y="2604724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0" name="Hexagon 139"/>
                  <p:cNvSpPr>
                    <a:spLocks noChangeArrowheads="1"/>
                  </p:cNvSpPr>
                  <p:nvPr/>
                </p:nvSpPr>
                <p:spPr bwMode="auto">
                  <a:xfrm>
                    <a:off x="6623479" y="1890850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1" name="Hexagon 140"/>
                  <p:cNvSpPr>
                    <a:spLocks noChangeArrowheads="1"/>
                  </p:cNvSpPr>
                  <p:nvPr/>
                </p:nvSpPr>
                <p:spPr bwMode="auto">
                  <a:xfrm>
                    <a:off x="6620805" y="3337313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2" name="Hexagon 141"/>
                  <p:cNvSpPr>
                    <a:spLocks noChangeArrowheads="1"/>
                  </p:cNvSpPr>
                  <p:nvPr/>
                </p:nvSpPr>
                <p:spPr bwMode="auto">
                  <a:xfrm>
                    <a:off x="5874847" y="3334639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3" name="Hexagon 142"/>
                  <p:cNvSpPr>
                    <a:spLocks noChangeArrowheads="1"/>
                  </p:cNvSpPr>
                  <p:nvPr/>
                </p:nvSpPr>
                <p:spPr bwMode="auto">
                  <a:xfrm>
                    <a:off x="5186789" y="4054895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4" name="Hexagon 143"/>
                  <p:cNvSpPr>
                    <a:spLocks noChangeArrowheads="1"/>
                  </p:cNvSpPr>
                  <p:nvPr/>
                </p:nvSpPr>
                <p:spPr bwMode="auto">
                  <a:xfrm>
                    <a:off x="5898403" y="4042996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5" name="Hexagon 144"/>
                  <p:cNvSpPr>
                    <a:spLocks noChangeArrowheads="1"/>
                  </p:cNvSpPr>
                  <p:nvPr/>
                </p:nvSpPr>
                <p:spPr bwMode="auto">
                  <a:xfrm>
                    <a:off x="6629537" y="4044925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6" name="Hexagon 145"/>
                  <p:cNvSpPr>
                    <a:spLocks noChangeArrowheads="1"/>
                  </p:cNvSpPr>
                  <p:nvPr/>
                </p:nvSpPr>
                <p:spPr bwMode="auto">
                  <a:xfrm>
                    <a:off x="5155694" y="4793421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7" name="Hexagon 146"/>
                  <p:cNvSpPr>
                    <a:spLocks noChangeArrowheads="1"/>
                  </p:cNvSpPr>
                  <p:nvPr/>
                </p:nvSpPr>
                <p:spPr bwMode="auto">
                  <a:xfrm>
                    <a:off x="5894584" y="4771132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8" name="Hexagon 147"/>
                  <p:cNvSpPr>
                    <a:spLocks noChangeArrowheads="1"/>
                  </p:cNvSpPr>
                  <p:nvPr/>
                </p:nvSpPr>
                <p:spPr bwMode="auto">
                  <a:xfrm>
                    <a:off x="6620216" y="4774818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29" name="Hexagon 148"/>
                  <p:cNvSpPr>
                    <a:spLocks noChangeArrowheads="1"/>
                  </p:cNvSpPr>
                  <p:nvPr/>
                </p:nvSpPr>
                <p:spPr bwMode="auto">
                  <a:xfrm>
                    <a:off x="5181096" y="5493785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0" name="Hexagon 149"/>
                  <p:cNvSpPr>
                    <a:spLocks noChangeArrowheads="1"/>
                  </p:cNvSpPr>
                  <p:nvPr/>
                </p:nvSpPr>
                <p:spPr bwMode="auto">
                  <a:xfrm>
                    <a:off x="5898403" y="5501406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1" name="Hexagon 150"/>
                  <p:cNvSpPr>
                    <a:spLocks noChangeArrowheads="1"/>
                  </p:cNvSpPr>
                  <p:nvPr/>
                </p:nvSpPr>
                <p:spPr bwMode="auto">
                  <a:xfrm>
                    <a:off x="6616777" y="5491760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2" name="Hexagon 151"/>
                  <p:cNvSpPr>
                    <a:spLocks noChangeArrowheads="1"/>
                  </p:cNvSpPr>
                  <p:nvPr/>
                </p:nvSpPr>
                <p:spPr bwMode="auto">
                  <a:xfrm>
                    <a:off x="5235007" y="2641602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3" name="Hexagon 152"/>
                  <p:cNvSpPr>
                    <a:spLocks noChangeArrowheads="1"/>
                  </p:cNvSpPr>
                  <p:nvPr/>
                </p:nvSpPr>
                <p:spPr bwMode="auto">
                  <a:xfrm>
                    <a:off x="5951554" y="1925055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4" name="Hexagon 153"/>
                  <p:cNvSpPr>
                    <a:spLocks noChangeArrowheads="1"/>
                  </p:cNvSpPr>
                  <p:nvPr/>
                </p:nvSpPr>
                <p:spPr bwMode="auto">
                  <a:xfrm>
                    <a:off x="3748438" y="4053307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5" name="Hexagon 154"/>
                  <p:cNvSpPr>
                    <a:spLocks noChangeArrowheads="1"/>
                  </p:cNvSpPr>
                  <p:nvPr/>
                </p:nvSpPr>
                <p:spPr bwMode="auto">
                  <a:xfrm>
                    <a:off x="5235006" y="3358150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6" name="Hexagon 155"/>
                  <p:cNvSpPr>
                    <a:spLocks noChangeArrowheads="1"/>
                  </p:cNvSpPr>
                  <p:nvPr/>
                </p:nvSpPr>
                <p:spPr bwMode="auto">
                  <a:xfrm>
                    <a:off x="4505091" y="3366170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7" name="Hexagon 156"/>
                  <p:cNvSpPr>
                    <a:spLocks noChangeArrowheads="1"/>
                  </p:cNvSpPr>
                  <p:nvPr/>
                </p:nvSpPr>
                <p:spPr bwMode="auto">
                  <a:xfrm>
                    <a:off x="4483430" y="4047520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8" name="Hexagon 157"/>
                  <p:cNvSpPr>
                    <a:spLocks noChangeArrowheads="1"/>
                  </p:cNvSpPr>
                  <p:nvPr/>
                </p:nvSpPr>
                <p:spPr bwMode="auto">
                  <a:xfrm>
                    <a:off x="3054511" y="4810342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39" name="Hexagon 158"/>
                  <p:cNvSpPr>
                    <a:spLocks noChangeArrowheads="1"/>
                  </p:cNvSpPr>
                  <p:nvPr/>
                </p:nvSpPr>
                <p:spPr bwMode="auto">
                  <a:xfrm>
                    <a:off x="3798595" y="4821095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40" name="Hexagon 159"/>
                  <p:cNvSpPr>
                    <a:spLocks noChangeArrowheads="1"/>
                  </p:cNvSpPr>
                  <p:nvPr/>
                </p:nvSpPr>
                <p:spPr bwMode="auto">
                  <a:xfrm>
                    <a:off x="4483431" y="4823024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41" name="Hexagon 160"/>
                  <p:cNvSpPr>
                    <a:spLocks noChangeArrowheads="1"/>
                  </p:cNvSpPr>
                  <p:nvPr/>
                </p:nvSpPr>
                <p:spPr bwMode="auto">
                  <a:xfrm>
                    <a:off x="2346526" y="5523292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42" name="Hexagon 161"/>
                  <p:cNvSpPr>
                    <a:spLocks noChangeArrowheads="1"/>
                  </p:cNvSpPr>
                  <p:nvPr/>
                </p:nvSpPr>
                <p:spPr bwMode="auto">
                  <a:xfrm>
                    <a:off x="3066085" y="5522470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43" name="Hexagon 162"/>
                  <p:cNvSpPr>
                    <a:spLocks noChangeArrowheads="1"/>
                  </p:cNvSpPr>
                  <p:nvPr/>
                </p:nvSpPr>
                <p:spPr bwMode="auto">
                  <a:xfrm>
                    <a:off x="3789961" y="5522833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44" name="Hexagon 163"/>
                  <p:cNvSpPr>
                    <a:spLocks noChangeArrowheads="1"/>
                  </p:cNvSpPr>
                  <p:nvPr/>
                </p:nvSpPr>
                <p:spPr bwMode="auto">
                  <a:xfrm>
                    <a:off x="4503448" y="5519377"/>
                    <a:ext cx="213756" cy="19000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10" name="Freeform 129"/>
                <p:cNvSpPr>
                  <a:spLocks/>
                </p:cNvSpPr>
                <p:nvPr/>
              </p:nvSpPr>
              <p:spPr bwMode="auto">
                <a:xfrm>
                  <a:off x="1298633" y="1448067"/>
                  <a:ext cx="2566626" cy="2228456"/>
                </a:xfrm>
                <a:custGeom>
                  <a:avLst/>
                  <a:gdLst>
                    <a:gd name="T0" fmla="*/ 0 w 4666593"/>
                    <a:gd name="T1" fmla="*/ 370759 h 4051738"/>
                    <a:gd name="T2" fmla="*/ 59149 w 4666593"/>
                    <a:gd name="T3" fmla="*/ 340464 h 4051738"/>
                    <a:gd name="T4" fmla="*/ 76460 w 4666593"/>
                    <a:gd name="T5" fmla="*/ 287086 h 4051738"/>
                    <a:gd name="T6" fmla="*/ 144264 w 4666593"/>
                    <a:gd name="T7" fmla="*/ 253905 h 4051738"/>
                    <a:gd name="T8" fmla="*/ 157248 w 4666593"/>
                    <a:gd name="T9" fmla="*/ 191871 h 4051738"/>
                    <a:gd name="T10" fmla="*/ 220724 w 4666593"/>
                    <a:gd name="T11" fmla="*/ 171675 h 4051738"/>
                    <a:gd name="T12" fmla="*/ 266889 w 4666593"/>
                    <a:gd name="T13" fmla="*/ 100985 h 4051738"/>
                    <a:gd name="T14" fmla="*/ 337578 w 4666593"/>
                    <a:gd name="T15" fmla="*/ 70690 h 4051738"/>
                    <a:gd name="T16" fmla="*/ 360661 w 4666593"/>
                    <a:gd name="T17" fmla="*/ 12984 h 4051738"/>
                    <a:gd name="T18" fmla="*/ 427022 w 4666593"/>
                    <a:gd name="T19" fmla="*/ 0 h 40517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66593"/>
                    <a:gd name="T31" fmla="*/ 0 h 4051738"/>
                    <a:gd name="T32" fmla="*/ 4666593 w 4666593"/>
                    <a:gd name="T33" fmla="*/ 4051738 h 40517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66593" h="4051738">
                      <a:moveTo>
                        <a:pt x="0" y="4051738"/>
                      </a:moveTo>
                      <a:lnTo>
                        <a:pt x="646386" y="3720662"/>
                      </a:lnTo>
                      <a:lnTo>
                        <a:pt x="835572" y="3137338"/>
                      </a:lnTo>
                      <a:lnTo>
                        <a:pt x="1576551" y="2774731"/>
                      </a:lnTo>
                      <a:lnTo>
                        <a:pt x="1718441" y="2096813"/>
                      </a:lnTo>
                      <a:lnTo>
                        <a:pt x="2412124" y="1876096"/>
                      </a:lnTo>
                      <a:lnTo>
                        <a:pt x="2916620" y="1103586"/>
                      </a:lnTo>
                      <a:lnTo>
                        <a:pt x="3689131" y="772510"/>
                      </a:lnTo>
                      <a:lnTo>
                        <a:pt x="3941379" y="141889"/>
                      </a:lnTo>
                      <a:lnTo>
                        <a:pt x="4666593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8311" name="TextBox 130"/>
                <p:cNvSpPr txBox="1">
                  <a:spLocks noChangeArrowheads="1"/>
                </p:cNvSpPr>
                <p:nvPr/>
              </p:nvSpPr>
              <p:spPr bwMode="auto">
                <a:xfrm>
                  <a:off x="556681" y="2427894"/>
                  <a:ext cx="374094" cy="4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/>
                    <a:t>U</a:t>
                  </a:r>
                  <a:endParaRPr lang="en-AU" sz="1600" b="1"/>
                </a:p>
              </p:txBody>
            </p:sp>
            <p:sp>
              <p:nvSpPr>
                <p:cNvPr id="831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3868494" y="2208227"/>
                  <a:ext cx="374094" cy="4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/>
                    <a:t>U</a:t>
                  </a:r>
                  <a:endParaRPr lang="en-AU" sz="1600" b="1"/>
                </a:p>
              </p:txBody>
            </p:sp>
            <p:sp>
              <p:nvSpPr>
                <p:cNvPr id="8313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3475405" y="1203435"/>
                  <a:ext cx="374094" cy="4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/>
                    <a:t>U</a:t>
                  </a:r>
                  <a:endParaRPr lang="en-AU" sz="1600" b="1"/>
                </a:p>
              </p:txBody>
            </p:sp>
            <p:sp>
              <p:nvSpPr>
                <p:cNvPr id="8314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1899115" y="2714823"/>
                  <a:ext cx="374094" cy="4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/>
                    <a:t>U</a:t>
                  </a:r>
                  <a:endParaRPr lang="en-AU" sz="1600" b="1"/>
                </a:p>
              </p:txBody>
            </p:sp>
            <p:cxnSp>
              <p:nvCxnSpPr>
                <p:cNvPr id="8315" name="Straight Connector 1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73752" y="1413383"/>
                  <a:ext cx="754380" cy="763051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16" name="Straight Connector 135"/>
                <p:cNvCxnSpPr>
                  <a:cxnSpLocks noChangeShapeType="1"/>
                </p:cNvCxnSpPr>
                <p:nvPr/>
              </p:nvCxnSpPr>
              <p:spPr bwMode="auto">
                <a:xfrm>
                  <a:off x="873752" y="2167763"/>
                  <a:ext cx="17342" cy="1326667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317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1362150" y="1946257"/>
                  <a:ext cx="473628" cy="4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FF0000"/>
                      </a:solidFill>
                    </a:rPr>
                    <a:t>Pb</a:t>
                  </a:r>
                  <a:endParaRPr lang="en-AU" sz="1600" b="1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8277" name="Straight Arrow Connector 165"/>
              <p:cNvCxnSpPr>
                <a:cxnSpLocks noChangeShapeType="1"/>
              </p:cNvCxnSpPr>
              <p:nvPr/>
            </p:nvCxnSpPr>
            <p:spPr bwMode="auto">
              <a:xfrm flipV="1">
                <a:off x="7641125" y="1530036"/>
                <a:ext cx="159944" cy="7544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8278" name="TextBox 169"/>
              <p:cNvSpPr txBox="1">
                <a:spLocks noChangeArrowheads="1"/>
              </p:cNvSpPr>
              <p:nvPr/>
            </p:nvSpPr>
            <p:spPr bwMode="auto">
              <a:xfrm>
                <a:off x="7731418" y="1382163"/>
                <a:ext cx="377850" cy="294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79" name="TextBox 170"/>
              <p:cNvSpPr txBox="1">
                <a:spLocks noChangeArrowheads="1"/>
              </p:cNvSpPr>
              <p:nvPr/>
            </p:nvSpPr>
            <p:spPr bwMode="auto">
              <a:xfrm>
                <a:off x="5562958" y="2982237"/>
                <a:ext cx="377850" cy="294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80" name="TextBox 171"/>
              <p:cNvSpPr txBox="1">
                <a:spLocks noChangeArrowheads="1"/>
              </p:cNvSpPr>
              <p:nvPr/>
            </p:nvSpPr>
            <p:spPr bwMode="auto">
              <a:xfrm>
                <a:off x="4502905" y="2409015"/>
                <a:ext cx="377850" cy="294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81" name="TextBox 172"/>
              <p:cNvSpPr txBox="1">
                <a:spLocks noChangeArrowheads="1"/>
              </p:cNvSpPr>
              <p:nvPr/>
            </p:nvSpPr>
            <p:spPr bwMode="auto">
              <a:xfrm>
                <a:off x="7496159" y="2419371"/>
                <a:ext cx="377850" cy="294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8282" name="Straight Arrow Connector 173"/>
              <p:cNvCxnSpPr>
                <a:cxnSpLocks noChangeShapeType="1"/>
              </p:cNvCxnSpPr>
              <p:nvPr/>
            </p:nvCxnSpPr>
            <p:spPr bwMode="auto">
              <a:xfrm flipH="1" flipV="1">
                <a:off x="7751888" y="2568524"/>
                <a:ext cx="98871" cy="10180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283" name="Straight Arrow Connector 176"/>
              <p:cNvCxnSpPr>
                <a:cxnSpLocks noChangeShapeType="1"/>
              </p:cNvCxnSpPr>
              <p:nvPr/>
            </p:nvCxnSpPr>
            <p:spPr bwMode="auto">
              <a:xfrm flipH="1" flipV="1">
                <a:off x="5811914" y="3148614"/>
                <a:ext cx="96585" cy="7704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8284" name="Straight Arrow Connector 178"/>
              <p:cNvCxnSpPr>
                <a:cxnSpLocks noChangeShapeType="1"/>
              </p:cNvCxnSpPr>
              <p:nvPr/>
            </p:nvCxnSpPr>
            <p:spPr bwMode="auto">
              <a:xfrm flipV="1">
                <a:off x="4641951" y="2630750"/>
                <a:ext cx="30662" cy="15398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260" name="Straight Arrow Connector 259"/>
            <p:cNvCxnSpPr/>
            <p:nvPr/>
          </p:nvCxnSpPr>
          <p:spPr bwMode="auto">
            <a:xfrm>
              <a:off x="4170363" y="2401888"/>
              <a:ext cx="547688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 bwMode="auto">
            <a:xfrm flipH="1">
              <a:off x="5413375" y="4011613"/>
              <a:ext cx="1500187" cy="14255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200" name="TextBox 265"/>
            <p:cNvSpPr txBox="1">
              <a:spLocks noChangeArrowheads="1"/>
            </p:cNvSpPr>
            <p:nvPr/>
          </p:nvSpPr>
          <p:spPr bwMode="auto">
            <a:xfrm>
              <a:off x="650876" y="1195388"/>
              <a:ext cx="471665" cy="62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</a:t>
              </a:r>
              <a:endParaRPr lang="en-AU" sz="2800" b="1"/>
            </a:p>
          </p:txBody>
        </p:sp>
        <p:sp>
          <p:nvSpPr>
            <p:cNvPr id="8201" name="TextBox 266"/>
            <p:cNvSpPr txBox="1">
              <a:spLocks noChangeArrowheads="1"/>
            </p:cNvSpPr>
            <p:nvPr/>
          </p:nvSpPr>
          <p:spPr bwMode="auto">
            <a:xfrm>
              <a:off x="5156201" y="1238249"/>
              <a:ext cx="452889" cy="62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B</a:t>
              </a:r>
              <a:endParaRPr lang="en-AU" sz="2800" b="1"/>
            </a:p>
          </p:txBody>
        </p:sp>
        <p:grpSp>
          <p:nvGrpSpPr>
            <p:cNvPr id="8" name="Group 273"/>
            <p:cNvGrpSpPr>
              <a:grpSpLocks/>
            </p:cNvGrpSpPr>
            <p:nvPr/>
          </p:nvGrpSpPr>
          <p:grpSpPr bwMode="auto">
            <a:xfrm>
              <a:off x="1247775" y="4056063"/>
              <a:ext cx="4129631" cy="2551112"/>
              <a:chOff x="1247886" y="4055522"/>
              <a:chExt cx="4129072" cy="2551128"/>
            </a:xfrm>
          </p:grpSpPr>
          <p:sp>
            <p:nvSpPr>
              <p:cNvPr id="8206" name="Hexagon 194"/>
              <p:cNvSpPr>
                <a:spLocks noChangeArrowheads="1"/>
              </p:cNvSpPr>
              <p:nvPr/>
            </p:nvSpPr>
            <p:spPr bwMode="auto">
              <a:xfrm>
                <a:off x="3224835" y="504738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Hexagon 195"/>
              <p:cNvSpPr>
                <a:spLocks noChangeArrowheads="1"/>
              </p:cNvSpPr>
              <p:nvPr/>
            </p:nvSpPr>
            <p:spPr bwMode="auto">
              <a:xfrm>
                <a:off x="2832204" y="505473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Hexagon 196"/>
              <p:cNvSpPr>
                <a:spLocks noChangeArrowheads="1"/>
              </p:cNvSpPr>
              <p:nvPr/>
            </p:nvSpPr>
            <p:spPr bwMode="auto">
              <a:xfrm>
                <a:off x="2427809" y="504444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Hexagon 197"/>
              <p:cNvSpPr>
                <a:spLocks noChangeArrowheads="1"/>
              </p:cNvSpPr>
              <p:nvPr/>
            </p:nvSpPr>
            <p:spPr bwMode="auto">
              <a:xfrm>
                <a:off x="2432222" y="4648872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Hexagon 198"/>
              <p:cNvSpPr>
                <a:spLocks noChangeArrowheads="1"/>
              </p:cNvSpPr>
              <p:nvPr/>
            </p:nvSpPr>
            <p:spPr bwMode="auto">
              <a:xfrm>
                <a:off x="2824852" y="465916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Hexagon 199"/>
              <p:cNvSpPr>
                <a:spLocks noChangeArrowheads="1"/>
              </p:cNvSpPr>
              <p:nvPr/>
            </p:nvSpPr>
            <p:spPr bwMode="auto">
              <a:xfrm>
                <a:off x="3226306" y="465475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Hexagon 200"/>
              <p:cNvSpPr>
                <a:spLocks noChangeArrowheads="1"/>
              </p:cNvSpPr>
              <p:nvPr/>
            </p:nvSpPr>
            <p:spPr bwMode="auto">
              <a:xfrm>
                <a:off x="3618936" y="466504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Hexagon 201"/>
              <p:cNvSpPr>
                <a:spLocks noChangeArrowheads="1"/>
              </p:cNvSpPr>
              <p:nvPr/>
            </p:nvSpPr>
            <p:spPr bwMode="auto">
              <a:xfrm>
                <a:off x="4020390" y="465181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Hexagon 202"/>
              <p:cNvSpPr>
                <a:spLocks noChangeArrowheads="1"/>
              </p:cNvSpPr>
              <p:nvPr/>
            </p:nvSpPr>
            <p:spPr bwMode="auto">
              <a:xfrm>
                <a:off x="4414491" y="4257713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Hexagon 203"/>
              <p:cNvSpPr>
                <a:spLocks noChangeArrowheads="1"/>
              </p:cNvSpPr>
              <p:nvPr/>
            </p:nvSpPr>
            <p:spPr bwMode="auto">
              <a:xfrm>
                <a:off x="4021860" y="4256242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Hexagon 204"/>
              <p:cNvSpPr>
                <a:spLocks noChangeArrowheads="1"/>
              </p:cNvSpPr>
              <p:nvPr/>
            </p:nvSpPr>
            <p:spPr bwMode="auto">
              <a:xfrm>
                <a:off x="3202777" y="5428252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Hexagon 205"/>
              <p:cNvSpPr>
                <a:spLocks noChangeArrowheads="1"/>
              </p:cNvSpPr>
              <p:nvPr/>
            </p:nvSpPr>
            <p:spPr bwMode="auto">
              <a:xfrm>
                <a:off x="3613168" y="425150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Hexagon 206"/>
              <p:cNvSpPr>
                <a:spLocks noChangeArrowheads="1"/>
              </p:cNvSpPr>
              <p:nvPr/>
            </p:nvSpPr>
            <p:spPr bwMode="auto">
              <a:xfrm>
                <a:off x="3220194" y="425041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Hexagon 207"/>
              <p:cNvSpPr>
                <a:spLocks noChangeArrowheads="1"/>
              </p:cNvSpPr>
              <p:nvPr/>
            </p:nvSpPr>
            <p:spPr bwMode="auto">
              <a:xfrm>
                <a:off x="2826131" y="4254771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Hexagon 208"/>
              <p:cNvSpPr>
                <a:spLocks noChangeArrowheads="1"/>
              </p:cNvSpPr>
              <p:nvPr/>
            </p:nvSpPr>
            <p:spPr bwMode="auto">
              <a:xfrm>
                <a:off x="3618936" y="505032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Hexagon 209"/>
              <p:cNvSpPr>
                <a:spLocks noChangeArrowheads="1"/>
              </p:cNvSpPr>
              <p:nvPr/>
            </p:nvSpPr>
            <p:spPr bwMode="auto">
              <a:xfrm>
                <a:off x="2033971" y="505083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Hexagon 210"/>
              <p:cNvSpPr>
                <a:spLocks noChangeArrowheads="1"/>
              </p:cNvSpPr>
              <p:nvPr/>
            </p:nvSpPr>
            <p:spPr bwMode="auto">
              <a:xfrm>
                <a:off x="2031419" y="544098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Hexagon 211"/>
              <p:cNvSpPr>
                <a:spLocks noChangeArrowheads="1"/>
              </p:cNvSpPr>
              <p:nvPr/>
            </p:nvSpPr>
            <p:spPr bwMode="auto">
              <a:xfrm>
                <a:off x="2427177" y="5429313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Hexagon 212"/>
              <p:cNvSpPr>
                <a:spLocks noChangeArrowheads="1"/>
              </p:cNvSpPr>
              <p:nvPr/>
            </p:nvSpPr>
            <p:spPr bwMode="auto">
              <a:xfrm>
                <a:off x="2835666" y="542400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Hexagon 213"/>
              <p:cNvSpPr>
                <a:spLocks noChangeArrowheads="1"/>
              </p:cNvSpPr>
              <p:nvPr/>
            </p:nvSpPr>
            <p:spPr bwMode="auto">
              <a:xfrm>
                <a:off x="2049456" y="583461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Hexagon 214"/>
              <p:cNvSpPr>
                <a:spLocks noChangeArrowheads="1"/>
              </p:cNvSpPr>
              <p:nvPr/>
            </p:nvSpPr>
            <p:spPr bwMode="auto">
              <a:xfrm>
                <a:off x="2436957" y="5843286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Hexagon 215"/>
              <p:cNvSpPr>
                <a:spLocks noChangeArrowheads="1"/>
              </p:cNvSpPr>
              <p:nvPr/>
            </p:nvSpPr>
            <p:spPr bwMode="auto">
              <a:xfrm>
                <a:off x="2821117" y="5844621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Hexagon 216"/>
              <p:cNvSpPr>
                <a:spLocks noChangeArrowheads="1"/>
              </p:cNvSpPr>
              <p:nvPr/>
            </p:nvSpPr>
            <p:spPr bwMode="auto">
              <a:xfrm>
                <a:off x="2034833" y="6235683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Hexagon 217"/>
              <p:cNvSpPr>
                <a:spLocks noChangeArrowheads="1"/>
              </p:cNvSpPr>
              <p:nvPr/>
            </p:nvSpPr>
            <p:spPr bwMode="auto">
              <a:xfrm>
                <a:off x="2431725" y="623674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Hexagon 26"/>
              <p:cNvSpPr>
                <a:spLocks noChangeArrowheads="1"/>
              </p:cNvSpPr>
              <p:nvPr/>
            </p:nvSpPr>
            <p:spPr bwMode="auto">
              <a:xfrm>
                <a:off x="4554545" y="489840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Hexagon 228"/>
              <p:cNvSpPr>
                <a:spLocks noChangeArrowheads="1"/>
              </p:cNvSpPr>
              <p:nvPr/>
            </p:nvSpPr>
            <p:spPr bwMode="auto">
              <a:xfrm>
                <a:off x="4953057" y="489693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Hexagon 229"/>
              <p:cNvSpPr>
                <a:spLocks noChangeArrowheads="1"/>
              </p:cNvSpPr>
              <p:nvPr/>
            </p:nvSpPr>
            <p:spPr bwMode="auto">
              <a:xfrm>
                <a:off x="4957469" y="450430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Hexagon 230"/>
              <p:cNvSpPr>
                <a:spLocks noChangeArrowheads="1"/>
              </p:cNvSpPr>
              <p:nvPr/>
            </p:nvSpPr>
            <p:spPr bwMode="auto">
              <a:xfrm>
                <a:off x="4955999" y="529985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Hexagon 231"/>
              <p:cNvSpPr>
                <a:spLocks noChangeArrowheads="1"/>
              </p:cNvSpPr>
              <p:nvPr/>
            </p:nvSpPr>
            <p:spPr bwMode="auto">
              <a:xfrm>
                <a:off x="4545722" y="529838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Hexagon 232"/>
              <p:cNvSpPr>
                <a:spLocks noChangeArrowheads="1"/>
              </p:cNvSpPr>
              <p:nvPr/>
            </p:nvSpPr>
            <p:spPr bwMode="auto">
              <a:xfrm>
                <a:off x="4167290" y="569452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Hexagon 233"/>
              <p:cNvSpPr>
                <a:spLocks noChangeArrowheads="1"/>
              </p:cNvSpPr>
              <p:nvPr/>
            </p:nvSpPr>
            <p:spPr bwMode="auto">
              <a:xfrm>
                <a:off x="4558677" y="568798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Hexagon 234"/>
              <p:cNvSpPr>
                <a:spLocks noChangeArrowheads="1"/>
              </p:cNvSpPr>
              <p:nvPr/>
            </p:nvSpPr>
            <p:spPr bwMode="auto">
              <a:xfrm>
                <a:off x="4960801" y="568904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Hexagon 235"/>
              <p:cNvSpPr>
                <a:spLocks noChangeArrowheads="1"/>
              </p:cNvSpPr>
              <p:nvPr/>
            </p:nvSpPr>
            <p:spPr bwMode="auto">
              <a:xfrm>
                <a:off x="4150187" y="610071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Hexagon 236"/>
              <p:cNvSpPr>
                <a:spLocks noChangeArrowheads="1"/>
              </p:cNvSpPr>
              <p:nvPr/>
            </p:nvSpPr>
            <p:spPr bwMode="auto">
              <a:xfrm>
                <a:off x="4556577" y="608845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Hexagon 237"/>
              <p:cNvSpPr>
                <a:spLocks noChangeArrowheads="1"/>
              </p:cNvSpPr>
              <p:nvPr/>
            </p:nvSpPr>
            <p:spPr bwMode="auto">
              <a:xfrm>
                <a:off x="4955675" y="609048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Hexagon 238"/>
              <p:cNvSpPr>
                <a:spLocks noChangeArrowheads="1"/>
              </p:cNvSpPr>
              <p:nvPr/>
            </p:nvSpPr>
            <p:spPr bwMode="auto">
              <a:xfrm>
                <a:off x="4164159" y="648591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Hexagon 239"/>
              <p:cNvSpPr>
                <a:spLocks noChangeArrowheads="1"/>
              </p:cNvSpPr>
              <p:nvPr/>
            </p:nvSpPr>
            <p:spPr bwMode="auto">
              <a:xfrm>
                <a:off x="4558677" y="6490110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Hexagon 240"/>
              <p:cNvSpPr>
                <a:spLocks noChangeArrowheads="1"/>
              </p:cNvSpPr>
              <p:nvPr/>
            </p:nvSpPr>
            <p:spPr bwMode="auto">
              <a:xfrm>
                <a:off x="4953783" y="648480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Hexagon 241"/>
              <p:cNvSpPr>
                <a:spLocks noChangeArrowheads="1"/>
              </p:cNvSpPr>
              <p:nvPr/>
            </p:nvSpPr>
            <p:spPr bwMode="auto">
              <a:xfrm>
                <a:off x="4193810" y="4917218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Hexagon 242"/>
              <p:cNvSpPr>
                <a:spLocks noChangeArrowheads="1"/>
              </p:cNvSpPr>
              <p:nvPr/>
            </p:nvSpPr>
            <p:spPr bwMode="auto">
              <a:xfrm>
                <a:off x="4587911" y="452311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Hexagon 243"/>
              <p:cNvSpPr>
                <a:spLocks noChangeArrowheads="1"/>
              </p:cNvSpPr>
              <p:nvPr/>
            </p:nvSpPr>
            <p:spPr bwMode="auto">
              <a:xfrm>
                <a:off x="3376197" y="569365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Hexagon 244"/>
              <p:cNvSpPr>
                <a:spLocks noChangeArrowheads="1"/>
              </p:cNvSpPr>
              <p:nvPr/>
            </p:nvSpPr>
            <p:spPr bwMode="auto">
              <a:xfrm>
                <a:off x="4193809" y="531131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Hexagon 245"/>
              <p:cNvSpPr>
                <a:spLocks noChangeArrowheads="1"/>
              </p:cNvSpPr>
              <p:nvPr/>
            </p:nvSpPr>
            <p:spPr bwMode="auto">
              <a:xfrm>
                <a:off x="3792356" y="5315730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Hexagon 246"/>
              <p:cNvSpPr>
                <a:spLocks noChangeArrowheads="1"/>
              </p:cNvSpPr>
              <p:nvPr/>
            </p:nvSpPr>
            <p:spPr bwMode="auto">
              <a:xfrm>
                <a:off x="3780442" y="5690473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Hexagon 247"/>
              <p:cNvSpPr>
                <a:spLocks noChangeArrowheads="1"/>
              </p:cNvSpPr>
              <p:nvPr/>
            </p:nvSpPr>
            <p:spPr bwMode="auto">
              <a:xfrm>
                <a:off x="2994537" y="611002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Hexagon 248"/>
              <p:cNvSpPr>
                <a:spLocks noChangeArrowheads="1"/>
              </p:cNvSpPr>
              <p:nvPr/>
            </p:nvSpPr>
            <p:spPr bwMode="auto">
              <a:xfrm>
                <a:off x="3403783" y="6115939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Hexagon 249"/>
              <p:cNvSpPr>
                <a:spLocks noChangeArrowheads="1"/>
              </p:cNvSpPr>
              <p:nvPr/>
            </p:nvSpPr>
            <p:spPr bwMode="auto">
              <a:xfrm>
                <a:off x="3780443" y="6117000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Hexagon 250"/>
              <p:cNvSpPr>
                <a:spLocks noChangeArrowheads="1"/>
              </p:cNvSpPr>
              <p:nvPr/>
            </p:nvSpPr>
            <p:spPr bwMode="auto">
              <a:xfrm>
                <a:off x="2605145" y="6502147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Hexagon 251"/>
              <p:cNvSpPr>
                <a:spLocks noChangeArrowheads="1"/>
              </p:cNvSpPr>
              <p:nvPr/>
            </p:nvSpPr>
            <p:spPr bwMode="auto">
              <a:xfrm>
                <a:off x="3000902" y="650169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Hexagon 252"/>
              <p:cNvSpPr>
                <a:spLocks noChangeArrowheads="1"/>
              </p:cNvSpPr>
              <p:nvPr/>
            </p:nvSpPr>
            <p:spPr bwMode="auto">
              <a:xfrm>
                <a:off x="3399034" y="6501895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Hexagon 253"/>
              <p:cNvSpPr>
                <a:spLocks noChangeArrowheads="1"/>
              </p:cNvSpPr>
              <p:nvPr/>
            </p:nvSpPr>
            <p:spPr bwMode="auto">
              <a:xfrm>
                <a:off x="3791452" y="6499994"/>
                <a:ext cx="117566" cy="10450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Freeform 219"/>
              <p:cNvSpPr>
                <a:spLocks/>
              </p:cNvSpPr>
              <p:nvPr/>
            </p:nvSpPr>
            <p:spPr bwMode="auto">
              <a:xfrm>
                <a:off x="2433120" y="4300154"/>
                <a:ext cx="2566626" cy="2228456"/>
              </a:xfrm>
              <a:custGeom>
                <a:avLst/>
                <a:gdLst>
                  <a:gd name="T0" fmla="*/ 0 w 4666593"/>
                  <a:gd name="T1" fmla="*/ 370759 h 4051738"/>
                  <a:gd name="T2" fmla="*/ 59149 w 4666593"/>
                  <a:gd name="T3" fmla="*/ 340464 h 4051738"/>
                  <a:gd name="T4" fmla="*/ 76460 w 4666593"/>
                  <a:gd name="T5" fmla="*/ 287086 h 4051738"/>
                  <a:gd name="T6" fmla="*/ 144264 w 4666593"/>
                  <a:gd name="T7" fmla="*/ 253905 h 4051738"/>
                  <a:gd name="T8" fmla="*/ 157248 w 4666593"/>
                  <a:gd name="T9" fmla="*/ 191871 h 4051738"/>
                  <a:gd name="T10" fmla="*/ 220724 w 4666593"/>
                  <a:gd name="T11" fmla="*/ 171675 h 4051738"/>
                  <a:gd name="T12" fmla="*/ 266889 w 4666593"/>
                  <a:gd name="T13" fmla="*/ 100985 h 4051738"/>
                  <a:gd name="T14" fmla="*/ 337578 w 4666593"/>
                  <a:gd name="T15" fmla="*/ 70690 h 4051738"/>
                  <a:gd name="T16" fmla="*/ 360661 w 4666593"/>
                  <a:gd name="T17" fmla="*/ 12984 h 4051738"/>
                  <a:gd name="T18" fmla="*/ 427022 w 4666593"/>
                  <a:gd name="T19" fmla="*/ 0 h 40517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66593"/>
                  <a:gd name="T31" fmla="*/ 0 h 4051738"/>
                  <a:gd name="T32" fmla="*/ 4666593 w 4666593"/>
                  <a:gd name="T33" fmla="*/ 4051738 h 40517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66593" h="4051738">
                    <a:moveTo>
                      <a:pt x="0" y="4051738"/>
                    </a:moveTo>
                    <a:lnTo>
                      <a:pt x="646386" y="3720662"/>
                    </a:lnTo>
                    <a:lnTo>
                      <a:pt x="835572" y="3137338"/>
                    </a:lnTo>
                    <a:lnTo>
                      <a:pt x="1576551" y="2774731"/>
                    </a:lnTo>
                    <a:lnTo>
                      <a:pt x="1718441" y="2096813"/>
                    </a:lnTo>
                    <a:lnTo>
                      <a:pt x="2412124" y="1876096"/>
                    </a:lnTo>
                    <a:lnTo>
                      <a:pt x="2916620" y="1103586"/>
                    </a:lnTo>
                    <a:lnTo>
                      <a:pt x="3689131" y="772510"/>
                    </a:lnTo>
                    <a:lnTo>
                      <a:pt x="3941379" y="141889"/>
                    </a:lnTo>
                    <a:lnTo>
                      <a:pt x="4666593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258" name="TextBox 220"/>
              <p:cNvSpPr txBox="1">
                <a:spLocks noChangeArrowheads="1"/>
              </p:cNvSpPr>
              <p:nvPr/>
            </p:nvSpPr>
            <p:spPr bwMode="auto">
              <a:xfrm>
                <a:off x="1691169" y="5279982"/>
                <a:ext cx="373977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sp>
            <p:nvSpPr>
              <p:cNvPr id="8259" name="TextBox 221"/>
              <p:cNvSpPr txBox="1">
                <a:spLocks noChangeArrowheads="1"/>
              </p:cNvSpPr>
              <p:nvPr/>
            </p:nvSpPr>
            <p:spPr bwMode="auto">
              <a:xfrm>
                <a:off x="5002981" y="5060315"/>
                <a:ext cx="373977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sp>
            <p:nvSpPr>
              <p:cNvPr id="8260" name="TextBox 222"/>
              <p:cNvSpPr txBox="1">
                <a:spLocks noChangeArrowheads="1"/>
              </p:cNvSpPr>
              <p:nvPr/>
            </p:nvSpPr>
            <p:spPr bwMode="auto">
              <a:xfrm>
                <a:off x="4609894" y="4055522"/>
                <a:ext cx="373977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sp>
            <p:nvSpPr>
              <p:cNvPr id="8261" name="TextBox 223"/>
              <p:cNvSpPr txBox="1">
                <a:spLocks noChangeArrowheads="1"/>
              </p:cNvSpPr>
              <p:nvPr/>
            </p:nvSpPr>
            <p:spPr bwMode="auto">
              <a:xfrm>
                <a:off x="3033602" y="5566910"/>
                <a:ext cx="373977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U</a:t>
                </a:r>
                <a:endParaRPr lang="en-AU" sz="1600" b="1"/>
              </a:p>
            </p:txBody>
          </p:sp>
          <p:cxnSp>
            <p:nvCxnSpPr>
              <p:cNvPr id="8262" name="Straight Connector 224"/>
              <p:cNvCxnSpPr>
                <a:cxnSpLocks noChangeShapeType="1"/>
              </p:cNvCxnSpPr>
              <p:nvPr/>
            </p:nvCxnSpPr>
            <p:spPr bwMode="auto">
              <a:xfrm flipH="1">
                <a:off x="2008239" y="4265470"/>
                <a:ext cx="754380" cy="763051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63" name="Straight Connector 225"/>
              <p:cNvCxnSpPr>
                <a:cxnSpLocks noChangeShapeType="1"/>
              </p:cNvCxnSpPr>
              <p:nvPr/>
            </p:nvCxnSpPr>
            <p:spPr bwMode="auto">
              <a:xfrm>
                <a:off x="2008239" y="5019850"/>
                <a:ext cx="17342" cy="1326667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264" name="TextBox 226"/>
              <p:cNvSpPr txBox="1">
                <a:spLocks noChangeArrowheads="1"/>
              </p:cNvSpPr>
              <p:nvPr/>
            </p:nvSpPr>
            <p:spPr bwMode="auto">
              <a:xfrm>
                <a:off x="2496637" y="4798343"/>
                <a:ext cx="473480" cy="404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0000"/>
                    </a:solidFill>
                  </a:rPr>
                  <a:t>Pb</a:t>
                </a:r>
                <a:endParaRPr lang="en-AU" sz="1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265" name="TextBox 187"/>
              <p:cNvSpPr txBox="1">
                <a:spLocks noChangeArrowheads="1"/>
              </p:cNvSpPr>
              <p:nvPr/>
            </p:nvSpPr>
            <p:spPr bwMode="auto">
              <a:xfrm>
                <a:off x="2935290" y="4055839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66" name="TextBox 189"/>
              <p:cNvSpPr txBox="1">
                <a:spLocks noChangeArrowheads="1"/>
              </p:cNvSpPr>
              <p:nvPr/>
            </p:nvSpPr>
            <p:spPr bwMode="auto">
              <a:xfrm>
                <a:off x="2087424" y="4488060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67" name="TextBox 190"/>
              <p:cNvSpPr txBox="1">
                <a:spLocks noChangeArrowheads="1"/>
              </p:cNvSpPr>
              <p:nvPr/>
            </p:nvSpPr>
            <p:spPr bwMode="auto">
              <a:xfrm>
                <a:off x="4190823" y="4520213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1655819" y="5809720"/>
                <a:ext cx="473480" cy="4040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Pb</a:t>
                </a:r>
                <a:endParaRPr lang="en-AU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4892292" y="5792258"/>
                <a:ext cx="473480" cy="4040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Pb</a:t>
                </a:r>
                <a:endParaRPr lang="en-AU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70" name="TextBox 267"/>
              <p:cNvSpPr txBox="1">
                <a:spLocks noChangeArrowheads="1"/>
              </p:cNvSpPr>
              <p:nvPr/>
            </p:nvSpPr>
            <p:spPr bwMode="auto">
              <a:xfrm>
                <a:off x="1247886" y="5047488"/>
                <a:ext cx="439687" cy="624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C</a:t>
                </a:r>
                <a:endParaRPr lang="en-AU" sz="2800" b="1"/>
              </a:p>
            </p:txBody>
          </p:sp>
          <p:sp>
            <p:nvSpPr>
              <p:cNvPr id="8271" name="TextBox 268"/>
              <p:cNvSpPr txBox="1">
                <a:spLocks noChangeArrowheads="1"/>
              </p:cNvSpPr>
              <p:nvPr/>
            </p:nvSpPr>
            <p:spPr bwMode="auto">
              <a:xfrm>
                <a:off x="3382570" y="5170731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72" name="TextBox 269"/>
              <p:cNvSpPr txBox="1">
                <a:spLocks noChangeArrowheads="1"/>
              </p:cNvSpPr>
              <p:nvPr/>
            </p:nvSpPr>
            <p:spPr bwMode="auto">
              <a:xfrm>
                <a:off x="3858746" y="6162812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73" name="TextBox 270"/>
              <p:cNvSpPr txBox="1">
                <a:spLocks noChangeArrowheads="1"/>
              </p:cNvSpPr>
              <p:nvPr/>
            </p:nvSpPr>
            <p:spPr bwMode="auto">
              <a:xfrm>
                <a:off x="4918429" y="4646522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74" name="TextBox 271"/>
              <p:cNvSpPr txBox="1">
                <a:spLocks noChangeArrowheads="1"/>
              </p:cNvSpPr>
              <p:nvPr/>
            </p:nvSpPr>
            <p:spPr bwMode="auto">
              <a:xfrm>
                <a:off x="4592282" y="5387767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8275" name="TextBox 272"/>
              <p:cNvSpPr txBox="1">
                <a:spLocks noChangeArrowheads="1"/>
              </p:cNvSpPr>
              <p:nvPr/>
            </p:nvSpPr>
            <p:spPr bwMode="auto">
              <a:xfrm>
                <a:off x="4986623" y="6273110"/>
                <a:ext cx="377732" cy="29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7030A0"/>
                    </a:solidFill>
                  </a:rPr>
                  <a:t>Pb</a:t>
                </a:r>
                <a:endParaRPr lang="en-AU" sz="1000" b="1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8203" name="Oval 274"/>
            <p:cNvSpPr>
              <a:spLocks noChangeArrowheads="1"/>
            </p:cNvSpPr>
            <p:nvPr/>
          </p:nvSpPr>
          <p:spPr bwMode="auto">
            <a:xfrm>
              <a:off x="579438" y="1203325"/>
              <a:ext cx="542925" cy="509588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Oval 275"/>
            <p:cNvSpPr>
              <a:spLocks noChangeArrowheads="1"/>
            </p:cNvSpPr>
            <p:nvPr/>
          </p:nvSpPr>
          <p:spPr bwMode="auto">
            <a:xfrm>
              <a:off x="1182688" y="5059363"/>
              <a:ext cx="544512" cy="50958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Oval 276"/>
            <p:cNvSpPr>
              <a:spLocks noChangeArrowheads="1"/>
            </p:cNvSpPr>
            <p:nvPr/>
          </p:nvSpPr>
          <p:spPr bwMode="auto">
            <a:xfrm>
              <a:off x="5062538" y="1230313"/>
              <a:ext cx="542925" cy="509587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5" y="350838"/>
            <a:ext cx="8915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In Soils – The Pb  Soil Model - 1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2020889" y="1350595"/>
            <a:ext cx="6082146" cy="4493756"/>
            <a:chOff x="1316038" y="1500188"/>
            <a:chExt cx="6082146" cy="449375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6038" y="1500188"/>
              <a:ext cx="6022975" cy="443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335088" y="1519238"/>
              <a:ext cx="6000750" cy="4397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81138" y="2309813"/>
              <a:ext cx="5073650" cy="995362"/>
            </a:xfrm>
            <a:prstGeom prst="rect">
              <a:avLst/>
            </a:prstGeom>
            <a:solidFill>
              <a:srgbClr val="BAB3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71613" y="2295525"/>
              <a:ext cx="5097462" cy="1023938"/>
            </a:xfrm>
            <a:custGeom>
              <a:avLst/>
              <a:gdLst>
                <a:gd name="T0" fmla="*/ 2147483647 w 3211"/>
                <a:gd name="T1" fmla="*/ 2147483647 h 645"/>
                <a:gd name="T2" fmla="*/ 2147483647 w 3211"/>
                <a:gd name="T3" fmla="*/ 2147483647 h 645"/>
                <a:gd name="T4" fmla="*/ 2147483647 w 3211"/>
                <a:gd name="T5" fmla="*/ 2147483647 h 645"/>
                <a:gd name="T6" fmla="*/ 2147483647 w 3211"/>
                <a:gd name="T7" fmla="*/ 2147483647 h 645"/>
                <a:gd name="T8" fmla="*/ 2147483647 w 3211"/>
                <a:gd name="T9" fmla="*/ 2147483647 h 645"/>
                <a:gd name="T10" fmla="*/ 2147483647 w 3211"/>
                <a:gd name="T11" fmla="*/ 2147483647 h 645"/>
                <a:gd name="T12" fmla="*/ 2147483647 w 3211"/>
                <a:gd name="T13" fmla="*/ 2147483647 h 645"/>
                <a:gd name="T14" fmla="*/ 2147483647 w 3211"/>
                <a:gd name="T15" fmla="*/ 2147483647 h 645"/>
                <a:gd name="T16" fmla="*/ 2147483647 w 3211"/>
                <a:gd name="T17" fmla="*/ 2147483647 h 645"/>
                <a:gd name="T18" fmla="*/ 2147483647 w 3211"/>
                <a:gd name="T19" fmla="*/ 2147483647 h 645"/>
                <a:gd name="T20" fmla="*/ 2147483647 w 3211"/>
                <a:gd name="T21" fmla="*/ 2147483647 h 645"/>
                <a:gd name="T22" fmla="*/ 2147483647 w 3211"/>
                <a:gd name="T23" fmla="*/ 2147483647 h 645"/>
                <a:gd name="T24" fmla="*/ 2147483647 w 3211"/>
                <a:gd name="T25" fmla="*/ 2147483647 h 645"/>
                <a:gd name="T26" fmla="*/ 2147483647 w 3211"/>
                <a:gd name="T27" fmla="*/ 2147483647 h 645"/>
                <a:gd name="T28" fmla="*/ 2147483647 w 3211"/>
                <a:gd name="T29" fmla="*/ 2147483647 h 645"/>
                <a:gd name="T30" fmla="*/ 2147483647 w 3211"/>
                <a:gd name="T31" fmla="*/ 0 h 645"/>
                <a:gd name="T32" fmla="*/ 2147483647 w 3211"/>
                <a:gd name="T33" fmla="*/ 2147483647 h 645"/>
                <a:gd name="T34" fmla="*/ 2147483647 w 3211"/>
                <a:gd name="T35" fmla="*/ 2147483647 h 645"/>
                <a:gd name="T36" fmla="*/ 2147483647 w 3211"/>
                <a:gd name="T37" fmla="*/ 2147483647 h 645"/>
                <a:gd name="T38" fmla="*/ 2147483647 w 3211"/>
                <a:gd name="T39" fmla="*/ 0 h 645"/>
                <a:gd name="T40" fmla="*/ 2147483647 w 3211"/>
                <a:gd name="T41" fmla="*/ 2147483647 h 645"/>
                <a:gd name="T42" fmla="*/ 2147483647 w 3211"/>
                <a:gd name="T43" fmla="*/ 2147483647 h 645"/>
                <a:gd name="T44" fmla="*/ 2147483647 w 3211"/>
                <a:gd name="T45" fmla="*/ 0 h 645"/>
                <a:gd name="T46" fmla="*/ 2147483647 w 3211"/>
                <a:gd name="T47" fmla="*/ 0 h 645"/>
                <a:gd name="T48" fmla="*/ 2147483647 w 3211"/>
                <a:gd name="T49" fmla="*/ 2147483647 h 645"/>
                <a:gd name="T50" fmla="*/ 0 w 3211"/>
                <a:gd name="T51" fmla="*/ 2147483647 h 645"/>
                <a:gd name="T52" fmla="*/ 2147483647 w 3211"/>
                <a:gd name="T53" fmla="*/ 2147483647 h 645"/>
                <a:gd name="T54" fmla="*/ 2147483647 w 3211"/>
                <a:gd name="T55" fmla="*/ 0 h 645"/>
                <a:gd name="T56" fmla="*/ 2147483647 w 3211"/>
                <a:gd name="T57" fmla="*/ 2147483647 h 645"/>
                <a:gd name="T58" fmla="*/ 0 w 3211"/>
                <a:gd name="T59" fmla="*/ 2147483647 h 645"/>
                <a:gd name="T60" fmla="*/ 2147483647 w 3211"/>
                <a:gd name="T61" fmla="*/ 2147483647 h 645"/>
                <a:gd name="T62" fmla="*/ 2147483647 w 3211"/>
                <a:gd name="T63" fmla="*/ 2147483647 h 645"/>
                <a:gd name="T64" fmla="*/ 0 w 3211"/>
                <a:gd name="T65" fmla="*/ 2147483647 h 645"/>
                <a:gd name="T66" fmla="*/ 0 w 3211"/>
                <a:gd name="T67" fmla="*/ 2147483647 h 645"/>
                <a:gd name="T68" fmla="*/ 2147483647 w 3211"/>
                <a:gd name="T69" fmla="*/ 2147483647 h 645"/>
                <a:gd name="T70" fmla="*/ 2147483647 w 3211"/>
                <a:gd name="T71" fmla="*/ 2147483647 h 645"/>
                <a:gd name="T72" fmla="*/ 2147483647 w 3211"/>
                <a:gd name="T73" fmla="*/ 2147483647 h 645"/>
                <a:gd name="T74" fmla="*/ 0 w 3211"/>
                <a:gd name="T75" fmla="*/ 2147483647 h 645"/>
                <a:gd name="T76" fmla="*/ 2147483647 w 3211"/>
                <a:gd name="T77" fmla="*/ 2147483647 h 645"/>
                <a:gd name="T78" fmla="*/ 2147483647 w 3211"/>
                <a:gd name="T79" fmla="*/ 2147483647 h 6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11"/>
                <a:gd name="T121" fmla="*/ 0 h 645"/>
                <a:gd name="T122" fmla="*/ 3211 w 3211"/>
                <a:gd name="T123" fmla="*/ 645 h 6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11" h="645">
                  <a:moveTo>
                    <a:pt x="6" y="629"/>
                  </a:moveTo>
                  <a:lnTo>
                    <a:pt x="3202" y="629"/>
                  </a:lnTo>
                  <a:lnTo>
                    <a:pt x="3202" y="645"/>
                  </a:lnTo>
                  <a:lnTo>
                    <a:pt x="6" y="645"/>
                  </a:lnTo>
                  <a:lnTo>
                    <a:pt x="6" y="629"/>
                  </a:lnTo>
                  <a:close/>
                  <a:moveTo>
                    <a:pt x="3211" y="636"/>
                  </a:moveTo>
                  <a:lnTo>
                    <a:pt x="3209" y="642"/>
                  </a:lnTo>
                  <a:lnTo>
                    <a:pt x="3202" y="645"/>
                  </a:lnTo>
                  <a:lnTo>
                    <a:pt x="3202" y="636"/>
                  </a:lnTo>
                  <a:lnTo>
                    <a:pt x="3211" y="636"/>
                  </a:lnTo>
                  <a:close/>
                  <a:moveTo>
                    <a:pt x="3195" y="636"/>
                  </a:moveTo>
                  <a:lnTo>
                    <a:pt x="3195" y="9"/>
                  </a:lnTo>
                  <a:lnTo>
                    <a:pt x="3211" y="9"/>
                  </a:lnTo>
                  <a:lnTo>
                    <a:pt x="3211" y="636"/>
                  </a:lnTo>
                  <a:lnTo>
                    <a:pt x="3195" y="636"/>
                  </a:lnTo>
                  <a:close/>
                  <a:moveTo>
                    <a:pt x="3202" y="0"/>
                  </a:moveTo>
                  <a:lnTo>
                    <a:pt x="3209" y="3"/>
                  </a:lnTo>
                  <a:lnTo>
                    <a:pt x="3211" y="9"/>
                  </a:lnTo>
                  <a:lnTo>
                    <a:pt x="3202" y="9"/>
                  </a:lnTo>
                  <a:lnTo>
                    <a:pt x="3202" y="0"/>
                  </a:lnTo>
                  <a:close/>
                  <a:moveTo>
                    <a:pt x="320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3202" y="0"/>
                  </a:lnTo>
                  <a:lnTo>
                    <a:pt x="3202" y="16"/>
                  </a:lnTo>
                  <a:close/>
                  <a:moveTo>
                    <a:pt x="0" y="9"/>
                  </a:moveTo>
                  <a:lnTo>
                    <a:pt x="2" y="3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5"/>
                  </a:moveTo>
                  <a:lnTo>
                    <a:pt x="2" y="642"/>
                  </a:lnTo>
                  <a:lnTo>
                    <a:pt x="0" y="636"/>
                  </a:lnTo>
                  <a:lnTo>
                    <a:pt x="6" y="636"/>
                  </a:lnTo>
                  <a:lnTo>
                    <a:pt x="6" y="6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481138" y="3487738"/>
              <a:ext cx="5073650" cy="993775"/>
            </a:xfrm>
            <a:prstGeom prst="rect">
              <a:avLst/>
            </a:prstGeom>
            <a:solidFill>
              <a:srgbClr val="A1AF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471613" y="3473450"/>
              <a:ext cx="5097462" cy="1022350"/>
            </a:xfrm>
            <a:custGeom>
              <a:avLst/>
              <a:gdLst>
                <a:gd name="T0" fmla="*/ 2147483647 w 3211"/>
                <a:gd name="T1" fmla="*/ 2147483647 h 644"/>
                <a:gd name="T2" fmla="*/ 2147483647 w 3211"/>
                <a:gd name="T3" fmla="*/ 2147483647 h 644"/>
                <a:gd name="T4" fmla="*/ 2147483647 w 3211"/>
                <a:gd name="T5" fmla="*/ 2147483647 h 644"/>
                <a:gd name="T6" fmla="*/ 2147483647 w 3211"/>
                <a:gd name="T7" fmla="*/ 2147483647 h 644"/>
                <a:gd name="T8" fmla="*/ 2147483647 w 3211"/>
                <a:gd name="T9" fmla="*/ 2147483647 h 644"/>
                <a:gd name="T10" fmla="*/ 2147483647 w 3211"/>
                <a:gd name="T11" fmla="*/ 2147483647 h 644"/>
                <a:gd name="T12" fmla="*/ 2147483647 w 3211"/>
                <a:gd name="T13" fmla="*/ 2147483647 h 644"/>
                <a:gd name="T14" fmla="*/ 2147483647 w 3211"/>
                <a:gd name="T15" fmla="*/ 2147483647 h 644"/>
                <a:gd name="T16" fmla="*/ 2147483647 w 3211"/>
                <a:gd name="T17" fmla="*/ 2147483647 h 644"/>
                <a:gd name="T18" fmla="*/ 2147483647 w 3211"/>
                <a:gd name="T19" fmla="*/ 2147483647 h 644"/>
                <a:gd name="T20" fmla="*/ 2147483647 w 3211"/>
                <a:gd name="T21" fmla="*/ 2147483647 h 644"/>
                <a:gd name="T22" fmla="*/ 2147483647 w 3211"/>
                <a:gd name="T23" fmla="*/ 2147483647 h 644"/>
                <a:gd name="T24" fmla="*/ 2147483647 w 3211"/>
                <a:gd name="T25" fmla="*/ 2147483647 h 644"/>
                <a:gd name="T26" fmla="*/ 2147483647 w 3211"/>
                <a:gd name="T27" fmla="*/ 2147483647 h 644"/>
                <a:gd name="T28" fmla="*/ 2147483647 w 3211"/>
                <a:gd name="T29" fmla="*/ 2147483647 h 644"/>
                <a:gd name="T30" fmla="*/ 2147483647 w 3211"/>
                <a:gd name="T31" fmla="*/ 0 h 644"/>
                <a:gd name="T32" fmla="*/ 2147483647 w 3211"/>
                <a:gd name="T33" fmla="*/ 2147483647 h 644"/>
                <a:gd name="T34" fmla="*/ 2147483647 w 3211"/>
                <a:gd name="T35" fmla="*/ 2147483647 h 644"/>
                <a:gd name="T36" fmla="*/ 2147483647 w 3211"/>
                <a:gd name="T37" fmla="*/ 2147483647 h 644"/>
                <a:gd name="T38" fmla="*/ 2147483647 w 3211"/>
                <a:gd name="T39" fmla="*/ 0 h 644"/>
                <a:gd name="T40" fmla="*/ 2147483647 w 3211"/>
                <a:gd name="T41" fmla="*/ 2147483647 h 644"/>
                <a:gd name="T42" fmla="*/ 2147483647 w 3211"/>
                <a:gd name="T43" fmla="*/ 2147483647 h 644"/>
                <a:gd name="T44" fmla="*/ 2147483647 w 3211"/>
                <a:gd name="T45" fmla="*/ 0 h 644"/>
                <a:gd name="T46" fmla="*/ 2147483647 w 3211"/>
                <a:gd name="T47" fmla="*/ 0 h 644"/>
                <a:gd name="T48" fmla="*/ 2147483647 w 3211"/>
                <a:gd name="T49" fmla="*/ 2147483647 h 644"/>
                <a:gd name="T50" fmla="*/ 0 w 3211"/>
                <a:gd name="T51" fmla="*/ 2147483647 h 644"/>
                <a:gd name="T52" fmla="*/ 2147483647 w 3211"/>
                <a:gd name="T53" fmla="*/ 2147483647 h 644"/>
                <a:gd name="T54" fmla="*/ 2147483647 w 3211"/>
                <a:gd name="T55" fmla="*/ 0 h 644"/>
                <a:gd name="T56" fmla="*/ 2147483647 w 3211"/>
                <a:gd name="T57" fmla="*/ 2147483647 h 644"/>
                <a:gd name="T58" fmla="*/ 0 w 3211"/>
                <a:gd name="T59" fmla="*/ 2147483647 h 644"/>
                <a:gd name="T60" fmla="*/ 2147483647 w 3211"/>
                <a:gd name="T61" fmla="*/ 2147483647 h 644"/>
                <a:gd name="T62" fmla="*/ 2147483647 w 3211"/>
                <a:gd name="T63" fmla="*/ 2147483647 h 644"/>
                <a:gd name="T64" fmla="*/ 0 w 3211"/>
                <a:gd name="T65" fmla="*/ 2147483647 h 644"/>
                <a:gd name="T66" fmla="*/ 0 w 3211"/>
                <a:gd name="T67" fmla="*/ 2147483647 h 644"/>
                <a:gd name="T68" fmla="*/ 2147483647 w 3211"/>
                <a:gd name="T69" fmla="*/ 2147483647 h 644"/>
                <a:gd name="T70" fmla="*/ 2147483647 w 3211"/>
                <a:gd name="T71" fmla="*/ 2147483647 h 644"/>
                <a:gd name="T72" fmla="*/ 2147483647 w 3211"/>
                <a:gd name="T73" fmla="*/ 2147483647 h 644"/>
                <a:gd name="T74" fmla="*/ 0 w 3211"/>
                <a:gd name="T75" fmla="*/ 2147483647 h 644"/>
                <a:gd name="T76" fmla="*/ 2147483647 w 3211"/>
                <a:gd name="T77" fmla="*/ 2147483647 h 644"/>
                <a:gd name="T78" fmla="*/ 2147483647 w 3211"/>
                <a:gd name="T79" fmla="*/ 2147483647 h 6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11"/>
                <a:gd name="T121" fmla="*/ 0 h 644"/>
                <a:gd name="T122" fmla="*/ 3211 w 3211"/>
                <a:gd name="T123" fmla="*/ 644 h 6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11" h="644">
                  <a:moveTo>
                    <a:pt x="6" y="629"/>
                  </a:moveTo>
                  <a:lnTo>
                    <a:pt x="3202" y="629"/>
                  </a:lnTo>
                  <a:lnTo>
                    <a:pt x="3202" y="644"/>
                  </a:lnTo>
                  <a:lnTo>
                    <a:pt x="6" y="644"/>
                  </a:lnTo>
                  <a:lnTo>
                    <a:pt x="6" y="629"/>
                  </a:lnTo>
                  <a:close/>
                  <a:moveTo>
                    <a:pt x="3211" y="635"/>
                  </a:moveTo>
                  <a:lnTo>
                    <a:pt x="3209" y="642"/>
                  </a:lnTo>
                  <a:lnTo>
                    <a:pt x="3202" y="644"/>
                  </a:lnTo>
                  <a:lnTo>
                    <a:pt x="3202" y="635"/>
                  </a:lnTo>
                  <a:lnTo>
                    <a:pt x="3211" y="635"/>
                  </a:lnTo>
                  <a:close/>
                  <a:moveTo>
                    <a:pt x="3195" y="635"/>
                  </a:moveTo>
                  <a:lnTo>
                    <a:pt x="3195" y="9"/>
                  </a:lnTo>
                  <a:lnTo>
                    <a:pt x="3211" y="9"/>
                  </a:lnTo>
                  <a:lnTo>
                    <a:pt x="3211" y="635"/>
                  </a:lnTo>
                  <a:lnTo>
                    <a:pt x="3195" y="635"/>
                  </a:lnTo>
                  <a:close/>
                  <a:moveTo>
                    <a:pt x="3202" y="0"/>
                  </a:moveTo>
                  <a:lnTo>
                    <a:pt x="3209" y="2"/>
                  </a:lnTo>
                  <a:lnTo>
                    <a:pt x="3211" y="9"/>
                  </a:lnTo>
                  <a:lnTo>
                    <a:pt x="3202" y="9"/>
                  </a:lnTo>
                  <a:lnTo>
                    <a:pt x="3202" y="0"/>
                  </a:lnTo>
                  <a:close/>
                  <a:moveTo>
                    <a:pt x="320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3202" y="0"/>
                  </a:lnTo>
                  <a:lnTo>
                    <a:pt x="3202" y="16"/>
                  </a:lnTo>
                  <a:close/>
                  <a:moveTo>
                    <a:pt x="0" y="9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5"/>
                  </a:lnTo>
                  <a:lnTo>
                    <a:pt x="0" y="635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4"/>
                  </a:moveTo>
                  <a:lnTo>
                    <a:pt x="2" y="642"/>
                  </a:lnTo>
                  <a:lnTo>
                    <a:pt x="0" y="635"/>
                  </a:lnTo>
                  <a:lnTo>
                    <a:pt x="6" y="635"/>
                  </a:lnTo>
                  <a:lnTo>
                    <a:pt x="6" y="6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67275" y="2309813"/>
              <a:ext cx="1687513" cy="995362"/>
            </a:xfrm>
            <a:prstGeom prst="rect">
              <a:avLst/>
            </a:prstGeom>
            <a:solidFill>
              <a:srgbClr val="EE9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852988" y="2295525"/>
              <a:ext cx="1716087" cy="1023938"/>
            </a:xfrm>
            <a:custGeom>
              <a:avLst/>
              <a:gdLst>
                <a:gd name="T0" fmla="*/ 2147483647 w 1081"/>
                <a:gd name="T1" fmla="*/ 2147483647 h 645"/>
                <a:gd name="T2" fmla="*/ 2147483647 w 1081"/>
                <a:gd name="T3" fmla="*/ 2147483647 h 645"/>
                <a:gd name="T4" fmla="*/ 2147483647 w 1081"/>
                <a:gd name="T5" fmla="*/ 2147483647 h 645"/>
                <a:gd name="T6" fmla="*/ 2147483647 w 1081"/>
                <a:gd name="T7" fmla="*/ 2147483647 h 645"/>
                <a:gd name="T8" fmla="*/ 2147483647 w 1081"/>
                <a:gd name="T9" fmla="*/ 2147483647 h 645"/>
                <a:gd name="T10" fmla="*/ 2147483647 w 1081"/>
                <a:gd name="T11" fmla="*/ 2147483647 h 645"/>
                <a:gd name="T12" fmla="*/ 2147483647 w 1081"/>
                <a:gd name="T13" fmla="*/ 2147483647 h 645"/>
                <a:gd name="T14" fmla="*/ 2147483647 w 1081"/>
                <a:gd name="T15" fmla="*/ 2147483647 h 645"/>
                <a:gd name="T16" fmla="*/ 2147483647 w 1081"/>
                <a:gd name="T17" fmla="*/ 2147483647 h 645"/>
                <a:gd name="T18" fmla="*/ 2147483647 w 1081"/>
                <a:gd name="T19" fmla="*/ 2147483647 h 645"/>
                <a:gd name="T20" fmla="*/ 2147483647 w 1081"/>
                <a:gd name="T21" fmla="*/ 2147483647 h 645"/>
                <a:gd name="T22" fmla="*/ 2147483647 w 1081"/>
                <a:gd name="T23" fmla="*/ 2147483647 h 645"/>
                <a:gd name="T24" fmla="*/ 2147483647 w 1081"/>
                <a:gd name="T25" fmla="*/ 2147483647 h 645"/>
                <a:gd name="T26" fmla="*/ 2147483647 w 1081"/>
                <a:gd name="T27" fmla="*/ 2147483647 h 645"/>
                <a:gd name="T28" fmla="*/ 2147483647 w 1081"/>
                <a:gd name="T29" fmla="*/ 2147483647 h 645"/>
                <a:gd name="T30" fmla="*/ 2147483647 w 1081"/>
                <a:gd name="T31" fmla="*/ 0 h 645"/>
                <a:gd name="T32" fmla="*/ 2147483647 w 1081"/>
                <a:gd name="T33" fmla="*/ 2147483647 h 645"/>
                <a:gd name="T34" fmla="*/ 2147483647 w 1081"/>
                <a:gd name="T35" fmla="*/ 2147483647 h 645"/>
                <a:gd name="T36" fmla="*/ 2147483647 w 1081"/>
                <a:gd name="T37" fmla="*/ 2147483647 h 645"/>
                <a:gd name="T38" fmla="*/ 2147483647 w 1081"/>
                <a:gd name="T39" fmla="*/ 0 h 645"/>
                <a:gd name="T40" fmla="*/ 2147483647 w 1081"/>
                <a:gd name="T41" fmla="*/ 2147483647 h 645"/>
                <a:gd name="T42" fmla="*/ 2147483647 w 1081"/>
                <a:gd name="T43" fmla="*/ 2147483647 h 645"/>
                <a:gd name="T44" fmla="*/ 2147483647 w 1081"/>
                <a:gd name="T45" fmla="*/ 0 h 645"/>
                <a:gd name="T46" fmla="*/ 2147483647 w 1081"/>
                <a:gd name="T47" fmla="*/ 0 h 645"/>
                <a:gd name="T48" fmla="*/ 2147483647 w 1081"/>
                <a:gd name="T49" fmla="*/ 2147483647 h 645"/>
                <a:gd name="T50" fmla="*/ 0 w 1081"/>
                <a:gd name="T51" fmla="*/ 2147483647 h 645"/>
                <a:gd name="T52" fmla="*/ 2147483647 w 1081"/>
                <a:gd name="T53" fmla="*/ 2147483647 h 645"/>
                <a:gd name="T54" fmla="*/ 2147483647 w 1081"/>
                <a:gd name="T55" fmla="*/ 0 h 645"/>
                <a:gd name="T56" fmla="*/ 2147483647 w 1081"/>
                <a:gd name="T57" fmla="*/ 2147483647 h 645"/>
                <a:gd name="T58" fmla="*/ 0 w 1081"/>
                <a:gd name="T59" fmla="*/ 2147483647 h 645"/>
                <a:gd name="T60" fmla="*/ 2147483647 w 1081"/>
                <a:gd name="T61" fmla="*/ 2147483647 h 645"/>
                <a:gd name="T62" fmla="*/ 2147483647 w 1081"/>
                <a:gd name="T63" fmla="*/ 2147483647 h 645"/>
                <a:gd name="T64" fmla="*/ 0 w 1081"/>
                <a:gd name="T65" fmla="*/ 2147483647 h 645"/>
                <a:gd name="T66" fmla="*/ 0 w 1081"/>
                <a:gd name="T67" fmla="*/ 2147483647 h 645"/>
                <a:gd name="T68" fmla="*/ 2147483647 w 1081"/>
                <a:gd name="T69" fmla="*/ 2147483647 h 645"/>
                <a:gd name="T70" fmla="*/ 2147483647 w 1081"/>
                <a:gd name="T71" fmla="*/ 2147483647 h 645"/>
                <a:gd name="T72" fmla="*/ 2147483647 w 1081"/>
                <a:gd name="T73" fmla="*/ 2147483647 h 645"/>
                <a:gd name="T74" fmla="*/ 0 w 1081"/>
                <a:gd name="T75" fmla="*/ 2147483647 h 645"/>
                <a:gd name="T76" fmla="*/ 2147483647 w 1081"/>
                <a:gd name="T77" fmla="*/ 2147483647 h 645"/>
                <a:gd name="T78" fmla="*/ 2147483647 w 1081"/>
                <a:gd name="T79" fmla="*/ 2147483647 h 6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1"/>
                <a:gd name="T121" fmla="*/ 0 h 645"/>
                <a:gd name="T122" fmla="*/ 1081 w 1081"/>
                <a:gd name="T123" fmla="*/ 645 h 6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1" h="645">
                  <a:moveTo>
                    <a:pt x="9" y="629"/>
                  </a:moveTo>
                  <a:lnTo>
                    <a:pt x="1072" y="629"/>
                  </a:lnTo>
                  <a:lnTo>
                    <a:pt x="1072" y="645"/>
                  </a:lnTo>
                  <a:lnTo>
                    <a:pt x="9" y="645"/>
                  </a:lnTo>
                  <a:lnTo>
                    <a:pt x="9" y="629"/>
                  </a:lnTo>
                  <a:close/>
                  <a:moveTo>
                    <a:pt x="1081" y="636"/>
                  </a:moveTo>
                  <a:lnTo>
                    <a:pt x="1079" y="642"/>
                  </a:lnTo>
                  <a:lnTo>
                    <a:pt x="1072" y="645"/>
                  </a:lnTo>
                  <a:lnTo>
                    <a:pt x="1072" y="636"/>
                  </a:lnTo>
                  <a:lnTo>
                    <a:pt x="1081" y="636"/>
                  </a:lnTo>
                  <a:close/>
                  <a:moveTo>
                    <a:pt x="1065" y="636"/>
                  </a:moveTo>
                  <a:lnTo>
                    <a:pt x="1065" y="9"/>
                  </a:lnTo>
                  <a:lnTo>
                    <a:pt x="1081" y="9"/>
                  </a:lnTo>
                  <a:lnTo>
                    <a:pt x="1081" y="636"/>
                  </a:lnTo>
                  <a:lnTo>
                    <a:pt x="1065" y="636"/>
                  </a:lnTo>
                  <a:close/>
                  <a:moveTo>
                    <a:pt x="1072" y="0"/>
                  </a:moveTo>
                  <a:lnTo>
                    <a:pt x="1079" y="3"/>
                  </a:lnTo>
                  <a:lnTo>
                    <a:pt x="1081" y="9"/>
                  </a:lnTo>
                  <a:lnTo>
                    <a:pt x="1072" y="9"/>
                  </a:lnTo>
                  <a:lnTo>
                    <a:pt x="1072" y="0"/>
                  </a:lnTo>
                  <a:close/>
                  <a:moveTo>
                    <a:pt x="1072" y="16"/>
                  </a:moveTo>
                  <a:lnTo>
                    <a:pt x="9" y="16"/>
                  </a:lnTo>
                  <a:lnTo>
                    <a:pt x="9" y="0"/>
                  </a:lnTo>
                  <a:lnTo>
                    <a:pt x="1072" y="0"/>
                  </a:lnTo>
                  <a:lnTo>
                    <a:pt x="1072" y="16"/>
                  </a:lnTo>
                  <a:close/>
                  <a:moveTo>
                    <a:pt x="0" y="9"/>
                  </a:moveTo>
                  <a:lnTo>
                    <a:pt x="2" y="3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9" y="645"/>
                  </a:moveTo>
                  <a:lnTo>
                    <a:pt x="2" y="642"/>
                  </a:lnTo>
                  <a:lnTo>
                    <a:pt x="0" y="636"/>
                  </a:lnTo>
                  <a:lnTo>
                    <a:pt x="9" y="636"/>
                  </a:lnTo>
                  <a:lnTo>
                    <a:pt x="9" y="6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481138" y="2309813"/>
              <a:ext cx="1692275" cy="9953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471613" y="2295525"/>
              <a:ext cx="1716087" cy="1023938"/>
            </a:xfrm>
            <a:custGeom>
              <a:avLst/>
              <a:gdLst>
                <a:gd name="T0" fmla="*/ 2147483647 w 1081"/>
                <a:gd name="T1" fmla="*/ 2147483647 h 645"/>
                <a:gd name="T2" fmla="*/ 2147483647 w 1081"/>
                <a:gd name="T3" fmla="*/ 2147483647 h 645"/>
                <a:gd name="T4" fmla="*/ 2147483647 w 1081"/>
                <a:gd name="T5" fmla="*/ 2147483647 h 645"/>
                <a:gd name="T6" fmla="*/ 2147483647 w 1081"/>
                <a:gd name="T7" fmla="*/ 2147483647 h 645"/>
                <a:gd name="T8" fmla="*/ 2147483647 w 1081"/>
                <a:gd name="T9" fmla="*/ 2147483647 h 645"/>
                <a:gd name="T10" fmla="*/ 2147483647 w 1081"/>
                <a:gd name="T11" fmla="*/ 2147483647 h 645"/>
                <a:gd name="T12" fmla="*/ 2147483647 w 1081"/>
                <a:gd name="T13" fmla="*/ 2147483647 h 645"/>
                <a:gd name="T14" fmla="*/ 2147483647 w 1081"/>
                <a:gd name="T15" fmla="*/ 2147483647 h 645"/>
                <a:gd name="T16" fmla="*/ 2147483647 w 1081"/>
                <a:gd name="T17" fmla="*/ 2147483647 h 645"/>
                <a:gd name="T18" fmla="*/ 2147483647 w 1081"/>
                <a:gd name="T19" fmla="*/ 2147483647 h 645"/>
                <a:gd name="T20" fmla="*/ 2147483647 w 1081"/>
                <a:gd name="T21" fmla="*/ 2147483647 h 645"/>
                <a:gd name="T22" fmla="*/ 2147483647 w 1081"/>
                <a:gd name="T23" fmla="*/ 2147483647 h 645"/>
                <a:gd name="T24" fmla="*/ 2147483647 w 1081"/>
                <a:gd name="T25" fmla="*/ 2147483647 h 645"/>
                <a:gd name="T26" fmla="*/ 2147483647 w 1081"/>
                <a:gd name="T27" fmla="*/ 2147483647 h 645"/>
                <a:gd name="T28" fmla="*/ 2147483647 w 1081"/>
                <a:gd name="T29" fmla="*/ 2147483647 h 645"/>
                <a:gd name="T30" fmla="*/ 2147483647 w 1081"/>
                <a:gd name="T31" fmla="*/ 0 h 645"/>
                <a:gd name="T32" fmla="*/ 2147483647 w 1081"/>
                <a:gd name="T33" fmla="*/ 2147483647 h 645"/>
                <a:gd name="T34" fmla="*/ 2147483647 w 1081"/>
                <a:gd name="T35" fmla="*/ 2147483647 h 645"/>
                <a:gd name="T36" fmla="*/ 2147483647 w 1081"/>
                <a:gd name="T37" fmla="*/ 2147483647 h 645"/>
                <a:gd name="T38" fmla="*/ 2147483647 w 1081"/>
                <a:gd name="T39" fmla="*/ 0 h 645"/>
                <a:gd name="T40" fmla="*/ 2147483647 w 1081"/>
                <a:gd name="T41" fmla="*/ 2147483647 h 645"/>
                <a:gd name="T42" fmla="*/ 2147483647 w 1081"/>
                <a:gd name="T43" fmla="*/ 2147483647 h 645"/>
                <a:gd name="T44" fmla="*/ 2147483647 w 1081"/>
                <a:gd name="T45" fmla="*/ 0 h 645"/>
                <a:gd name="T46" fmla="*/ 2147483647 w 1081"/>
                <a:gd name="T47" fmla="*/ 0 h 645"/>
                <a:gd name="T48" fmla="*/ 2147483647 w 1081"/>
                <a:gd name="T49" fmla="*/ 2147483647 h 645"/>
                <a:gd name="T50" fmla="*/ 0 w 1081"/>
                <a:gd name="T51" fmla="*/ 2147483647 h 645"/>
                <a:gd name="T52" fmla="*/ 2147483647 w 1081"/>
                <a:gd name="T53" fmla="*/ 2147483647 h 645"/>
                <a:gd name="T54" fmla="*/ 2147483647 w 1081"/>
                <a:gd name="T55" fmla="*/ 0 h 645"/>
                <a:gd name="T56" fmla="*/ 2147483647 w 1081"/>
                <a:gd name="T57" fmla="*/ 2147483647 h 645"/>
                <a:gd name="T58" fmla="*/ 0 w 1081"/>
                <a:gd name="T59" fmla="*/ 2147483647 h 645"/>
                <a:gd name="T60" fmla="*/ 2147483647 w 1081"/>
                <a:gd name="T61" fmla="*/ 2147483647 h 645"/>
                <a:gd name="T62" fmla="*/ 2147483647 w 1081"/>
                <a:gd name="T63" fmla="*/ 2147483647 h 645"/>
                <a:gd name="T64" fmla="*/ 0 w 1081"/>
                <a:gd name="T65" fmla="*/ 2147483647 h 645"/>
                <a:gd name="T66" fmla="*/ 0 w 1081"/>
                <a:gd name="T67" fmla="*/ 2147483647 h 645"/>
                <a:gd name="T68" fmla="*/ 2147483647 w 1081"/>
                <a:gd name="T69" fmla="*/ 2147483647 h 645"/>
                <a:gd name="T70" fmla="*/ 2147483647 w 1081"/>
                <a:gd name="T71" fmla="*/ 2147483647 h 645"/>
                <a:gd name="T72" fmla="*/ 2147483647 w 1081"/>
                <a:gd name="T73" fmla="*/ 2147483647 h 645"/>
                <a:gd name="T74" fmla="*/ 0 w 1081"/>
                <a:gd name="T75" fmla="*/ 2147483647 h 645"/>
                <a:gd name="T76" fmla="*/ 2147483647 w 1081"/>
                <a:gd name="T77" fmla="*/ 2147483647 h 645"/>
                <a:gd name="T78" fmla="*/ 2147483647 w 1081"/>
                <a:gd name="T79" fmla="*/ 2147483647 h 6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1"/>
                <a:gd name="T121" fmla="*/ 0 h 645"/>
                <a:gd name="T122" fmla="*/ 1081 w 1081"/>
                <a:gd name="T123" fmla="*/ 645 h 6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1" h="645">
                  <a:moveTo>
                    <a:pt x="6" y="629"/>
                  </a:moveTo>
                  <a:lnTo>
                    <a:pt x="1072" y="629"/>
                  </a:lnTo>
                  <a:lnTo>
                    <a:pt x="1072" y="645"/>
                  </a:lnTo>
                  <a:lnTo>
                    <a:pt x="6" y="645"/>
                  </a:lnTo>
                  <a:lnTo>
                    <a:pt x="6" y="629"/>
                  </a:lnTo>
                  <a:close/>
                  <a:moveTo>
                    <a:pt x="1081" y="636"/>
                  </a:moveTo>
                  <a:lnTo>
                    <a:pt x="1077" y="642"/>
                  </a:lnTo>
                  <a:lnTo>
                    <a:pt x="1072" y="645"/>
                  </a:lnTo>
                  <a:lnTo>
                    <a:pt x="1072" y="636"/>
                  </a:lnTo>
                  <a:lnTo>
                    <a:pt x="1081" y="636"/>
                  </a:lnTo>
                  <a:close/>
                  <a:moveTo>
                    <a:pt x="1063" y="636"/>
                  </a:moveTo>
                  <a:lnTo>
                    <a:pt x="1063" y="9"/>
                  </a:lnTo>
                  <a:lnTo>
                    <a:pt x="1081" y="9"/>
                  </a:lnTo>
                  <a:lnTo>
                    <a:pt x="1081" y="636"/>
                  </a:lnTo>
                  <a:lnTo>
                    <a:pt x="1063" y="636"/>
                  </a:lnTo>
                  <a:close/>
                  <a:moveTo>
                    <a:pt x="1072" y="0"/>
                  </a:moveTo>
                  <a:lnTo>
                    <a:pt x="1077" y="3"/>
                  </a:lnTo>
                  <a:lnTo>
                    <a:pt x="1081" y="9"/>
                  </a:lnTo>
                  <a:lnTo>
                    <a:pt x="1072" y="9"/>
                  </a:lnTo>
                  <a:lnTo>
                    <a:pt x="1072" y="0"/>
                  </a:lnTo>
                  <a:close/>
                  <a:moveTo>
                    <a:pt x="107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1072" y="0"/>
                  </a:lnTo>
                  <a:lnTo>
                    <a:pt x="1072" y="16"/>
                  </a:lnTo>
                  <a:close/>
                  <a:moveTo>
                    <a:pt x="0" y="9"/>
                  </a:moveTo>
                  <a:lnTo>
                    <a:pt x="2" y="3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5"/>
                  </a:moveTo>
                  <a:lnTo>
                    <a:pt x="2" y="642"/>
                  </a:lnTo>
                  <a:lnTo>
                    <a:pt x="0" y="636"/>
                  </a:lnTo>
                  <a:lnTo>
                    <a:pt x="6" y="636"/>
                  </a:lnTo>
                  <a:lnTo>
                    <a:pt x="6" y="6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81138" y="3487738"/>
              <a:ext cx="1692275" cy="993775"/>
            </a:xfrm>
            <a:prstGeom prst="rect">
              <a:avLst/>
            </a:prstGeom>
            <a:solidFill>
              <a:srgbClr val="F5C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471613" y="3473450"/>
              <a:ext cx="1716087" cy="1022350"/>
            </a:xfrm>
            <a:custGeom>
              <a:avLst/>
              <a:gdLst>
                <a:gd name="T0" fmla="*/ 2147483647 w 1081"/>
                <a:gd name="T1" fmla="*/ 2147483647 h 644"/>
                <a:gd name="T2" fmla="*/ 2147483647 w 1081"/>
                <a:gd name="T3" fmla="*/ 2147483647 h 644"/>
                <a:gd name="T4" fmla="*/ 2147483647 w 1081"/>
                <a:gd name="T5" fmla="*/ 2147483647 h 644"/>
                <a:gd name="T6" fmla="*/ 2147483647 w 1081"/>
                <a:gd name="T7" fmla="*/ 2147483647 h 644"/>
                <a:gd name="T8" fmla="*/ 2147483647 w 1081"/>
                <a:gd name="T9" fmla="*/ 2147483647 h 644"/>
                <a:gd name="T10" fmla="*/ 2147483647 w 1081"/>
                <a:gd name="T11" fmla="*/ 2147483647 h 644"/>
                <a:gd name="T12" fmla="*/ 2147483647 w 1081"/>
                <a:gd name="T13" fmla="*/ 2147483647 h 644"/>
                <a:gd name="T14" fmla="*/ 2147483647 w 1081"/>
                <a:gd name="T15" fmla="*/ 2147483647 h 644"/>
                <a:gd name="T16" fmla="*/ 2147483647 w 1081"/>
                <a:gd name="T17" fmla="*/ 2147483647 h 644"/>
                <a:gd name="T18" fmla="*/ 2147483647 w 1081"/>
                <a:gd name="T19" fmla="*/ 2147483647 h 644"/>
                <a:gd name="T20" fmla="*/ 2147483647 w 1081"/>
                <a:gd name="T21" fmla="*/ 2147483647 h 644"/>
                <a:gd name="T22" fmla="*/ 2147483647 w 1081"/>
                <a:gd name="T23" fmla="*/ 2147483647 h 644"/>
                <a:gd name="T24" fmla="*/ 2147483647 w 1081"/>
                <a:gd name="T25" fmla="*/ 2147483647 h 644"/>
                <a:gd name="T26" fmla="*/ 2147483647 w 1081"/>
                <a:gd name="T27" fmla="*/ 2147483647 h 644"/>
                <a:gd name="T28" fmla="*/ 2147483647 w 1081"/>
                <a:gd name="T29" fmla="*/ 2147483647 h 644"/>
                <a:gd name="T30" fmla="*/ 2147483647 w 1081"/>
                <a:gd name="T31" fmla="*/ 0 h 644"/>
                <a:gd name="T32" fmla="*/ 2147483647 w 1081"/>
                <a:gd name="T33" fmla="*/ 2147483647 h 644"/>
                <a:gd name="T34" fmla="*/ 2147483647 w 1081"/>
                <a:gd name="T35" fmla="*/ 2147483647 h 644"/>
                <a:gd name="T36" fmla="*/ 2147483647 w 1081"/>
                <a:gd name="T37" fmla="*/ 2147483647 h 644"/>
                <a:gd name="T38" fmla="*/ 2147483647 w 1081"/>
                <a:gd name="T39" fmla="*/ 0 h 644"/>
                <a:gd name="T40" fmla="*/ 2147483647 w 1081"/>
                <a:gd name="T41" fmla="*/ 2147483647 h 644"/>
                <a:gd name="T42" fmla="*/ 2147483647 w 1081"/>
                <a:gd name="T43" fmla="*/ 2147483647 h 644"/>
                <a:gd name="T44" fmla="*/ 2147483647 w 1081"/>
                <a:gd name="T45" fmla="*/ 0 h 644"/>
                <a:gd name="T46" fmla="*/ 2147483647 w 1081"/>
                <a:gd name="T47" fmla="*/ 0 h 644"/>
                <a:gd name="T48" fmla="*/ 2147483647 w 1081"/>
                <a:gd name="T49" fmla="*/ 2147483647 h 644"/>
                <a:gd name="T50" fmla="*/ 0 w 1081"/>
                <a:gd name="T51" fmla="*/ 2147483647 h 644"/>
                <a:gd name="T52" fmla="*/ 2147483647 w 1081"/>
                <a:gd name="T53" fmla="*/ 2147483647 h 644"/>
                <a:gd name="T54" fmla="*/ 2147483647 w 1081"/>
                <a:gd name="T55" fmla="*/ 0 h 644"/>
                <a:gd name="T56" fmla="*/ 2147483647 w 1081"/>
                <a:gd name="T57" fmla="*/ 2147483647 h 644"/>
                <a:gd name="T58" fmla="*/ 0 w 1081"/>
                <a:gd name="T59" fmla="*/ 2147483647 h 644"/>
                <a:gd name="T60" fmla="*/ 2147483647 w 1081"/>
                <a:gd name="T61" fmla="*/ 2147483647 h 644"/>
                <a:gd name="T62" fmla="*/ 2147483647 w 1081"/>
                <a:gd name="T63" fmla="*/ 2147483647 h 644"/>
                <a:gd name="T64" fmla="*/ 0 w 1081"/>
                <a:gd name="T65" fmla="*/ 2147483647 h 644"/>
                <a:gd name="T66" fmla="*/ 0 w 1081"/>
                <a:gd name="T67" fmla="*/ 2147483647 h 644"/>
                <a:gd name="T68" fmla="*/ 2147483647 w 1081"/>
                <a:gd name="T69" fmla="*/ 2147483647 h 644"/>
                <a:gd name="T70" fmla="*/ 2147483647 w 1081"/>
                <a:gd name="T71" fmla="*/ 2147483647 h 644"/>
                <a:gd name="T72" fmla="*/ 2147483647 w 1081"/>
                <a:gd name="T73" fmla="*/ 2147483647 h 644"/>
                <a:gd name="T74" fmla="*/ 0 w 1081"/>
                <a:gd name="T75" fmla="*/ 2147483647 h 644"/>
                <a:gd name="T76" fmla="*/ 2147483647 w 1081"/>
                <a:gd name="T77" fmla="*/ 2147483647 h 644"/>
                <a:gd name="T78" fmla="*/ 2147483647 w 1081"/>
                <a:gd name="T79" fmla="*/ 2147483647 h 6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1"/>
                <a:gd name="T121" fmla="*/ 0 h 644"/>
                <a:gd name="T122" fmla="*/ 1081 w 1081"/>
                <a:gd name="T123" fmla="*/ 644 h 6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1" h="644">
                  <a:moveTo>
                    <a:pt x="6" y="629"/>
                  </a:moveTo>
                  <a:lnTo>
                    <a:pt x="1072" y="629"/>
                  </a:lnTo>
                  <a:lnTo>
                    <a:pt x="1072" y="644"/>
                  </a:lnTo>
                  <a:lnTo>
                    <a:pt x="6" y="644"/>
                  </a:lnTo>
                  <a:lnTo>
                    <a:pt x="6" y="629"/>
                  </a:lnTo>
                  <a:close/>
                  <a:moveTo>
                    <a:pt x="1081" y="635"/>
                  </a:moveTo>
                  <a:lnTo>
                    <a:pt x="1077" y="642"/>
                  </a:lnTo>
                  <a:lnTo>
                    <a:pt x="1072" y="644"/>
                  </a:lnTo>
                  <a:lnTo>
                    <a:pt x="1072" y="635"/>
                  </a:lnTo>
                  <a:lnTo>
                    <a:pt x="1081" y="635"/>
                  </a:lnTo>
                  <a:close/>
                  <a:moveTo>
                    <a:pt x="1063" y="635"/>
                  </a:moveTo>
                  <a:lnTo>
                    <a:pt x="1063" y="9"/>
                  </a:lnTo>
                  <a:lnTo>
                    <a:pt x="1081" y="9"/>
                  </a:lnTo>
                  <a:lnTo>
                    <a:pt x="1081" y="635"/>
                  </a:lnTo>
                  <a:lnTo>
                    <a:pt x="1063" y="635"/>
                  </a:lnTo>
                  <a:close/>
                  <a:moveTo>
                    <a:pt x="1072" y="0"/>
                  </a:moveTo>
                  <a:lnTo>
                    <a:pt x="1077" y="2"/>
                  </a:lnTo>
                  <a:lnTo>
                    <a:pt x="1081" y="9"/>
                  </a:lnTo>
                  <a:lnTo>
                    <a:pt x="1072" y="9"/>
                  </a:lnTo>
                  <a:lnTo>
                    <a:pt x="1072" y="0"/>
                  </a:lnTo>
                  <a:close/>
                  <a:moveTo>
                    <a:pt x="107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1072" y="0"/>
                  </a:lnTo>
                  <a:lnTo>
                    <a:pt x="1072" y="16"/>
                  </a:lnTo>
                  <a:close/>
                  <a:moveTo>
                    <a:pt x="0" y="9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5"/>
                  </a:lnTo>
                  <a:lnTo>
                    <a:pt x="0" y="635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4"/>
                  </a:moveTo>
                  <a:lnTo>
                    <a:pt x="2" y="642"/>
                  </a:lnTo>
                  <a:lnTo>
                    <a:pt x="0" y="635"/>
                  </a:lnTo>
                  <a:lnTo>
                    <a:pt x="6" y="635"/>
                  </a:lnTo>
                  <a:lnTo>
                    <a:pt x="6" y="6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011364" y="3841750"/>
              <a:ext cx="5715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1F1A17"/>
                  </a:solidFill>
                </a:rPr>
                <a:t>Fixed</a:t>
              </a: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476750" y="3844925"/>
              <a:ext cx="77425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1F1A17"/>
                  </a:solidFill>
                </a:rPr>
                <a:t>Mobile</a:t>
              </a: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743325" y="5268913"/>
              <a:ext cx="52745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1F1A17"/>
                  </a:solidFill>
                </a:rPr>
                <a:t>Total</a:t>
              </a: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341688" y="5562600"/>
              <a:ext cx="127688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</a:rPr>
                <a:t>(Strong Acid)</a:t>
              </a: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491037" y="4660900"/>
              <a:ext cx="69955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1F1A17"/>
                  </a:solidFill>
                </a:rPr>
                <a:t>Partial</a:t>
              </a: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473575" y="4954588"/>
              <a:ext cx="72616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</a:rPr>
                <a:t>(AmAc)</a:t>
              </a: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322513" y="1566863"/>
              <a:ext cx="129247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77B0"/>
                  </a:solidFill>
                </a:rPr>
                <a:t>Background</a:t>
              </a: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724150" y="1858963"/>
              <a:ext cx="56656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77B0"/>
                  </a:solidFill>
                </a:rPr>
                <a:t>Ratio</a:t>
              </a: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819775" y="1563688"/>
              <a:ext cx="67691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77B0"/>
                  </a:solidFill>
                </a:rPr>
                <a:t>Target</a:t>
              </a: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875338" y="1858963"/>
              <a:ext cx="56656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77B0"/>
                  </a:solidFill>
                </a:rPr>
                <a:t>Ratio</a:t>
              </a: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22475" y="2603500"/>
              <a:ext cx="3462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FF0000"/>
                  </a:solidFill>
                </a:rPr>
                <a:t>Pb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438400" y="2843213"/>
              <a:ext cx="2067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BF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792538" y="2603500"/>
              <a:ext cx="3462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7030A0"/>
                  </a:solidFill>
                </a:rPr>
                <a:t>Pb</a:t>
              </a:r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195763" y="2820988"/>
              <a:ext cx="2869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BM</a:t>
              </a:r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438775" y="2598738"/>
              <a:ext cx="4087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Pb</a:t>
              </a:r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5867400" y="2805113"/>
              <a:ext cx="2965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TM</a:t>
              </a:r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173413" y="4759325"/>
              <a:ext cx="117475" cy="130175"/>
            </a:xfrm>
            <a:custGeom>
              <a:avLst/>
              <a:gdLst>
                <a:gd name="T0" fmla="*/ 2147483647 w 74"/>
                <a:gd name="T1" fmla="*/ 0 h 82"/>
                <a:gd name="T2" fmla="*/ 0 w 74"/>
                <a:gd name="T3" fmla="*/ 2147483647 h 82"/>
                <a:gd name="T4" fmla="*/ 2147483647 w 74"/>
                <a:gd name="T5" fmla="*/ 2147483647 h 82"/>
                <a:gd name="T6" fmla="*/ 2147483647 w 74"/>
                <a:gd name="T7" fmla="*/ 0 h 82"/>
                <a:gd name="T8" fmla="*/ 0 w 74"/>
                <a:gd name="T9" fmla="*/ 2147483647 h 82"/>
                <a:gd name="T10" fmla="*/ 2147483647 w 74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2"/>
                <a:gd name="T20" fmla="*/ 74 w 7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2">
                  <a:moveTo>
                    <a:pt x="74" y="0"/>
                  </a:moveTo>
                  <a:lnTo>
                    <a:pt x="0" y="4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0" y="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284538" y="4813300"/>
              <a:ext cx="1160462" cy="238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5289550" y="4813300"/>
              <a:ext cx="1157288" cy="238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437313" y="4759325"/>
              <a:ext cx="117475" cy="130175"/>
            </a:xfrm>
            <a:custGeom>
              <a:avLst/>
              <a:gdLst>
                <a:gd name="T0" fmla="*/ 0 w 74"/>
                <a:gd name="T1" fmla="*/ 0 h 82"/>
                <a:gd name="T2" fmla="*/ 2147483647 w 74"/>
                <a:gd name="T3" fmla="*/ 2147483647 h 82"/>
                <a:gd name="T4" fmla="*/ 0 w 74"/>
                <a:gd name="T5" fmla="*/ 2147483647 h 82"/>
                <a:gd name="T6" fmla="*/ 0 w 74"/>
                <a:gd name="T7" fmla="*/ 0 h 82"/>
                <a:gd name="T8" fmla="*/ 2147483647 w 74"/>
                <a:gd name="T9" fmla="*/ 2147483647 h 82"/>
                <a:gd name="T10" fmla="*/ 0 w 74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2"/>
                <a:gd name="T20" fmla="*/ 74 w 7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2">
                  <a:moveTo>
                    <a:pt x="0" y="0"/>
                  </a:moveTo>
                  <a:lnTo>
                    <a:pt x="74" y="40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481138" y="5372100"/>
              <a:ext cx="122237" cy="130175"/>
            </a:xfrm>
            <a:custGeom>
              <a:avLst/>
              <a:gdLst>
                <a:gd name="T0" fmla="*/ 2147483647 w 77"/>
                <a:gd name="T1" fmla="*/ 0 h 82"/>
                <a:gd name="T2" fmla="*/ 0 w 77"/>
                <a:gd name="T3" fmla="*/ 2147483647 h 82"/>
                <a:gd name="T4" fmla="*/ 2147483647 w 77"/>
                <a:gd name="T5" fmla="*/ 2147483647 h 82"/>
                <a:gd name="T6" fmla="*/ 2147483647 w 77"/>
                <a:gd name="T7" fmla="*/ 0 h 82"/>
                <a:gd name="T8" fmla="*/ 0 w 77"/>
                <a:gd name="T9" fmla="*/ 2147483647 h 82"/>
                <a:gd name="T10" fmla="*/ 2147483647 w 77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82"/>
                <a:gd name="T20" fmla="*/ 77 w 77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82">
                  <a:moveTo>
                    <a:pt x="77" y="0"/>
                  </a:moveTo>
                  <a:lnTo>
                    <a:pt x="0" y="39"/>
                  </a:lnTo>
                  <a:lnTo>
                    <a:pt x="77" y="82"/>
                  </a:lnTo>
                  <a:lnTo>
                    <a:pt x="77" y="0"/>
                  </a:lnTo>
                  <a:lnTo>
                    <a:pt x="0" y="3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592263" y="5424488"/>
              <a:ext cx="2100262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391025" y="5424488"/>
              <a:ext cx="2055813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437313" y="5372100"/>
              <a:ext cx="117475" cy="130175"/>
            </a:xfrm>
            <a:custGeom>
              <a:avLst/>
              <a:gdLst>
                <a:gd name="T0" fmla="*/ 0 w 74"/>
                <a:gd name="T1" fmla="*/ 0 h 82"/>
                <a:gd name="T2" fmla="*/ 2147483647 w 74"/>
                <a:gd name="T3" fmla="*/ 2147483647 h 82"/>
                <a:gd name="T4" fmla="*/ 0 w 74"/>
                <a:gd name="T5" fmla="*/ 2147483647 h 82"/>
                <a:gd name="T6" fmla="*/ 0 w 74"/>
                <a:gd name="T7" fmla="*/ 0 h 82"/>
                <a:gd name="T8" fmla="*/ 2147483647 w 74"/>
                <a:gd name="T9" fmla="*/ 2147483647 h 82"/>
                <a:gd name="T10" fmla="*/ 0 w 74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2"/>
                <a:gd name="T20" fmla="*/ 74 w 7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2">
                  <a:moveTo>
                    <a:pt x="0" y="0"/>
                  </a:moveTo>
                  <a:lnTo>
                    <a:pt x="74" y="39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503863" y="2465388"/>
              <a:ext cx="133350" cy="125412"/>
            </a:xfrm>
            <a:custGeom>
              <a:avLst/>
              <a:gdLst>
                <a:gd name="T0" fmla="*/ 0 w 84"/>
                <a:gd name="T1" fmla="*/ 0 h 79"/>
                <a:gd name="T2" fmla="*/ 2147483647 w 84"/>
                <a:gd name="T3" fmla="*/ 2147483647 h 79"/>
                <a:gd name="T4" fmla="*/ 2147483647 w 84"/>
                <a:gd name="T5" fmla="*/ 2147483647 h 79"/>
                <a:gd name="T6" fmla="*/ 0 w 84"/>
                <a:gd name="T7" fmla="*/ 0 h 79"/>
                <a:gd name="T8" fmla="*/ 2147483647 w 84"/>
                <a:gd name="T9" fmla="*/ 2147483647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0" y="0"/>
                  </a:moveTo>
                  <a:lnTo>
                    <a:pt x="34" y="79"/>
                  </a:lnTo>
                  <a:lnTo>
                    <a:pt x="84" y="8"/>
                  </a:lnTo>
                  <a:lnTo>
                    <a:pt x="0" y="0"/>
                  </a:lnTo>
                  <a:lnTo>
                    <a:pt x="34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54663" y="2017713"/>
              <a:ext cx="268287" cy="468312"/>
            </a:xfrm>
            <a:custGeom>
              <a:avLst/>
              <a:gdLst>
                <a:gd name="T0" fmla="*/ 2147483647 w 169"/>
                <a:gd name="T1" fmla="*/ 0 h 295"/>
                <a:gd name="T2" fmla="*/ 2147483647 w 169"/>
                <a:gd name="T3" fmla="*/ 2147483647 h 295"/>
                <a:gd name="T4" fmla="*/ 2147483647 w 169"/>
                <a:gd name="T5" fmla="*/ 2147483647 h 295"/>
                <a:gd name="T6" fmla="*/ 2147483647 w 169"/>
                <a:gd name="T7" fmla="*/ 2147483647 h 295"/>
                <a:gd name="T8" fmla="*/ 2147483647 w 169"/>
                <a:gd name="T9" fmla="*/ 2147483647 h 295"/>
                <a:gd name="T10" fmla="*/ 2147483647 w 169"/>
                <a:gd name="T11" fmla="*/ 2147483647 h 295"/>
                <a:gd name="T12" fmla="*/ 2147483647 w 169"/>
                <a:gd name="T13" fmla="*/ 2147483647 h 295"/>
                <a:gd name="T14" fmla="*/ 2147483647 w 169"/>
                <a:gd name="T15" fmla="*/ 2147483647 h 295"/>
                <a:gd name="T16" fmla="*/ 2147483647 w 169"/>
                <a:gd name="T17" fmla="*/ 2147483647 h 295"/>
                <a:gd name="T18" fmla="*/ 2147483647 w 169"/>
                <a:gd name="T19" fmla="*/ 2147483647 h 295"/>
                <a:gd name="T20" fmla="*/ 2147483647 w 169"/>
                <a:gd name="T21" fmla="*/ 2147483647 h 295"/>
                <a:gd name="T22" fmla="*/ 2147483647 w 169"/>
                <a:gd name="T23" fmla="*/ 2147483647 h 295"/>
                <a:gd name="T24" fmla="*/ 0 w 169"/>
                <a:gd name="T25" fmla="*/ 2147483647 h 295"/>
                <a:gd name="T26" fmla="*/ 2147483647 w 169"/>
                <a:gd name="T27" fmla="*/ 2147483647 h 295"/>
                <a:gd name="T28" fmla="*/ 2147483647 w 169"/>
                <a:gd name="T29" fmla="*/ 2147483647 h 295"/>
                <a:gd name="T30" fmla="*/ 2147483647 w 169"/>
                <a:gd name="T31" fmla="*/ 2147483647 h 295"/>
                <a:gd name="T32" fmla="*/ 2147483647 w 169"/>
                <a:gd name="T33" fmla="*/ 2147483647 h 295"/>
                <a:gd name="T34" fmla="*/ 2147483647 w 169"/>
                <a:gd name="T35" fmla="*/ 2147483647 h 295"/>
                <a:gd name="T36" fmla="*/ 2147483647 w 169"/>
                <a:gd name="T37" fmla="*/ 2147483647 h 295"/>
                <a:gd name="T38" fmla="*/ 2147483647 w 169"/>
                <a:gd name="T39" fmla="*/ 2147483647 h 295"/>
                <a:gd name="T40" fmla="*/ 2147483647 w 169"/>
                <a:gd name="T41" fmla="*/ 2147483647 h 295"/>
                <a:gd name="T42" fmla="*/ 2147483647 w 169"/>
                <a:gd name="T43" fmla="*/ 2147483647 h 295"/>
                <a:gd name="T44" fmla="*/ 2147483647 w 169"/>
                <a:gd name="T45" fmla="*/ 2147483647 h 295"/>
                <a:gd name="T46" fmla="*/ 2147483647 w 169"/>
                <a:gd name="T47" fmla="*/ 2147483647 h 295"/>
                <a:gd name="T48" fmla="*/ 2147483647 w 169"/>
                <a:gd name="T49" fmla="*/ 2147483647 h 295"/>
                <a:gd name="T50" fmla="*/ 2147483647 w 169"/>
                <a:gd name="T51" fmla="*/ 2147483647 h 295"/>
                <a:gd name="T52" fmla="*/ 2147483647 w 169"/>
                <a:gd name="T53" fmla="*/ 0 h 2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295"/>
                <a:gd name="T83" fmla="*/ 169 w 169"/>
                <a:gd name="T84" fmla="*/ 295 h 2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295">
                  <a:moveTo>
                    <a:pt x="164" y="0"/>
                  </a:moveTo>
                  <a:lnTo>
                    <a:pt x="144" y="7"/>
                  </a:lnTo>
                  <a:lnTo>
                    <a:pt x="126" y="16"/>
                  </a:lnTo>
                  <a:lnTo>
                    <a:pt x="110" y="29"/>
                  </a:lnTo>
                  <a:lnTo>
                    <a:pt x="94" y="45"/>
                  </a:lnTo>
                  <a:lnTo>
                    <a:pt x="81" y="60"/>
                  </a:lnTo>
                  <a:lnTo>
                    <a:pt x="70" y="78"/>
                  </a:lnTo>
                  <a:lnTo>
                    <a:pt x="56" y="98"/>
                  </a:lnTo>
                  <a:lnTo>
                    <a:pt x="47" y="120"/>
                  </a:lnTo>
                  <a:lnTo>
                    <a:pt x="29" y="162"/>
                  </a:lnTo>
                  <a:lnTo>
                    <a:pt x="16" y="206"/>
                  </a:lnTo>
                  <a:lnTo>
                    <a:pt x="6" y="251"/>
                  </a:lnTo>
                  <a:lnTo>
                    <a:pt x="0" y="293"/>
                  </a:lnTo>
                  <a:lnTo>
                    <a:pt x="16" y="295"/>
                  </a:lnTo>
                  <a:lnTo>
                    <a:pt x="22" y="255"/>
                  </a:lnTo>
                  <a:lnTo>
                    <a:pt x="31" y="211"/>
                  </a:lnTo>
                  <a:lnTo>
                    <a:pt x="45" y="166"/>
                  </a:lnTo>
                  <a:lnTo>
                    <a:pt x="61" y="124"/>
                  </a:lnTo>
                  <a:lnTo>
                    <a:pt x="72" y="104"/>
                  </a:lnTo>
                  <a:lnTo>
                    <a:pt x="83" y="87"/>
                  </a:lnTo>
                  <a:lnTo>
                    <a:pt x="94" y="69"/>
                  </a:lnTo>
                  <a:lnTo>
                    <a:pt x="108" y="54"/>
                  </a:lnTo>
                  <a:lnTo>
                    <a:pt x="122" y="40"/>
                  </a:lnTo>
                  <a:lnTo>
                    <a:pt x="135" y="29"/>
                  </a:lnTo>
                  <a:lnTo>
                    <a:pt x="151" y="20"/>
                  </a:lnTo>
                  <a:lnTo>
                    <a:pt x="169" y="1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147888" y="2489200"/>
              <a:ext cx="96837" cy="106363"/>
            </a:xfrm>
            <a:custGeom>
              <a:avLst/>
              <a:gdLst>
                <a:gd name="T0" fmla="*/ 0 w 61"/>
                <a:gd name="T1" fmla="*/ 0 h 67"/>
                <a:gd name="T2" fmla="*/ 2147483647 w 61"/>
                <a:gd name="T3" fmla="*/ 2147483647 h 67"/>
                <a:gd name="T4" fmla="*/ 2147483647 w 61"/>
                <a:gd name="T5" fmla="*/ 2147483647 h 67"/>
                <a:gd name="T6" fmla="*/ 0 w 61"/>
                <a:gd name="T7" fmla="*/ 0 h 67"/>
                <a:gd name="T8" fmla="*/ 2147483647 w 61"/>
                <a:gd name="T9" fmla="*/ 2147483647 h 67"/>
                <a:gd name="T10" fmla="*/ 0 w 61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7"/>
                <a:gd name="T20" fmla="*/ 61 w 6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7">
                  <a:moveTo>
                    <a:pt x="0" y="0"/>
                  </a:moveTo>
                  <a:lnTo>
                    <a:pt x="9" y="67"/>
                  </a:lnTo>
                  <a:lnTo>
                    <a:pt x="61" y="22"/>
                  </a:lnTo>
                  <a:lnTo>
                    <a:pt x="0" y="0"/>
                  </a:lnTo>
                  <a:lnTo>
                    <a:pt x="9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182813" y="2011363"/>
              <a:ext cx="501650" cy="509587"/>
            </a:xfrm>
            <a:custGeom>
              <a:avLst/>
              <a:gdLst>
                <a:gd name="T0" fmla="*/ 2147483647 w 316"/>
                <a:gd name="T1" fmla="*/ 0 h 321"/>
                <a:gd name="T2" fmla="*/ 2147483647 w 316"/>
                <a:gd name="T3" fmla="*/ 2147483647 h 321"/>
                <a:gd name="T4" fmla="*/ 2147483647 w 316"/>
                <a:gd name="T5" fmla="*/ 2147483647 h 321"/>
                <a:gd name="T6" fmla="*/ 2147483647 w 316"/>
                <a:gd name="T7" fmla="*/ 2147483647 h 321"/>
                <a:gd name="T8" fmla="*/ 2147483647 w 316"/>
                <a:gd name="T9" fmla="*/ 2147483647 h 321"/>
                <a:gd name="T10" fmla="*/ 2147483647 w 316"/>
                <a:gd name="T11" fmla="*/ 2147483647 h 321"/>
                <a:gd name="T12" fmla="*/ 2147483647 w 316"/>
                <a:gd name="T13" fmla="*/ 2147483647 h 321"/>
                <a:gd name="T14" fmla="*/ 2147483647 w 316"/>
                <a:gd name="T15" fmla="*/ 2147483647 h 321"/>
                <a:gd name="T16" fmla="*/ 2147483647 w 316"/>
                <a:gd name="T17" fmla="*/ 2147483647 h 321"/>
                <a:gd name="T18" fmla="*/ 2147483647 w 316"/>
                <a:gd name="T19" fmla="*/ 2147483647 h 321"/>
                <a:gd name="T20" fmla="*/ 2147483647 w 316"/>
                <a:gd name="T21" fmla="*/ 2147483647 h 321"/>
                <a:gd name="T22" fmla="*/ 2147483647 w 316"/>
                <a:gd name="T23" fmla="*/ 2147483647 h 321"/>
                <a:gd name="T24" fmla="*/ 2147483647 w 316"/>
                <a:gd name="T25" fmla="*/ 2147483647 h 321"/>
                <a:gd name="T26" fmla="*/ 2147483647 w 316"/>
                <a:gd name="T27" fmla="*/ 2147483647 h 321"/>
                <a:gd name="T28" fmla="*/ 2147483647 w 316"/>
                <a:gd name="T29" fmla="*/ 2147483647 h 321"/>
                <a:gd name="T30" fmla="*/ 2147483647 w 316"/>
                <a:gd name="T31" fmla="*/ 2147483647 h 321"/>
                <a:gd name="T32" fmla="*/ 0 w 316"/>
                <a:gd name="T33" fmla="*/ 2147483647 h 321"/>
                <a:gd name="T34" fmla="*/ 2147483647 w 316"/>
                <a:gd name="T35" fmla="*/ 2147483647 h 321"/>
                <a:gd name="T36" fmla="*/ 2147483647 w 316"/>
                <a:gd name="T37" fmla="*/ 2147483647 h 321"/>
                <a:gd name="T38" fmla="*/ 2147483647 w 316"/>
                <a:gd name="T39" fmla="*/ 2147483647 h 321"/>
                <a:gd name="T40" fmla="*/ 2147483647 w 316"/>
                <a:gd name="T41" fmla="*/ 2147483647 h 321"/>
                <a:gd name="T42" fmla="*/ 2147483647 w 316"/>
                <a:gd name="T43" fmla="*/ 2147483647 h 321"/>
                <a:gd name="T44" fmla="*/ 2147483647 w 316"/>
                <a:gd name="T45" fmla="*/ 2147483647 h 321"/>
                <a:gd name="T46" fmla="*/ 2147483647 w 316"/>
                <a:gd name="T47" fmla="*/ 2147483647 h 321"/>
                <a:gd name="T48" fmla="*/ 2147483647 w 316"/>
                <a:gd name="T49" fmla="*/ 2147483647 h 321"/>
                <a:gd name="T50" fmla="*/ 2147483647 w 316"/>
                <a:gd name="T51" fmla="*/ 2147483647 h 321"/>
                <a:gd name="T52" fmla="*/ 2147483647 w 316"/>
                <a:gd name="T53" fmla="*/ 2147483647 h 321"/>
                <a:gd name="T54" fmla="*/ 2147483647 w 316"/>
                <a:gd name="T55" fmla="*/ 2147483647 h 321"/>
                <a:gd name="T56" fmla="*/ 2147483647 w 316"/>
                <a:gd name="T57" fmla="*/ 2147483647 h 321"/>
                <a:gd name="T58" fmla="*/ 2147483647 w 316"/>
                <a:gd name="T59" fmla="*/ 2147483647 h 321"/>
                <a:gd name="T60" fmla="*/ 2147483647 w 316"/>
                <a:gd name="T61" fmla="*/ 2147483647 h 321"/>
                <a:gd name="T62" fmla="*/ 2147483647 w 316"/>
                <a:gd name="T63" fmla="*/ 2147483647 h 321"/>
                <a:gd name="T64" fmla="*/ 2147483647 w 316"/>
                <a:gd name="T65" fmla="*/ 2147483647 h 321"/>
                <a:gd name="T66" fmla="*/ 2147483647 w 316"/>
                <a:gd name="T67" fmla="*/ 2147483647 h 321"/>
                <a:gd name="T68" fmla="*/ 2147483647 w 316"/>
                <a:gd name="T69" fmla="*/ 0 h 3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321"/>
                <a:gd name="T107" fmla="*/ 316 w 316"/>
                <a:gd name="T108" fmla="*/ 321 h 3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321">
                  <a:moveTo>
                    <a:pt x="314" y="0"/>
                  </a:moveTo>
                  <a:lnTo>
                    <a:pt x="287" y="7"/>
                  </a:lnTo>
                  <a:lnTo>
                    <a:pt x="260" y="18"/>
                  </a:lnTo>
                  <a:lnTo>
                    <a:pt x="233" y="31"/>
                  </a:lnTo>
                  <a:lnTo>
                    <a:pt x="208" y="46"/>
                  </a:lnTo>
                  <a:lnTo>
                    <a:pt x="183" y="62"/>
                  </a:lnTo>
                  <a:lnTo>
                    <a:pt x="161" y="82"/>
                  </a:lnTo>
                  <a:lnTo>
                    <a:pt x="138" y="102"/>
                  </a:lnTo>
                  <a:lnTo>
                    <a:pt x="118" y="124"/>
                  </a:lnTo>
                  <a:lnTo>
                    <a:pt x="97" y="146"/>
                  </a:lnTo>
                  <a:lnTo>
                    <a:pt x="79" y="170"/>
                  </a:lnTo>
                  <a:lnTo>
                    <a:pt x="64" y="195"/>
                  </a:lnTo>
                  <a:lnTo>
                    <a:pt x="48" y="219"/>
                  </a:lnTo>
                  <a:lnTo>
                    <a:pt x="32" y="244"/>
                  </a:lnTo>
                  <a:lnTo>
                    <a:pt x="21" y="268"/>
                  </a:lnTo>
                  <a:lnTo>
                    <a:pt x="10" y="290"/>
                  </a:lnTo>
                  <a:lnTo>
                    <a:pt x="0" y="314"/>
                  </a:lnTo>
                  <a:lnTo>
                    <a:pt x="12" y="321"/>
                  </a:lnTo>
                  <a:lnTo>
                    <a:pt x="21" y="299"/>
                  </a:lnTo>
                  <a:lnTo>
                    <a:pt x="30" y="275"/>
                  </a:lnTo>
                  <a:lnTo>
                    <a:pt x="43" y="252"/>
                  </a:lnTo>
                  <a:lnTo>
                    <a:pt x="57" y="228"/>
                  </a:lnTo>
                  <a:lnTo>
                    <a:pt x="73" y="204"/>
                  </a:lnTo>
                  <a:lnTo>
                    <a:pt x="88" y="182"/>
                  </a:lnTo>
                  <a:lnTo>
                    <a:pt x="106" y="157"/>
                  </a:lnTo>
                  <a:lnTo>
                    <a:pt x="125" y="135"/>
                  </a:lnTo>
                  <a:lnTo>
                    <a:pt x="145" y="115"/>
                  </a:lnTo>
                  <a:lnTo>
                    <a:pt x="167" y="95"/>
                  </a:lnTo>
                  <a:lnTo>
                    <a:pt x="190" y="77"/>
                  </a:lnTo>
                  <a:lnTo>
                    <a:pt x="212" y="60"/>
                  </a:lnTo>
                  <a:lnTo>
                    <a:pt x="237" y="44"/>
                  </a:lnTo>
                  <a:lnTo>
                    <a:pt x="262" y="33"/>
                  </a:lnTo>
                  <a:lnTo>
                    <a:pt x="289" y="22"/>
                  </a:lnTo>
                  <a:lnTo>
                    <a:pt x="31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835400" y="2489200"/>
              <a:ext cx="96838" cy="106363"/>
            </a:xfrm>
            <a:custGeom>
              <a:avLst/>
              <a:gdLst>
                <a:gd name="T0" fmla="*/ 0 w 61"/>
                <a:gd name="T1" fmla="*/ 2147483647 h 67"/>
                <a:gd name="T2" fmla="*/ 2147483647 w 61"/>
                <a:gd name="T3" fmla="*/ 2147483647 h 67"/>
                <a:gd name="T4" fmla="*/ 2147483647 w 61"/>
                <a:gd name="T5" fmla="*/ 0 h 67"/>
                <a:gd name="T6" fmla="*/ 0 w 61"/>
                <a:gd name="T7" fmla="*/ 2147483647 h 67"/>
                <a:gd name="T8" fmla="*/ 2147483647 w 61"/>
                <a:gd name="T9" fmla="*/ 2147483647 h 67"/>
                <a:gd name="T10" fmla="*/ 0 w 61"/>
                <a:gd name="T11" fmla="*/ 214748364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7"/>
                <a:gd name="T20" fmla="*/ 61 w 6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7">
                  <a:moveTo>
                    <a:pt x="0" y="22"/>
                  </a:moveTo>
                  <a:lnTo>
                    <a:pt x="52" y="67"/>
                  </a:lnTo>
                  <a:lnTo>
                    <a:pt x="61" y="0"/>
                  </a:lnTo>
                  <a:lnTo>
                    <a:pt x="0" y="22"/>
                  </a:lnTo>
                  <a:lnTo>
                    <a:pt x="52" y="6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395663" y="2011363"/>
              <a:ext cx="501650" cy="509587"/>
            </a:xfrm>
            <a:custGeom>
              <a:avLst/>
              <a:gdLst>
                <a:gd name="T0" fmla="*/ 2147483647 w 316"/>
                <a:gd name="T1" fmla="*/ 0 h 321"/>
                <a:gd name="T2" fmla="*/ 2147483647 w 316"/>
                <a:gd name="T3" fmla="*/ 2147483647 h 321"/>
                <a:gd name="T4" fmla="*/ 2147483647 w 316"/>
                <a:gd name="T5" fmla="*/ 2147483647 h 321"/>
                <a:gd name="T6" fmla="*/ 2147483647 w 316"/>
                <a:gd name="T7" fmla="*/ 2147483647 h 321"/>
                <a:gd name="T8" fmla="*/ 2147483647 w 316"/>
                <a:gd name="T9" fmla="*/ 2147483647 h 321"/>
                <a:gd name="T10" fmla="*/ 2147483647 w 316"/>
                <a:gd name="T11" fmla="*/ 2147483647 h 321"/>
                <a:gd name="T12" fmla="*/ 2147483647 w 316"/>
                <a:gd name="T13" fmla="*/ 2147483647 h 321"/>
                <a:gd name="T14" fmla="*/ 2147483647 w 316"/>
                <a:gd name="T15" fmla="*/ 2147483647 h 321"/>
                <a:gd name="T16" fmla="*/ 2147483647 w 316"/>
                <a:gd name="T17" fmla="*/ 2147483647 h 321"/>
                <a:gd name="T18" fmla="*/ 2147483647 w 316"/>
                <a:gd name="T19" fmla="*/ 2147483647 h 321"/>
                <a:gd name="T20" fmla="*/ 2147483647 w 316"/>
                <a:gd name="T21" fmla="*/ 2147483647 h 321"/>
                <a:gd name="T22" fmla="*/ 2147483647 w 316"/>
                <a:gd name="T23" fmla="*/ 2147483647 h 321"/>
                <a:gd name="T24" fmla="*/ 2147483647 w 316"/>
                <a:gd name="T25" fmla="*/ 2147483647 h 321"/>
                <a:gd name="T26" fmla="*/ 2147483647 w 316"/>
                <a:gd name="T27" fmla="*/ 2147483647 h 321"/>
                <a:gd name="T28" fmla="*/ 2147483647 w 316"/>
                <a:gd name="T29" fmla="*/ 2147483647 h 321"/>
                <a:gd name="T30" fmla="*/ 2147483647 w 316"/>
                <a:gd name="T31" fmla="*/ 2147483647 h 321"/>
                <a:gd name="T32" fmla="*/ 2147483647 w 316"/>
                <a:gd name="T33" fmla="*/ 2147483647 h 321"/>
                <a:gd name="T34" fmla="*/ 2147483647 w 316"/>
                <a:gd name="T35" fmla="*/ 2147483647 h 321"/>
                <a:gd name="T36" fmla="*/ 2147483647 w 316"/>
                <a:gd name="T37" fmla="*/ 2147483647 h 321"/>
                <a:gd name="T38" fmla="*/ 2147483647 w 316"/>
                <a:gd name="T39" fmla="*/ 2147483647 h 321"/>
                <a:gd name="T40" fmla="*/ 2147483647 w 316"/>
                <a:gd name="T41" fmla="*/ 2147483647 h 321"/>
                <a:gd name="T42" fmla="*/ 2147483647 w 316"/>
                <a:gd name="T43" fmla="*/ 2147483647 h 321"/>
                <a:gd name="T44" fmla="*/ 2147483647 w 316"/>
                <a:gd name="T45" fmla="*/ 2147483647 h 321"/>
                <a:gd name="T46" fmla="*/ 2147483647 w 316"/>
                <a:gd name="T47" fmla="*/ 2147483647 h 321"/>
                <a:gd name="T48" fmla="*/ 2147483647 w 316"/>
                <a:gd name="T49" fmla="*/ 2147483647 h 321"/>
                <a:gd name="T50" fmla="*/ 2147483647 w 316"/>
                <a:gd name="T51" fmla="*/ 2147483647 h 321"/>
                <a:gd name="T52" fmla="*/ 2147483647 w 316"/>
                <a:gd name="T53" fmla="*/ 2147483647 h 321"/>
                <a:gd name="T54" fmla="*/ 2147483647 w 316"/>
                <a:gd name="T55" fmla="*/ 2147483647 h 321"/>
                <a:gd name="T56" fmla="*/ 2147483647 w 316"/>
                <a:gd name="T57" fmla="*/ 2147483647 h 321"/>
                <a:gd name="T58" fmla="*/ 2147483647 w 316"/>
                <a:gd name="T59" fmla="*/ 2147483647 h 321"/>
                <a:gd name="T60" fmla="*/ 2147483647 w 316"/>
                <a:gd name="T61" fmla="*/ 2147483647 h 321"/>
                <a:gd name="T62" fmla="*/ 2147483647 w 316"/>
                <a:gd name="T63" fmla="*/ 2147483647 h 321"/>
                <a:gd name="T64" fmla="*/ 2147483647 w 316"/>
                <a:gd name="T65" fmla="*/ 2147483647 h 321"/>
                <a:gd name="T66" fmla="*/ 0 w 316"/>
                <a:gd name="T67" fmla="*/ 2147483647 h 321"/>
                <a:gd name="T68" fmla="*/ 2147483647 w 316"/>
                <a:gd name="T69" fmla="*/ 0 h 3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321"/>
                <a:gd name="T107" fmla="*/ 316 w 316"/>
                <a:gd name="T108" fmla="*/ 321 h 3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321">
                  <a:moveTo>
                    <a:pt x="2" y="0"/>
                  </a:moveTo>
                  <a:lnTo>
                    <a:pt x="29" y="7"/>
                  </a:lnTo>
                  <a:lnTo>
                    <a:pt x="56" y="18"/>
                  </a:lnTo>
                  <a:lnTo>
                    <a:pt x="83" y="31"/>
                  </a:lnTo>
                  <a:lnTo>
                    <a:pt x="108" y="46"/>
                  </a:lnTo>
                  <a:lnTo>
                    <a:pt x="133" y="62"/>
                  </a:lnTo>
                  <a:lnTo>
                    <a:pt x="155" y="82"/>
                  </a:lnTo>
                  <a:lnTo>
                    <a:pt x="178" y="102"/>
                  </a:lnTo>
                  <a:lnTo>
                    <a:pt x="198" y="124"/>
                  </a:lnTo>
                  <a:lnTo>
                    <a:pt x="219" y="146"/>
                  </a:lnTo>
                  <a:lnTo>
                    <a:pt x="237" y="170"/>
                  </a:lnTo>
                  <a:lnTo>
                    <a:pt x="252" y="195"/>
                  </a:lnTo>
                  <a:lnTo>
                    <a:pt x="268" y="219"/>
                  </a:lnTo>
                  <a:lnTo>
                    <a:pt x="282" y="244"/>
                  </a:lnTo>
                  <a:lnTo>
                    <a:pt x="295" y="268"/>
                  </a:lnTo>
                  <a:lnTo>
                    <a:pt x="307" y="290"/>
                  </a:lnTo>
                  <a:lnTo>
                    <a:pt x="316" y="314"/>
                  </a:lnTo>
                  <a:lnTo>
                    <a:pt x="304" y="321"/>
                  </a:lnTo>
                  <a:lnTo>
                    <a:pt x="295" y="299"/>
                  </a:lnTo>
                  <a:lnTo>
                    <a:pt x="284" y="275"/>
                  </a:lnTo>
                  <a:lnTo>
                    <a:pt x="273" y="252"/>
                  </a:lnTo>
                  <a:lnTo>
                    <a:pt x="259" y="228"/>
                  </a:lnTo>
                  <a:lnTo>
                    <a:pt x="243" y="204"/>
                  </a:lnTo>
                  <a:lnTo>
                    <a:pt x="228" y="182"/>
                  </a:lnTo>
                  <a:lnTo>
                    <a:pt x="210" y="157"/>
                  </a:lnTo>
                  <a:lnTo>
                    <a:pt x="192" y="135"/>
                  </a:lnTo>
                  <a:lnTo>
                    <a:pt x="171" y="115"/>
                  </a:lnTo>
                  <a:lnTo>
                    <a:pt x="149" y="95"/>
                  </a:lnTo>
                  <a:lnTo>
                    <a:pt x="126" y="77"/>
                  </a:lnTo>
                  <a:lnTo>
                    <a:pt x="104" y="60"/>
                  </a:lnTo>
                  <a:lnTo>
                    <a:pt x="79" y="44"/>
                  </a:lnTo>
                  <a:lnTo>
                    <a:pt x="52" y="33"/>
                  </a:lnTo>
                  <a:lnTo>
                    <a:pt x="27" y="22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262188" y="3586163"/>
              <a:ext cx="133350" cy="119062"/>
            </a:xfrm>
            <a:custGeom>
              <a:avLst/>
              <a:gdLst>
                <a:gd name="T0" fmla="*/ 0 w 84"/>
                <a:gd name="T1" fmla="*/ 0 h 75"/>
                <a:gd name="T2" fmla="*/ 2147483647 w 84"/>
                <a:gd name="T3" fmla="*/ 2147483647 h 75"/>
                <a:gd name="T4" fmla="*/ 2147483647 w 84"/>
                <a:gd name="T5" fmla="*/ 0 h 75"/>
                <a:gd name="T6" fmla="*/ 0 w 84"/>
                <a:gd name="T7" fmla="*/ 0 h 75"/>
                <a:gd name="T8" fmla="*/ 2147483647 w 84"/>
                <a:gd name="T9" fmla="*/ 2147483647 h 75"/>
                <a:gd name="T10" fmla="*/ 0 w 84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5"/>
                <a:gd name="T20" fmla="*/ 84 w 84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5">
                  <a:moveTo>
                    <a:pt x="0" y="0"/>
                  </a:moveTo>
                  <a:lnTo>
                    <a:pt x="43" y="7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3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316163" y="3157538"/>
              <a:ext cx="25400" cy="43973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921125" y="3586163"/>
              <a:ext cx="133350" cy="119062"/>
            </a:xfrm>
            <a:custGeom>
              <a:avLst/>
              <a:gdLst>
                <a:gd name="T0" fmla="*/ 0 w 84"/>
                <a:gd name="T1" fmla="*/ 0 h 75"/>
                <a:gd name="T2" fmla="*/ 2147483647 w 84"/>
                <a:gd name="T3" fmla="*/ 2147483647 h 75"/>
                <a:gd name="T4" fmla="*/ 2147483647 w 84"/>
                <a:gd name="T5" fmla="*/ 0 h 75"/>
                <a:gd name="T6" fmla="*/ 0 w 84"/>
                <a:gd name="T7" fmla="*/ 0 h 75"/>
                <a:gd name="T8" fmla="*/ 2147483647 w 84"/>
                <a:gd name="T9" fmla="*/ 2147483647 h 75"/>
                <a:gd name="T10" fmla="*/ 0 w 84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5"/>
                <a:gd name="T20" fmla="*/ 84 w 84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5">
                  <a:moveTo>
                    <a:pt x="0" y="0"/>
                  </a:moveTo>
                  <a:lnTo>
                    <a:pt x="41" y="7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1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975100" y="3157538"/>
              <a:ext cx="25400" cy="43973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5626100" y="3586163"/>
              <a:ext cx="131763" cy="119062"/>
            </a:xfrm>
            <a:custGeom>
              <a:avLst/>
              <a:gdLst>
                <a:gd name="T0" fmla="*/ 0 w 83"/>
                <a:gd name="T1" fmla="*/ 0 h 75"/>
                <a:gd name="T2" fmla="*/ 2147483647 w 83"/>
                <a:gd name="T3" fmla="*/ 2147483647 h 75"/>
                <a:gd name="T4" fmla="*/ 2147483647 w 83"/>
                <a:gd name="T5" fmla="*/ 0 h 75"/>
                <a:gd name="T6" fmla="*/ 0 w 83"/>
                <a:gd name="T7" fmla="*/ 0 h 75"/>
                <a:gd name="T8" fmla="*/ 2147483647 w 83"/>
                <a:gd name="T9" fmla="*/ 2147483647 h 75"/>
                <a:gd name="T10" fmla="*/ 0 w 83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75"/>
                <a:gd name="T20" fmla="*/ 83 w 83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75">
                  <a:moveTo>
                    <a:pt x="0" y="0"/>
                  </a:moveTo>
                  <a:lnTo>
                    <a:pt x="43" y="7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43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5680075" y="3157538"/>
              <a:ext cx="23813" cy="43973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016250" y="2798763"/>
              <a:ext cx="20638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062288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3108325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3155950" y="2798763"/>
              <a:ext cx="20638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3201988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248025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3295650" y="2798763"/>
              <a:ext cx="20638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3341688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287713" y="2738438"/>
              <a:ext cx="111125" cy="84137"/>
            </a:xfrm>
            <a:custGeom>
              <a:avLst/>
              <a:gdLst>
                <a:gd name="T0" fmla="*/ 2147483647 w 70"/>
                <a:gd name="T1" fmla="*/ 2147483647 h 53"/>
                <a:gd name="T2" fmla="*/ 2147483647 w 70"/>
                <a:gd name="T3" fmla="*/ 2147483647 h 53"/>
                <a:gd name="T4" fmla="*/ 2147483647 w 70"/>
                <a:gd name="T5" fmla="*/ 0 h 53"/>
                <a:gd name="T6" fmla="*/ 0 w 70"/>
                <a:gd name="T7" fmla="*/ 2147483647 h 53"/>
                <a:gd name="T8" fmla="*/ 2147483647 w 70"/>
                <a:gd name="T9" fmla="*/ 2147483647 h 53"/>
                <a:gd name="T10" fmla="*/ 2147483647 w 70"/>
                <a:gd name="T11" fmla="*/ 2147483647 h 53"/>
                <a:gd name="T12" fmla="*/ 2147483647 w 70"/>
                <a:gd name="T13" fmla="*/ 214748364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53"/>
                <a:gd name="T23" fmla="*/ 70 w 7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53">
                  <a:moveTo>
                    <a:pt x="70" y="53"/>
                  </a:moveTo>
                  <a:lnTo>
                    <a:pt x="70" y="40"/>
                  </a:lnTo>
                  <a:lnTo>
                    <a:pt x="7" y="0"/>
                  </a:lnTo>
                  <a:lnTo>
                    <a:pt x="0" y="14"/>
                  </a:lnTo>
                  <a:lnTo>
                    <a:pt x="63" y="53"/>
                  </a:lnTo>
                  <a:lnTo>
                    <a:pt x="63" y="40"/>
                  </a:lnTo>
                  <a:lnTo>
                    <a:pt x="70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398838" y="2801938"/>
              <a:ext cx="17462" cy="20637"/>
            </a:xfrm>
            <a:custGeom>
              <a:avLst/>
              <a:gdLst>
                <a:gd name="T0" fmla="*/ 0 w 11"/>
                <a:gd name="T1" fmla="*/ 2147483647 h 13"/>
                <a:gd name="T2" fmla="*/ 2147483647 w 11"/>
                <a:gd name="T3" fmla="*/ 2147483647 h 13"/>
                <a:gd name="T4" fmla="*/ 0 w 11"/>
                <a:gd name="T5" fmla="*/ 0 h 13"/>
                <a:gd name="T6" fmla="*/ 0 w 11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11" y="7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287713" y="2801938"/>
              <a:ext cx="111125" cy="84137"/>
            </a:xfrm>
            <a:custGeom>
              <a:avLst/>
              <a:gdLst>
                <a:gd name="T0" fmla="*/ 2147483647 w 70"/>
                <a:gd name="T1" fmla="*/ 2147483647 h 53"/>
                <a:gd name="T2" fmla="*/ 2147483647 w 70"/>
                <a:gd name="T3" fmla="*/ 2147483647 h 53"/>
                <a:gd name="T4" fmla="*/ 2147483647 w 70"/>
                <a:gd name="T5" fmla="*/ 2147483647 h 53"/>
                <a:gd name="T6" fmla="*/ 2147483647 w 70"/>
                <a:gd name="T7" fmla="*/ 0 h 53"/>
                <a:gd name="T8" fmla="*/ 0 w 70"/>
                <a:gd name="T9" fmla="*/ 2147483647 h 53"/>
                <a:gd name="T10" fmla="*/ 2147483647 w 70"/>
                <a:gd name="T11" fmla="*/ 2147483647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53"/>
                <a:gd name="T20" fmla="*/ 70 w 70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53">
                  <a:moveTo>
                    <a:pt x="5" y="47"/>
                  </a:moveTo>
                  <a:lnTo>
                    <a:pt x="7" y="53"/>
                  </a:lnTo>
                  <a:lnTo>
                    <a:pt x="70" y="13"/>
                  </a:lnTo>
                  <a:lnTo>
                    <a:pt x="63" y="0"/>
                  </a:lnTo>
                  <a:lnTo>
                    <a:pt x="0" y="40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6719888" y="4641850"/>
              <a:ext cx="1811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77B0"/>
                  </a:solidFill>
                </a:rPr>
                <a:t>R</a:t>
              </a:r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6956424" y="4810125"/>
              <a:ext cx="27129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77B0"/>
                  </a:solidFill>
                </a:rPr>
                <a:t>Par</a:t>
              </a:r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6719888" y="5264150"/>
              <a:ext cx="1811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77B0"/>
                  </a:solidFill>
                </a:rPr>
                <a:t>R</a:t>
              </a:r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6956424" y="5435600"/>
              <a:ext cx="2591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77B0"/>
                  </a:solidFill>
                </a:rPr>
                <a:t>Tot</a:t>
              </a:r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7353300" y="5778500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028825" y="5730696"/>
            <a:ext cx="5575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Par</a:t>
            </a:r>
            <a:r>
              <a:rPr lang="en-US" dirty="0" smtClean="0"/>
              <a:t> is the measured isotope ratio of the partial extraction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Tot</a:t>
            </a:r>
            <a:r>
              <a:rPr lang="en-US" dirty="0" smtClean="0"/>
              <a:t> is the measured isotope ratio of the total extraction</a:t>
            </a:r>
            <a:endParaRPr lang="en-AU" dirty="0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The use of Pb isotopes in soil geochemistry requires a knowledge of the target and background isotope populations</a:t>
            </a:r>
          </a:p>
          <a:p>
            <a:r>
              <a:rPr lang="en-US" sz="2400" b="1" dirty="0" smtClean="0"/>
              <a:t>In an initial orientation survey both total and partial extractions are required.</a:t>
            </a:r>
          </a:p>
          <a:p>
            <a:r>
              <a:rPr lang="en-US" sz="2400" b="1" dirty="0" smtClean="0"/>
              <a:t>Follow up surveys can be based just on partial extractions </a:t>
            </a:r>
            <a:endParaRPr lang="en-AU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5" y="350838"/>
            <a:ext cx="8915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In Soils – The Pb  Soil Model - 2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85901"/>
            <a:ext cx="8915400" cy="4525963"/>
          </a:xfrm>
        </p:spPr>
        <p:txBody>
          <a:bodyPr/>
          <a:lstStyle/>
          <a:p>
            <a:r>
              <a:rPr lang="en-AU" sz="2400" b="1" dirty="0" smtClean="0">
                <a:cs typeface="Arial" pitchFamily="34" charset="0"/>
              </a:rPr>
              <a:t>Soil contains “Fixed” and “Mobile” components. The boundary between these will vary for different soils and depends on the strengths of the acid leaches used to liberate the metal. </a:t>
            </a:r>
          </a:p>
          <a:p>
            <a:r>
              <a:rPr lang="en-AU" sz="2400" b="1" dirty="0" smtClean="0">
                <a:cs typeface="Arial" pitchFamily="34" charset="0"/>
              </a:rPr>
              <a:t>In any one sampling exercise where the media are similar across the terrain and the analytical procedures standardised, the “Background” population will incorporate a proportion of Pb fixed in the sample (</a:t>
            </a:r>
            <a:r>
              <a:rPr lang="en-AU" sz="2400" b="1" dirty="0" err="1" smtClean="0">
                <a:cs typeface="Arial" pitchFamily="34" charset="0"/>
              </a:rPr>
              <a:t>Pb</a:t>
            </a:r>
            <a:r>
              <a:rPr lang="en-AU" sz="2400" b="1" baseline="-25000" dirty="0" err="1" smtClean="0">
                <a:cs typeface="Arial" pitchFamily="34" charset="0"/>
              </a:rPr>
              <a:t>BF</a:t>
            </a:r>
            <a:r>
              <a:rPr lang="en-AU" sz="2400" b="1" dirty="0" smtClean="0">
                <a:cs typeface="Arial" pitchFamily="34" charset="0"/>
              </a:rPr>
              <a:t>) and Pb that has been mobilised by weathering from within the sample or from the surrounding background rocks (</a:t>
            </a:r>
            <a:r>
              <a:rPr lang="en-AU" sz="2400" b="1" dirty="0" err="1" smtClean="0">
                <a:cs typeface="Arial" pitchFamily="34" charset="0"/>
              </a:rPr>
              <a:t>Pb</a:t>
            </a:r>
            <a:r>
              <a:rPr lang="en-AU" sz="2400" b="1" baseline="-25000" dirty="0" err="1" smtClean="0">
                <a:cs typeface="Arial" pitchFamily="34" charset="0"/>
              </a:rPr>
              <a:t>BM</a:t>
            </a:r>
            <a:r>
              <a:rPr lang="en-AU" sz="2400" b="1" dirty="0" smtClean="0">
                <a:cs typeface="Arial" pitchFamily="34" charset="0"/>
              </a:rPr>
              <a:t>). </a:t>
            </a:r>
          </a:p>
          <a:p>
            <a:r>
              <a:rPr lang="en-AU" sz="2400" b="1" dirty="0" smtClean="0">
                <a:cs typeface="Arial" pitchFamily="34" charset="0"/>
              </a:rPr>
              <a:t>It may also contain a component of mobile Pb that has been derived from a Target source buried beneath the cover rocks - or through anthropogenic contamination (</a:t>
            </a:r>
            <a:r>
              <a:rPr lang="en-AU" sz="2400" b="1" dirty="0" err="1" smtClean="0">
                <a:cs typeface="Arial" pitchFamily="34" charset="0"/>
              </a:rPr>
              <a:t>Pb</a:t>
            </a:r>
            <a:r>
              <a:rPr lang="en-AU" sz="2400" b="1" baseline="-25000" dirty="0" err="1" smtClean="0">
                <a:cs typeface="Arial" pitchFamily="34" charset="0"/>
              </a:rPr>
              <a:t>TM</a:t>
            </a:r>
            <a:r>
              <a:rPr lang="en-AU" sz="2400" b="1" dirty="0" smtClean="0">
                <a:cs typeface="Arial" pitchFamily="34" charset="0"/>
              </a:rPr>
              <a:t>)!</a:t>
            </a:r>
          </a:p>
          <a:p>
            <a:endParaRPr lang="en-AU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725" y="3508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Pb In Soils – The Pb  Soil Model - 3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Pb In Soils – The Pb  Soil Model - 4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From the generalized mixing model we can derive equations to calculate the concentration of each Pb component of the soil sample: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AU" sz="2400" b="1" dirty="0" smtClean="0"/>
          </a:p>
          <a:p>
            <a:r>
              <a:rPr lang="en-AU" sz="2400" b="1" dirty="0" smtClean="0"/>
              <a:t>Where </a:t>
            </a:r>
            <a:r>
              <a:rPr lang="en-AU" sz="2400" b="1" dirty="0" err="1" smtClean="0"/>
              <a:t>Pb</a:t>
            </a:r>
            <a:r>
              <a:rPr lang="en-AU" sz="2400" b="1" baseline="-25000" dirty="0" err="1" smtClean="0"/>
              <a:t>Tot</a:t>
            </a:r>
            <a:r>
              <a:rPr lang="en-AU" sz="2400" b="1" dirty="0" smtClean="0"/>
              <a:t> and </a:t>
            </a:r>
            <a:r>
              <a:rPr lang="en-AU" sz="2400" b="1" dirty="0" err="1" smtClean="0"/>
              <a:t>Pb</a:t>
            </a:r>
            <a:r>
              <a:rPr lang="en-AU" sz="2400" b="1" baseline="-25000" dirty="0" err="1" smtClean="0"/>
              <a:t>Par</a:t>
            </a:r>
            <a:r>
              <a:rPr lang="en-AU" sz="2400" b="1" dirty="0" smtClean="0"/>
              <a:t> are the measured total and partial Pb concentrations, </a:t>
            </a:r>
            <a:r>
              <a:rPr lang="en-AU" sz="2400" b="1" dirty="0" err="1" smtClean="0"/>
              <a:t>Sig</a:t>
            </a:r>
            <a:r>
              <a:rPr lang="en-AU" sz="2400" b="1" baseline="-25000" dirty="0" err="1" smtClean="0"/>
              <a:t>Tot</a:t>
            </a:r>
            <a:r>
              <a:rPr lang="en-AU" sz="2400" b="1" dirty="0" smtClean="0"/>
              <a:t> is the Pb isotope signature of the “total” solution</a:t>
            </a:r>
            <a:endParaRPr lang="en-AU" sz="24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64728" y="3043070"/>
            <a:ext cx="2987293" cy="1644571"/>
            <a:chOff x="3459354" y="2606715"/>
            <a:chExt cx="2987293" cy="1644571"/>
          </a:xfrm>
        </p:grpSpPr>
        <p:sp>
          <p:nvSpPr>
            <p:cNvPr id="23" name="TextBox 85"/>
            <p:cNvSpPr txBox="1"/>
            <p:nvPr/>
          </p:nvSpPr>
          <p:spPr>
            <a:xfrm>
              <a:off x="3459354" y="2606715"/>
              <a:ext cx="29872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7898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5796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3694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1591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9489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47387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55285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63183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TM</a:t>
              </a:r>
              <a:r>
                <a:rPr lang="en-AU" sz="2600" dirty="0" smtClean="0"/>
                <a:t>  =  </a:t>
              </a:r>
              <a:r>
                <a:rPr lang="en-AU" sz="2600" dirty="0" err="1" smtClean="0"/>
                <a:t>Sig</a:t>
              </a:r>
              <a:r>
                <a:rPr lang="en-AU" sz="2600" baseline="-25000" dirty="0" err="1" smtClean="0"/>
                <a:t>Tot</a:t>
              </a:r>
              <a:r>
                <a:rPr lang="en-AU" sz="2600" baseline="-25000" dirty="0" smtClean="0"/>
                <a:t>  </a:t>
              </a:r>
              <a:r>
                <a:rPr lang="en-AU" sz="2600" dirty="0" smtClean="0"/>
                <a:t>x  </a:t>
              </a:r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Tot</a:t>
              </a:r>
              <a:endParaRPr lang="en-AU" sz="2600" baseline="-25000" dirty="0"/>
            </a:p>
          </p:txBody>
        </p:sp>
        <p:sp>
          <p:nvSpPr>
            <p:cNvPr id="24" name="TextBox 86"/>
            <p:cNvSpPr txBox="1"/>
            <p:nvPr/>
          </p:nvSpPr>
          <p:spPr>
            <a:xfrm>
              <a:off x="3459354" y="3182779"/>
              <a:ext cx="29563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7898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5796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3694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1591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9489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47387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55285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63183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BM</a:t>
              </a:r>
              <a:r>
                <a:rPr lang="en-AU" sz="2600" dirty="0" smtClean="0"/>
                <a:t>  =  </a:t>
              </a:r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Par</a:t>
              </a:r>
              <a:r>
                <a:rPr lang="en-AU" sz="2600" baseline="-25000" dirty="0" smtClean="0"/>
                <a:t>  </a:t>
              </a:r>
              <a:r>
                <a:rPr lang="en-AU" sz="2600" baseline="30000" dirty="0" smtClean="0"/>
                <a:t>_</a:t>
              </a:r>
              <a:r>
                <a:rPr lang="en-AU" sz="2600" dirty="0" smtClean="0"/>
                <a:t>  </a:t>
              </a:r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TM</a:t>
              </a:r>
              <a:endParaRPr lang="en-AU" sz="2600" baseline="-25000" dirty="0"/>
            </a:p>
          </p:txBody>
        </p:sp>
        <p:sp>
          <p:nvSpPr>
            <p:cNvPr id="25" name="TextBox 89"/>
            <p:cNvSpPr txBox="1"/>
            <p:nvPr/>
          </p:nvSpPr>
          <p:spPr>
            <a:xfrm>
              <a:off x="3459354" y="3758843"/>
              <a:ext cx="29734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7898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5796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36940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1591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9489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47387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55285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631839" algn="l" defTabSz="4157960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BF</a:t>
              </a:r>
              <a:r>
                <a:rPr lang="en-AU" sz="2600" dirty="0" smtClean="0"/>
                <a:t>   =  </a:t>
              </a:r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Tot</a:t>
              </a:r>
              <a:r>
                <a:rPr lang="en-AU" sz="2600" baseline="-25000" dirty="0" smtClean="0"/>
                <a:t>   </a:t>
              </a:r>
              <a:r>
                <a:rPr lang="en-AU" sz="2600" baseline="30000" dirty="0" smtClean="0"/>
                <a:t>_</a:t>
              </a:r>
              <a:r>
                <a:rPr lang="en-AU" sz="2600" dirty="0" smtClean="0"/>
                <a:t>  </a:t>
              </a:r>
              <a:r>
                <a:rPr lang="en-AU" sz="2600" dirty="0" err="1" smtClean="0"/>
                <a:t>Pb</a:t>
              </a:r>
              <a:r>
                <a:rPr lang="en-AU" sz="2600" baseline="-25000" dirty="0" err="1" smtClean="0"/>
                <a:t>Par</a:t>
              </a:r>
              <a:endParaRPr lang="en-AU" sz="2600" baseline="-25000" dirty="0"/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5001374" y="2625764"/>
            <a:ext cx="3708346" cy="2803097"/>
            <a:chOff x="1316038" y="1465745"/>
            <a:chExt cx="6180576" cy="4671828"/>
          </a:xfrm>
        </p:grpSpPr>
        <p:sp>
          <p:nvSpPr>
            <p:cNvPr id="1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6038" y="1500188"/>
              <a:ext cx="6022975" cy="443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1335088" y="1519238"/>
              <a:ext cx="6000750" cy="4397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1481138" y="2309813"/>
              <a:ext cx="5073650" cy="995362"/>
            </a:xfrm>
            <a:prstGeom prst="rect">
              <a:avLst/>
            </a:prstGeom>
            <a:solidFill>
              <a:srgbClr val="BAB3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1471613" y="2295525"/>
              <a:ext cx="5097462" cy="1023938"/>
            </a:xfrm>
            <a:custGeom>
              <a:avLst/>
              <a:gdLst>
                <a:gd name="T0" fmla="*/ 2147483647 w 3211"/>
                <a:gd name="T1" fmla="*/ 2147483647 h 645"/>
                <a:gd name="T2" fmla="*/ 2147483647 w 3211"/>
                <a:gd name="T3" fmla="*/ 2147483647 h 645"/>
                <a:gd name="T4" fmla="*/ 2147483647 w 3211"/>
                <a:gd name="T5" fmla="*/ 2147483647 h 645"/>
                <a:gd name="T6" fmla="*/ 2147483647 w 3211"/>
                <a:gd name="T7" fmla="*/ 2147483647 h 645"/>
                <a:gd name="T8" fmla="*/ 2147483647 w 3211"/>
                <a:gd name="T9" fmla="*/ 2147483647 h 645"/>
                <a:gd name="T10" fmla="*/ 2147483647 w 3211"/>
                <a:gd name="T11" fmla="*/ 2147483647 h 645"/>
                <a:gd name="T12" fmla="*/ 2147483647 w 3211"/>
                <a:gd name="T13" fmla="*/ 2147483647 h 645"/>
                <a:gd name="T14" fmla="*/ 2147483647 w 3211"/>
                <a:gd name="T15" fmla="*/ 2147483647 h 645"/>
                <a:gd name="T16" fmla="*/ 2147483647 w 3211"/>
                <a:gd name="T17" fmla="*/ 2147483647 h 645"/>
                <a:gd name="T18" fmla="*/ 2147483647 w 3211"/>
                <a:gd name="T19" fmla="*/ 2147483647 h 645"/>
                <a:gd name="T20" fmla="*/ 2147483647 w 3211"/>
                <a:gd name="T21" fmla="*/ 2147483647 h 645"/>
                <a:gd name="T22" fmla="*/ 2147483647 w 3211"/>
                <a:gd name="T23" fmla="*/ 2147483647 h 645"/>
                <a:gd name="T24" fmla="*/ 2147483647 w 3211"/>
                <a:gd name="T25" fmla="*/ 2147483647 h 645"/>
                <a:gd name="T26" fmla="*/ 2147483647 w 3211"/>
                <a:gd name="T27" fmla="*/ 2147483647 h 645"/>
                <a:gd name="T28" fmla="*/ 2147483647 w 3211"/>
                <a:gd name="T29" fmla="*/ 2147483647 h 645"/>
                <a:gd name="T30" fmla="*/ 2147483647 w 3211"/>
                <a:gd name="T31" fmla="*/ 0 h 645"/>
                <a:gd name="T32" fmla="*/ 2147483647 w 3211"/>
                <a:gd name="T33" fmla="*/ 2147483647 h 645"/>
                <a:gd name="T34" fmla="*/ 2147483647 w 3211"/>
                <a:gd name="T35" fmla="*/ 2147483647 h 645"/>
                <a:gd name="T36" fmla="*/ 2147483647 w 3211"/>
                <a:gd name="T37" fmla="*/ 2147483647 h 645"/>
                <a:gd name="T38" fmla="*/ 2147483647 w 3211"/>
                <a:gd name="T39" fmla="*/ 0 h 645"/>
                <a:gd name="T40" fmla="*/ 2147483647 w 3211"/>
                <a:gd name="T41" fmla="*/ 2147483647 h 645"/>
                <a:gd name="T42" fmla="*/ 2147483647 w 3211"/>
                <a:gd name="T43" fmla="*/ 2147483647 h 645"/>
                <a:gd name="T44" fmla="*/ 2147483647 w 3211"/>
                <a:gd name="T45" fmla="*/ 0 h 645"/>
                <a:gd name="T46" fmla="*/ 2147483647 w 3211"/>
                <a:gd name="T47" fmla="*/ 0 h 645"/>
                <a:gd name="T48" fmla="*/ 2147483647 w 3211"/>
                <a:gd name="T49" fmla="*/ 2147483647 h 645"/>
                <a:gd name="T50" fmla="*/ 0 w 3211"/>
                <a:gd name="T51" fmla="*/ 2147483647 h 645"/>
                <a:gd name="T52" fmla="*/ 2147483647 w 3211"/>
                <a:gd name="T53" fmla="*/ 2147483647 h 645"/>
                <a:gd name="T54" fmla="*/ 2147483647 w 3211"/>
                <a:gd name="T55" fmla="*/ 0 h 645"/>
                <a:gd name="T56" fmla="*/ 2147483647 w 3211"/>
                <a:gd name="T57" fmla="*/ 2147483647 h 645"/>
                <a:gd name="T58" fmla="*/ 0 w 3211"/>
                <a:gd name="T59" fmla="*/ 2147483647 h 645"/>
                <a:gd name="T60" fmla="*/ 2147483647 w 3211"/>
                <a:gd name="T61" fmla="*/ 2147483647 h 645"/>
                <a:gd name="T62" fmla="*/ 2147483647 w 3211"/>
                <a:gd name="T63" fmla="*/ 2147483647 h 645"/>
                <a:gd name="T64" fmla="*/ 0 w 3211"/>
                <a:gd name="T65" fmla="*/ 2147483647 h 645"/>
                <a:gd name="T66" fmla="*/ 0 w 3211"/>
                <a:gd name="T67" fmla="*/ 2147483647 h 645"/>
                <a:gd name="T68" fmla="*/ 2147483647 w 3211"/>
                <a:gd name="T69" fmla="*/ 2147483647 h 645"/>
                <a:gd name="T70" fmla="*/ 2147483647 w 3211"/>
                <a:gd name="T71" fmla="*/ 2147483647 h 645"/>
                <a:gd name="T72" fmla="*/ 2147483647 w 3211"/>
                <a:gd name="T73" fmla="*/ 2147483647 h 645"/>
                <a:gd name="T74" fmla="*/ 0 w 3211"/>
                <a:gd name="T75" fmla="*/ 2147483647 h 645"/>
                <a:gd name="T76" fmla="*/ 2147483647 w 3211"/>
                <a:gd name="T77" fmla="*/ 2147483647 h 645"/>
                <a:gd name="T78" fmla="*/ 2147483647 w 3211"/>
                <a:gd name="T79" fmla="*/ 2147483647 h 6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11"/>
                <a:gd name="T121" fmla="*/ 0 h 645"/>
                <a:gd name="T122" fmla="*/ 3211 w 3211"/>
                <a:gd name="T123" fmla="*/ 645 h 6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11" h="645">
                  <a:moveTo>
                    <a:pt x="6" y="629"/>
                  </a:moveTo>
                  <a:lnTo>
                    <a:pt x="3202" y="629"/>
                  </a:lnTo>
                  <a:lnTo>
                    <a:pt x="3202" y="645"/>
                  </a:lnTo>
                  <a:lnTo>
                    <a:pt x="6" y="645"/>
                  </a:lnTo>
                  <a:lnTo>
                    <a:pt x="6" y="629"/>
                  </a:lnTo>
                  <a:close/>
                  <a:moveTo>
                    <a:pt x="3211" y="636"/>
                  </a:moveTo>
                  <a:lnTo>
                    <a:pt x="3209" y="642"/>
                  </a:lnTo>
                  <a:lnTo>
                    <a:pt x="3202" y="645"/>
                  </a:lnTo>
                  <a:lnTo>
                    <a:pt x="3202" y="636"/>
                  </a:lnTo>
                  <a:lnTo>
                    <a:pt x="3211" y="636"/>
                  </a:lnTo>
                  <a:close/>
                  <a:moveTo>
                    <a:pt x="3195" y="636"/>
                  </a:moveTo>
                  <a:lnTo>
                    <a:pt x="3195" y="9"/>
                  </a:lnTo>
                  <a:lnTo>
                    <a:pt x="3211" y="9"/>
                  </a:lnTo>
                  <a:lnTo>
                    <a:pt x="3211" y="636"/>
                  </a:lnTo>
                  <a:lnTo>
                    <a:pt x="3195" y="636"/>
                  </a:lnTo>
                  <a:close/>
                  <a:moveTo>
                    <a:pt x="3202" y="0"/>
                  </a:moveTo>
                  <a:lnTo>
                    <a:pt x="3209" y="3"/>
                  </a:lnTo>
                  <a:lnTo>
                    <a:pt x="3211" y="9"/>
                  </a:lnTo>
                  <a:lnTo>
                    <a:pt x="3202" y="9"/>
                  </a:lnTo>
                  <a:lnTo>
                    <a:pt x="3202" y="0"/>
                  </a:lnTo>
                  <a:close/>
                  <a:moveTo>
                    <a:pt x="320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3202" y="0"/>
                  </a:lnTo>
                  <a:lnTo>
                    <a:pt x="3202" y="16"/>
                  </a:lnTo>
                  <a:close/>
                  <a:moveTo>
                    <a:pt x="0" y="9"/>
                  </a:moveTo>
                  <a:lnTo>
                    <a:pt x="2" y="3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5"/>
                  </a:moveTo>
                  <a:lnTo>
                    <a:pt x="2" y="642"/>
                  </a:lnTo>
                  <a:lnTo>
                    <a:pt x="0" y="636"/>
                  </a:lnTo>
                  <a:lnTo>
                    <a:pt x="6" y="636"/>
                  </a:lnTo>
                  <a:lnTo>
                    <a:pt x="6" y="6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481138" y="3487738"/>
              <a:ext cx="5073650" cy="993775"/>
            </a:xfrm>
            <a:prstGeom prst="rect">
              <a:avLst/>
            </a:prstGeom>
            <a:solidFill>
              <a:srgbClr val="A1AF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1471613" y="3473450"/>
              <a:ext cx="5097462" cy="1022350"/>
            </a:xfrm>
            <a:custGeom>
              <a:avLst/>
              <a:gdLst>
                <a:gd name="T0" fmla="*/ 2147483647 w 3211"/>
                <a:gd name="T1" fmla="*/ 2147483647 h 644"/>
                <a:gd name="T2" fmla="*/ 2147483647 w 3211"/>
                <a:gd name="T3" fmla="*/ 2147483647 h 644"/>
                <a:gd name="T4" fmla="*/ 2147483647 w 3211"/>
                <a:gd name="T5" fmla="*/ 2147483647 h 644"/>
                <a:gd name="T6" fmla="*/ 2147483647 w 3211"/>
                <a:gd name="T7" fmla="*/ 2147483647 h 644"/>
                <a:gd name="T8" fmla="*/ 2147483647 w 3211"/>
                <a:gd name="T9" fmla="*/ 2147483647 h 644"/>
                <a:gd name="T10" fmla="*/ 2147483647 w 3211"/>
                <a:gd name="T11" fmla="*/ 2147483647 h 644"/>
                <a:gd name="T12" fmla="*/ 2147483647 w 3211"/>
                <a:gd name="T13" fmla="*/ 2147483647 h 644"/>
                <a:gd name="T14" fmla="*/ 2147483647 w 3211"/>
                <a:gd name="T15" fmla="*/ 2147483647 h 644"/>
                <a:gd name="T16" fmla="*/ 2147483647 w 3211"/>
                <a:gd name="T17" fmla="*/ 2147483647 h 644"/>
                <a:gd name="T18" fmla="*/ 2147483647 w 3211"/>
                <a:gd name="T19" fmla="*/ 2147483647 h 644"/>
                <a:gd name="T20" fmla="*/ 2147483647 w 3211"/>
                <a:gd name="T21" fmla="*/ 2147483647 h 644"/>
                <a:gd name="T22" fmla="*/ 2147483647 w 3211"/>
                <a:gd name="T23" fmla="*/ 2147483647 h 644"/>
                <a:gd name="T24" fmla="*/ 2147483647 w 3211"/>
                <a:gd name="T25" fmla="*/ 2147483647 h 644"/>
                <a:gd name="T26" fmla="*/ 2147483647 w 3211"/>
                <a:gd name="T27" fmla="*/ 2147483647 h 644"/>
                <a:gd name="T28" fmla="*/ 2147483647 w 3211"/>
                <a:gd name="T29" fmla="*/ 2147483647 h 644"/>
                <a:gd name="T30" fmla="*/ 2147483647 w 3211"/>
                <a:gd name="T31" fmla="*/ 0 h 644"/>
                <a:gd name="T32" fmla="*/ 2147483647 w 3211"/>
                <a:gd name="T33" fmla="*/ 2147483647 h 644"/>
                <a:gd name="T34" fmla="*/ 2147483647 w 3211"/>
                <a:gd name="T35" fmla="*/ 2147483647 h 644"/>
                <a:gd name="T36" fmla="*/ 2147483647 w 3211"/>
                <a:gd name="T37" fmla="*/ 2147483647 h 644"/>
                <a:gd name="T38" fmla="*/ 2147483647 w 3211"/>
                <a:gd name="T39" fmla="*/ 0 h 644"/>
                <a:gd name="T40" fmla="*/ 2147483647 w 3211"/>
                <a:gd name="T41" fmla="*/ 2147483647 h 644"/>
                <a:gd name="T42" fmla="*/ 2147483647 w 3211"/>
                <a:gd name="T43" fmla="*/ 2147483647 h 644"/>
                <a:gd name="T44" fmla="*/ 2147483647 w 3211"/>
                <a:gd name="T45" fmla="*/ 0 h 644"/>
                <a:gd name="T46" fmla="*/ 2147483647 w 3211"/>
                <a:gd name="T47" fmla="*/ 0 h 644"/>
                <a:gd name="T48" fmla="*/ 2147483647 w 3211"/>
                <a:gd name="T49" fmla="*/ 2147483647 h 644"/>
                <a:gd name="T50" fmla="*/ 0 w 3211"/>
                <a:gd name="T51" fmla="*/ 2147483647 h 644"/>
                <a:gd name="T52" fmla="*/ 2147483647 w 3211"/>
                <a:gd name="T53" fmla="*/ 2147483647 h 644"/>
                <a:gd name="T54" fmla="*/ 2147483647 w 3211"/>
                <a:gd name="T55" fmla="*/ 0 h 644"/>
                <a:gd name="T56" fmla="*/ 2147483647 w 3211"/>
                <a:gd name="T57" fmla="*/ 2147483647 h 644"/>
                <a:gd name="T58" fmla="*/ 0 w 3211"/>
                <a:gd name="T59" fmla="*/ 2147483647 h 644"/>
                <a:gd name="T60" fmla="*/ 2147483647 w 3211"/>
                <a:gd name="T61" fmla="*/ 2147483647 h 644"/>
                <a:gd name="T62" fmla="*/ 2147483647 w 3211"/>
                <a:gd name="T63" fmla="*/ 2147483647 h 644"/>
                <a:gd name="T64" fmla="*/ 0 w 3211"/>
                <a:gd name="T65" fmla="*/ 2147483647 h 644"/>
                <a:gd name="T66" fmla="*/ 0 w 3211"/>
                <a:gd name="T67" fmla="*/ 2147483647 h 644"/>
                <a:gd name="T68" fmla="*/ 2147483647 w 3211"/>
                <a:gd name="T69" fmla="*/ 2147483647 h 644"/>
                <a:gd name="T70" fmla="*/ 2147483647 w 3211"/>
                <a:gd name="T71" fmla="*/ 2147483647 h 644"/>
                <a:gd name="T72" fmla="*/ 2147483647 w 3211"/>
                <a:gd name="T73" fmla="*/ 2147483647 h 644"/>
                <a:gd name="T74" fmla="*/ 0 w 3211"/>
                <a:gd name="T75" fmla="*/ 2147483647 h 644"/>
                <a:gd name="T76" fmla="*/ 2147483647 w 3211"/>
                <a:gd name="T77" fmla="*/ 2147483647 h 644"/>
                <a:gd name="T78" fmla="*/ 2147483647 w 3211"/>
                <a:gd name="T79" fmla="*/ 2147483647 h 6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11"/>
                <a:gd name="T121" fmla="*/ 0 h 644"/>
                <a:gd name="T122" fmla="*/ 3211 w 3211"/>
                <a:gd name="T123" fmla="*/ 644 h 6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11" h="644">
                  <a:moveTo>
                    <a:pt x="6" y="629"/>
                  </a:moveTo>
                  <a:lnTo>
                    <a:pt x="3202" y="629"/>
                  </a:lnTo>
                  <a:lnTo>
                    <a:pt x="3202" y="644"/>
                  </a:lnTo>
                  <a:lnTo>
                    <a:pt x="6" y="644"/>
                  </a:lnTo>
                  <a:lnTo>
                    <a:pt x="6" y="629"/>
                  </a:lnTo>
                  <a:close/>
                  <a:moveTo>
                    <a:pt x="3211" y="635"/>
                  </a:moveTo>
                  <a:lnTo>
                    <a:pt x="3209" y="642"/>
                  </a:lnTo>
                  <a:lnTo>
                    <a:pt x="3202" y="644"/>
                  </a:lnTo>
                  <a:lnTo>
                    <a:pt x="3202" y="635"/>
                  </a:lnTo>
                  <a:lnTo>
                    <a:pt x="3211" y="635"/>
                  </a:lnTo>
                  <a:close/>
                  <a:moveTo>
                    <a:pt x="3195" y="635"/>
                  </a:moveTo>
                  <a:lnTo>
                    <a:pt x="3195" y="9"/>
                  </a:lnTo>
                  <a:lnTo>
                    <a:pt x="3211" y="9"/>
                  </a:lnTo>
                  <a:lnTo>
                    <a:pt x="3211" y="635"/>
                  </a:lnTo>
                  <a:lnTo>
                    <a:pt x="3195" y="635"/>
                  </a:lnTo>
                  <a:close/>
                  <a:moveTo>
                    <a:pt x="3202" y="0"/>
                  </a:moveTo>
                  <a:lnTo>
                    <a:pt x="3209" y="2"/>
                  </a:lnTo>
                  <a:lnTo>
                    <a:pt x="3211" y="9"/>
                  </a:lnTo>
                  <a:lnTo>
                    <a:pt x="3202" y="9"/>
                  </a:lnTo>
                  <a:lnTo>
                    <a:pt x="3202" y="0"/>
                  </a:lnTo>
                  <a:close/>
                  <a:moveTo>
                    <a:pt x="320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3202" y="0"/>
                  </a:lnTo>
                  <a:lnTo>
                    <a:pt x="3202" y="16"/>
                  </a:lnTo>
                  <a:close/>
                  <a:moveTo>
                    <a:pt x="0" y="9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5"/>
                  </a:lnTo>
                  <a:lnTo>
                    <a:pt x="0" y="635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4"/>
                  </a:moveTo>
                  <a:lnTo>
                    <a:pt x="2" y="642"/>
                  </a:lnTo>
                  <a:lnTo>
                    <a:pt x="0" y="635"/>
                  </a:lnTo>
                  <a:lnTo>
                    <a:pt x="6" y="635"/>
                  </a:lnTo>
                  <a:lnTo>
                    <a:pt x="6" y="6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4867275" y="2309813"/>
              <a:ext cx="1687513" cy="995362"/>
            </a:xfrm>
            <a:prstGeom prst="rect">
              <a:avLst/>
            </a:prstGeom>
            <a:solidFill>
              <a:srgbClr val="EE9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4852988" y="2295525"/>
              <a:ext cx="1716087" cy="1023938"/>
            </a:xfrm>
            <a:custGeom>
              <a:avLst/>
              <a:gdLst>
                <a:gd name="T0" fmla="*/ 2147483647 w 1081"/>
                <a:gd name="T1" fmla="*/ 2147483647 h 645"/>
                <a:gd name="T2" fmla="*/ 2147483647 w 1081"/>
                <a:gd name="T3" fmla="*/ 2147483647 h 645"/>
                <a:gd name="T4" fmla="*/ 2147483647 w 1081"/>
                <a:gd name="T5" fmla="*/ 2147483647 h 645"/>
                <a:gd name="T6" fmla="*/ 2147483647 w 1081"/>
                <a:gd name="T7" fmla="*/ 2147483647 h 645"/>
                <a:gd name="T8" fmla="*/ 2147483647 w 1081"/>
                <a:gd name="T9" fmla="*/ 2147483647 h 645"/>
                <a:gd name="T10" fmla="*/ 2147483647 w 1081"/>
                <a:gd name="T11" fmla="*/ 2147483647 h 645"/>
                <a:gd name="T12" fmla="*/ 2147483647 w 1081"/>
                <a:gd name="T13" fmla="*/ 2147483647 h 645"/>
                <a:gd name="T14" fmla="*/ 2147483647 w 1081"/>
                <a:gd name="T15" fmla="*/ 2147483647 h 645"/>
                <a:gd name="T16" fmla="*/ 2147483647 w 1081"/>
                <a:gd name="T17" fmla="*/ 2147483647 h 645"/>
                <a:gd name="T18" fmla="*/ 2147483647 w 1081"/>
                <a:gd name="T19" fmla="*/ 2147483647 h 645"/>
                <a:gd name="T20" fmla="*/ 2147483647 w 1081"/>
                <a:gd name="T21" fmla="*/ 2147483647 h 645"/>
                <a:gd name="T22" fmla="*/ 2147483647 w 1081"/>
                <a:gd name="T23" fmla="*/ 2147483647 h 645"/>
                <a:gd name="T24" fmla="*/ 2147483647 w 1081"/>
                <a:gd name="T25" fmla="*/ 2147483647 h 645"/>
                <a:gd name="T26" fmla="*/ 2147483647 w 1081"/>
                <a:gd name="T27" fmla="*/ 2147483647 h 645"/>
                <a:gd name="T28" fmla="*/ 2147483647 w 1081"/>
                <a:gd name="T29" fmla="*/ 2147483647 h 645"/>
                <a:gd name="T30" fmla="*/ 2147483647 w 1081"/>
                <a:gd name="T31" fmla="*/ 0 h 645"/>
                <a:gd name="T32" fmla="*/ 2147483647 w 1081"/>
                <a:gd name="T33" fmla="*/ 2147483647 h 645"/>
                <a:gd name="T34" fmla="*/ 2147483647 w 1081"/>
                <a:gd name="T35" fmla="*/ 2147483647 h 645"/>
                <a:gd name="T36" fmla="*/ 2147483647 w 1081"/>
                <a:gd name="T37" fmla="*/ 2147483647 h 645"/>
                <a:gd name="T38" fmla="*/ 2147483647 w 1081"/>
                <a:gd name="T39" fmla="*/ 0 h 645"/>
                <a:gd name="T40" fmla="*/ 2147483647 w 1081"/>
                <a:gd name="T41" fmla="*/ 2147483647 h 645"/>
                <a:gd name="T42" fmla="*/ 2147483647 w 1081"/>
                <a:gd name="T43" fmla="*/ 2147483647 h 645"/>
                <a:gd name="T44" fmla="*/ 2147483647 w 1081"/>
                <a:gd name="T45" fmla="*/ 0 h 645"/>
                <a:gd name="T46" fmla="*/ 2147483647 w 1081"/>
                <a:gd name="T47" fmla="*/ 0 h 645"/>
                <a:gd name="T48" fmla="*/ 2147483647 w 1081"/>
                <a:gd name="T49" fmla="*/ 2147483647 h 645"/>
                <a:gd name="T50" fmla="*/ 0 w 1081"/>
                <a:gd name="T51" fmla="*/ 2147483647 h 645"/>
                <a:gd name="T52" fmla="*/ 2147483647 w 1081"/>
                <a:gd name="T53" fmla="*/ 2147483647 h 645"/>
                <a:gd name="T54" fmla="*/ 2147483647 w 1081"/>
                <a:gd name="T55" fmla="*/ 0 h 645"/>
                <a:gd name="T56" fmla="*/ 2147483647 w 1081"/>
                <a:gd name="T57" fmla="*/ 2147483647 h 645"/>
                <a:gd name="T58" fmla="*/ 0 w 1081"/>
                <a:gd name="T59" fmla="*/ 2147483647 h 645"/>
                <a:gd name="T60" fmla="*/ 2147483647 w 1081"/>
                <a:gd name="T61" fmla="*/ 2147483647 h 645"/>
                <a:gd name="T62" fmla="*/ 2147483647 w 1081"/>
                <a:gd name="T63" fmla="*/ 2147483647 h 645"/>
                <a:gd name="T64" fmla="*/ 0 w 1081"/>
                <a:gd name="T65" fmla="*/ 2147483647 h 645"/>
                <a:gd name="T66" fmla="*/ 0 w 1081"/>
                <a:gd name="T67" fmla="*/ 2147483647 h 645"/>
                <a:gd name="T68" fmla="*/ 2147483647 w 1081"/>
                <a:gd name="T69" fmla="*/ 2147483647 h 645"/>
                <a:gd name="T70" fmla="*/ 2147483647 w 1081"/>
                <a:gd name="T71" fmla="*/ 2147483647 h 645"/>
                <a:gd name="T72" fmla="*/ 2147483647 w 1081"/>
                <a:gd name="T73" fmla="*/ 2147483647 h 645"/>
                <a:gd name="T74" fmla="*/ 0 w 1081"/>
                <a:gd name="T75" fmla="*/ 2147483647 h 645"/>
                <a:gd name="T76" fmla="*/ 2147483647 w 1081"/>
                <a:gd name="T77" fmla="*/ 2147483647 h 645"/>
                <a:gd name="T78" fmla="*/ 2147483647 w 1081"/>
                <a:gd name="T79" fmla="*/ 2147483647 h 6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1"/>
                <a:gd name="T121" fmla="*/ 0 h 645"/>
                <a:gd name="T122" fmla="*/ 1081 w 1081"/>
                <a:gd name="T123" fmla="*/ 645 h 6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1" h="645">
                  <a:moveTo>
                    <a:pt x="9" y="629"/>
                  </a:moveTo>
                  <a:lnTo>
                    <a:pt x="1072" y="629"/>
                  </a:lnTo>
                  <a:lnTo>
                    <a:pt x="1072" y="645"/>
                  </a:lnTo>
                  <a:lnTo>
                    <a:pt x="9" y="645"/>
                  </a:lnTo>
                  <a:lnTo>
                    <a:pt x="9" y="629"/>
                  </a:lnTo>
                  <a:close/>
                  <a:moveTo>
                    <a:pt x="1081" y="636"/>
                  </a:moveTo>
                  <a:lnTo>
                    <a:pt x="1079" y="642"/>
                  </a:lnTo>
                  <a:lnTo>
                    <a:pt x="1072" y="645"/>
                  </a:lnTo>
                  <a:lnTo>
                    <a:pt x="1072" y="636"/>
                  </a:lnTo>
                  <a:lnTo>
                    <a:pt x="1081" y="636"/>
                  </a:lnTo>
                  <a:close/>
                  <a:moveTo>
                    <a:pt x="1065" y="636"/>
                  </a:moveTo>
                  <a:lnTo>
                    <a:pt x="1065" y="9"/>
                  </a:lnTo>
                  <a:lnTo>
                    <a:pt x="1081" y="9"/>
                  </a:lnTo>
                  <a:lnTo>
                    <a:pt x="1081" y="636"/>
                  </a:lnTo>
                  <a:lnTo>
                    <a:pt x="1065" y="636"/>
                  </a:lnTo>
                  <a:close/>
                  <a:moveTo>
                    <a:pt x="1072" y="0"/>
                  </a:moveTo>
                  <a:lnTo>
                    <a:pt x="1079" y="3"/>
                  </a:lnTo>
                  <a:lnTo>
                    <a:pt x="1081" y="9"/>
                  </a:lnTo>
                  <a:lnTo>
                    <a:pt x="1072" y="9"/>
                  </a:lnTo>
                  <a:lnTo>
                    <a:pt x="1072" y="0"/>
                  </a:lnTo>
                  <a:close/>
                  <a:moveTo>
                    <a:pt x="1072" y="16"/>
                  </a:moveTo>
                  <a:lnTo>
                    <a:pt x="9" y="16"/>
                  </a:lnTo>
                  <a:lnTo>
                    <a:pt x="9" y="0"/>
                  </a:lnTo>
                  <a:lnTo>
                    <a:pt x="1072" y="0"/>
                  </a:lnTo>
                  <a:lnTo>
                    <a:pt x="1072" y="16"/>
                  </a:lnTo>
                  <a:close/>
                  <a:moveTo>
                    <a:pt x="0" y="9"/>
                  </a:moveTo>
                  <a:lnTo>
                    <a:pt x="2" y="3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9" y="645"/>
                  </a:moveTo>
                  <a:lnTo>
                    <a:pt x="2" y="642"/>
                  </a:lnTo>
                  <a:lnTo>
                    <a:pt x="0" y="636"/>
                  </a:lnTo>
                  <a:lnTo>
                    <a:pt x="9" y="636"/>
                  </a:lnTo>
                  <a:lnTo>
                    <a:pt x="9" y="6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1481138" y="2309813"/>
              <a:ext cx="1692275" cy="9953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AU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1471613" y="2295525"/>
              <a:ext cx="1716087" cy="1023938"/>
            </a:xfrm>
            <a:custGeom>
              <a:avLst/>
              <a:gdLst>
                <a:gd name="T0" fmla="*/ 2147483647 w 1081"/>
                <a:gd name="T1" fmla="*/ 2147483647 h 645"/>
                <a:gd name="T2" fmla="*/ 2147483647 w 1081"/>
                <a:gd name="T3" fmla="*/ 2147483647 h 645"/>
                <a:gd name="T4" fmla="*/ 2147483647 w 1081"/>
                <a:gd name="T5" fmla="*/ 2147483647 h 645"/>
                <a:gd name="T6" fmla="*/ 2147483647 w 1081"/>
                <a:gd name="T7" fmla="*/ 2147483647 h 645"/>
                <a:gd name="T8" fmla="*/ 2147483647 w 1081"/>
                <a:gd name="T9" fmla="*/ 2147483647 h 645"/>
                <a:gd name="T10" fmla="*/ 2147483647 w 1081"/>
                <a:gd name="T11" fmla="*/ 2147483647 h 645"/>
                <a:gd name="T12" fmla="*/ 2147483647 w 1081"/>
                <a:gd name="T13" fmla="*/ 2147483647 h 645"/>
                <a:gd name="T14" fmla="*/ 2147483647 w 1081"/>
                <a:gd name="T15" fmla="*/ 2147483647 h 645"/>
                <a:gd name="T16" fmla="*/ 2147483647 w 1081"/>
                <a:gd name="T17" fmla="*/ 2147483647 h 645"/>
                <a:gd name="T18" fmla="*/ 2147483647 w 1081"/>
                <a:gd name="T19" fmla="*/ 2147483647 h 645"/>
                <a:gd name="T20" fmla="*/ 2147483647 w 1081"/>
                <a:gd name="T21" fmla="*/ 2147483647 h 645"/>
                <a:gd name="T22" fmla="*/ 2147483647 w 1081"/>
                <a:gd name="T23" fmla="*/ 2147483647 h 645"/>
                <a:gd name="T24" fmla="*/ 2147483647 w 1081"/>
                <a:gd name="T25" fmla="*/ 2147483647 h 645"/>
                <a:gd name="T26" fmla="*/ 2147483647 w 1081"/>
                <a:gd name="T27" fmla="*/ 2147483647 h 645"/>
                <a:gd name="T28" fmla="*/ 2147483647 w 1081"/>
                <a:gd name="T29" fmla="*/ 2147483647 h 645"/>
                <a:gd name="T30" fmla="*/ 2147483647 w 1081"/>
                <a:gd name="T31" fmla="*/ 0 h 645"/>
                <a:gd name="T32" fmla="*/ 2147483647 w 1081"/>
                <a:gd name="T33" fmla="*/ 2147483647 h 645"/>
                <a:gd name="T34" fmla="*/ 2147483647 w 1081"/>
                <a:gd name="T35" fmla="*/ 2147483647 h 645"/>
                <a:gd name="T36" fmla="*/ 2147483647 w 1081"/>
                <a:gd name="T37" fmla="*/ 2147483647 h 645"/>
                <a:gd name="T38" fmla="*/ 2147483647 w 1081"/>
                <a:gd name="T39" fmla="*/ 0 h 645"/>
                <a:gd name="T40" fmla="*/ 2147483647 w 1081"/>
                <a:gd name="T41" fmla="*/ 2147483647 h 645"/>
                <a:gd name="T42" fmla="*/ 2147483647 w 1081"/>
                <a:gd name="T43" fmla="*/ 2147483647 h 645"/>
                <a:gd name="T44" fmla="*/ 2147483647 w 1081"/>
                <a:gd name="T45" fmla="*/ 0 h 645"/>
                <a:gd name="T46" fmla="*/ 2147483647 w 1081"/>
                <a:gd name="T47" fmla="*/ 0 h 645"/>
                <a:gd name="T48" fmla="*/ 2147483647 w 1081"/>
                <a:gd name="T49" fmla="*/ 2147483647 h 645"/>
                <a:gd name="T50" fmla="*/ 0 w 1081"/>
                <a:gd name="T51" fmla="*/ 2147483647 h 645"/>
                <a:gd name="T52" fmla="*/ 2147483647 w 1081"/>
                <a:gd name="T53" fmla="*/ 2147483647 h 645"/>
                <a:gd name="T54" fmla="*/ 2147483647 w 1081"/>
                <a:gd name="T55" fmla="*/ 0 h 645"/>
                <a:gd name="T56" fmla="*/ 2147483647 w 1081"/>
                <a:gd name="T57" fmla="*/ 2147483647 h 645"/>
                <a:gd name="T58" fmla="*/ 0 w 1081"/>
                <a:gd name="T59" fmla="*/ 2147483647 h 645"/>
                <a:gd name="T60" fmla="*/ 2147483647 w 1081"/>
                <a:gd name="T61" fmla="*/ 2147483647 h 645"/>
                <a:gd name="T62" fmla="*/ 2147483647 w 1081"/>
                <a:gd name="T63" fmla="*/ 2147483647 h 645"/>
                <a:gd name="T64" fmla="*/ 0 w 1081"/>
                <a:gd name="T65" fmla="*/ 2147483647 h 645"/>
                <a:gd name="T66" fmla="*/ 0 w 1081"/>
                <a:gd name="T67" fmla="*/ 2147483647 h 645"/>
                <a:gd name="T68" fmla="*/ 2147483647 w 1081"/>
                <a:gd name="T69" fmla="*/ 2147483647 h 645"/>
                <a:gd name="T70" fmla="*/ 2147483647 w 1081"/>
                <a:gd name="T71" fmla="*/ 2147483647 h 645"/>
                <a:gd name="T72" fmla="*/ 2147483647 w 1081"/>
                <a:gd name="T73" fmla="*/ 2147483647 h 645"/>
                <a:gd name="T74" fmla="*/ 0 w 1081"/>
                <a:gd name="T75" fmla="*/ 2147483647 h 645"/>
                <a:gd name="T76" fmla="*/ 2147483647 w 1081"/>
                <a:gd name="T77" fmla="*/ 2147483647 h 645"/>
                <a:gd name="T78" fmla="*/ 2147483647 w 1081"/>
                <a:gd name="T79" fmla="*/ 2147483647 h 6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1"/>
                <a:gd name="T121" fmla="*/ 0 h 645"/>
                <a:gd name="T122" fmla="*/ 1081 w 1081"/>
                <a:gd name="T123" fmla="*/ 645 h 6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1" h="645">
                  <a:moveTo>
                    <a:pt x="6" y="629"/>
                  </a:moveTo>
                  <a:lnTo>
                    <a:pt x="1072" y="629"/>
                  </a:lnTo>
                  <a:lnTo>
                    <a:pt x="1072" y="645"/>
                  </a:lnTo>
                  <a:lnTo>
                    <a:pt x="6" y="645"/>
                  </a:lnTo>
                  <a:lnTo>
                    <a:pt x="6" y="629"/>
                  </a:lnTo>
                  <a:close/>
                  <a:moveTo>
                    <a:pt x="1081" y="636"/>
                  </a:moveTo>
                  <a:lnTo>
                    <a:pt x="1077" y="642"/>
                  </a:lnTo>
                  <a:lnTo>
                    <a:pt x="1072" y="645"/>
                  </a:lnTo>
                  <a:lnTo>
                    <a:pt x="1072" y="636"/>
                  </a:lnTo>
                  <a:lnTo>
                    <a:pt x="1081" y="636"/>
                  </a:lnTo>
                  <a:close/>
                  <a:moveTo>
                    <a:pt x="1063" y="636"/>
                  </a:moveTo>
                  <a:lnTo>
                    <a:pt x="1063" y="9"/>
                  </a:lnTo>
                  <a:lnTo>
                    <a:pt x="1081" y="9"/>
                  </a:lnTo>
                  <a:lnTo>
                    <a:pt x="1081" y="636"/>
                  </a:lnTo>
                  <a:lnTo>
                    <a:pt x="1063" y="636"/>
                  </a:lnTo>
                  <a:close/>
                  <a:moveTo>
                    <a:pt x="1072" y="0"/>
                  </a:moveTo>
                  <a:lnTo>
                    <a:pt x="1077" y="3"/>
                  </a:lnTo>
                  <a:lnTo>
                    <a:pt x="1081" y="9"/>
                  </a:lnTo>
                  <a:lnTo>
                    <a:pt x="1072" y="9"/>
                  </a:lnTo>
                  <a:lnTo>
                    <a:pt x="1072" y="0"/>
                  </a:lnTo>
                  <a:close/>
                  <a:moveTo>
                    <a:pt x="107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1072" y="0"/>
                  </a:lnTo>
                  <a:lnTo>
                    <a:pt x="1072" y="16"/>
                  </a:lnTo>
                  <a:close/>
                  <a:moveTo>
                    <a:pt x="0" y="9"/>
                  </a:moveTo>
                  <a:lnTo>
                    <a:pt x="2" y="3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6"/>
                  </a:lnTo>
                  <a:lnTo>
                    <a:pt x="0" y="636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5"/>
                  </a:moveTo>
                  <a:lnTo>
                    <a:pt x="2" y="642"/>
                  </a:lnTo>
                  <a:lnTo>
                    <a:pt x="0" y="636"/>
                  </a:lnTo>
                  <a:lnTo>
                    <a:pt x="6" y="636"/>
                  </a:lnTo>
                  <a:lnTo>
                    <a:pt x="6" y="6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1481138" y="3487738"/>
              <a:ext cx="1692275" cy="993775"/>
            </a:xfrm>
            <a:prstGeom prst="rect">
              <a:avLst/>
            </a:prstGeom>
            <a:solidFill>
              <a:srgbClr val="F5C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1471613" y="3473450"/>
              <a:ext cx="1716087" cy="1022350"/>
            </a:xfrm>
            <a:custGeom>
              <a:avLst/>
              <a:gdLst>
                <a:gd name="T0" fmla="*/ 2147483647 w 1081"/>
                <a:gd name="T1" fmla="*/ 2147483647 h 644"/>
                <a:gd name="T2" fmla="*/ 2147483647 w 1081"/>
                <a:gd name="T3" fmla="*/ 2147483647 h 644"/>
                <a:gd name="T4" fmla="*/ 2147483647 w 1081"/>
                <a:gd name="T5" fmla="*/ 2147483647 h 644"/>
                <a:gd name="T6" fmla="*/ 2147483647 w 1081"/>
                <a:gd name="T7" fmla="*/ 2147483647 h 644"/>
                <a:gd name="T8" fmla="*/ 2147483647 w 1081"/>
                <a:gd name="T9" fmla="*/ 2147483647 h 644"/>
                <a:gd name="T10" fmla="*/ 2147483647 w 1081"/>
                <a:gd name="T11" fmla="*/ 2147483647 h 644"/>
                <a:gd name="T12" fmla="*/ 2147483647 w 1081"/>
                <a:gd name="T13" fmla="*/ 2147483647 h 644"/>
                <a:gd name="T14" fmla="*/ 2147483647 w 1081"/>
                <a:gd name="T15" fmla="*/ 2147483647 h 644"/>
                <a:gd name="T16" fmla="*/ 2147483647 w 1081"/>
                <a:gd name="T17" fmla="*/ 2147483647 h 644"/>
                <a:gd name="T18" fmla="*/ 2147483647 w 1081"/>
                <a:gd name="T19" fmla="*/ 2147483647 h 644"/>
                <a:gd name="T20" fmla="*/ 2147483647 w 1081"/>
                <a:gd name="T21" fmla="*/ 2147483647 h 644"/>
                <a:gd name="T22" fmla="*/ 2147483647 w 1081"/>
                <a:gd name="T23" fmla="*/ 2147483647 h 644"/>
                <a:gd name="T24" fmla="*/ 2147483647 w 1081"/>
                <a:gd name="T25" fmla="*/ 2147483647 h 644"/>
                <a:gd name="T26" fmla="*/ 2147483647 w 1081"/>
                <a:gd name="T27" fmla="*/ 2147483647 h 644"/>
                <a:gd name="T28" fmla="*/ 2147483647 w 1081"/>
                <a:gd name="T29" fmla="*/ 2147483647 h 644"/>
                <a:gd name="T30" fmla="*/ 2147483647 w 1081"/>
                <a:gd name="T31" fmla="*/ 0 h 644"/>
                <a:gd name="T32" fmla="*/ 2147483647 w 1081"/>
                <a:gd name="T33" fmla="*/ 2147483647 h 644"/>
                <a:gd name="T34" fmla="*/ 2147483647 w 1081"/>
                <a:gd name="T35" fmla="*/ 2147483647 h 644"/>
                <a:gd name="T36" fmla="*/ 2147483647 w 1081"/>
                <a:gd name="T37" fmla="*/ 2147483647 h 644"/>
                <a:gd name="T38" fmla="*/ 2147483647 w 1081"/>
                <a:gd name="T39" fmla="*/ 0 h 644"/>
                <a:gd name="T40" fmla="*/ 2147483647 w 1081"/>
                <a:gd name="T41" fmla="*/ 2147483647 h 644"/>
                <a:gd name="T42" fmla="*/ 2147483647 w 1081"/>
                <a:gd name="T43" fmla="*/ 2147483647 h 644"/>
                <a:gd name="T44" fmla="*/ 2147483647 w 1081"/>
                <a:gd name="T45" fmla="*/ 0 h 644"/>
                <a:gd name="T46" fmla="*/ 2147483647 w 1081"/>
                <a:gd name="T47" fmla="*/ 0 h 644"/>
                <a:gd name="T48" fmla="*/ 2147483647 w 1081"/>
                <a:gd name="T49" fmla="*/ 2147483647 h 644"/>
                <a:gd name="T50" fmla="*/ 0 w 1081"/>
                <a:gd name="T51" fmla="*/ 2147483647 h 644"/>
                <a:gd name="T52" fmla="*/ 2147483647 w 1081"/>
                <a:gd name="T53" fmla="*/ 2147483647 h 644"/>
                <a:gd name="T54" fmla="*/ 2147483647 w 1081"/>
                <a:gd name="T55" fmla="*/ 0 h 644"/>
                <a:gd name="T56" fmla="*/ 2147483647 w 1081"/>
                <a:gd name="T57" fmla="*/ 2147483647 h 644"/>
                <a:gd name="T58" fmla="*/ 0 w 1081"/>
                <a:gd name="T59" fmla="*/ 2147483647 h 644"/>
                <a:gd name="T60" fmla="*/ 2147483647 w 1081"/>
                <a:gd name="T61" fmla="*/ 2147483647 h 644"/>
                <a:gd name="T62" fmla="*/ 2147483647 w 1081"/>
                <a:gd name="T63" fmla="*/ 2147483647 h 644"/>
                <a:gd name="T64" fmla="*/ 0 w 1081"/>
                <a:gd name="T65" fmla="*/ 2147483647 h 644"/>
                <a:gd name="T66" fmla="*/ 0 w 1081"/>
                <a:gd name="T67" fmla="*/ 2147483647 h 644"/>
                <a:gd name="T68" fmla="*/ 2147483647 w 1081"/>
                <a:gd name="T69" fmla="*/ 2147483647 h 644"/>
                <a:gd name="T70" fmla="*/ 2147483647 w 1081"/>
                <a:gd name="T71" fmla="*/ 2147483647 h 644"/>
                <a:gd name="T72" fmla="*/ 2147483647 w 1081"/>
                <a:gd name="T73" fmla="*/ 2147483647 h 644"/>
                <a:gd name="T74" fmla="*/ 0 w 1081"/>
                <a:gd name="T75" fmla="*/ 2147483647 h 644"/>
                <a:gd name="T76" fmla="*/ 2147483647 w 1081"/>
                <a:gd name="T77" fmla="*/ 2147483647 h 644"/>
                <a:gd name="T78" fmla="*/ 2147483647 w 1081"/>
                <a:gd name="T79" fmla="*/ 2147483647 h 6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1"/>
                <a:gd name="T121" fmla="*/ 0 h 644"/>
                <a:gd name="T122" fmla="*/ 1081 w 1081"/>
                <a:gd name="T123" fmla="*/ 644 h 6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1" h="644">
                  <a:moveTo>
                    <a:pt x="6" y="629"/>
                  </a:moveTo>
                  <a:lnTo>
                    <a:pt x="1072" y="629"/>
                  </a:lnTo>
                  <a:lnTo>
                    <a:pt x="1072" y="644"/>
                  </a:lnTo>
                  <a:lnTo>
                    <a:pt x="6" y="644"/>
                  </a:lnTo>
                  <a:lnTo>
                    <a:pt x="6" y="629"/>
                  </a:lnTo>
                  <a:close/>
                  <a:moveTo>
                    <a:pt x="1081" y="635"/>
                  </a:moveTo>
                  <a:lnTo>
                    <a:pt x="1077" y="642"/>
                  </a:lnTo>
                  <a:lnTo>
                    <a:pt x="1072" y="644"/>
                  </a:lnTo>
                  <a:lnTo>
                    <a:pt x="1072" y="635"/>
                  </a:lnTo>
                  <a:lnTo>
                    <a:pt x="1081" y="635"/>
                  </a:lnTo>
                  <a:close/>
                  <a:moveTo>
                    <a:pt x="1063" y="635"/>
                  </a:moveTo>
                  <a:lnTo>
                    <a:pt x="1063" y="9"/>
                  </a:lnTo>
                  <a:lnTo>
                    <a:pt x="1081" y="9"/>
                  </a:lnTo>
                  <a:lnTo>
                    <a:pt x="1081" y="635"/>
                  </a:lnTo>
                  <a:lnTo>
                    <a:pt x="1063" y="635"/>
                  </a:lnTo>
                  <a:close/>
                  <a:moveTo>
                    <a:pt x="1072" y="0"/>
                  </a:moveTo>
                  <a:lnTo>
                    <a:pt x="1077" y="2"/>
                  </a:lnTo>
                  <a:lnTo>
                    <a:pt x="1081" y="9"/>
                  </a:lnTo>
                  <a:lnTo>
                    <a:pt x="1072" y="9"/>
                  </a:lnTo>
                  <a:lnTo>
                    <a:pt x="1072" y="0"/>
                  </a:lnTo>
                  <a:close/>
                  <a:moveTo>
                    <a:pt x="1072" y="16"/>
                  </a:moveTo>
                  <a:lnTo>
                    <a:pt x="6" y="16"/>
                  </a:lnTo>
                  <a:lnTo>
                    <a:pt x="6" y="0"/>
                  </a:lnTo>
                  <a:lnTo>
                    <a:pt x="1072" y="0"/>
                  </a:lnTo>
                  <a:lnTo>
                    <a:pt x="1072" y="16"/>
                  </a:lnTo>
                  <a:close/>
                  <a:moveTo>
                    <a:pt x="0" y="9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16" y="9"/>
                  </a:moveTo>
                  <a:lnTo>
                    <a:pt x="16" y="635"/>
                  </a:lnTo>
                  <a:lnTo>
                    <a:pt x="0" y="635"/>
                  </a:lnTo>
                  <a:lnTo>
                    <a:pt x="0" y="9"/>
                  </a:lnTo>
                  <a:lnTo>
                    <a:pt x="16" y="9"/>
                  </a:lnTo>
                  <a:close/>
                  <a:moveTo>
                    <a:pt x="6" y="644"/>
                  </a:moveTo>
                  <a:lnTo>
                    <a:pt x="2" y="642"/>
                  </a:lnTo>
                  <a:lnTo>
                    <a:pt x="0" y="635"/>
                  </a:lnTo>
                  <a:lnTo>
                    <a:pt x="6" y="635"/>
                  </a:lnTo>
                  <a:lnTo>
                    <a:pt x="6" y="6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2011363" y="3841750"/>
              <a:ext cx="952612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>
                  <a:solidFill>
                    <a:srgbClr val="1F1A17"/>
                  </a:solidFill>
                </a:rPr>
                <a:t>Fixed</a:t>
              </a:r>
              <a:endParaRPr lang="en-US"/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4476749" y="3844925"/>
              <a:ext cx="1290418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>
                  <a:solidFill>
                    <a:srgbClr val="1F1A17"/>
                  </a:solidFill>
                </a:rPr>
                <a:t>Mobile</a:t>
              </a:r>
              <a:endParaRPr lang="en-US"/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3743326" y="5268913"/>
              <a:ext cx="879087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>
                  <a:solidFill>
                    <a:srgbClr val="1F1A17"/>
                  </a:solidFill>
                </a:rPr>
                <a:t>Total</a:t>
              </a:r>
              <a:endParaRPr lang="en-US"/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3341686" y="5562600"/>
              <a:ext cx="2128147" cy="4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>
                  <a:solidFill>
                    <a:srgbClr val="1F1A17"/>
                  </a:solidFill>
                </a:rPr>
                <a:t>(Strong Acid)</a:t>
              </a:r>
              <a:endParaRPr lang="en-US"/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4491039" y="4660900"/>
              <a:ext cx="1165917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>
                  <a:solidFill>
                    <a:srgbClr val="1F1A17"/>
                  </a:solidFill>
                </a:rPr>
                <a:t>Partial</a:t>
              </a:r>
              <a:endParaRPr lang="en-US"/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4473574" y="4954588"/>
              <a:ext cx="1210268" cy="4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>
                  <a:solidFill>
                    <a:srgbClr val="1F1A17"/>
                  </a:solidFill>
                </a:rPr>
                <a:t>(AmAc)</a:t>
              </a:r>
              <a:endParaRPr lang="en-US"/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2315290" y="1465745"/>
              <a:ext cx="2154117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dirty="0">
                  <a:solidFill>
                    <a:srgbClr val="0077B0"/>
                  </a:solidFill>
                </a:rPr>
                <a:t>Background</a:t>
              </a:r>
              <a:endParaRPr lang="en-US" dirty="0"/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2724150" y="1858963"/>
              <a:ext cx="944275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dirty="0">
                  <a:solidFill>
                    <a:srgbClr val="0077B0"/>
                  </a:solidFill>
                </a:rPr>
                <a:t>Ratio</a:t>
              </a:r>
              <a:endParaRPr lang="en-US" dirty="0"/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5848668" y="1484238"/>
              <a:ext cx="1128195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dirty="0">
                  <a:solidFill>
                    <a:srgbClr val="0077B0"/>
                  </a:solidFill>
                </a:rPr>
                <a:t>Target</a:t>
              </a:r>
              <a:endParaRPr lang="en-US" dirty="0"/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5875338" y="1858963"/>
              <a:ext cx="944275" cy="5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00" dirty="0">
                  <a:solidFill>
                    <a:srgbClr val="0077B0"/>
                  </a:solidFill>
                </a:rPr>
                <a:t>Ratio</a:t>
              </a:r>
              <a:endParaRPr lang="en-US" dirty="0"/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1921356" y="2560163"/>
              <a:ext cx="577082" cy="6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solidFill>
                    <a:srgbClr val="FF0000"/>
                  </a:solidFill>
                </a:rPr>
                <a:t>Pb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2438400" y="2843213"/>
              <a:ext cx="344647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</a:rPr>
                <a:t>BF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3684196" y="2538495"/>
              <a:ext cx="577082" cy="6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>
                  <a:solidFill>
                    <a:srgbClr val="7030A0"/>
                  </a:solidFill>
                </a:rPr>
                <a:t>Pb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4195765" y="2885993"/>
              <a:ext cx="478230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7030A0"/>
                  </a:solidFill>
                </a:rPr>
                <a:t>BM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5200423" y="2519288"/>
              <a:ext cx="681277" cy="6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Pb</a:t>
              </a:r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5852953" y="2877342"/>
              <a:ext cx="494260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TM</a:t>
              </a:r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73413" y="4759325"/>
              <a:ext cx="117475" cy="130175"/>
            </a:xfrm>
            <a:custGeom>
              <a:avLst/>
              <a:gdLst>
                <a:gd name="T0" fmla="*/ 2147483647 w 74"/>
                <a:gd name="T1" fmla="*/ 0 h 82"/>
                <a:gd name="T2" fmla="*/ 0 w 74"/>
                <a:gd name="T3" fmla="*/ 2147483647 h 82"/>
                <a:gd name="T4" fmla="*/ 2147483647 w 74"/>
                <a:gd name="T5" fmla="*/ 2147483647 h 82"/>
                <a:gd name="T6" fmla="*/ 2147483647 w 74"/>
                <a:gd name="T7" fmla="*/ 0 h 82"/>
                <a:gd name="T8" fmla="*/ 0 w 74"/>
                <a:gd name="T9" fmla="*/ 2147483647 h 82"/>
                <a:gd name="T10" fmla="*/ 2147483647 w 74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2"/>
                <a:gd name="T20" fmla="*/ 74 w 7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2">
                  <a:moveTo>
                    <a:pt x="74" y="0"/>
                  </a:moveTo>
                  <a:lnTo>
                    <a:pt x="0" y="4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0" y="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3284538" y="4813300"/>
              <a:ext cx="1160462" cy="238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5289550" y="4813300"/>
              <a:ext cx="1157288" cy="238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6437313" y="4759325"/>
              <a:ext cx="117475" cy="130175"/>
            </a:xfrm>
            <a:custGeom>
              <a:avLst/>
              <a:gdLst>
                <a:gd name="T0" fmla="*/ 0 w 74"/>
                <a:gd name="T1" fmla="*/ 0 h 82"/>
                <a:gd name="T2" fmla="*/ 2147483647 w 74"/>
                <a:gd name="T3" fmla="*/ 2147483647 h 82"/>
                <a:gd name="T4" fmla="*/ 0 w 74"/>
                <a:gd name="T5" fmla="*/ 2147483647 h 82"/>
                <a:gd name="T6" fmla="*/ 0 w 74"/>
                <a:gd name="T7" fmla="*/ 0 h 82"/>
                <a:gd name="T8" fmla="*/ 2147483647 w 74"/>
                <a:gd name="T9" fmla="*/ 2147483647 h 82"/>
                <a:gd name="T10" fmla="*/ 0 w 74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2"/>
                <a:gd name="T20" fmla="*/ 74 w 7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2">
                  <a:moveTo>
                    <a:pt x="0" y="0"/>
                  </a:moveTo>
                  <a:lnTo>
                    <a:pt x="74" y="40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1481138" y="5372100"/>
              <a:ext cx="122237" cy="130175"/>
            </a:xfrm>
            <a:custGeom>
              <a:avLst/>
              <a:gdLst>
                <a:gd name="T0" fmla="*/ 2147483647 w 77"/>
                <a:gd name="T1" fmla="*/ 0 h 82"/>
                <a:gd name="T2" fmla="*/ 0 w 77"/>
                <a:gd name="T3" fmla="*/ 2147483647 h 82"/>
                <a:gd name="T4" fmla="*/ 2147483647 w 77"/>
                <a:gd name="T5" fmla="*/ 2147483647 h 82"/>
                <a:gd name="T6" fmla="*/ 2147483647 w 77"/>
                <a:gd name="T7" fmla="*/ 0 h 82"/>
                <a:gd name="T8" fmla="*/ 0 w 77"/>
                <a:gd name="T9" fmla="*/ 2147483647 h 82"/>
                <a:gd name="T10" fmla="*/ 2147483647 w 77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82"/>
                <a:gd name="T20" fmla="*/ 77 w 77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82">
                  <a:moveTo>
                    <a:pt x="77" y="0"/>
                  </a:moveTo>
                  <a:lnTo>
                    <a:pt x="0" y="39"/>
                  </a:lnTo>
                  <a:lnTo>
                    <a:pt x="77" y="82"/>
                  </a:lnTo>
                  <a:lnTo>
                    <a:pt x="77" y="0"/>
                  </a:lnTo>
                  <a:lnTo>
                    <a:pt x="0" y="3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1592263" y="5424488"/>
              <a:ext cx="2100262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4391025" y="5424488"/>
              <a:ext cx="2055813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6437313" y="5372100"/>
              <a:ext cx="117475" cy="130175"/>
            </a:xfrm>
            <a:custGeom>
              <a:avLst/>
              <a:gdLst>
                <a:gd name="T0" fmla="*/ 0 w 74"/>
                <a:gd name="T1" fmla="*/ 0 h 82"/>
                <a:gd name="T2" fmla="*/ 2147483647 w 74"/>
                <a:gd name="T3" fmla="*/ 2147483647 h 82"/>
                <a:gd name="T4" fmla="*/ 0 w 74"/>
                <a:gd name="T5" fmla="*/ 2147483647 h 82"/>
                <a:gd name="T6" fmla="*/ 0 w 74"/>
                <a:gd name="T7" fmla="*/ 0 h 82"/>
                <a:gd name="T8" fmla="*/ 2147483647 w 74"/>
                <a:gd name="T9" fmla="*/ 2147483647 h 82"/>
                <a:gd name="T10" fmla="*/ 0 w 74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82"/>
                <a:gd name="T20" fmla="*/ 74 w 7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82">
                  <a:moveTo>
                    <a:pt x="0" y="0"/>
                  </a:moveTo>
                  <a:lnTo>
                    <a:pt x="74" y="39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5503863" y="2465388"/>
              <a:ext cx="133350" cy="125412"/>
            </a:xfrm>
            <a:custGeom>
              <a:avLst/>
              <a:gdLst>
                <a:gd name="T0" fmla="*/ 0 w 84"/>
                <a:gd name="T1" fmla="*/ 0 h 79"/>
                <a:gd name="T2" fmla="*/ 2147483647 w 84"/>
                <a:gd name="T3" fmla="*/ 2147483647 h 79"/>
                <a:gd name="T4" fmla="*/ 2147483647 w 84"/>
                <a:gd name="T5" fmla="*/ 2147483647 h 79"/>
                <a:gd name="T6" fmla="*/ 0 w 84"/>
                <a:gd name="T7" fmla="*/ 0 h 79"/>
                <a:gd name="T8" fmla="*/ 2147483647 w 84"/>
                <a:gd name="T9" fmla="*/ 2147483647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0" y="0"/>
                  </a:moveTo>
                  <a:lnTo>
                    <a:pt x="34" y="79"/>
                  </a:lnTo>
                  <a:lnTo>
                    <a:pt x="84" y="8"/>
                  </a:lnTo>
                  <a:lnTo>
                    <a:pt x="0" y="0"/>
                  </a:lnTo>
                  <a:lnTo>
                    <a:pt x="34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5554663" y="2017713"/>
              <a:ext cx="268287" cy="468312"/>
            </a:xfrm>
            <a:custGeom>
              <a:avLst/>
              <a:gdLst>
                <a:gd name="T0" fmla="*/ 2147483647 w 169"/>
                <a:gd name="T1" fmla="*/ 0 h 295"/>
                <a:gd name="T2" fmla="*/ 2147483647 w 169"/>
                <a:gd name="T3" fmla="*/ 2147483647 h 295"/>
                <a:gd name="T4" fmla="*/ 2147483647 w 169"/>
                <a:gd name="T5" fmla="*/ 2147483647 h 295"/>
                <a:gd name="T6" fmla="*/ 2147483647 w 169"/>
                <a:gd name="T7" fmla="*/ 2147483647 h 295"/>
                <a:gd name="T8" fmla="*/ 2147483647 w 169"/>
                <a:gd name="T9" fmla="*/ 2147483647 h 295"/>
                <a:gd name="T10" fmla="*/ 2147483647 w 169"/>
                <a:gd name="T11" fmla="*/ 2147483647 h 295"/>
                <a:gd name="T12" fmla="*/ 2147483647 w 169"/>
                <a:gd name="T13" fmla="*/ 2147483647 h 295"/>
                <a:gd name="T14" fmla="*/ 2147483647 w 169"/>
                <a:gd name="T15" fmla="*/ 2147483647 h 295"/>
                <a:gd name="T16" fmla="*/ 2147483647 w 169"/>
                <a:gd name="T17" fmla="*/ 2147483647 h 295"/>
                <a:gd name="T18" fmla="*/ 2147483647 w 169"/>
                <a:gd name="T19" fmla="*/ 2147483647 h 295"/>
                <a:gd name="T20" fmla="*/ 2147483647 w 169"/>
                <a:gd name="T21" fmla="*/ 2147483647 h 295"/>
                <a:gd name="T22" fmla="*/ 2147483647 w 169"/>
                <a:gd name="T23" fmla="*/ 2147483647 h 295"/>
                <a:gd name="T24" fmla="*/ 0 w 169"/>
                <a:gd name="T25" fmla="*/ 2147483647 h 295"/>
                <a:gd name="T26" fmla="*/ 2147483647 w 169"/>
                <a:gd name="T27" fmla="*/ 2147483647 h 295"/>
                <a:gd name="T28" fmla="*/ 2147483647 w 169"/>
                <a:gd name="T29" fmla="*/ 2147483647 h 295"/>
                <a:gd name="T30" fmla="*/ 2147483647 w 169"/>
                <a:gd name="T31" fmla="*/ 2147483647 h 295"/>
                <a:gd name="T32" fmla="*/ 2147483647 w 169"/>
                <a:gd name="T33" fmla="*/ 2147483647 h 295"/>
                <a:gd name="T34" fmla="*/ 2147483647 w 169"/>
                <a:gd name="T35" fmla="*/ 2147483647 h 295"/>
                <a:gd name="T36" fmla="*/ 2147483647 w 169"/>
                <a:gd name="T37" fmla="*/ 2147483647 h 295"/>
                <a:gd name="T38" fmla="*/ 2147483647 w 169"/>
                <a:gd name="T39" fmla="*/ 2147483647 h 295"/>
                <a:gd name="T40" fmla="*/ 2147483647 w 169"/>
                <a:gd name="T41" fmla="*/ 2147483647 h 295"/>
                <a:gd name="T42" fmla="*/ 2147483647 w 169"/>
                <a:gd name="T43" fmla="*/ 2147483647 h 295"/>
                <a:gd name="T44" fmla="*/ 2147483647 w 169"/>
                <a:gd name="T45" fmla="*/ 2147483647 h 295"/>
                <a:gd name="T46" fmla="*/ 2147483647 w 169"/>
                <a:gd name="T47" fmla="*/ 2147483647 h 295"/>
                <a:gd name="T48" fmla="*/ 2147483647 w 169"/>
                <a:gd name="T49" fmla="*/ 2147483647 h 295"/>
                <a:gd name="T50" fmla="*/ 2147483647 w 169"/>
                <a:gd name="T51" fmla="*/ 2147483647 h 295"/>
                <a:gd name="T52" fmla="*/ 2147483647 w 169"/>
                <a:gd name="T53" fmla="*/ 0 h 2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295"/>
                <a:gd name="T83" fmla="*/ 169 w 169"/>
                <a:gd name="T84" fmla="*/ 295 h 2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295">
                  <a:moveTo>
                    <a:pt x="164" y="0"/>
                  </a:moveTo>
                  <a:lnTo>
                    <a:pt x="144" y="7"/>
                  </a:lnTo>
                  <a:lnTo>
                    <a:pt x="126" y="16"/>
                  </a:lnTo>
                  <a:lnTo>
                    <a:pt x="110" y="29"/>
                  </a:lnTo>
                  <a:lnTo>
                    <a:pt x="94" y="45"/>
                  </a:lnTo>
                  <a:lnTo>
                    <a:pt x="81" y="60"/>
                  </a:lnTo>
                  <a:lnTo>
                    <a:pt x="70" y="78"/>
                  </a:lnTo>
                  <a:lnTo>
                    <a:pt x="56" y="98"/>
                  </a:lnTo>
                  <a:lnTo>
                    <a:pt x="47" y="120"/>
                  </a:lnTo>
                  <a:lnTo>
                    <a:pt x="29" y="162"/>
                  </a:lnTo>
                  <a:lnTo>
                    <a:pt x="16" y="206"/>
                  </a:lnTo>
                  <a:lnTo>
                    <a:pt x="6" y="251"/>
                  </a:lnTo>
                  <a:lnTo>
                    <a:pt x="0" y="293"/>
                  </a:lnTo>
                  <a:lnTo>
                    <a:pt x="16" y="295"/>
                  </a:lnTo>
                  <a:lnTo>
                    <a:pt x="22" y="255"/>
                  </a:lnTo>
                  <a:lnTo>
                    <a:pt x="31" y="211"/>
                  </a:lnTo>
                  <a:lnTo>
                    <a:pt x="45" y="166"/>
                  </a:lnTo>
                  <a:lnTo>
                    <a:pt x="61" y="124"/>
                  </a:lnTo>
                  <a:lnTo>
                    <a:pt x="72" y="104"/>
                  </a:lnTo>
                  <a:lnTo>
                    <a:pt x="83" y="87"/>
                  </a:lnTo>
                  <a:lnTo>
                    <a:pt x="94" y="69"/>
                  </a:lnTo>
                  <a:lnTo>
                    <a:pt x="108" y="54"/>
                  </a:lnTo>
                  <a:lnTo>
                    <a:pt x="122" y="40"/>
                  </a:lnTo>
                  <a:lnTo>
                    <a:pt x="135" y="29"/>
                  </a:lnTo>
                  <a:lnTo>
                    <a:pt x="151" y="20"/>
                  </a:lnTo>
                  <a:lnTo>
                    <a:pt x="169" y="1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147888" y="2489200"/>
              <a:ext cx="96837" cy="106363"/>
            </a:xfrm>
            <a:custGeom>
              <a:avLst/>
              <a:gdLst>
                <a:gd name="T0" fmla="*/ 0 w 61"/>
                <a:gd name="T1" fmla="*/ 0 h 67"/>
                <a:gd name="T2" fmla="*/ 2147483647 w 61"/>
                <a:gd name="T3" fmla="*/ 2147483647 h 67"/>
                <a:gd name="T4" fmla="*/ 2147483647 w 61"/>
                <a:gd name="T5" fmla="*/ 2147483647 h 67"/>
                <a:gd name="T6" fmla="*/ 0 w 61"/>
                <a:gd name="T7" fmla="*/ 0 h 67"/>
                <a:gd name="T8" fmla="*/ 2147483647 w 61"/>
                <a:gd name="T9" fmla="*/ 2147483647 h 67"/>
                <a:gd name="T10" fmla="*/ 0 w 61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7"/>
                <a:gd name="T20" fmla="*/ 61 w 6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7">
                  <a:moveTo>
                    <a:pt x="0" y="0"/>
                  </a:moveTo>
                  <a:lnTo>
                    <a:pt x="9" y="67"/>
                  </a:lnTo>
                  <a:lnTo>
                    <a:pt x="61" y="22"/>
                  </a:lnTo>
                  <a:lnTo>
                    <a:pt x="0" y="0"/>
                  </a:lnTo>
                  <a:lnTo>
                    <a:pt x="9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139476" y="2069145"/>
              <a:ext cx="501650" cy="509587"/>
            </a:xfrm>
            <a:custGeom>
              <a:avLst/>
              <a:gdLst>
                <a:gd name="T0" fmla="*/ 2147483647 w 316"/>
                <a:gd name="T1" fmla="*/ 0 h 321"/>
                <a:gd name="T2" fmla="*/ 2147483647 w 316"/>
                <a:gd name="T3" fmla="*/ 2147483647 h 321"/>
                <a:gd name="T4" fmla="*/ 2147483647 w 316"/>
                <a:gd name="T5" fmla="*/ 2147483647 h 321"/>
                <a:gd name="T6" fmla="*/ 2147483647 w 316"/>
                <a:gd name="T7" fmla="*/ 2147483647 h 321"/>
                <a:gd name="T8" fmla="*/ 2147483647 w 316"/>
                <a:gd name="T9" fmla="*/ 2147483647 h 321"/>
                <a:gd name="T10" fmla="*/ 2147483647 w 316"/>
                <a:gd name="T11" fmla="*/ 2147483647 h 321"/>
                <a:gd name="T12" fmla="*/ 2147483647 w 316"/>
                <a:gd name="T13" fmla="*/ 2147483647 h 321"/>
                <a:gd name="T14" fmla="*/ 2147483647 w 316"/>
                <a:gd name="T15" fmla="*/ 2147483647 h 321"/>
                <a:gd name="T16" fmla="*/ 2147483647 w 316"/>
                <a:gd name="T17" fmla="*/ 2147483647 h 321"/>
                <a:gd name="T18" fmla="*/ 2147483647 w 316"/>
                <a:gd name="T19" fmla="*/ 2147483647 h 321"/>
                <a:gd name="T20" fmla="*/ 2147483647 w 316"/>
                <a:gd name="T21" fmla="*/ 2147483647 h 321"/>
                <a:gd name="T22" fmla="*/ 2147483647 w 316"/>
                <a:gd name="T23" fmla="*/ 2147483647 h 321"/>
                <a:gd name="T24" fmla="*/ 2147483647 w 316"/>
                <a:gd name="T25" fmla="*/ 2147483647 h 321"/>
                <a:gd name="T26" fmla="*/ 2147483647 w 316"/>
                <a:gd name="T27" fmla="*/ 2147483647 h 321"/>
                <a:gd name="T28" fmla="*/ 2147483647 w 316"/>
                <a:gd name="T29" fmla="*/ 2147483647 h 321"/>
                <a:gd name="T30" fmla="*/ 2147483647 w 316"/>
                <a:gd name="T31" fmla="*/ 2147483647 h 321"/>
                <a:gd name="T32" fmla="*/ 0 w 316"/>
                <a:gd name="T33" fmla="*/ 2147483647 h 321"/>
                <a:gd name="T34" fmla="*/ 2147483647 w 316"/>
                <a:gd name="T35" fmla="*/ 2147483647 h 321"/>
                <a:gd name="T36" fmla="*/ 2147483647 w 316"/>
                <a:gd name="T37" fmla="*/ 2147483647 h 321"/>
                <a:gd name="T38" fmla="*/ 2147483647 w 316"/>
                <a:gd name="T39" fmla="*/ 2147483647 h 321"/>
                <a:gd name="T40" fmla="*/ 2147483647 w 316"/>
                <a:gd name="T41" fmla="*/ 2147483647 h 321"/>
                <a:gd name="T42" fmla="*/ 2147483647 w 316"/>
                <a:gd name="T43" fmla="*/ 2147483647 h 321"/>
                <a:gd name="T44" fmla="*/ 2147483647 w 316"/>
                <a:gd name="T45" fmla="*/ 2147483647 h 321"/>
                <a:gd name="T46" fmla="*/ 2147483647 w 316"/>
                <a:gd name="T47" fmla="*/ 2147483647 h 321"/>
                <a:gd name="T48" fmla="*/ 2147483647 w 316"/>
                <a:gd name="T49" fmla="*/ 2147483647 h 321"/>
                <a:gd name="T50" fmla="*/ 2147483647 w 316"/>
                <a:gd name="T51" fmla="*/ 2147483647 h 321"/>
                <a:gd name="T52" fmla="*/ 2147483647 w 316"/>
                <a:gd name="T53" fmla="*/ 2147483647 h 321"/>
                <a:gd name="T54" fmla="*/ 2147483647 w 316"/>
                <a:gd name="T55" fmla="*/ 2147483647 h 321"/>
                <a:gd name="T56" fmla="*/ 2147483647 w 316"/>
                <a:gd name="T57" fmla="*/ 2147483647 h 321"/>
                <a:gd name="T58" fmla="*/ 2147483647 w 316"/>
                <a:gd name="T59" fmla="*/ 2147483647 h 321"/>
                <a:gd name="T60" fmla="*/ 2147483647 w 316"/>
                <a:gd name="T61" fmla="*/ 2147483647 h 321"/>
                <a:gd name="T62" fmla="*/ 2147483647 w 316"/>
                <a:gd name="T63" fmla="*/ 2147483647 h 321"/>
                <a:gd name="T64" fmla="*/ 2147483647 w 316"/>
                <a:gd name="T65" fmla="*/ 2147483647 h 321"/>
                <a:gd name="T66" fmla="*/ 2147483647 w 316"/>
                <a:gd name="T67" fmla="*/ 2147483647 h 321"/>
                <a:gd name="T68" fmla="*/ 2147483647 w 316"/>
                <a:gd name="T69" fmla="*/ 0 h 3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321"/>
                <a:gd name="T107" fmla="*/ 316 w 316"/>
                <a:gd name="T108" fmla="*/ 321 h 3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321">
                  <a:moveTo>
                    <a:pt x="314" y="0"/>
                  </a:moveTo>
                  <a:lnTo>
                    <a:pt x="287" y="7"/>
                  </a:lnTo>
                  <a:lnTo>
                    <a:pt x="260" y="18"/>
                  </a:lnTo>
                  <a:lnTo>
                    <a:pt x="233" y="31"/>
                  </a:lnTo>
                  <a:lnTo>
                    <a:pt x="208" y="46"/>
                  </a:lnTo>
                  <a:lnTo>
                    <a:pt x="183" y="62"/>
                  </a:lnTo>
                  <a:lnTo>
                    <a:pt x="161" y="82"/>
                  </a:lnTo>
                  <a:lnTo>
                    <a:pt x="138" y="102"/>
                  </a:lnTo>
                  <a:lnTo>
                    <a:pt x="118" y="124"/>
                  </a:lnTo>
                  <a:lnTo>
                    <a:pt x="97" y="146"/>
                  </a:lnTo>
                  <a:lnTo>
                    <a:pt x="79" y="170"/>
                  </a:lnTo>
                  <a:lnTo>
                    <a:pt x="64" y="195"/>
                  </a:lnTo>
                  <a:lnTo>
                    <a:pt x="48" y="219"/>
                  </a:lnTo>
                  <a:lnTo>
                    <a:pt x="32" y="244"/>
                  </a:lnTo>
                  <a:lnTo>
                    <a:pt x="21" y="268"/>
                  </a:lnTo>
                  <a:lnTo>
                    <a:pt x="10" y="290"/>
                  </a:lnTo>
                  <a:lnTo>
                    <a:pt x="0" y="314"/>
                  </a:lnTo>
                  <a:lnTo>
                    <a:pt x="12" y="321"/>
                  </a:lnTo>
                  <a:lnTo>
                    <a:pt x="21" y="299"/>
                  </a:lnTo>
                  <a:lnTo>
                    <a:pt x="30" y="275"/>
                  </a:lnTo>
                  <a:lnTo>
                    <a:pt x="43" y="252"/>
                  </a:lnTo>
                  <a:lnTo>
                    <a:pt x="57" y="228"/>
                  </a:lnTo>
                  <a:lnTo>
                    <a:pt x="73" y="204"/>
                  </a:lnTo>
                  <a:lnTo>
                    <a:pt x="88" y="182"/>
                  </a:lnTo>
                  <a:lnTo>
                    <a:pt x="106" y="157"/>
                  </a:lnTo>
                  <a:lnTo>
                    <a:pt x="125" y="135"/>
                  </a:lnTo>
                  <a:lnTo>
                    <a:pt x="145" y="115"/>
                  </a:lnTo>
                  <a:lnTo>
                    <a:pt x="167" y="95"/>
                  </a:lnTo>
                  <a:lnTo>
                    <a:pt x="190" y="77"/>
                  </a:lnTo>
                  <a:lnTo>
                    <a:pt x="212" y="60"/>
                  </a:lnTo>
                  <a:lnTo>
                    <a:pt x="237" y="44"/>
                  </a:lnTo>
                  <a:lnTo>
                    <a:pt x="262" y="33"/>
                  </a:lnTo>
                  <a:lnTo>
                    <a:pt x="289" y="22"/>
                  </a:lnTo>
                  <a:lnTo>
                    <a:pt x="31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835400" y="2489200"/>
              <a:ext cx="96838" cy="106363"/>
            </a:xfrm>
            <a:custGeom>
              <a:avLst/>
              <a:gdLst>
                <a:gd name="T0" fmla="*/ 0 w 61"/>
                <a:gd name="T1" fmla="*/ 2147483647 h 67"/>
                <a:gd name="T2" fmla="*/ 2147483647 w 61"/>
                <a:gd name="T3" fmla="*/ 2147483647 h 67"/>
                <a:gd name="T4" fmla="*/ 2147483647 w 61"/>
                <a:gd name="T5" fmla="*/ 0 h 67"/>
                <a:gd name="T6" fmla="*/ 0 w 61"/>
                <a:gd name="T7" fmla="*/ 2147483647 h 67"/>
                <a:gd name="T8" fmla="*/ 2147483647 w 61"/>
                <a:gd name="T9" fmla="*/ 2147483647 h 67"/>
                <a:gd name="T10" fmla="*/ 0 w 61"/>
                <a:gd name="T11" fmla="*/ 214748364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7"/>
                <a:gd name="T20" fmla="*/ 61 w 61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7">
                  <a:moveTo>
                    <a:pt x="0" y="22"/>
                  </a:moveTo>
                  <a:lnTo>
                    <a:pt x="52" y="67"/>
                  </a:lnTo>
                  <a:lnTo>
                    <a:pt x="61" y="0"/>
                  </a:lnTo>
                  <a:lnTo>
                    <a:pt x="0" y="22"/>
                  </a:lnTo>
                  <a:lnTo>
                    <a:pt x="52" y="6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807360" y="2076368"/>
              <a:ext cx="501650" cy="509587"/>
            </a:xfrm>
            <a:custGeom>
              <a:avLst/>
              <a:gdLst>
                <a:gd name="T0" fmla="*/ 2147483647 w 316"/>
                <a:gd name="T1" fmla="*/ 0 h 321"/>
                <a:gd name="T2" fmla="*/ 2147483647 w 316"/>
                <a:gd name="T3" fmla="*/ 2147483647 h 321"/>
                <a:gd name="T4" fmla="*/ 2147483647 w 316"/>
                <a:gd name="T5" fmla="*/ 2147483647 h 321"/>
                <a:gd name="T6" fmla="*/ 2147483647 w 316"/>
                <a:gd name="T7" fmla="*/ 2147483647 h 321"/>
                <a:gd name="T8" fmla="*/ 2147483647 w 316"/>
                <a:gd name="T9" fmla="*/ 2147483647 h 321"/>
                <a:gd name="T10" fmla="*/ 2147483647 w 316"/>
                <a:gd name="T11" fmla="*/ 2147483647 h 321"/>
                <a:gd name="T12" fmla="*/ 2147483647 w 316"/>
                <a:gd name="T13" fmla="*/ 2147483647 h 321"/>
                <a:gd name="T14" fmla="*/ 2147483647 w 316"/>
                <a:gd name="T15" fmla="*/ 2147483647 h 321"/>
                <a:gd name="T16" fmla="*/ 2147483647 w 316"/>
                <a:gd name="T17" fmla="*/ 2147483647 h 321"/>
                <a:gd name="T18" fmla="*/ 2147483647 w 316"/>
                <a:gd name="T19" fmla="*/ 2147483647 h 321"/>
                <a:gd name="T20" fmla="*/ 2147483647 w 316"/>
                <a:gd name="T21" fmla="*/ 2147483647 h 321"/>
                <a:gd name="T22" fmla="*/ 2147483647 w 316"/>
                <a:gd name="T23" fmla="*/ 2147483647 h 321"/>
                <a:gd name="T24" fmla="*/ 2147483647 w 316"/>
                <a:gd name="T25" fmla="*/ 2147483647 h 321"/>
                <a:gd name="T26" fmla="*/ 2147483647 w 316"/>
                <a:gd name="T27" fmla="*/ 2147483647 h 321"/>
                <a:gd name="T28" fmla="*/ 2147483647 w 316"/>
                <a:gd name="T29" fmla="*/ 2147483647 h 321"/>
                <a:gd name="T30" fmla="*/ 2147483647 w 316"/>
                <a:gd name="T31" fmla="*/ 2147483647 h 321"/>
                <a:gd name="T32" fmla="*/ 2147483647 w 316"/>
                <a:gd name="T33" fmla="*/ 2147483647 h 321"/>
                <a:gd name="T34" fmla="*/ 2147483647 w 316"/>
                <a:gd name="T35" fmla="*/ 2147483647 h 321"/>
                <a:gd name="T36" fmla="*/ 2147483647 w 316"/>
                <a:gd name="T37" fmla="*/ 2147483647 h 321"/>
                <a:gd name="T38" fmla="*/ 2147483647 w 316"/>
                <a:gd name="T39" fmla="*/ 2147483647 h 321"/>
                <a:gd name="T40" fmla="*/ 2147483647 w 316"/>
                <a:gd name="T41" fmla="*/ 2147483647 h 321"/>
                <a:gd name="T42" fmla="*/ 2147483647 w 316"/>
                <a:gd name="T43" fmla="*/ 2147483647 h 321"/>
                <a:gd name="T44" fmla="*/ 2147483647 w 316"/>
                <a:gd name="T45" fmla="*/ 2147483647 h 321"/>
                <a:gd name="T46" fmla="*/ 2147483647 w 316"/>
                <a:gd name="T47" fmla="*/ 2147483647 h 321"/>
                <a:gd name="T48" fmla="*/ 2147483647 w 316"/>
                <a:gd name="T49" fmla="*/ 2147483647 h 321"/>
                <a:gd name="T50" fmla="*/ 2147483647 w 316"/>
                <a:gd name="T51" fmla="*/ 2147483647 h 321"/>
                <a:gd name="T52" fmla="*/ 2147483647 w 316"/>
                <a:gd name="T53" fmla="*/ 2147483647 h 321"/>
                <a:gd name="T54" fmla="*/ 2147483647 w 316"/>
                <a:gd name="T55" fmla="*/ 2147483647 h 321"/>
                <a:gd name="T56" fmla="*/ 2147483647 w 316"/>
                <a:gd name="T57" fmla="*/ 2147483647 h 321"/>
                <a:gd name="T58" fmla="*/ 2147483647 w 316"/>
                <a:gd name="T59" fmla="*/ 2147483647 h 321"/>
                <a:gd name="T60" fmla="*/ 2147483647 w 316"/>
                <a:gd name="T61" fmla="*/ 2147483647 h 321"/>
                <a:gd name="T62" fmla="*/ 2147483647 w 316"/>
                <a:gd name="T63" fmla="*/ 2147483647 h 321"/>
                <a:gd name="T64" fmla="*/ 2147483647 w 316"/>
                <a:gd name="T65" fmla="*/ 2147483647 h 321"/>
                <a:gd name="T66" fmla="*/ 0 w 316"/>
                <a:gd name="T67" fmla="*/ 2147483647 h 321"/>
                <a:gd name="T68" fmla="*/ 2147483647 w 316"/>
                <a:gd name="T69" fmla="*/ 0 h 3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321"/>
                <a:gd name="T107" fmla="*/ 316 w 316"/>
                <a:gd name="T108" fmla="*/ 321 h 3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321">
                  <a:moveTo>
                    <a:pt x="2" y="0"/>
                  </a:moveTo>
                  <a:lnTo>
                    <a:pt x="29" y="7"/>
                  </a:lnTo>
                  <a:lnTo>
                    <a:pt x="56" y="18"/>
                  </a:lnTo>
                  <a:lnTo>
                    <a:pt x="83" y="31"/>
                  </a:lnTo>
                  <a:lnTo>
                    <a:pt x="108" y="46"/>
                  </a:lnTo>
                  <a:lnTo>
                    <a:pt x="133" y="62"/>
                  </a:lnTo>
                  <a:lnTo>
                    <a:pt x="155" y="82"/>
                  </a:lnTo>
                  <a:lnTo>
                    <a:pt x="178" y="102"/>
                  </a:lnTo>
                  <a:lnTo>
                    <a:pt x="198" y="124"/>
                  </a:lnTo>
                  <a:lnTo>
                    <a:pt x="219" y="146"/>
                  </a:lnTo>
                  <a:lnTo>
                    <a:pt x="237" y="170"/>
                  </a:lnTo>
                  <a:lnTo>
                    <a:pt x="252" y="195"/>
                  </a:lnTo>
                  <a:lnTo>
                    <a:pt x="268" y="219"/>
                  </a:lnTo>
                  <a:lnTo>
                    <a:pt x="282" y="244"/>
                  </a:lnTo>
                  <a:lnTo>
                    <a:pt x="295" y="268"/>
                  </a:lnTo>
                  <a:lnTo>
                    <a:pt x="307" y="290"/>
                  </a:lnTo>
                  <a:lnTo>
                    <a:pt x="316" y="314"/>
                  </a:lnTo>
                  <a:lnTo>
                    <a:pt x="304" y="321"/>
                  </a:lnTo>
                  <a:lnTo>
                    <a:pt x="295" y="299"/>
                  </a:lnTo>
                  <a:lnTo>
                    <a:pt x="284" y="275"/>
                  </a:lnTo>
                  <a:lnTo>
                    <a:pt x="273" y="252"/>
                  </a:lnTo>
                  <a:lnTo>
                    <a:pt x="259" y="228"/>
                  </a:lnTo>
                  <a:lnTo>
                    <a:pt x="243" y="204"/>
                  </a:lnTo>
                  <a:lnTo>
                    <a:pt x="228" y="182"/>
                  </a:lnTo>
                  <a:lnTo>
                    <a:pt x="210" y="157"/>
                  </a:lnTo>
                  <a:lnTo>
                    <a:pt x="192" y="135"/>
                  </a:lnTo>
                  <a:lnTo>
                    <a:pt x="171" y="115"/>
                  </a:lnTo>
                  <a:lnTo>
                    <a:pt x="149" y="95"/>
                  </a:lnTo>
                  <a:lnTo>
                    <a:pt x="126" y="77"/>
                  </a:lnTo>
                  <a:lnTo>
                    <a:pt x="104" y="60"/>
                  </a:lnTo>
                  <a:lnTo>
                    <a:pt x="79" y="44"/>
                  </a:lnTo>
                  <a:lnTo>
                    <a:pt x="52" y="33"/>
                  </a:lnTo>
                  <a:lnTo>
                    <a:pt x="27" y="22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262188" y="3586163"/>
              <a:ext cx="133350" cy="119062"/>
            </a:xfrm>
            <a:custGeom>
              <a:avLst/>
              <a:gdLst>
                <a:gd name="T0" fmla="*/ 0 w 84"/>
                <a:gd name="T1" fmla="*/ 0 h 75"/>
                <a:gd name="T2" fmla="*/ 2147483647 w 84"/>
                <a:gd name="T3" fmla="*/ 2147483647 h 75"/>
                <a:gd name="T4" fmla="*/ 2147483647 w 84"/>
                <a:gd name="T5" fmla="*/ 0 h 75"/>
                <a:gd name="T6" fmla="*/ 0 w 84"/>
                <a:gd name="T7" fmla="*/ 0 h 75"/>
                <a:gd name="T8" fmla="*/ 2147483647 w 84"/>
                <a:gd name="T9" fmla="*/ 2147483647 h 75"/>
                <a:gd name="T10" fmla="*/ 0 w 84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5"/>
                <a:gd name="T20" fmla="*/ 84 w 84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5">
                  <a:moveTo>
                    <a:pt x="0" y="0"/>
                  </a:moveTo>
                  <a:lnTo>
                    <a:pt x="43" y="7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3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2316163" y="3157538"/>
              <a:ext cx="25400" cy="43973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921125" y="3586163"/>
              <a:ext cx="133350" cy="119062"/>
            </a:xfrm>
            <a:custGeom>
              <a:avLst/>
              <a:gdLst>
                <a:gd name="T0" fmla="*/ 0 w 84"/>
                <a:gd name="T1" fmla="*/ 0 h 75"/>
                <a:gd name="T2" fmla="*/ 2147483647 w 84"/>
                <a:gd name="T3" fmla="*/ 2147483647 h 75"/>
                <a:gd name="T4" fmla="*/ 2147483647 w 84"/>
                <a:gd name="T5" fmla="*/ 0 h 75"/>
                <a:gd name="T6" fmla="*/ 0 w 84"/>
                <a:gd name="T7" fmla="*/ 0 h 75"/>
                <a:gd name="T8" fmla="*/ 2147483647 w 84"/>
                <a:gd name="T9" fmla="*/ 2147483647 h 75"/>
                <a:gd name="T10" fmla="*/ 0 w 84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5"/>
                <a:gd name="T20" fmla="*/ 84 w 84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5">
                  <a:moveTo>
                    <a:pt x="0" y="0"/>
                  </a:moveTo>
                  <a:lnTo>
                    <a:pt x="41" y="7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1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3975100" y="3157538"/>
              <a:ext cx="25400" cy="43973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5626100" y="3586163"/>
              <a:ext cx="131763" cy="119062"/>
            </a:xfrm>
            <a:custGeom>
              <a:avLst/>
              <a:gdLst>
                <a:gd name="T0" fmla="*/ 0 w 83"/>
                <a:gd name="T1" fmla="*/ 0 h 75"/>
                <a:gd name="T2" fmla="*/ 2147483647 w 83"/>
                <a:gd name="T3" fmla="*/ 2147483647 h 75"/>
                <a:gd name="T4" fmla="*/ 2147483647 w 83"/>
                <a:gd name="T5" fmla="*/ 0 h 75"/>
                <a:gd name="T6" fmla="*/ 0 w 83"/>
                <a:gd name="T7" fmla="*/ 0 h 75"/>
                <a:gd name="T8" fmla="*/ 2147483647 w 83"/>
                <a:gd name="T9" fmla="*/ 2147483647 h 75"/>
                <a:gd name="T10" fmla="*/ 0 w 83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75"/>
                <a:gd name="T20" fmla="*/ 83 w 83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75">
                  <a:moveTo>
                    <a:pt x="0" y="0"/>
                  </a:moveTo>
                  <a:lnTo>
                    <a:pt x="43" y="7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43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auto">
            <a:xfrm>
              <a:off x="5680075" y="3157538"/>
              <a:ext cx="23813" cy="43973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3016250" y="2798763"/>
              <a:ext cx="20638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3062288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3108325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3155950" y="2798763"/>
              <a:ext cx="20638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3201988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2" name="Rectangle 211"/>
            <p:cNvSpPr>
              <a:spLocks noChangeArrowheads="1"/>
            </p:cNvSpPr>
            <p:nvPr/>
          </p:nvSpPr>
          <p:spPr bwMode="auto">
            <a:xfrm>
              <a:off x="3248025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3295650" y="2798763"/>
              <a:ext cx="20638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4" name="Rectangle 213"/>
            <p:cNvSpPr>
              <a:spLocks noChangeArrowheads="1"/>
            </p:cNvSpPr>
            <p:nvPr/>
          </p:nvSpPr>
          <p:spPr bwMode="auto">
            <a:xfrm>
              <a:off x="3341688" y="2798763"/>
              <a:ext cx="22225" cy="23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287713" y="2738438"/>
              <a:ext cx="111125" cy="84137"/>
            </a:xfrm>
            <a:custGeom>
              <a:avLst/>
              <a:gdLst>
                <a:gd name="T0" fmla="*/ 2147483647 w 70"/>
                <a:gd name="T1" fmla="*/ 2147483647 h 53"/>
                <a:gd name="T2" fmla="*/ 2147483647 w 70"/>
                <a:gd name="T3" fmla="*/ 2147483647 h 53"/>
                <a:gd name="T4" fmla="*/ 2147483647 w 70"/>
                <a:gd name="T5" fmla="*/ 0 h 53"/>
                <a:gd name="T6" fmla="*/ 0 w 70"/>
                <a:gd name="T7" fmla="*/ 2147483647 h 53"/>
                <a:gd name="T8" fmla="*/ 2147483647 w 70"/>
                <a:gd name="T9" fmla="*/ 2147483647 h 53"/>
                <a:gd name="T10" fmla="*/ 2147483647 w 70"/>
                <a:gd name="T11" fmla="*/ 2147483647 h 53"/>
                <a:gd name="T12" fmla="*/ 2147483647 w 70"/>
                <a:gd name="T13" fmla="*/ 214748364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53"/>
                <a:gd name="T23" fmla="*/ 70 w 7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53">
                  <a:moveTo>
                    <a:pt x="70" y="53"/>
                  </a:moveTo>
                  <a:lnTo>
                    <a:pt x="70" y="40"/>
                  </a:lnTo>
                  <a:lnTo>
                    <a:pt x="7" y="0"/>
                  </a:lnTo>
                  <a:lnTo>
                    <a:pt x="0" y="14"/>
                  </a:lnTo>
                  <a:lnTo>
                    <a:pt x="63" y="53"/>
                  </a:lnTo>
                  <a:lnTo>
                    <a:pt x="63" y="40"/>
                  </a:lnTo>
                  <a:lnTo>
                    <a:pt x="70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3398838" y="2801938"/>
              <a:ext cx="17462" cy="20637"/>
            </a:xfrm>
            <a:custGeom>
              <a:avLst/>
              <a:gdLst>
                <a:gd name="T0" fmla="*/ 0 w 11"/>
                <a:gd name="T1" fmla="*/ 2147483647 h 13"/>
                <a:gd name="T2" fmla="*/ 2147483647 w 11"/>
                <a:gd name="T3" fmla="*/ 2147483647 h 13"/>
                <a:gd name="T4" fmla="*/ 0 w 11"/>
                <a:gd name="T5" fmla="*/ 0 h 13"/>
                <a:gd name="T6" fmla="*/ 0 w 11"/>
                <a:gd name="T7" fmla="*/ 214748364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11" y="7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3287713" y="2801938"/>
              <a:ext cx="111125" cy="84137"/>
            </a:xfrm>
            <a:custGeom>
              <a:avLst/>
              <a:gdLst>
                <a:gd name="T0" fmla="*/ 2147483647 w 70"/>
                <a:gd name="T1" fmla="*/ 2147483647 h 53"/>
                <a:gd name="T2" fmla="*/ 2147483647 w 70"/>
                <a:gd name="T3" fmla="*/ 2147483647 h 53"/>
                <a:gd name="T4" fmla="*/ 2147483647 w 70"/>
                <a:gd name="T5" fmla="*/ 2147483647 h 53"/>
                <a:gd name="T6" fmla="*/ 2147483647 w 70"/>
                <a:gd name="T7" fmla="*/ 0 h 53"/>
                <a:gd name="T8" fmla="*/ 0 w 70"/>
                <a:gd name="T9" fmla="*/ 2147483647 h 53"/>
                <a:gd name="T10" fmla="*/ 2147483647 w 70"/>
                <a:gd name="T11" fmla="*/ 2147483647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53"/>
                <a:gd name="T20" fmla="*/ 70 w 70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53">
                  <a:moveTo>
                    <a:pt x="5" y="47"/>
                  </a:moveTo>
                  <a:lnTo>
                    <a:pt x="7" y="53"/>
                  </a:lnTo>
                  <a:lnTo>
                    <a:pt x="70" y="13"/>
                  </a:lnTo>
                  <a:lnTo>
                    <a:pt x="63" y="0"/>
                  </a:lnTo>
                  <a:lnTo>
                    <a:pt x="0" y="40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218" name="Rectangle 217"/>
            <p:cNvSpPr>
              <a:spLocks noChangeArrowheads="1"/>
            </p:cNvSpPr>
            <p:nvPr/>
          </p:nvSpPr>
          <p:spPr bwMode="auto">
            <a:xfrm>
              <a:off x="6719889" y="4641850"/>
              <a:ext cx="301900" cy="6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>
                  <a:solidFill>
                    <a:srgbClr val="0077B0"/>
                  </a:solidFill>
                </a:rPr>
                <a:t>R</a:t>
              </a:r>
              <a:endParaRPr lang="en-US"/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6970873" y="4997916"/>
              <a:ext cx="452155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77B0"/>
                  </a:solidFill>
                </a:rPr>
                <a:t>Par</a:t>
              </a:r>
              <a:endParaRPr lang="en-US" dirty="0"/>
            </a:p>
          </p:txBody>
        </p:sp>
        <p:sp>
          <p:nvSpPr>
            <p:cNvPr id="220" name="Rectangle 219"/>
            <p:cNvSpPr>
              <a:spLocks noChangeArrowheads="1"/>
            </p:cNvSpPr>
            <p:nvPr/>
          </p:nvSpPr>
          <p:spPr bwMode="auto">
            <a:xfrm>
              <a:off x="6719889" y="5264150"/>
              <a:ext cx="301900" cy="6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>
                  <a:solidFill>
                    <a:srgbClr val="0077B0"/>
                  </a:solidFill>
                </a:rPr>
                <a:t>R</a:t>
              </a:r>
              <a:endParaRPr lang="en-US"/>
            </a:p>
          </p:txBody>
        </p:sp>
        <p:sp>
          <p:nvSpPr>
            <p:cNvPr id="221" name="Rectangle 220"/>
            <p:cNvSpPr>
              <a:spLocks noChangeArrowheads="1"/>
            </p:cNvSpPr>
            <p:nvPr/>
          </p:nvSpPr>
          <p:spPr bwMode="auto">
            <a:xfrm>
              <a:off x="7064764" y="5608946"/>
              <a:ext cx="431850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77B0"/>
                  </a:solidFill>
                </a:rPr>
                <a:t>Tot</a:t>
              </a:r>
              <a:endParaRPr lang="en-US" dirty="0"/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7353299" y="5778500"/>
              <a:ext cx="74807" cy="359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</p:grpSp>
      <p:sp>
        <p:nvSpPr>
          <p:cNvPr id="73" name="Footer Placeholder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Partial Extraction Geochemistry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370" y="1277474"/>
            <a:ext cx="8915400" cy="4525963"/>
          </a:xfrm>
        </p:spPr>
        <p:txBody>
          <a:bodyPr/>
          <a:lstStyle/>
          <a:p>
            <a:pPr eaLnBrk="1" hangingPunct="1"/>
            <a:r>
              <a:rPr lang="en-AU" sz="2400" b="1" dirty="0" smtClean="0"/>
              <a:t>Anomalies</a:t>
            </a:r>
            <a:r>
              <a:rPr lang="en-AU" sz="2400" b="1" i="1" dirty="0" smtClean="0"/>
              <a:t> appear </a:t>
            </a:r>
            <a:r>
              <a:rPr lang="en-AU" sz="2400" b="1" dirty="0" smtClean="0"/>
              <a:t>to form in soils over covered mineralisation via processes that transport target and indicator elements through the covered sequence to the near surface.</a:t>
            </a:r>
          </a:p>
          <a:p>
            <a:pPr eaLnBrk="1" hangingPunct="1"/>
            <a:r>
              <a:rPr lang="en-AU" sz="2400" b="1" dirty="0" smtClean="0"/>
              <a:t>Possible mechanisms for this transport include:</a:t>
            </a:r>
          </a:p>
          <a:p>
            <a:pPr lvl="1" eaLnBrk="1" hangingPunct="1"/>
            <a:r>
              <a:rPr lang="en-AU" sz="2400" b="1" dirty="0" err="1" smtClean="0"/>
              <a:t>Geogas</a:t>
            </a:r>
            <a:r>
              <a:rPr lang="en-AU" sz="2400" b="1" dirty="0" smtClean="0"/>
              <a:t> carrier</a:t>
            </a:r>
          </a:p>
          <a:p>
            <a:pPr lvl="1" eaLnBrk="1" hangingPunct="1"/>
            <a:r>
              <a:rPr lang="en-AU" sz="2400" b="1" dirty="0" smtClean="0"/>
              <a:t>Electro-chemical potential</a:t>
            </a:r>
          </a:p>
          <a:p>
            <a:pPr lvl="1" eaLnBrk="1" hangingPunct="1"/>
            <a:r>
              <a:rPr lang="en-AU" sz="2400" b="1" dirty="0" smtClean="0"/>
              <a:t>Interaction of </a:t>
            </a:r>
            <a:r>
              <a:rPr lang="en-AU" sz="2400" b="1" dirty="0" err="1" smtClean="0"/>
              <a:t>geogas</a:t>
            </a:r>
            <a:r>
              <a:rPr lang="en-AU" sz="2400" b="1" dirty="0" smtClean="0"/>
              <a:t> and soil</a:t>
            </a:r>
          </a:p>
          <a:p>
            <a:pPr lvl="1" eaLnBrk="1" hangingPunct="1"/>
            <a:r>
              <a:rPr lang="en-AU" sz="2400" b="1" dirty="0" smtClean="0"/>
              <a:t>Interaction of soil and groundwater</a:t>
            </a:r>
          </a:p>
          <a:p>
            <a:pPr lvl="1" eaLnBrk="1" hangingPunct="1"/>
            <a:r>
              <a:rPr lang="en-AU" sz="2400" b="1" dirty="0" smtClean="0"/>
              <a:t>Residual effects</a:t>
            </a:r>
          </a:p>
          <a:p>
            <a:pPr lvl="1" eaLnBrk="1" hangingPunct="1"/>
            <a:r>
              <a:rPr lang="en-AU" sz="2400" b="1" dirty="0" err="1" smtClean="0"/>
              <a:t>Bioturbation</a:t>
            </a:r>
            <a:endParaRPr lang="en-AU" sz="2400" b="1" dirty="0" smtClean="0"/>
          </a:p>
          <a:p>
            <a:pPr lvl="1" eaLnBrk="1" hangingPunct="1"/>
            <a:r>
              <a:rPr lang="en-AU" sz="2400" b="1" dirty="0" smtClean="0"/>
              <a:t>Biological migration</a:t>
            </a:r>
          </a:p>
          <a:p>
            <a:pPr lvl="1" eaLnBrk="1" hangingPunct="1"/>
            <a:endParaRPr lang="en-AU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Research Procedure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159" y="811309"/>
            <a:ext cx="8915400" cy="4525963"/>
          </a:xfrm>
        </p:spPr>
        <p:txBody>
          <a:bodyPr/>
          <a:lstStyle/>
          <a:p>
            <a:pPr eaLnBrk="1" hangingPunct="1"/>
            <a:endParaRPr lang="en-AU" sz="2400" b="1" dirty="0" smtClean="0"/>
          </a:p>
          <a:p>
            <a:pPr eaLnBrk="1" hangingPunct="1"/>
            <a:r>
              <a:rPr lang="en-AU" sz="2400" b="1" dirty="0" smtClean="0"/>
              <a:t>Thesis:</a:t>
            </a:r>
          </a:p>
          <a:p>
            <a:pPr lvl="1" eaLnBrk="1" hangingPunct="1"/>
            <a:r>
              <a:rPr lang="en-AU" sz="2400" b="1" dirty="0" smtClean="0"/>
              <a:t>Pb isotopes in soils potentially retain “a memory” of their source – thus we can determine whether the Pb has derived from hidden mineralisation or from a non-mineralisation source.</a:t>
            </a:r>
          </a:p>
          <a:p>
            <a:pPr lvl="1" eaLnBrk="1" hangingPunct="1"/>
            <a:r>
              <a:rPr lang="en-AU" sz="2400" b="1" dirty="0" smtClean="0"/>
              <a:t>We can extract the most mobile Pb from most samples at very low concentrations and differentiate this potentially transported Pb from Pb that is residual in the soil minerals.</a:t>
            </a:r>
          </a:p>
          <a:p>
            <a:pPr eaLnBrk="1" hangingPunct="1"/>
            <a:r>
              <a:rPr lang="en-AU" sz="2400" b="1" dirty="0" smtClean="0"/>
              <a:t>Procedure:</a:t>
            </a:r>
          </a:p>
          <a:p>
            <a:pPr lvl="1" eaLnBrk="1" hangingPunct="1"/>
            <a:r>
              <a:rPr lang="en-AU" sz="2400" b="1" dirty="0" smtClean="0"/>
              <a:t>Undertake case histories at sites where there is known covered mineralisation and where there is no anthropogenic contamination</a:t>
            </a:r>
          </a:p>
          <a:p>
            <a:pPr lvl="1" eaLnBrk="1" hangingPunct="1"/>
            <a:r>
              <a:rPr lang="en-AU" sz="2400" b="1" dirty="0" smtClean="0"/>
              <a:t>Study a range of deposits from shallow to deep burial.</a:t>
            </a:r>
          </a:p>
          <a:p>
            <a:pPr eaLnBrk="1" hangingPunct="1"/>
            <a:endParaRPr lang="en-AU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Conclusions of Study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2388" y="1538849"/>
            <a:ext cx="7955756" cy="4922837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AU" sz="2400" b="1" dirty="0" smtClean="0"/>
              <a:t>We </a:t>
            </a:r>
            <a:r>
              <a:rPr lang="en-AU" sz="2400" b="1" i="1" dirty="0" smtClean="0">
                <a:solidFill>
                  <a:srgbClr val="0000FF"/>
                </a:solidFill>
              </a:rPr>
              <a:t>have not</a:t>
            </a:r>
            <a:r>
              <a:rPr lang="en-AU" sz="2400" b="1" dirty="0" smtClean="0"/>
              <a:t> seen isotopic or trace element anomalies through thick (&gt; 50m) cover.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AU" sz="2400" b="1" dirty="0" smtClean="0"/>
              <a:t>We </a:t>
            </a:r>
            <a:r>
              <a:rPr lang="en-AU" sz="2400" b="1" i="1" dirty="0" smtClean="0">
                <a:solidFill>
                  <a:srgbClr val="0000FF"/>
                </a:solidFill>
              </a:rPr>
              <a:t>have</a:t>
            </a:r>
            <a:r>
              <a:rPr lang="en-AU" sz="2400" b="1" dirty="0" smtClean="0">
                <a:solidFill>
                  <a:srgbClr val="0000FF"/>
                </a:solidFill>
              </a:rPr>
              <a:t> </a:t>
            </a:r>
            <a:r>
              <a:rPr lang="en-AU" sz="2400" b="1" dirty="0" smtClean="0"/>
              <a:t>seen clear, very sensitive isotopic anomalies through shallow cover over mineralisation with very subtle or no trace element anomalies.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AU" sz="2400" b="1" dirty="0" smtClean="0"/>
              <a:t>We have seen </a:t>
            </a:r>
            <a:r>
              <a:rPr lang="en-AU" sz="2400" b="1" i="1" dirty="0" smtClean="0">
                <a:solidFill>
                  <a:srgbClr val="0000FF"/>
                </a:solidFill>
              </a:rPr>
              <a:t>anthropogenic contamination</a:t>
            </a:r>
            <a:r>
              <a:rPr lang="en-AU" sz="2400" b="1" dirty="0" smtClean="0"/>
              <a:t> in a variety of situations where it was not expected and which place in doubt the conclusions of many previous studies.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AU" sz="2400" b="1" dirty="0" smtClean="0"/>
              <a:t>We </a:t>
            </a:r>
            <a:r>
              <a:rPr lang="en-AU" sz="2400" b="1" i="1" dirty="0" smtClean="0">
                <a:solidFill>
                  <a:srgbClr val="0000FF"/>
                </a:solidFill>
              </a:rPr>
              <a:t>can recognise</a:t>
            </a:r>
            <a:r>
              <a:rPr lang="en-AU" sz="2400" b="1" i="1" dirty="0" smtClean="0">
                <a:solidFill>
                  <a:srgbClr val="00FF00"/>
                </a:solidFill>
              </a:rPr>
              <a:t> </a:t>
            </a:r>
            <a:r>
              <a:rPr lang="en-AU" sz="2400" b="1" dirty="0" smtClean="0"/>
              <a:t>anomalies associated with anthropogenic contamination.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AU" sz="2400" b="1" dirty="0" smtClean="0"/>
              <a:t>We have </a:t>
            </a:r>
            <a:r>
              <a:rPr lang="en-AU" sz="2400" b="1" i="1" dirty="0" smtClean="0">
                <a:solidFill>
                  <a:srgbClr val="0000FF"/>
                </a:solidFill>
              </a:rPr>
              <a:t>not seen</a:t>
            </a:r>
            <a:r>
              <a:rPr lang="en-AU" sz="2400" b="1" dirty="0" smtClean="0"/>
              <a:t> anomalies that can be ascribed to vapour transport </a:t>
            </a:r>
          </a:p>
          <a:p>
            <a:pPr marL="381000" indent="-381000" eaLnBrk="1" hangingPunct="1">
              <a:buFontTx/>
              <a:buAutoNum type="arabicPeriod"/>
            </a:pPr>
            <a:endParaRPr lang="en-AU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12" y="0"/>
            <a:ext cx="8915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Pb Soil Model –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HISTORY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76721"/>
            <a:ext cx="8915400" cy="4525963"/>
          </a:xfrm>
        </p:spPr>
        <p:txBody>
          <a:bodyPr/>
          <a:lstStyle/>
          <a:p>
            <a:r>
              <a:rPr lang="en-US" b="1" dirty="0" smtClean="0"/>
              <a:t>HYC is a sediment –hosted massive sulfide deposit of approximately 400 Mt in the Proterozoic of the Northern Territory.</a:t>
            </a:r>
          </a:p>
          <a:p>
            <a:r>
              <a:rPr lang="en-US" b="1" dirty="0" smtClean="0"/>
              <a:t>The host unit sub-crops beneath alluvial sediments but the ore is deep within the stratigraphy.</a:t>
            </a:r>
          </a:p>
          <a:p>
            <a:r>
              <a:rPr lang="en-US" b="1" dirty="0" smtClean="0"/>
              <a:t>Numerous attempts have been made to detect the mineralization in the overlying regolith.</a:t>
            </a:r>
            <a:endParaRPr lang="en-A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 Deposit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524" y="1414734"/>
            <a:ext cx="7589218" cy="505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Pb Isotopes in Metallogenic Studies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Plumbotectonics</a:t>
            </a:r>
            <a:r>
              <a:rPr lang="en-US" b="1" dirty="0" smtClean="0"/>
              <a:t>)</a:t>
            </a:r>
            <a:endParaRPr lang="en-A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9794" y="2332037"/>
            <a:ext cx="89154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History of the Earth According to my favorite element – Pb.</a:t>
            </a:r>
          </a:p>
          <a:p>
            <a:pPr>
              <a:spcBef>
                <a:spcPct val="0"/>
              </a:spcBef>
            </a:pPr>
            <a:r>
              <a:rPr lang="en-US" sz="2400" b="1" dirty="0" smtClean="0"/>
              <a:t>Really a history of the fractionation of Pb, </a:t>
            </a:r>
            <a:r>
              <a:rPr lang="en-US" sz="2400" b="1" dirty="0" err="1" smtClean="0"/>
              <a:t>Th</a:t>
            </a:r>
            <a:r>
              <a:rPr lang="en-US" sz="2400" b="1" dirty="0" smtClean="0"/>
              <a:t> and U in the mantle and crust through geological time. </a:t>
            </a:r>
          </a:p>
          <a:p>
            <a:pPr>
              <a:spcBef>
                <a:spcPct val="0"/>
              </a:spcBef>
            </a:pPr>
            <a:r>
              <a:rPr lang="en-US" sz="2400" b="1" dirty="0" smtClean="0"/>
              <a:t>The key information that Pb isotopes provide are:</a:t>
            </a:r>
          </a:p>
          <a:p>
            <a:pPr lvl="1">
              <a:spcBef>
                <a:spcPct val="0"/>
              </a:spcBef>
            </a:pPr>
            <a:r>
              <a:rPr lang="en-US" sz="2400" b="1" dirty="0" smtClean="0"/>
              <a:t>Relative contributions of mantle-derived and crustal-derived Pb in rocks and ores</a:t>
            </a:r>
          </a:p>
          <a:p>
            <a:pPr lvl="1">
              <a:spcBef>
                <a:spcPct val="0"/>
              </a:spcBef>
            </a:pPr>
            <a:r>
              <a:rPr lang="en-US" sz="2400" b="1" dirty="0" smtClean="0"/>
              <a:t>Any evidence of U/</a:t>
            </a:r>
            <a:r>
              <a:rPr lang="en-US" sz="2400" b="1" dirty="0" err="1" smtClean="0"/>
              <a:t>Th</a:t>
            </a:r>
            <a:r>
              <a:rPr lang="en-US" sz="2400" b="1" dirty="0" smtClean="0"/>
              <a:t> fractionation as a result of high grade metamorphism or the formation U enriched hydrothermal fluids.</a:t>
            </a:r>
          </a:p>
          <a:p>
            <a:pPr lvl="1">
              <a:spcBef>
                <a:spcPct val="0"/>
              </a:spcBef>
            </a:pPr>
            <a:r>
              <a:rPr lang="en-US" sz="2400" b="1" dirty="0" smtClean="0"/>
              <a:t>Model age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endParaRPr lang="en-A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 Deposit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518" y="1462178"/>
            <a:ext cx="6883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reeform 6"/>
          <p:cNvSpPr>
            <a:spLocks/>
          </p:cNvSpPr>
          <p:nvPr/>
        </p:nvSpPr>
        <p:spPr bwMode="auto">
          <a:xfrm>
            <a:off x="2611439" y="2127250"/>
            <a:ext cx="4225925" cy="261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44"/>
              </a:cxn>
              <a:cxn ang="0">
                <a:pos x="10440" y="6444"/>
              </a:cxn>
            </a:cxnLst>
            <a:rect l="0" t="0" r="r" b="b"/>
            <a:pathLst>
              <a:path w="10440" h="6444">
                <a:moveTo>
                  <a:pt x="0" y="0"/>
                </a:moveTo>
                <a:lnTo>
                  <a:pt x="0" y="6444"/>
                </a:lnTo>
                <a:lnTo>
                  <a:pt x="10440" y="6444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48" name="Rectangle 8"/>
          <p:cNvSpPr>
            <a:spLocks noChangeArrowheads="1"/>
          </p:cNvSpPr>
          <p:nvPr/>
        </p:nvSpPr>
        <p:spPr bwMode="auto">
          <a:xfrm>
            <a:off x="4367284" y="5027614"/>
            <a:ext cx="1490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206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9" name="Rectangle 9"/>
          <p:cNvSpPr>
            <a:spLocks noChangeArrowheads="1"/>
          </p:cNvSpPr>
          <p:nvPr/>
        </p:nvSpPr>
        <p:spPr bwMode="auto">
          <a:xfrm>
            <a:off x="4767334" y="5027614"/>
            <a:ext cx="1490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204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0" name="Rectangle 10"/>
          <p:cNvSpPr>
            <a:spLocks noChangeArrowheads="1"/>
          </p:cNvSpPr>
          <p:nvPr/>
        </p:nvSpPr>
        <p:spPr bwMode="auto">
          <a:xfrm>
            <a:off x="4533439" y="5027614"/>
            <a:ext cx="25968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Pb/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1" name="Rectangle 11"/>
          <p:cNvSpPr>
            <a:spLocks noChangeArrowheads="1"/>
          </p:cNvSpPr>
          <p:nvPr/>
        </p:nvSpPr>
        <p:spPr bwMode="auto">
          <a:xfrm>
            <a:off x="4933713" y="5027614"/>
            <a:ext cx="213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2" name="Rectangle 12"/>
          <p:cNvSpPr>
            <a:spLocks noChangeArrowheads="1"/>
          </p:cNvSpPr>
          <p:nvPr/>
        </p:nvSpPr>
        <p:spPr bwMode="auto">
          <a:xfrm rot="16200000">
            <a:off x="2133673" y="3660889"/>
            <a:ext cx="1490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207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3" name="Rectangle 13"/>
          <p:cNvSpPr>
            <a:spLocks noChangeArrowheads="1"/>
          </p:cNvSpPr>
          <p:nvPr/>
        </p:nvSpPr>
        <p:spPr bwMode="auto">
          <a:xfrm rot="16200000">
            <a:off x="2133673" y="3260840"/>
            <a:ext cx="1490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204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4" name="Rectangle 14"/>
          <p:cNvSpPr>
            <a:spLocks noChangeArrowheads="1"/>
          </p:cNvSpPr>
          <p:nvPr/>
        </p:nvSpPr>
        <p:spPr bwMode="auto">
          <a:xfrm rot="16200000">
            <a:off x="2129963" y="3394061"/>
            <a:ext cx="25968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Pb/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5" name="Rectangle 15"/>
          <p:cNvSpPr>
            <a:spLocks noChangeArrowheads="1"/>
          </p:cNvSpPr>
          <p:nvPr/>
        </p:nvSpPr>
        <p:spPr bwMode="auto">
          <a:xfrm rot="16200000">
            <a:off x="2153999" y="3016236"/>
            <a:ext cx="213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Pb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6" name="Rectangle 16"/>
          <p:cNvSpPr>
            <a:spLocks noChangeArrowheads="1"/>
          </p:cNvSpPr>
          <p:nvPr/>
        </p:nvSpPr>
        <p:spPr bwMode="auto">
          <a:xfrm>
            <a:off x="2499228" y="4760915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16.0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7" name="Rectangle 17"/>
          <p:cNvSpPr>
            <a:spLocks noChangeArrowheads="1"/>
          </p:cNvSpPr>
          <p:nvPr/>
        </p:nvSpPr>
        <p:spPr bwMode="auto">
          <a:xfrm>
            <a:off x="3907340" y="4760915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17.2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" name="Rectangle 18"/>
          <p:cNvSpPr>
            <a:spLocks noChangeArrowheads="1"/>
          </p:cNvSpPr>
          <p:nvPr/>
        </p:nvSpPr>
        <p:spPr bwMode="auto">
          <a:xfrm>
            <a:off x="5315453" y="4760915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18.4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9" name="Rectangle 19"/>
          <p:cNvSpPr>
            <a:spLocks noChangeArrowheads="1"/>
          </p:cNvSpPr>
          <p:nvPr/>
        </p:nvSpPr>
        <p:spPr bwMode="auto">
          <a:xfrm>
            <a:off x="6725153" y="4760915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19.6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0" name="Rectangle 20"/>
          <p:cNvSpPr>
            <a:spLocks noChangeArrowheads="1"/>
          </p:cNvSpPr>
          <p:nvPr/>
        </p:nvSpPr>
        <p:spPr bwMode="auto">
          <a:xfrm>
            <a:off x="2323015" y="4627565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15.4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1" name="Rectangle 21"/>
          <p:cNvSpPr>
            <a:spLocks noChangeArrowheads="1"/>
          </p:cNvSpPr>
          <p:nvPr/>
        </p:nvSpPr>
        <p:spPr bwMode="auto">
          <a:xfrm>
            <a:off x="2323015" y="3803652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15.6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2" name="Rectangle 22"/>
          <p:cNvSpPr>
            <a:spLocks noChangeArrowheads="1"/>
          </p:cNvSpPr>
          <p:nvPr/>
        </p:nvSpPr>
        <p:spPr bwMode="auto">
          <a:xfrm>
            <a:off x="2323015" y="2933702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15.8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3" name="Rectangle 23"/>
          <p:cNvSpPr>
            <a:spLocks noChangeArrowheads="1"/>
          </p:cNvSpPr>
          <p:nvPr/>
        </p:nvSpPr>
        <p:spPr bwMode="auto">
          <a:xfrm>
            <a:off x="2323015" y="2063752"/>
            <a:ext cx="2244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16.0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4" name="Line 24"/>
          <p:cNvSpPr>
            <a:spLocks noChangeShapeType="1"/>
          </p:cNvSpPr>
          <p:nvPr/>
        </p:nvSpPr>
        <p:spPr bwMode="auto">
          <a:xfrm flipV="1">
            <a:off x="2611438" y="4713288"/>
            <a:ext cx="1588" cy="2540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65" name="Line 25"/>
          <p:cNvSpPr>
            <a:spLocks noChangeShapeType="1"/>
          </p:cNvSpPr>
          <p:nvPr/>
        </p:nvSpPr>
        <p:spPr bwMode="auto">
          <a:xfrm flipV="1">
            <a:off x="4019550" y="4713288"/>
            <a:ext cx="1588" cy="2540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66" name="Line 26"/>
          <p:cNvSpPr>
            <a:spLocks noChangeShapeType="1"/>
          </p:cNvSpPr>
          <p:nvPr/>
        </p:nvSpPr>
        <p:spPr bwMode="auto">
          <a:xfrm flipV="1">
            <a:off x="5427663" y="4713288"/>
            <a:ext cx="1588" cy="2540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67" name="Line 27"/>
          <p:cNvSpPr>
            <a:spLocks noChangeShapeType="1"/>
          </p:cNvSpPr>
          <p:nvPr/>
        </p:nvSpPr>
        <p:spPr bwMode="auto">
          <a:xfrm flipV="1">
            <a:off x="6837363" y="4713288"/>
            <a:ext cx="1588" cy="2540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68" name="Line 28"/>
          <p:cNvSpPr>
            <a:spLocks noChangeShapeType="1"/>
          </p:cNvSpPr>
          <p:nvPr/>
        </p:nvSpPr>
        <p:spPr bwMode="auto">
          <a:xfrm>
            <a:off x="2611439" y="4738688"/>
            <a:ext cx="23813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69" name="Line 29"/>
          <p:cNvSpPr>
            <a:spLocks noChangeShapeType="1"/>
          </p:cNvSpPr>
          <p:nvPr/>
        </p:nvSpPr>
        <p:spPr bwMode="auto">
          <a:xfrm>
            <a:off x="2611439" y="3867150"/>
            <a:ext cx="23813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0" name="Line 30"/>
          <p:cNvSpPr>
            <a:spLocks noChangeShapeType="1"/>
          </p:cNvSpPr>
          <p:nvPr/>
        </p:nvSpPr>
        <p:spPr bwMode="auto">
          <a:xfrm>
            <a:off x="2611439" y="2997200"/>
            <a:ext cx="23813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1" name="Line 31"/>
          <p:cNvSpPr>
            <a:spLocks noChangeShapeType="1"/>
          </p:cNvSpPr>
          <p:nvPr/>
        </p:nvSpPr>
        <p:spPr bwMode="auto">
          <a:xfrm>
            <a:off x="2611439" y="2127250"/>
            <a:ext cx="23813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2" name="Line 32"/>
          <p:cNvSpPr>
            <a:spLocks noChangeShapeType="1"/>
          </p:cNvSpPr>
          <p:nvPr/>
        </p:nvSpPr>
        <p:spPr bwMode="auto">
          <a:xfrm flipV="1">
            <a:off x="2611438" y="4713288"/>
            <a:ext cx="1588" cy="2540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3" name="Line 33"/>
          <p:cNvSpPr>
            <a:spLocks noChangeShapeType="1"/>
          </p:cNvSpPr>
          <p:nvPr/>
        </p:nvSpPr>
        <p:spPr bwMode="auto">
          <a:xfrm flipV="1">
            <a:off x="4019550" y="4713288"/>
            <a:ext cx="1588" cy="1270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4" name="Line 34"/>
          <p:cNvSpPr>
            <a:spLocks noChangeShapeType="1"/>
          </p:cNvSpPr>
          <p:nvPr/>
        </p:nvSpPr>
        <p:spPr bwMode="auto">
          <a:xfrm flipV="1">
            <a:off x="5427663" y="4713288"/>
            <a:ext cx="1588" cy="12700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5" name="Line 36"/>
          <p:cNvSpPr>
            <a:spLocks noChangeShapeType="1"/>
          </p:cNvSpPr>
          <p:nvPr/>
        </p:nvSpPr>
        <p:spPr bwMode="auto">
          <a:xfrm>
            <a:off x="2611439" y="4738688"/>
            <a:ext cx="23813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6" name="Line 37"/>
          <p:cNvSpPr>
            <a:spLocks noChangeShapeType="1"/>
          </p:cNvSpPr>
          <p:nvPr/>
        </p:nvSpPr>
        <p:spPr bwMode="auto">
          <a:xfrm>
            <a:off x="2622550" y="3867150"/>
            <a:ext cx="12700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7" name="Line 38"/>
          <p:cNvSpPr>
            <a:spLocks noChangeShapeType="1"/>
          </p:cNvSpPr>
          <p:nvPr/>
        </p:nvSpPr>
        <p:spPr bwMode="auto">
          <a:xfrm>
            <a:off x="2622550" y="2997200"/>
            <a:ext cx="12700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8" name="Line 39"/>
          <p:cNvSpPr>
            <a:spLocks noChangeShapeType="1"/>
          </p:cNvSpPr>
          <p:nvPr/>
        </p:nvSpPr>
        <p:spPr bwMode="auto">
          <a:xfrm>
            <a:off x="2622550" y="2127250"/>
            <a:ext cx="12700" cy="1588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79" name="Rectangle 40"/>
          <p:cNvSpPr>
            <a:spLocks noChangeArrowheads="1"/>
          </p:cNvSpPr>
          <p:nvPr/>
        </p:nvSpPr>
        <p:spPr bwMode="auto">
          <a:xfrm>
            <a:off x="2757923" y="2152652"/>
            <a:ext cx="7309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Analytical Precision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0" name="Freeform 41"/>
          <p:cNvSpPr>
            <a:spLocks/>
          </p:cNvSpPr>
          <p:nvPr/>
        </p:nvSpPr>
        <p:spPr bwMode="auto">
          <a:xfrm>
            <a:off x="2652713" y="2152652"/>
            <a:ext cx="69850" cy="296863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4" y="4"/>
              </a:cxn>
              <a:cxn ang="0">
                <a:pos x="44" y="8"/>
              </a:cxn>
              <a:cxn ang="0">
                <a:pos x="44" y="13"/>
              </a:cxn>
              <a:cxn ang="0">
                <a:pos x="43" y="20"/>
              </a:cxn>
              <a:cxn ang="0">
                <a:pos x="41" y="28"/>
              </a:cxn>
              <a:cxn ang="0">
                <a:pos x="39" y="38"/>
              </a:cxn>
              <a:cxn ang="0">
                <a:pos x="37" y="52"/>
              </a:cxn>
              <a:cxn ang="0">
                <a:pos x="32" y="74"/>
              </a:cxn>
              <a:cxn ang="0">
                <a:pos x="18" y="135"/>
              </a:cxn>
              <a:cxn ang="0">
                <a:pos x="13" y="155"/>
              </a:cxn>
              <a:cxn ang="0">
                <a:pos x="9" y="166"/>
              </a:cxn>
              <a:cxn ang="0">
                <a:pos x="7" y="174"/>
              </a:cxn>
              <a:cxn ang="0">
                <a:pos x="5" y="180"/>
              </a:cxn>
              <a:cxn ang="0">
                <a:pos x="3" y="184"/>
              </a:cxn>
              <a:cxn ang="0">
                <a:pos x="2" y="186"/>
              </a:cxn>
              <a:cxn ang="0">
                <a:pos x="1" y="187"/>
              </a:cxn>
              <a:cxn ang="0">
                <a:pos x="1" y="187"/>
              </a:cxn>
              <a:cxn ang="0">
                <a:pos x="0" y="186"/>
              </a:cxn>
              <a:cxn ang="0">
                <a:pos x="0" y="183"/>
              </a:cxn>
              <a:cxn ang="0">
                <a:pos x="0" y="180"/>
              </a:cxn>
              <a:cxn ang="0">
                <a:pos x="1" y="175"/>
              </a:cxn>
              <a:cxn ang="0">
                <a:pos x="2" y="168"/>
              </a:cxn>
              <a:cxn ang="0">
                <a:pos x="3" y="160"/>
              </a:cxn>
              <a:cxn ang="0">
                <a:pos x="5" y="149"/>
              </a:cxn>
              <a:cxn ang="0">
                <a:pos x="8" y="135"/>
              </a:cxn>
              <a:cxn ang="0">
                <a:pos x="12" y="113"/>
              </a:cxn>
              <a:cxn ang="0">
                <a:pos x="27" y="52"/>
              </a:cxn>
              <a:cxn ang="0">
                <a:pos x="32" y="33"/>
              </a:cxn>
              <a:cxn ang="0">
                <a:pos x="35" y="21"/>
              </a:cxn>
              <a:cxn ang="0">
                <a:pos x="38" y="13"/>
              </a:cxn>
              <a:cxn ang="0">
                <a:pos x="40" y="8"/>
              </a:cxn>
              <a:cxn ang="0">
                <a:pos x="42" y="4"/>
              </a:cxn>
              <a:cxn ang="0">
                <a:pos x="43" y="2"/>
              </a:cxn>
              <a:cxn ang="0">
                <a:pos x="44" y="1"/>
              </a:cxn>
              <a:cxn ang="0">
                <a:pos x="44" y="1"/>
              </a:cxn>
            </a:cxnLst>
            <a:rect l="0" t="0" r="r" b="b"/>
            <a:pathLst>
              <a:path w="44" h="187">
                <a:moveTo>
                  <a:pt x="44" y="1"/>
                </a:moveTo>
                <a:lnTo>
                  <a:pt x="44" y="2"/>
                </a:lnTo>
                <a:lnTo>
                  <a:pt x="44" y="3"/>
                </a:lnTo>
                <a:lnTo>
                  <a:pt x="44" y="4"/>
                </a:lnTo>
                <a:lnTo>
                  <a:pt x="44" y="6"/>
                </a:lnTo>
                <a:lnTo>
                  <a:pt x="44" y="8"/>
                </a:lnTo>
                <a:lnTo>
                  <a:pt x="44" y="10"/>
                </a:lnTo>
                <a:lnTo>
                  <a:pt x="44" y="13"/>
                </a:lnTo>
                <a:lnTo>
                  <a:pt x="43" y="16"/>
                </a:lnTo>
                <a:lnTo>
                  <a:pt x="43" y="20"/>
                </a:lnTo>
                <a:lnTo>
                  <a:pt x="42" y="23"/>
                </a:lnTo>
                <a:lnTo>
                  <a:pt x="41" y="28"/>
                </a:lnTo>
                <a:lnTo>
                  <a:pt x="40" y="33"/>
                </a:lnTo>
                <a:lnTo>
                  <a:pt x="39" y="38"/>
                </a:lnTo>
                <a:lnTo>
                  <a:pt x="38" y="45"/>
                </a:lnTo>
                <a:lnTo>
                  <a:pt x="37" y="52"/>
                </a:lnTo>
                <a:lnTo>
                  <a:pt x="35" y="62"/>
                </a:lnTo>
                <a:lnTo>
                  <a:pt x="32" y="74"/>
                </a:lnTo>
                <a:lnTo>
                  <a:pt x="25" y="106"/>
                </a:lnTo>
                <a:lnTo>
                  <a:pt x="18" y="135"/>
                </a:lnTo>
                <a:lnTo>
                  <a:pt x="15" y="147"/>
                </a:lnTo>
                <a:lnTo>
                  <a:pt x="13" y="155"/>
                </a:lnTo>
                <a:lnTo>
                  <a:pt x="11" y="161"/>
                </a:lnTo>
                <a:lnTo>
                  <a:pt x="9" y="166"/>
                </a:lnTo>
                <a:lnTo>
                  <a:pt x="8" y="171"/>
                </a:lnTo>
                <a:lnTo>
                  <a:pt x="7" y="174"/>
                </a:lnTo>
                <a:lnTo>
                  <a:pt x="6" y="177"/>
                </a:lnTo>
                <a:lnTo>
                  <a:pt x="5" y="180"/>
                </a:lnTo>
                <a:lnTo>
                  <a:pt x="4" y="182"/>
                </a:lnTo>
                <a:lnTo>
                  <a:pt x="3" y="184"/>
                </a:lnTo>
                <a:lnTo>
                  <a:pt x="3" y="185"/>
                </a:lnTo>
                <a:lnTo>
                  <a:pt x="2" y="186"/>
                </a:lnTo>
                <a:lnTo>
                  <a:pt x="2" y="187"/>
                </a:lnTo>
                <a:lnTo>
                  <a:pt x="1" y="187"/>
                </a:lnTo>
                <a:lnTo>
                  <a:pt x="1" y="187"/>
                </a:lnTo>
                <a:lnTo>
                  <a:pt x="1" y="187"/>
                </a:lnTo>
                <a:lnTo>
                  <a:pt x="0" y="186"/>
                </a:lnTo>
                <a:lnTo>
                  <a:pt x="0" y="186"/>
                </a:lnTo>
                <a:lnTo>
                  <a:pt x="0" y="185"/>
                </a:lnTo>
                <a:lnTo>
                  <a:pt x="0" y="183"/>
                </a:lnTo>
                <a:lnTo>
                  <a:pt x="0" y="182"/>
                </a:lnTo>
                <a:lnTo>
                  <a:pt x="0" y="180"/>
                </a:lnTo>
                <a:lnTo>
                  <a:pt x="1" y="177"/>
                </a:lnTo>
                <a:lnTo>
                  <a:pt x="1" y="175"/>
                </a:lnTo>
                <a:lnTo>
                  <a:pt x="1" y="172"/>
                </a:lnTo>
                <a:lnTo>
                  <a:pt x="2" y="168"/>
                </a:lnTo>
                <a:lnTo>
                  <a:pt x="3" y="164"/>
                </a:lnTo>
                <a:lnTo>
                  <a:pt x="3" y="160"/>
                </a:lnTo>
                <a:lnTo>
                  <a:pt x="4" y="155"/>
                </a:lnTo>
                <a:lnTo>
                  <a:pt x="5" y="149"/>
                </a:lnTo>
                <a:lnTo>
                  <a:pt x="7" y="143"/>
                </a:lnTo>
                <a:lnTo>
                  <a:pt x="8" y="135"/>
                </a:lnTo>
                <a:lnTo>
                  <a:pt x="10" y="126"/>
                </a:lnTo>
                <a:lnTo>
                  <a:pt x="12" y="113"/>
                </a:lnTo>
                <a:lnTo>
                  <a:pt x="20" y="82"/>
                </a:lnTo>
                <a:lnTo>
                  <a:pt x="27" y="52"/>
                </a:lnTo>
                <a:lnTo>
                  <a:pt x="30" y="41"/>
                </a:lnTo>
                <a:lnTo>
                  <a:pt x="32" y="33"/>
                </a:lnTo>
                <a:lnTo>
                  <a:pt x="34" y="26"/>
                </a:lnTo>
                <a:lnTo>
                  <a:pt x="35" y="21"/>
                </a:lnTo>
                <a:lnTo>
                  <a:pt x="37" y="17"/>
                </a:lnTo>
                <a:lnTo>
                  <a:pt x="38" y="13"/>
                </a:lnTo>
                <a:lnTo>
                  <a:pt x="39" y="10"/>
                </a:lnTo>
                <a:lnTo>
                  <a:pt x="40" y="8"/>
                </a:lnTo>
                <a:lnTo>
                  <a:pt x="41" y="6"/>
                </a:lnTo>
                <a:lnTo>
                  <a:pt x="42" y="4"/>
                </a:lnTo>
                <a:lnTo>
                  <a:pt x="42" y="3"/>
                </a:lnTo>
                <a:lnTo>
                  <a:pt x="43" y="2"/>
                </a:lnTo>
                <a:lnTo>
                  <a:pt x="43" y="1"/>
                </a:lnTo>
                <a:lnTo>
                  <a:pt x="44" y="1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close/>
              </a:path>
            </a:pathLst>
          </a:custGeom>
          <a:solidFill>
            <a:srgbClr val="FFFF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1" name="Freeform 42"/>
          <p:cNvSpPr>
            <a:spLocks/>
          </p:cNvSpPr>
          <p:nvPr/>
        </p:nvSpPr>
        <p:spPr bwMode="auto">
          <a:xfrm>
            <a:off x="2698751" y="2225677"/>
            <a:ext cx="7938" cy="285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5" y="1"/>
              </a:cxn>
              <a:cxn ang="0">
                <a:pos x="5" y="1"/>
              </a:cxn>
              <a:cxn ang="0">
                <a:pos x="5" y="2"/>
              </a:cxn>
              <a:cxn ang="0">
                <a:pos x="5" y="2"/>
              </a:cxn>
              <a:cxn ang="0">
                <a:pos x="4" y="3"/>
              </a:cxn>
              <a:cxn ang="0">
                <a:pos x="4" y="5"/>
              </a:cxn>
              <a:cxn ang="0">
                <a:pos x="4" y="7"/>
              </a:cxn>
              <a:cxn ang="0">
                <a:pos x="2" y="13"/>
              </a:cxn>
              <a:cxn ang="0">
                <a:pos x="1" y="15"/>
              </a:cxn>
              <a:cxn ang="0">
                <a:pos x="1" y="16"/>
              </a:cxn>
              <a:cxn ang="0">
                <a:pos x="1" y="16"/>
              </a:cxn>
              <a:cxn ang="0">
                <a:pos x="1" y="17"/>
              </a:cxn>
              <a:cxn ang="0">
                <a:pos x="0" y="17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0" y="17"/>
              </a:cxn>
              <a:cxn ang="0">
                <a:pos x="0" y="17"/>
              </a:cxn>
              <a:cxn ang="0">
                <a:pos x="0" y="17"/>
              </a:cxn>
              <a:cxn ang="0">
                <a:pos x="0" y="16"/>
              </a:cxn>
              <a:cxn ang="0">
                <a:pos x="1" y="15"/>
              </a:cxn>
              <a:cxn ang="0">
                <a:pos x="1" y="14"/>
              </a:cxn>
              <a:cxn ang="0">
                <a:pos x="1" y="13"/>
              </a:cxn>
              <a:cxn ang="0">
                <a:pos x="2" y="11"/>
              </a:cxn>
              <a:cxn ang="0">
                <a:pos x="3" y="5"/>
              </a:cxn>
              <a:cxn ang="0">
                <a:pos x="4" y="3"/>
              </a:cxn>
              <a:cxn ang="0">
                <a:pos x="4" y="2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18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3" y="10"/>
                </a:lnTo>
                <a:lnTo>
                  <a:pt x="2" y="13"/>
                </a:lnTo>
                <a:lnTo>
                  <a:pt x="2" y="14"/>
                </a:lnTo>
                <a:lnTo>
                  <a:pt x="1" y="15"/>
                </a:lnTo>
                <a:lnTo>
                  <a:pt x="1" y="15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1" y="15"/>
                </a:lnTo>
                <a:lnTo>
                  <a:pt x="1" y="15"/>
                </a:lnTo>
                <a:lnTo>
                  <a:pt x="1" y="14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2" y="11"/>
                </a:lnTo>
                <a:lnTo>
                  <a:pt x="2" y="8"/>
                </a:lnTo>
                <a:lnTo>
                  <a:pt x="3" y="5"/>
                </a:lnTo>
                <a:lnTo>
                  <a:pt x="4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33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2" name="Line 43"/>
          <p:cNvSpPr>
            <a:spLocks noChangeShapeType="1"/>
          </p:cNvSpPr>
          <p:nvPr/>
        </p:nvSpPr>
        <p:spPr bwMode="auto">
          <a:xfrm flipH="1">
            <a:off x="5845176" y="3557588"/>
            <a:ext cx="80963" cy="142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3" name="Line 44"/>
          <p:cNvSpPr>
            <a:spLocks noChangeShapeType="1"/>
          </p:cNvSpPr>
          <p:nvPr/>
        </p:nvSpPr>
        <p:spPr bwMode="auto">
          <a:xfrm flipH="1">
            <a:off x="5672139" y="3589338"/>
            <a:ext cx="80963" cy="142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4" name="Line 45"/>
          <p:cNvSpPr>
            <a:spLocks noChangeShapeType="1"/>
          </p:cNvSpPr>
          <p:nvPr/>
        </p:nvSpPr>
        <p:spPr bwMode="auto">
          <a:xfrm flipH="1">
            <a:off x="5500689" y="3622675"/>
            <a:ext cx="79375" cy="158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5" name="Line 46"/>
          <p:cNvSpPr>
            <a:spLocks noChangeShapeType="1"/>
          </p:cNvSpPr>
          <p:nvPr/>
        </p:nvSpPr>
        <p:spPr bwMode="auto">
          <a:xfrm flipH="1">
            <a:off x="5327651" y="3657602"/>
            <a:ext cx="80963" cy="174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6" name="Line 47"/>
          <p:cNvSpPr>
            <a:spLocks noChangeShapeType="1"/>
          </p:cNvSpPr>
          <p:nvPr/>
        </p:nvSpPr>
        <p:spPr bwMode="auto">
          <a:xfrm flipH="1">
            <a:off x="5156201" y="3695702"/>
            <a:ext cx="79375" cy="174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7" name="Line 48"/>
          <p:cNvSpPr>
            <a:spLocks noChangeShapeType="1"/>
          </p:cNvSpPr>
          <p:nvPr/>
        </p:nvSpPr>
        <p:spPr bwMode="auto">
          <a:xfrm flipH="1">
            <a:off x="4983164" y="3735388"/>
            <a:ext cx="80963" cy="206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8" name="Line 49"/>
          <p:cNvSpPr>
            <a:spLocks noChangeShapeType="1"/>
          </p:cNvSpPr>
          <p:nvPr/>
        </p:nvSpPr>
        <p:spPr bwMode="auto">
          <a:xfrm flipH="1">
            <a:off x="4813301" y="3779838"/>
            <a:ext cx="79375" cy="206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89" name="Line 50"/>
          <p:cNvSpPr>
            <a:spLocks noChangeShapeType="1"/>
          </p:cNvSpPr>
          <p:nvPr/>
        </p:nvSpPr>
        <p:spPr bwMode="auto">
          <a:xfrm flipH="1">
            <a:off x="4643439" y="3824290"/>
            <a:ext cx="79375" cy="238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0" name="Line 51"/>
          <p:cNvSpPr>
            <a:spLocks noChangeShapeType="1"/>
          </p:cNvSpPr>
          <p:nvPr/>
        </p:nvSpPr>
        <p:spPr bwMode="auto">
          <a:xfrm flipH="1">
            <a:off x="4475163" y="3873502"/>
            <a:ext cx="77788" cy="238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1" name="Line 52"/>
          <p:cNvSpPr>
            <a:spLocks noChangeShapeType="1"/>
          </p:cNvSpPr>
          <p:nvPr/>
        </p:nvSpPr>
        <p:spPr bwMode="auto">
          <a:xfrm flipH="1">
            <a:off x="4308475" y="3925888"/>
            <a:ext cx="77788" cy="2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2" name="Line 53"/>
          <p:cNvSpPr>
            <a:spLocks noChangeShapeType="1"/>
          </p:cNvSpPr>
          <p:nvPr/>
        </p:nvSpPr>
        <p:spPr bwMode="auto">
          <a:xfrm flipH="1">
            <a:off x="4141788" y="3981450"/>
            <a:ext cx="77788" cy="269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3" name="Line 54"/>
          <p:cNvSpPr>
            <a:spLocks noChangeShapeType="1"/>
          </p:cNvSpPr>
          <p:nvPr/>
        </p:nvSpPr>
        <p:spPr bwMode="auto">
          <a:xfrm flipH="1">
            <a:off x="3976688" y="4038602"/>
            <a:ext cx="76200" cy="285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4" name="Line 55"/>
          <p:cNvSpPr>
            <a:spLocks noChangeShapeType="1"/>
          </p:cNvSpPr>
          <p:nvPr/>
        </p:nvSpPr>
        <p:spPr bwMode="auto">
          <a:xfrm flipH="1">
            <a:off x="3811588" y="4100515"/>
            <a:ext cx="77788" cy="301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5" name="Line 56"/>
          <p:cNvSpPr>
            <a:spLocks noChangeShapeType="1"/>
          </p:cNvSpPr>
          <p:nvPr/>
        </p:nvSpPr>
        <p:spPr bwMode="auto">
          <a:xfrm flipH="1">
            <a:off x="3649663" y="4167188"/>
            <a:ext cx="74614" cy="301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6" name="Line 57"/>
          <p:cNvSpPr>
            <a:spLocks noChangeShapeType="1"/>
          </p:cNvSpPr>
          <p:nvPr/>
        </p:nvSpPr>
        <p:spPr bwMode="auto">
          <a:xfrm flipH="1">
            <a:off x="3489325" y="4235450"/>
            <a:ext cx="74614" cy="333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7" name="Line 58"/>
          <p:cNvSpPr>
            <a:spLocks noChangeShapeType="1"/>
          </p:cNvSpPr>
          <p:nvPr/>
        </p:nvSpPr>
        <p:spPr bwMode="auto">
          <a:xfrm flipH="1">
            <a:off x="3328988" y="4306890"/>
            <a:ext cx="74614" cy="365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8" name="Line 59"/>
          <p:cNvSpPr>
            <a:spLocks noChangeShapeType="1"/>
          </p:cNvSpPr>
          <p:nvPr/>
        </p:nvSpPr>
        <p:spPr bwMode="auto">
          <a:xfrm flipH="1">
            <a:off x="3171826" y="4384677"/>
            <a:ext cx="73025" cy="365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99" name="Line 60"/>
          <p:cNvSpPr>
            <a:spLocks noChangeShapeType="1"/>
          </p:cNvSpPr>
          <p:nvPr/>
        </p:nvSpPr>
        <p:spPr bwMode="auto">
          <a:xfrm flipH="1">
            <a:off x="3014663" y="4464050"/>
            <a:ext cx="73025" cy="381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0" name="Line 61"/>
          <p:cNvSpPr>
            <a:spLocks noChangeShapeType="1"/>
          </p:cNvSpPr>
          <p:nvPr/>
        </p:nvSpPr>
        <p:spPr bwMode="auto">
          <a:xfrm flipH="1">
            <a:off x="2862264" y="4546600"/>
            <a:ext cx="71438" cy="396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1" name="Line 62"/>
          <p:cNvSpPr>
            <a:spLocks noChangeShapeType="1"/>
          </p:cNvSpPr>
          <p:nvPr/>
        </p:nvSpPr>
        <p:spPr bwMode="auto">
          <a:xfrm flipH="1">
            <a:off x="2709864" y="4633915"/>
            <a:ext cx="71438" cy="412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2" name="Line 63"/>
          <p:cNvSpPr>
            <a:spLocks noChangeShapeType="1"/>
          </p:cNvSpPr>
          <p:nvPr/>
        </p:nvSpPr>
        <p:spPr bwMode="auto">
          <a:xfrm flipH="1" flipV="1">
            <a:off x="5918200" y="3511550"/>
            <a:ext cx="15875" cy="9366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3" name="Line 64"/>
          <p:cNvSpPr>
            <a:spLocks noChangeShapeType="1"/>
          </p:cNvSpPr>
          <p:nvPr/>
        </p:nvSpPr>
        <p:spPr bwMode="auto">
          <a:xfrm flipH="1" flipV="1">
            <a:off x="4910139" y="3725865"/>
            <a:ext cx="23813" cy="92075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4" name="Line 66"/>
          <p:cNvSpPr>
            <a:spLocks noChangeShapeType="1"/>
          </p:cNvSpPr>
          <p:nvPr/>
        </p:nvSpPr>
        <p:spPr bwMode="auto">
          <a:xfrm flipH="1" flipV="1">
            <a:off x="2724151" y="4611690"/>
            <a:ext cx="49213" cy="8096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5" name="Freeform 73"/>
          <p:cNvSpPr>
            <a:spLocks/>
          </p:cNvSpPr>
          <p:nvPr/>
        </p:nvSpPr>
        <p:spPr bwMode="auto">
          <a:xfrm>
            <a:off x="2752725" y="4344990"/>
            <a:ext cx="68263" cy="303213"/>
          </a:xfrm>
          <a:custGeom>
            <a:avLst/>
            <a:gdLst/>
            <a:ahLst/>
            <a:cxnLst>
              <a:cxn ang="0">
                <a:pos x="42" y="7"/>
              </a:cxn>
              <a:cxn ang="0">
                <a:pos x="42" y="12"/>
              </a:cxn>
              <a:cxn ang="0">
                <a:pos x="43" y="17"/>
              </a:cxn>
              <a:cxn ang="0">
                <a:pos x="43" y="24"/>
              </a:cxn>
              <a:cxn ang="0">
                <a:pos x="42" y="33"/>
              </a:cxn>
              <a:cxn ang="0">
                <a:pos x="41" y="43"/>
              </a:cxn>
              <a:cxn ang="0">
                <a:pos x="40" y="56"/>
              </a:cxn>
              <a:cxn ang="0">
                <a:pos x="38" y="71"/>
              </a:cxn>
              <a:cxn ang="0">
                <a:pos x="34" y="95"/>
              </a:cxn>
              <a:cxn ang="0">
                <a:pos x="21" y="155"/>
              </a:cxn>
              <a:cxn ang="0">
                <a:pos x="16" y="171"/>
              </a:cxn>
              <a:cxn ang="0">
                <a:pos x="13" y="181"/>
              </a:cxn>
              <a:cxn ang="0">
                <a:pos x="10" y="186"/>
              </a:cxn>
              <a:cxn ang="0">
                <a:pos x="8" y="189"/>
              </a:cxn>
              <a:cxn ang="0">
                <a:pos x="6" y="191"/>
              </a:cxn>
              <a:cxn ang="0">
                <a:pos x="4" y="191"/>
              </a:cxn>
              <a:cxn ang="0">
                <a:pos x="3" y="190"/>
              </a:cxn>
              <a:cxn ang="0">
                <a:pos x="2" y="188"/>
              </a:cxn>
              <a:cxn ang="0">
                <a:pos x="1" y="184"/>
              </a:cxn>
              <a:cxn ang="0">
                <a:pos x="1" y="180"/>
              </a:cxn>
              <a:cxn ang="0">
                <a:pos x="0" y="174"/>
              </a:cxn>
              <a:cxn ang="0">
                <a:pos x="0" y="167"/>
              </a:cxn>
              <a:cxn ang="0">
                <a:pos x="1" y="159"/>
              </a:cxn>
              <a:cxn ang="0">
                <a:pos x="1" y="148"/>
              </a:cxn>
              <a:cxn ang="0">
                <a:pos x="3" y="136"/>
              </a:cxn>
              <a:cxn ang="0">
                <a:pos x="5" y="120"/>
              </a:cxn>
              <a:cxn ang="0">
                <a:pos x="9" y="96"/>
              </a:cxn>
              <a:cxn ang="0">
                <a:pos x="22" y="37"/>
              </a:cxn>
              <a:cxn ang="0">
                <a:pos x="27" y="20"/>
              </a:cxn>
              <a:cxn ang="0">
                <a:pos x="30" y="11"/>
              </a:cxn>
              <a:cxn ang="0">
                <a:pos x="33" y="5"/>
              </a:cxn>
              <a:cxn ang="0">
                <a:pos x="35" y="2"/>
              </a:cxn>
              <a:cxn ang="0">
                <a:pos x="37" y="1"/>
              </a:cxn>
              <a:cxn ang="0">
                <a:pos x="39" y="0"/>
              </a:cxn>
              <a:cxn ang="0">
                <a:pos x="40" y="2"/>
              </a:cxn>
              <a:cxn ang="0">
                <a:pos x="41" y="4"/>
              </a:cxn>
            </a:cxnLst>
            <a:rect l="0" t="0" r="r" b="b"/>
            <a:pathLst>
              <a:path w="43" h="191">
                <a:moveTo>
                  <a:pt x="41" y="5"/>
                </a:moveTo>
                <a:lnTo>
                  <a:pt x="42" y="7"/>
                </a:lnTo>
                <a:lnTo>
                  <a:pt x="42" y="9"/>
                </a:lnTo>
                <a:lnTo>
                  <a:pt x="42" y="12"/>
                </a:lnTo>
                <a:lnTo>
                  <a:pt x="43" y="14"/>
                </a:lnTo>
                <a:lnTo>
                  <a:pt x="43" y="17"/>
                </a:lnTo>
                <a:lnTo>
                  <a:pt x="43" y="21"/>
                </a:lnTo>
                <a:lnTo>
                  <a:pt x="43" y="24"/>
                </a:lnTo>
                <a:lnTo>
                  <a:pt x="42" y="28"/>
                </a:lnTo>
                <a:lnTo>
                  <a:pt x="42" y="33"/>
                </a:lnTo>
                <a:lnTo>
                  <a:pt x="42" y="38"/>
                </a:lnTo>
                <a:lnTo>
                  <a:pt x="41" y="43"/>
                </a:lnTo>
                <a:lnTo>
                  <a:pt x="41" y="49"/>
                </a:lnTo>
                <a:lnTo>
                  <a:pt x="40" y="56"/>
                </a:lnTo>
                <a:lnTo>
                  <a:pt x="39" y="63"/>
                </a:lnTo>
                <a:lnTo>
                  <a:pt x="38" y="71"/>
                </a:lnTo>
                <a:lnTo>
                  <a:pt x="37" y="82"/>
                </a:lnTo>
                <a:lnTo>
                  <a:pt x="34" y="95"/>
                </a:lnTo>
                <a:lnTo>
                  <a:pt x="28" y="126"/>
                </a:lnTo>
                <a:lnTo>
                  <a:pt x="21" y="155"/>
                </a:lnTo>
                <a:lnTo>
                  <a:pt x="18" y="164"/>
                </a:lnTo>
                <a:lnTo>
                  <a:pt x="16" y="171"/>
                </a:lnTo>
                <a:lnTo>
                  <a:pt x="14" y="176"/>
                </a:lnTo>
                <a:lnTo>
                  <a:pt x="13" y="181"/>
                </a:lnTo>
                <a:lnTo>
                  <a:pt x="11" y="184"/>
                </a:lnTo>
                <a:lnTo>
                  <a:pt x="10" y="186"/>
                </a:lnTo>
                <a:lnTo>
                  <a:pt x="9" y="188"/>
                </a:lnTo>
                <a:lnTo>
                  <a:pt x="8" y="189"/>
                </a:lnTo>
                <a:lnTo>
                  <a:pt x="7" y="190"/>
                </a:lnTo>
                <a:lnTo>
                  <a:pt x="6" y="191"/>
                </a:lnTo>
                <a:lnTo>
                  <a:pt x="5" y="191"/>
                </a:lnTo>
                <a:lnTo>
                  <a:pt x="4" y="191"/>
                </a:lnTo>
                <a:lnTo>
                  <a:pt x="3" y="191"/>
                </a:lnTo>
                <a:lnTo>
                  <a:pt x="3" y="190"/>
                </a:lnTo>
                <a:lnTo>
                  <a:pt x="2" y="189"/>
                </a:lnTo>
                <a:lnTo>
                  <a:pt x="2" y="188"/>
                </a:lnTo>
                <a:lnTo>
                  <a:pt x="1" y="186"/>
                </a:lnTo>
                <a:lnTo>
                  <a:pt x="1" y="184"/>
                </a:lnTo>
                <a:lnTo>
                  <a:pt x="1" y="182"/>
                </a:lnTo>
                <a:lnTo>
                  <a:pt x="1" y="180"/>
                </a:lnTo>
                <a:lnTo>
                  <a:pt x="0" y="177"/>
                </a:lnTo>
                <a:lnTo>
                  <a:pt x="0" y="174"/>
                </a:lnTo>
                <a:lnTo>
                  <a:pt x="0" y="171"/>
                </a:lnTo>
                <a:lnTo>
                  <a:pt x="0" y="167"/>
                </a:lnTo>
                <a:lnTo>
                  <a:pt x="1" y="163"/>
                </a:lnTo>
                <a:lnTo>
                  <a:pt x="1" y="159"/>
                </a:lnTo>
                <a:lnTo>
                  <a:pt x="1" y="154"/>
                </a:lnTo>
                <a:lnTo>
                  <a:pt x="1" y="148"/>
                </a:lnTo>
                <a:lnTo>
                  <a:pt x="2" y="143"/>
                </a:lnTo>
                <a:lnTo>
                  <a:pt x="3" y="136"/>
                </a:lnTo>
                <a:lnTo>
                  <a:pt x="4" y="128"/>
                </a:lnTo>
                <a:lnTo>
                  <a:pt x="5" y="120"/>
                </a:lnTo>
                <a:lnTo>
                  <a:pt x="6" y="110"/>
                </a:lnTo>
                <a:lnTo>
                  <a:pt x="9" y="96"/>
                </a:lnTo>
                <a:lnTo>
                  <a:pt x="15" y="65"/>
                </a:lnTo>
                <a:lnTo>
                  <a:pt x="22" y="37"/>
                </a:lnTo>
                <a:lnTo>
                  <a:pt x="25" y="27"/>
                </a:lnTo>
                <a:lnTo>
                  <a:pt x="27" y="20"/>
                </a:lnTo>
                <a:lnTo>
                  <a:pt x="29" y="15"/>
                </a:lnTo>
                <a:lnTo>
                  <a:pt x="30" y="11"/>
                </a:lnTo>
                <a:lnTo>
                  <a:pt x="32" y="8"/>
                </a:lnTo>
                <a:lnTo>
                  <a:pt x="33" y="5"/>
                </a:lnTo>
                <a:lnTo>
                  <a:pt x="34" y="3"/>
                </a:lnTo>
                <a:lnTo>
                  <a:pt x="35" y="2"/>
                </a:lnTo>
                <a:lnTo>
                  <a:pt x="36" y="1"/>
                </a:lnTo>
                <a:lnTo>
                  <a:pt x="37" y="1"/>
                </a:lnTo>
                <a:lnTo>
                  <a:pt x="38" y="0"/>
                </a:lnTo>
                <a:lnTo>
                  <a:pt x="39" y="0"/>
                </a:lnTo>
                <a:lnTo>
                  <a:pt x="39" y="1"/>
                </a:lnTo>
                <a:lnTo>
                  <a:pt x="40" y="2"/>
                </a:lnTo>
                <a:lnTo>
                  <a:pt x="40" y="2"/>
                </a:lnTo>
                <a:lnTo>
                  <a:pt x="41" y="4"/>
                </a:lnTo>
                <a:lnTo>
                  <a:pt x="41" y="5"/>
                </a:lnTo>
                <a:close/>
              </a:path>
            </a:pathLst>
          </a:custGeom>
          <a:noFill/>
          <a:ln w="11113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06" name="Line 65"/>
          <p:cNvSpPr>
            <a:spLocks noChangeShapeType="1"/>
          </p:cNvSpPr>
          <p:nvPr/>
        </p:nvSpPr>
        <p:spPr bwMode="auto">
          <a:xfrm flipH="1" flipV="1">
            <a:off x="3846513" y="4067177"/>
            <a:ext cx="34925" cy="87313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07" name="Group 406"/>
          <p:cNvGrpSpPr/>
          <p:nvPr/>
        </p:nvGrpSpPr>
        <p:grpSpPr>
          <a:xfrm>
            <a:off x="3249613" y="3490913"/>
            <a:ext cx="2439987" cy="793750"/>
            <a:chOff x="3249613" y="3490913"/>
            <a:chExt cx="2439987" cy="793750"/>
          </a:xfrm>
        </p:grpSpPr>
        <p:sp>
          <p:nvSpPr>
            <p:cNvPr id="408" name="Rectangle 76"/>
            <p:cNvSpPr>
              <a:spLocks noChangeArrowheads="1"/>
            </p:cNvSpPr>
            <p:nvPr/>
          </p:nvSpPr>
          <p:spPr bwMode="auto">
            <a:xfrm>
              <a:off x="5359400" y="3619500"/>
              <a:ext cx="66675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9" name="Rectangle 77"/>
            <p:cNvSpPr>
              <a:spLocks noChangeArrowheads="1"/>
            </p:cNvSpPr>
            <p:nvPr/>
          </p:nvSpPr>
          <p:spPr bwMode="auto">
            <a:xfrm>
              <a:off x="5194300" y="3668713"/>
              <a:ext cx="66675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" name="Rectangle 78"/>
            <p:cNvSpPr>
              <a:spLocks noChangeArrowheads="1"/>
            </p:cNvSpPr>
            <p:nvPr/>
          </p:nvSpPr>
          <p:spPr bwMode="auto">
            <a:xfrm>
              <a:off x="5622925" y="3490913"/>
              <a:ext cx="66675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" name="Rectangle 79"/>
            <p:cNvSpPr>
              <a:spLocks noChangeArrowheads="1"/>
            </p:cNvSpPr>
            <p:nvPr/>
          </p:nvSpPr>
          <p:spPr bwMode="auto">
            <a:xfrm>
              <a:off x="5432425" y="3557588"/>
              <a:ext cx="66675" cy="68263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" name="Rectangle 80"/>
            <p:cNvSpPr>
              <a:spLocks noChangeArrowheads="1"/>
            </p:cNvSpPr>
            <p:nvPr/>
          </p:nvSpPr>
          <p:spPr bwMode="auto">
            <a:xfrm>
              <a:off x="4976813" y="3756025"/>
              <a:ext cx="66675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" name="Rectangle 81"/>
            <p:cNvSpPr>
              <a:spLocks noChangeArrowheads="1"/>
            </p:cNvSpPr>
            <p:nvPr/>
          </p:nvSpPr>
          <p:spPr bwMode="auto">
            <a:xfrm>
              <a:off x="5211763" y="3732213"/>
              <a:ext cx="68263" cy="68263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" name="Rectangle 82"/>
            <p:cNvSpPr>
              <a:spLocks noChangeArrowheads="1"/>
            </p:cNvSpPr>
            <p:nvPr/>
          </p:nvSpPr>
          <p:spPr bwMode="auto">
            <a:xfrm>
              <a:off x="4852988" y="3751263"/>
              <a:ext cx="68263" cy="68263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" name="Rectangle 92"/>
            <p:cNvSpPr>
              <a:spLocks noChangeArrowheads="1"/>
            </p:cNvSpPr>
            <p:nvPr/>
          </p:nvSpPr>
          <p:spPr bwMode="auto">
            <a:xfrm>
              <a:off x="5370513" y="3567113"/>
              <a:ext cx="66675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" name="Rectangle 94"/>
            <p:cNvSpPr>
              <a:spLocks noChangeArrowheads="1"/>
            </p:cNvSpPr>
            <p:nvPr/>
          </p:nvSpPr>
          <p:spPr bwMode="auto">
            <a:xfrm>
              <a:off x="5553075" y="3597275"/>
              <a:ext cx="66675" cy="68263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7" name="Rectangle 95"/>
            <p:cNvSpPr>
              <a:spLocks noChangeArrowheads="1"/>
            </p:cNvSpPr>
            <p:nvPr/>
          </p:nvSpPr>
          <p:spPr bwMode="auto">
            <a:xfrm>
              <a:off x="4919663" y="3741738"/>
              <a:ext cx="68263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418" name="Group 160"/>
            <p:cNvGrpSpPr/>
            <p:nvPr/>
          </p:nvGrpSpPr>
          <p:grpSpPr>
            <a:xfrm>
              <a:off x="3249613" y="3736975"/>
              <a:ext cx="1479550" cy="547688"/>
              <a:chOff x="3249613" y="3736975"/>
              <a:chExt cx="1479550" cy="547688"/>
            </a:xfrm>
          </p:grpSpPr>
          <p:sp>
            <p:nvSpPr>
              <p:cNvPr id="421" name="Rectangle 83"/>
              <p:cNvSpPr>
                <a:spLocks noChangeArrowheads="1"/>
              </p:cNvSpPr>
              <p:nvPr/>
            </p:nvSpPr>
            <p:spPr bwMode="auto">
              <a:xfrm>
                <a:off x="4660900" y="3736975"/>
                <a:ext cx="68263" cy="66675"/>
              </a:xfrm>
              <a:prstGeom prst="rect">
                <a:avLst/>
              </a:prstGeom>
              <a:noFill/>
              <a:ln w="12700">
                <a:solidFill>
                  <a:srgbClr val="FF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2" name="Rectangle 84"/>
              <p:cNvSpPr>
                <a:spLocks noChangeArrowheads="1"/>
              </p:cNvSpPr>
              <p:nvPr/>
            </p:nvSpPr>
            <p:spPr bwMode="auto">
              <a:xfrm>
                <a:off x="4641850" y="3906838"/>
                <a:ext cx="66675" cy="68263"/>
              </a:xfrm>
              <a:prstGeom prst="rect">
                <a:avLst/>
              </a:prstGeom>
              <a:noFill/>
              <a:ln w="12700">
                <a:solidFill>
                  <a:srgbClr val="FF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3" name="Rectangle 85"/>
              <p:cNvSpPr>
                <a:spLocks noChangeArrowheads="1"/>
              </p:cNvSpPr>
              <p:nvPr/>
            </p:nvSpPr>
            <p:spPr bwMode="auto">
              <a:xfrm>
                <a:off x="4333875" y="4005263"/>
                <a:ext cx="66675" cy="66675"/>
              </a:xfrm>
              <a:prstGeom prst="rect">
                <a:avLst/>
              </a:prstGeom>
              <a:noFill/>
              <a:ln w="12700">
                <a:solidFill>
                  <a:srgbClr val="FF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grpSp>
            <p:nvGrpSpPr>
              <p:cNvPr id="424" name="Group 159"/>
              <p:cNvGrpSpPr/>
              <p:nvPr/>
            </p:nvGrpSpPr>
            <p:grpSpPr>
              <a:xfrm>
                <a:off x="3249613" y="4025900"/>
                <a:ext cx="765175" cy="258763"/>
                <a:chOff x="3249613" y="4025900"/>
                <a:chExt cx="765175" cy="258763"/>
              </a:xfrm>
            </p:grpSpPr>
            <p:sp>
              <p:nvSpPr>
                <p:cNvPr id="428" name="Rectangle 74"/>
                <p:cNvSpPr>
                  <a:spLocks noChangeArrowheads="1"/>
                </p:cNvSpPr>
                <p:nvPr/>
              </p:nvSpPr>
              <p:spPr bwMode="auto">
                <a:xfrm>
                  <a:off x="3249613" y="4198938"/>
                  <a:ext cx="66675" cy="68263"/>
                </a:xfrm>
                <a:prstGeom prst="rect">
                  <a:avLst/>
                </a:prstGeom>
                <a:noFill/>
                <a:ln w="12700">
                  <a:solidFill>
                    <a:srgbClr val="FF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29" name="Rectangle 75"/>
                <p:cNvSpPr>
                  <a:spLocks noChangeArrowheads="1"/>
                </p:cNvSpPr>
                <p:nvPr/>
              </p:nvSpPr>
              <p:spPr bwMode="auto">
                <a:xfrm>
                  <a:off x="3865563" y="4216400"/>
                  <a:ext cx="66675" cy="68263"/>
                </a:xfrm>
                <a:prstGeom prst="rect">
                  <a:avLst/>
                </a:prstGeom>
                <a:noFill/>
                <a:ln w="12700">
                  <a:solidFill>
                    <a:srgbClr val="FF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30" name="Rectangle 86"/>
                <p:cNvSpPr>
                  <a:spLocks noChangeArrowheads="1"/>
                </p:cNvSpPr>
                <p:nvPr/>
              </p:nvSpPr>
              <p:spPr bwMode="auto">
                <a:xfrm>
                  <a:off x="3783013" y="4094163"/>
                  <a:ext cx="66675" cy="66675"/>
                </a:xfrm>
                <a:prstGeom prst="rect">
                  <a:avLst/>
                </a:prstGeom>
                <a:noFill/>
                <a:ln w="12700">
                  <a:solidFill>
                    <a:srgbClr val="FF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31" name="Rectangle 87"/>
                <p:cNvSpPr>
                  <a:spLocks noChangeArrowheads="1"/>
                </p:cNvSpPr>
                <p:nvPr/>
              </p:nvSpPr>
              <p:spPr bwMode="auto">
                <a:xfrm>
                  <a:off x="3787775" y="4144963"/>
                  <a:ext cx="66675" cy="68263"/>
                </a:xfrm>
                <a:prstGeom prst="rect">
                  <a:avLst/>
                </a:prstGeom>
                <a:noFill/>
                <a:ln w="12700">
                  <a:solidFill>
                    <a:srgbClr val="FF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32" name="Rectangle 88"/>
                <p:cNvSpPr>
                  <a:spLocks noChangeArrowheads="1"/>
                </p:cNvSpPr>
                <p:nvPr/>
              </p:nvSpPr>
              <p:spPr bwMode="auto">
                <a:xfrm>
                  <a:off x="3775075" y="4108450"/>
                  <a:ext cx="66675" cy="66675"/>
                </a:xfrm>
                <a:prstGeom prst="rect">
                  <a:avLst/>
                </a:prstGeom>
                <a:noFill/>
                <a:ln w="12700">
                  <a:solidFill>
                    <a:srgbClr val="FF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33" name="Rectangle 89"/>
                <p:cNvSpPr>
                  <a:spLocks noChangeArrowheads="1"/>
                </p:cNvSpPr>
                <p:nvPr/>
              </p:nvSpPr>
              <p:spPr bwMode="auto">
                <a:xfrm>
                  <a:off x="3797300" y="4051300"/>
                  <a:ext cx="66675" cy="66675"/>
                </a:xfrm>
                <a:prstGeom prst="rect">
                  <a:avLst/>
                </a:prstGeom>
                <a:noFill/>
                <a:ln w="12700">
                  <a:solidFill>
                    <a:srgbClr val="FF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34" name="Rectangle 90"/>
                <p:cNvSpPr>
                  <a:spLocks noChangeArrowheads="1"/>
                </p:cNvSpPr>
                <p:nvPr/>
              </p:nvSpPr>
              <p:spPr bwMode="auto">
                <a:xfrm>
                  <a:off x="3948113" y="4025900"/>
                  <a:ext cx="66675" cy="66675"/>
                </a:xfrm>
                <a:prstGeom prst="rect">
                  <a:avLst/>
                </a:prstGeom>
                <a:noFill/>
                <a:ln w="12700">
                  <a:solidFill>
                    <a:srgbClr val="FF8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425" name="Rectangle 91"/>
              <p:cNvSpPr>
                <a:spLocks noChangeArrowheads="1"/>
              </p:cNvSpPr>
              <p:nvPr/>
            </p:nvSpPr>
            <p:spPr bwMode="auto">
              <a:xfrm>
                <a:off x="4498975" y="3868738"/>
                <a:ext cx="66675" cy="66675"/>
              </a:xfrm>
              <a:prstGeom prst="rect">
                <a:avLst/>
              </a:prstGeom>
              <a:noFill/>
              <a:ln w="12700">
                <a:solidFill>
                  <a:srgbClr val="FF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6" name="Rectangle 93"/>
              <p:cNvSpPr>
                <a:spLocks noChangeArrowheads="1"/>
              </p:cNvSpPr>
              <p:nvPr/>
            </p:nvSpPr>
            <p:spPr bwMode="auto">
              <a:xfrm>
                <a:off x="4532313" y="3894138"/>
                <a:ext cx="68263" cy="66675"/>
              </a:xfrm>
              <a:prstGeom prst="rect">
                <a:avLst/>
              </a:prstGeom>
              <a:noFill/>
              <a:ln w="12700">
                <a:solidFill>
                  <a:srgbClr val="FF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27" name="Rectangle 96"/>
              <p:cNvSpPr>
                <a:spLocks noChangeArrowheads="1"/>
              </p:cNvSpPr>
              <p:nvPr/>
            </p:nvSpPr>
            <p:spPr bwMode="auto">
              <a:xfrm>
                <a:off x="4662488" y="3833813"/>
                <a:ext cx="66675" cy="66675"/>
              </a:xfrm>
              <a:prstGeom prst="rect">
                <a:avLst/>
              </a:prstGeom>
              <a:noFill/>
              <a:ln w="12700">
                <a:solidFill>
                  <a:srgbClr val="FF8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419" name="Rectangle 97"/>
            <p:cNvSpPr>
              <a:spLocks noChangeArrowheads="1"/>
            </p:cNvSpPr>
            <p:nvPr/>
          </p:nvSpPr>
          <p:spPr bwMode="auto">
            <a:xfrm>
              <a:off x="5467350" y="3621088"/>
              <a:ext cx="68263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0" name="Rectangle 98"/>
            <p:cNvSpPr>
              <a:spLocks noChangeArrowheads="1"/>
            </p:cNvSpPr>
            <p:nvPr/>
          </p:nvSpPr>
          <p:spPr bwMode="auto">
            <a:xfrm>
              <a:off x="5565775" y="3619500"/>
              <a:ext cx="66675" cy="66675"/>
            </a:xfrm>
            <a:prstGeom prst="rect">
              <a:avLst/>
            </a:prstGeom>
            <a:noFill/>
            <a:ln w="12700">
              <a:solidFill>
                <a:srgbClr val="FF8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5829301" y="3290890"/>
            <a:ext cx="698501" cy="379413"/>
            <a:chOff x="5829300" y="3290888"/>
            <a:chExt cx="698501" cy="379413"/>
          </a:xfrm>
        </p:grpSpPr>
        <p:sp>
          <p:nvSpPr>
            <p:cNvPr id="436" name="Rectangle 99"/>
            <p:cNvSpPr>
              <a:spLocks noChangeArrowheads="1"/>
            </p:cNvSpPr>
            <p:nvPr/>
          </p:nvSpPr>
          <p:spPr bwMode="auto">
            <a:xfrm>
              <a:off x="5916613" y="352583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7" name="Rectangle 100"/>
            <p:cNvSpPr>
              <a:spLocks noChangeArrowheads="1"/>
            </p:cNvSpPr>
            <p:nvPr/>
          </p:nvSpPr>
          <p:spPr bwMode="auto">
            <a:xfrm>
              <a:off x="5926138" y="3416300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8" name="Rectangle 101"/>
            <p:cNvSpPr>
              <a:spLocks noChangeArrowheads="1"/>
            </p:cNvSpPr>
            <p:nvPr/>
          </p:nvSpPr>
          <p:spPr bwMode="auto">
            <a:xfrm>
              <a:off x="5988050" y="351631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9" name="Rectangle 102"/>
            <p:cNvSpPr>
              <a:spLocks noChangeArrowheads="1"/>
            </p:cNvSpPr>
            <p:nvPr/>
          </p:nvSpPr>
          <p:spPr bwMode="auto">
            <a:xfrm>
              <a:off x="6059488" y="344805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0" name="Rectangle 103"/>
            <p:cNvSpPr>
              <a:spLocks noChangeArrowheads="1"/>
            </p:cNvSpPr>
            <p:nvPr/>
          </p:nvSpPr>
          <p:spPr bwMode="auto">
            <a:xfrm>
              <a:off x="6164263" y="337343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1" name="Rectangle 104"/>
            <p:cNvSpPr>
              <a:spLocks noChangeArrowheads="1"/>
            </p:cNvSpPr>
            <p:nvPr/>
          </p:nvSpPr>
          <p:spPr bwMode="auto">
            <a:xfrm>
              <a:off x="6080125" y="339566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2" name="Rectangle 105"/>
            <p:cNvSpPr>
              <a:spLocks noChangeArrowheads="1"/>
            </p:cNvSpPr>
            <p:nvPr/>
          </p:nvSpPr>
          <p:spPr bwMode="auto">
            <a:xfrm>
              <a:off x="6019800" y="348615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3" name="Rectangle 106"/>
            <p:cNvSpPr>
              <a:spLocks noChangeArrowheads="1"/>
            </p:cNvSpPr>
            <p:nvPr/>
          </p:nvSpPr>
          <p:spPr bwMode="auto">
            <a:xfrm>
              <a:off x="5943600" y="3538538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4" name="Rectangle 107"/>
            <p:cNvSpPr>
              <a:spLocks noChangeArrowheads="1"/>
            </p:cNvSpPr>
            <p:nvPr/>
          </p:nvSpPr>
          <p:spPr bwMode="auto">
            <a:xfrm>
              <a:off x="5981700" y="345440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5" name="Rectangle 108"/>
            <p:cNvSpPr>
              <a:spLocks noChangeArrowheads="1"/>
            </p:cNvSpPr>
            <p:nvPr/>
          </p:nvSpPr>
          <p:spPr bwMode="auto">
            <a:xfrm>
              <a:off x="5976938" y="3421063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6" name="Rectangle 109"/>
            <p:cNvSpPr>
              <a:spLocks noChangeArrowheads="1"/>
            </p:cNvSpPr>
            <p:nvPr/>
          </p:nvSpPr>
          <p:spPr bwMode="auto">
            <a:xfrm>
              <a:off x="6059488" y="335438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7" name="Rectangle 110"/>
            <p:cNvSpPr>
              <a:spLocks noChangeArrowheads="1"/>
            </p:cNvSpPr>
            <p:nvPr/>
          </p:nvSpPr>
          <p:spPr bwMode="auto">
            <a:xfrm>
              <a:off x="5899150" y="349885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8" name="Rectangle 111"/>
            <p:cNvSpPr>
              <a:spLocks noChangeArrowheads="1"/>
            </p:cNvSpPr>
            <p:nvPr/>
          </p:nvSpPr>
          <p:spPr bwMode="auto">
            <a:xfrm>
              <a:off x="5995988" y="341630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9" name="Rectangle 112"/>
            <p:cNvSpPr>
              <a:spLocks noChangeArrowheads="1"/>
            </p:cNvSpPr>
            <p:nvPr/>
          </p:nvSpPr>
          <p:spPr bwMode="auto">
            <a:xfrm>
              <a:off x="6043613" y="3513138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0" name="Rectangle 113"/>
            <p:cNvSpPr>
              <a:spLocks noChangeArrowheads="1"/>
            </p:cNvSpPr>
            <p:nvPr/>
          </p:nvSpPr>
          <p:spPr bwMode="auto">
            <a:xfrm>
              <a:off x="6092825" y="353853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1" name="Rectangle 114"/>
            <p:cNvSpPr>
              <a:spLocks noChangeArrowheads="1"/>
            </p:cNvSpPr>
            <p:nvPr/>
          </p:nvSpPr>
          <p:spPr bwMode="auto">
            <a:xfrm>
              <a:off x="6288088" y="329406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2" name="Rectangle 115"/>
            <p:cNvSpPr>
              <a:spLocks noChangeArrowheads="1"/>
            </p:cNvSpPr>
            <p:nvPr/>
          </p:nvSpPr>
          <p:spPr bwMode="auto">
            <a:xfrm>
              <a:off x="6221413" y="343058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3" name="Rectangle 116"/>
            <p:cNvSpPr>
              <a:spLocks noChangeArrowheads="1"/>
            </p:cNvSpPr>
            <p:nvPr/>
          </p:nvSpPr>
          <p:spPr bwMode="auto">
            <a:xfrm>
              <a:off x="5829300" y="364966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4" name="Rectangle 117"/>
            <p:cNvSpPr>
              <a:spLocks noChangeArrowheads="1"/>
            </p:cNvSpPr>
            <p:nvPr/>
          </p:nvSpPr>
          <p:spPr bwMode="auto">
            <a:xfrm>
              <a:off x="5972175" y="3452813"/>
              <a:ext cx="19050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5" name="Rectangle 118"/>
            <p:cNvSpPr>
              <a:spLocks noChangeArrowheads="1"/>
            </p:cNvSpPr>
            <p:nvPr/>
          </p:nvSpPr>
          <p:spPr bwMode="auto">
            <a:xfrm>
              <a:off x="5935663" y="3413125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6" name="Rectangle 119"/>
            <p:cNvSpPr>
              <a:spLocks noChangeArrowheads="1"/>
            </p:cNvSpPr>
            <p:nvPr/>
          </p:nvSpPr>
          <p:spPr bwMode="auto">
            <a:xfrm>
              <a:off x="6032500" y="346075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7" name="Rectangle 120"/>
            <p:cNvSpPr>
              <a:spLocks noChangeArrowheads="1"/>
            </p:cNvSpPr>
            <p:nvPr/>
          </p:nvSpPr>
          <p:spPr bwMode="auto">
            <a:xfrm>
              <a:off x="6178550" y="352266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8" name="Rectangle 121"/>
            <p:cNvSpPr>
              <a:spLocks noChangeArrowheads="1"/>
            </p:cNvSpPr>
            <p:nvPr/>
          </p:nvSpPr>
          <p:spPr bwMode="auto">
            <a:xfrm>
              <a:off x="6345238" y="3379788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9" name="Rectangle 122"/>
            <p:cNvSpPr>
              <a:spLocks noChangeArrowheads="1"/>
            </p:cNvSpPr>
            <p:nvPr/>
          </p:nvSpPr>
          <p:spPr bwMode="auto">
            <a:xfrm>
              <a:off x="6334125" y="3489325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0" name="Rectangle 123"/>
            <p:cNvSpPr>
              <a:spLocks noChangeArrowheads="1"/>
            </p:cNvSpPr>
            <p:nvPr/>
          </p:nvSpPr>
          <p:spPr bwMode="auto">
            <a:xfrm>
              <a:off x="6354763" y="3471863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1" name="Rectangle 124"/>
            <p:cNvSpPr>
              <a:spLocks noChangeArrowheads="1"/>
            </p:cNvSpPr>
            <p:nvPr/>
          </p:nvSpPr>
          <p:spPr bwMode="auto">
            <a:xfrm>
              <a:off x="6343650" y="349726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2" name="Rectangle 125"/>
            <p:cNvSpPr>
              <a:spLocks noChangeArrowheads="1"/>
            </p:cNvSpPr>
            <p:nvPr/>
          </p:nvSpPr>
          <p:spPr bwMode="auto">
            <a:xfrm>
              <a:off x="6267450" y="3492500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3" name="Rectangle 126"/>
            <p:cNvSpPr>
              <a:spLocks noChangeArrowheads="1"/>
            </p:cNvSpPr>
            <p:nvPr/>
          </p:nvSpPr>
          <p:spPr bwMode="auto">
            <a:xfrm>
              <a:off x="6507163" y="329088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4" name="Rectangle 127"/>
            <p:cNvSpPr>
              <a:spLocks noChangeArrowheads="1"/>
            </p:cNvSpPr>
            <p:nvPr/>
          </p:nvSpPr>
          <p:spPr bwMode="auto">
            <a:xfrm>
              <a:off x="6345238" y="3470275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5" name="Rectangle 128"/>
            <p:cNvSpPr>
              <a:spLocks noChangeArrowheads="1"/>
            </p:cNvSpPr>
            <p:nvPr/>
          </p:nvSpPr>
          <p:spPr bwMode="auto">
            <a:xfrm>
              <a:off x="6356350" y="3457575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6" name="Rectangle 129"/>
            <p:cNvSpPr>
              <a:spLocks noChangeArrowheads="1"/>
            </p:cNvSpPr>
            <p:nvPr/>
          </p:nvSpPr>
          <p:spPr bwMode="auto">
            <a:xfrm>
              <a:off x="6118225" y="3416300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7" name="Rectangle 130"/>
            <p:cNvSpPr>
              <a:spLocks noChangeArrowheads="1"/>
            </p:cNvSpPr>
            <p:nvPr/>
          </p:nvSpPr>
          <p:spPr bwMode="auto">
            <a:xfrm>
              <a:off x="6240463" y="3479800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8" name="Rectangle 131"/>
            <p:cNvSpPr>
              <a:spLocks noChangeArrowheads="1"/>
            </p:cNvSpPr>
            <p:nvPr/>
          </p:nvSpPr>
          <p:spPr bwMode="auto">
            <a:xfrm>
              <a:off x="6254750" y="343376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9" name="Rectangle 132"/>
            <p:cNvSpPr>
              <a:spLocks noChangeArrowheads="1"/>
            </p:cNvSpPr>
            <p:nvPr/>
          </p:nvSpPr>
          <p:spPr bwMode="auto">
            <a:xfrm>
              <a:off x="6154738" y="3462338"/>
              <a:ext cx="19050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0" name="Rectangle 133"/>
            <p:cNvSpPr>
              <a:spLocks noChangeArrowheads="1"/>
            </p:cNvSpPr>
            <p:nvPr/>
          </p:nvSpPr>
          <p:spPr bwMode="auto">
            <a:xfrm>
              <a:off x="6226175" y="3333750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1" name="Rectangle 134"/>
            <p:cNvSpPr>
              <a:spLocks noChangeArrowheads="1"/>
            </p:cNvSpPr>
            <p:nvPr/>
          </p:nvSpPr>
          <p:spPr bwMode="auto">
            <a:xfrm>
              <a:off x="6240463" y="3425825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2" name="Rectangle 135"/>
            <p:cNvSpPr>
              <a:spLocks noChangeArrowheads="1"/>
            </p:cNvSpPr>
            <p:nvPr/>
          </p:nvSpPr>
          <p:spPr bwMode="auto">
            <a:xfrm>
              <a:off x="6118225" y="3398838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3" name="Rectangle 136"/>
            <p:cNvSpPr>
              <a:spLocks noChangeArrowheads="1"/>
            </p:cNvSpPr>
            <p:nvPr/>
          </p:nvSpPr>
          <p:spPr bwMode="auto">
            <a:xfrm>
              <a:off x="6091238" y="3406775"/>
              <a:ext cx="19050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4" name="Rectangle 137"/>
            <p:cNvSpPr>
              <a:spLocks noChangeArrowheads="1"/>
            </p:cNvSpPr>
            <p:nvPr/>
          </p:nvSpPr>
          <p:spPr bwMode="auto">
            <a:xfrm>
              <a:off x="6327775" y="341788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5" name="Rectangle 138"/>
            <p:cNvSpPr>
              <a:spLocks noChangeArrowheads="1"/>
            </p:cNvSpPr>
            <p:nvPr/>
          </p:nvSpPr>
          <p:spPr bwMode="auto">
            <a:xfrm>
              <a:off x="6196013" y="337343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6" name="Rectangle 139"/>
            <p:cNvSpPr>
              <a:spLocks noChangeArrowheads="1"/>
            </p:cNvSpPr>
            <p:nvPr/>
          </p:nvSpPr>
          <p:spPr bwMode="auto">
            <a:xfrm>
              <a:off x="6245225" y="3371850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7" name="Rectangle 140"/>
            <p:cNvSpPr>
              <a:spLocks noChangeArrowheads="1"/>
            </p:cNvSpPr>
            <p:nvPr/>
          </p:nvSpPr>
          <p:spPr bwMode="auto">
            <a:xfrm>
              <a:off x="6223000" y="3421063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8" name="Rectangle 141"/>
            <p:cNvSpPr>
              <a:spLocks noChangeArrowheads="1"/>
            </p:cNvSpPr>
            <p:nvPr/>
          </p:nvSpPr>
          <p:spPr bwMode="auto">
            <a:xfrm>
              <a:off x="6276975" y="342900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9" name="Rectangle 142"/>
            <p:cNvSpPr>
              <a:spLocks noChangeArrowheads="1"/>
            </p:cNvSpPr>
            <p:nvPr/>
          </p:nvSpPr>
          <p:spPr bwMode="auto">
            <a:xfrm>
              <a:off x="6315075" y="3403600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0" name="Rectangle 143"/>
            <p:cNvSpPr>
              <a:spLocks noChangeArrowheads="1"/>
            </p:cNvSpPr>
            <p:nvPr/>
          </p:nvSpPr>
          <p:spPr bwMode="auto">
            <a:xfrm>
              <a:off x="6335713" y="3387725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1" name="Rectangle 144"/>
            <p:cNvSpPr>
              <a:spLocks noChangeArrowheads="1"/>
            </p:cNvSpPr>
            <p:nvPr/>
          </p:nvSpPr>
          <p:spPr bwMode="auto">
            <a:xfrm>
              <a:off x="5997575" y="3546475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2" name="Rectangle 145"/>
            <p:cNvSpPr>
              <a:spLocks noChangeArrowheads="1"/>
            </p:cNvSpPr>
            <p:nvPr/>
          </p:nvSpPr>
          <p:spPr bwMode="auto">
            <a:xfrm>
              <a:off x="6167438" y="3455988"/>
              <a:ext cx="19050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3" name="Rectangle 146"/>
            <p:cNvSpPr>
              <a:spLocks noChangeArrowheads="1"/>
            </p:cNvSpPr>
            <p:nvPr/>
          </p:nvSpPr>
          <p:spPr bwMode="auto">
            <a:xfrm>
              <a:off x="5945188" y="353218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4" name="Rectangle 147"/>
            <p:cNvSpPr>
              <a:spLocks noChangeArrowheads="1"/>
            </p:cNvSpPr>
            <p:nvPr/>
          </p:nvSpPr>
          <p:spPr bwMode="auto">
            <a:xfrm>
              <a:off x="6242050" y="3427413"/>
              <a:ext cx="20638" cy="19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5" name="Rectangle 148"/>
            <p:cNvSpPr>
              <a:spLocks noChangeArrowheads="1"/>
            </p:cNvSpPr>
            <p:nvPr/>
          </p:nvSpPr>
          <p:spPr bwMode="auto">
            <a:xfrm>
              <a:off x="6321425" y="3397250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6" name="Rectangle 149"/>
            <p:cNvSpPr>
              <a:spLocks noChangeArrowheads="1"/>
            </p:cNvSpPr>
            <p:nvPr/>
          </p:nvSpPr>
          <p:spPr bwMode="auto">
            <a:xfrm>
              <a:off x="6007100" y="3502025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7" name="Rectangle 150"/>
            <p:cNvSpPr>
              <a:spLocks noChangeArrowheads="1"/>
            </p:cNvSpPr>
            <p:nvPr/>
          </p:nvSpPr>
          <p:spPr bwMode="auto">
            <a:xfrm>
              <a:off x="6296025" y="3455988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8" name="Rectangle 151"/>
            <p:cNvSpPr>
              <a:spLocks noChangeArrowheads="1"/>
            </p:cNvSpPr>
            <p:nvPr/>
          </p:nvSpPr>
          <p:spPr bwMode="auto">
            <a:xfrm>
              <a:off x="6164263" y="3417888"/>
              <a:ext cx="20638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9" name="Rectangle 152"/>
            <p:cNvSpPr>
              <a:spLocks noChangeArrowheads="1"/>
            </p:cNvSpPr>
            <p:nvPr/>
          </p:nvSpPr>
          <p:spPr bwMode="auto">
            <a:xfrm>
              <a:off x="6164263" y="3327400"/>
              <a:ext cx="19050" cy="2063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90" name="TextBox 489"/>
          <p:cNvSpPr txBox="1"/>
          <p:nvPr/>
        </p:nvSpPr>
        <p:spPr>
          <a:xfrm>
            <a:off x="3622438" y="4381976"/>
            <a:ext cx="969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HYC Target</a:t>
            </a:r>
            <a:endParaRPr lang="en-AU" sz="1400" dirty="0">
              <a:solidFill>
                <a:srgbClr val="FF0000"/>
              </a:solidFill>
            </a:endParaRPr>
          </a:p>
        </p:txBody>
      </p:sp>
      <p:cxnSp>
        <p:nvCxnSpPr>
          <p:cNvPr id="491" name="Straight Arrow Connector 490"/>
          <p:cNvCxnSpPr/>
          <p:nvPr/>
        </p:nvCxnSpPr>
        <p:spPr bwMode="auto">
          <a:xfrm flipH="1" flipV="1">
            <a:off x="2838450" y="4495800"/>
            <a:ext cx="847726" cy="190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2567840" y="2534152"/>
            <a:ext cx="3961036" cy="1864748"/>
            <a:chOff x="2567839" y="2534152"/>
            <a:chExt cx="3961036" cy="1864748"/>
          </a:xfrm>
        </p:grpSpPr>
        <p:grpSp>
          <p:nvGrpSpPr>
            <p:cNvPr id="493" name="Group 178"/>
            <p:cNvGrpSpPr/>
            <p:nvPr/>
          </p:nvGrpSpPr>
          <p:grpSpPr>
            <a:xfrm rot="9769529">
              <a:off x="2567839" y="3485035"/>
              <a:ext cx="3961036" cy="198285"/>
              <a:chOff x="3128211" y="2562726"/>
              <a:chExt cx="2883568" cy="144380"/>
            </a:xfrm>
          </p:grpSpPr>
          <p:cxnSp>
            <p:nvCxnSpPr>
              <p:cNvPr id="498" name="Straight Connector 497"/>
              <p:cNvCxnSpPr/>
              <p:nvPr/>
            </p:nvCxnSpPr>
            <p:spPr bwMode="auto">
              <a:xfrm>
                <a:off x="3128211" y="2707105"/>
                <a:ext cx="2875547" cy="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 bwMode="auto">
              <a:xfrm>
                <a:off x="3132220" y="2562726"/>
                <a:ext cx="0" cy="14437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 bwMode="auto">
              <a:xfrm>
                <a:off x="3846095" y="2562726"/>
                <a:ext cx="0" cy="14437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 bwMode="auto">
              <a:xfrm>
                <a:off x="4567990" y="2562726"/>
                <a:ext cx="0" cy="14437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 bwMode="auto">
              <a:xfrm>
                <a:off x="5293895" y="2562726"/>
                <a:ext cx="0" cy="14437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>
                <a:off x="6011779" y="2562726"/>
                <a:ext cx="0" cy="14437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4" name="Rectangle 493"/>
            <p:cNvSpPr/>
            <p:nvPr/>
          </p:nvSpPr>
          <p:spPr>
            <a:xfrm rot="20520056">
              <a:off x="3744014" y="2926196"/>
              <a:ext cx="8779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Signature</a:t>
              </a:r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2601410" y="40295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AU" dirty="0"/>
            </a:p>
          </p:txBody>
        </p:sp>
        <p:sp>
          <p:nvSpPr>
            <p:cNvPr id="496" name="TextBox 495"/>
            <p:cNvSpPr txBox="1"/>
            <p:nvPr/>
          </p:nvSpPr>
          <p:spPr>
            <a:xfrm rot="20512834">
              <a:off x="4224635" y="311768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AU" dirty="0"/>
            </a:p>
          </p:txBody>
        </p:sp>
        <p:sp>
          <p:nvSpPr>
            <p:cNvPr id="497" name="TextBox 496"/>
            <p:cNvSpPr txBox="1"/>
            <p:nvPr/>
          </p:nvSpPr>
          <p:spPr>
            <a:xfrm rot="20634916">
              <a:off x="6193936" y="25341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AU" dirty="0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5704066" y="3276299"/>
            <a:ext cx="1049005" cy="1009296"/>
            <a:chOff x="5704065" y="3276299"/>
            <a:chExt cx="1049005" cy="1009296"/>
          </a:xfrm>
        </p:grpSpPr>
        <p:sp>
          <p:nvSpPr>
            <p:cNvPr id="505" name="Freeform 153"/>
            <p:cNvSpPr>
              <a:spLocks/>
            </p:cNvSpPr>
            <p:nvPr/>
          </p:nvSpPr>
          <p:spPr bwMode="auto">
            <a:xfrm>
              <a:off x="5771467" y="3276299"/>
              <a:ext cx="800100" cy="346075"/>
            </a:xfrm>
            <a:custGeom>
              <a:avLst/>
              <a:gdLst/>
              <a:ahLst/>
              <a:cxnLst>
                <a:cxn ang="0">
                  <a:pos x="475" y="19"/>
                </a:cxn>
                <a:cxn ang="0">
                  <a:pos x="486" y="26"/>
                </a:cxn>
                <a:cxn ang="0">
                  <a:pos x="495" y="34"/>
                </a:cxn>
                <a:cxn ang="0">
                  <a:pos x="501" y="44"/>
                </a:cxn>
                <a:cxn ang="0">
                  <a:pos x="504" y="56"/>
                </a:cxn>
                <a:cxn ang="0">
                  <a:pos x="502" y="69"/>
                </a:cxn>
                <a:cxn ang="0">
                  <a:pos x="495" y="85"/>
                </a:cxn>
                <a:cxn ang="0">
                  <a:pos x="479" y="104"/>
                </a:cxn>
                <a:cxn ang="0">
                  <a:pos x="445" y="131"/>
                </a:cxn>
                <a:cxn ang="0">
                  <a:pos x="303" y="193"/>
                </a:cxn>
                <a:cxn ang="0">
                  <a:pos x="240" y="208"/>
                </a:cxn>
                <a:cxn ang="0">
                  <a:pos x="196" y="214"/>
                </a:cxn>
                <a:cxn ang="0">
                  <a:pos x="160" y="217"/>
                </a:cxn>
                <a:cxn ang="0">
                  <a:pos x="129" y="218"/>
                </a:cxn>
                <a:cxn ang="0">
                  <a:pos x="103" y="217"/>
                </a:cxn>
                <a:cxn ang="0">
                  <a:pos x="80" y="215"/>
                </a:cxn>
                <a:cxn ang="0">
                  <a:pos x="60" y="211"/>
                </a:cxn>
                <a:cxn ang="0">
                  <a:pos x="43" y="206"/>
                </a:cxn>
                <a:cxn ang="0">
                  <a:pos x="29" y="199"/>
                </a:cxn>
                <a:cxn ang="0">
                  <a:pos x="17" y="192"/>
                </a:cxn>
                <a:cxn ang="0">
                  <a:pos x="8" y="183"/>
                </a:cxn>
                <a:cxn ang="0">
                  <a:pos x="2" y="173"/>
                </a:cxn>
                <a:cxn ang="0">
                  <a:pos x="0" y="162"/>
                </a:cxn>
                <a:cxn ang="0">
                  <a:pos x="2" y="149"/>
                </a:cxn>
                <a:cxn ang="0">
                  <a:pos x="9" y="133"/>
                </a:cxn>
                <a:cxn ang="0">
                  <a:pos x="24" y="114"/>
                </a:cxn>
                <a:cxn ang="0">
                  <a:pos x="58" y="87"/>
                </a:cxn>
                <a:cxn ang="0">
                  <a:pos x="200" y="25"/>
                </a:cxn>
                <a:cxn ang="0">
                  <a:pos x="263" y="10"/>
                </a:cxn>
                <a:cxn ang="0">
                  <a:pos x="308" y="3"/>
                </a:cxn>
                <a:cxn ang="0">
                  <a:pos x="344" y="0"/>
                </a:cxn>
                <a:cxn ang="0">
                  <a:pos x="374" y="0"/>
                </a:cxn>
                <a:cxn ang="0">
                  <a:pos x="400" y="1"/>
                </a:cxn>
                <a:cxn ang="0">
                  <a:pos x="423" y="3"/>
                </a:cxn>
                <a:cxn ang="0">
                  <a:pos x="443" y="7"/>
                </a:cxn>
                <a:cxn ang="0">
                  <a:pos x="460" y="12"/>
                </a:cxn>
              </a:cxnLst>
              <a:rect l="0" t="0" r="r" b="b"/>
              <a:pathLst>
                <a:path w="504" h="218">
                  <a:moveTo>
                    <a:pt x="468" y="15"/>
                  </a:moveTo>
                  <a:lnTo>
                    <a:pt x="475" y="19"/>
                  </a:lnTo>
                  <a:lnTo>
                    <a:pt x="481" y="22"/>
                  </a:lnTo>
                  <a:lnTo>
                    <a:pt x="486" y="26"/>
                  </a:lnTo>
                  <a:lnTo>
                    <a:pt x="491" y="30"/>
                  </a:lnTo>
                  <a:lnTo>
                    <a:pt x="495" y="34"/>
                  </a:lnTo>
                  <a:lnTo>
                    <a:pt x="499" y="39"/>
                  </a:lnTo>
                  <a:lnTo>
                    <a:pt x="501" y="44"/>
                  </a:lnTo>
                  <a:lnTo>
                    <a:pt x="503" y="50"/>
                  </a:lnTo>
                  <a:lnTo>
                    <a:pt x="504" y="56"/>
                  </a:lnTo>
                  <a:lnTo>
                    <a:pt x="503" y="62"/>
                  </a:lnTo>
                  <a:lnTo>
                    <a:pt x="502" y="69"/>
                  </a:lnTo>
                  <a:lnTo>
                    <a:pt x="499" y="76"/>
                  </a:lnTo>
                  <a:lnTo>
                    <a:pt x="495" y="85"/>
                  </a:lnTo>
                  <a:lnTo>
                    <a:pt x="488" y="94"/>
                  </a:lnTo>
                  <a:lnTo>
                    <a:pt x="479" y="104"/>
                  </a:lnTo>
                  <a:lnTo>
                    <a:pt x="466" y="116"/>
                  </a:lnTo>
                  <a:lnTo>
                    <a:pt x="445" y="131"/>
                  </a:lnTo>
                  <a:lnTo>
                    <a:pt x="381" y="165"/>
                  </a:lnTo>
                  <a:lnTo>
                    <a:pt x="303" y="193"/>
                  </a:lnTo>
                  <a:lnTo>
                    <a:pt x="268" y="202"/>
                  </a:lnTo>
                  <a:lnTo>
                    <a:pt x="240" y="208"/>
                  </a:lnTo>
                  <a:lnTo>
                    <a:pt x="217" y="211"/>
                  </a:lnTo>
                  <a:lnTo>
                    <a:pt x="196" y="214"/>
                  </a:lnTo>
                  <a:lnTo>
                    <a:pt x="177" y="216"/>
                  </a:lnTo>
                  <a:lnTo>
                    <a:pt x="160" y="217"/>
                  </a:lnTo>
                  <a:lnTo>
                    <a:pt x="144" y="218"/>
                  </a:lnTo>
                  <a:lnTo>
                    <a:pt x="129" y="218"/>
                  </a:lnTo>
                  <a:lnTo>
                    <a:pt x="116" y="218"/>
                  </a:lnTo>
                  <a:lnTo>
                    <a:pt x="103" y="217"/>
                  </a:lnTo>
                  <a:lnTo>
                    <a:pt x="91" y="216"/>
                  </a:lnTo>
                  <a:lnTo>
                    <a:pt x="80" y="215"/>
                  </a:lnTo>
                  <a:lnTo>
                    <a:pt x="70" y="213"/>
                  </a:lnTo>
                  <a:lnTo>
                    <a:pt x="60" y="211"/>
                  </a:lnTo>
                  <a:lnTo>
                    <a:pt x="51" y="208"/>
                  </a:lnTo>
                  <a:lnTo>
                    <a:pt x="43" y="206"/>
                  </a:lnTo>
                  <a:lnTo>
                    <a:pt x="36" y="203"/>
                  </a:lnTo>
                  <a:lnTo>
                    <a:pt x="29" y="199"/>
                  </a:lnTo>
                  <a:lnTo>
                    <a:pt x="23" y="196"/>
                  </a:lnTo>
                  <a:lnTo>
                    <a:pt x="17" y="192"/>
                  </a:lnTo>
                  <a:lnTo>
                    <a:pt x="12" y="188"/>
                  </a:lnTo>
                  <a:lnTo>
                    <a:pt x="8" y="183"/>
                  </a:lnTo>
                  <a:lnTo>
                    <a:pt x="5" y="179"/>
                  </a:lnTo>
                  <a:lnTo>
                    <a:pt x="2" y="173"/>
                  </a:lnTo>
                  <a:lnTo>
                    <a:pt x="1" y="16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49"/>
                  </a:lnTo>
                  <a:lnTo>
                    <a:pt x="4" y="141"/>
                  </a:lnTo>
                  <a:lnTo>
                    <a:pt x="9" y="133"/>
                  </a:lnTo>
                  <a:lnTo>
                    <a:pt x="15" y="124"/>
                  </a:lnTo>
                  <a:lnTo>
                    <a:pt x="24" y="114"/>
                  </a:lnTo>
                  <a:lnTo>
                    <a:pt x="38" y="102"/>
                  </a:lnTo>
                  <a:lnTo>
                    <a:pt x="58" y="87"/>
                  </a:lnTo>
                  <a:lnTo>
                    <a:pt x="122" y="53"/>
                  </a:lnTo>
                  <a:lnTo>
                    <a:pt x="200" y="25"/>
                  </a:lnTo>
                  <a:lnTo>
                    <a:pt x="236" y="16"/>
                  </a:lnTo>
                  <a:lnTo>
                    <a:pt x="263" y="10"/>
                  </a:lnTo>
                  <a:lnTo>
                    <a:pt x="287" y="6"/>
                  </a:lnTo>
                  <a:lnTo>
                    <a:pt x="308" y="3"/>
                  </a:lnTo>
                  <a:lnTo>
                    <a:pt x="326" y="2"/>
                  </a:lnTo>
                  <a:lnTo>
                    <a:pt x="344" y="0"/>
                  </a:lnTo>
                  <a:lnTo>
                    <a:pt x="360" y="0"/>
                  </a:lnTo>
                  <a:lnTo>
                    <a:pt x="374" y="0"/>
                  </a:lnTo>
                  <a:lnTo>
                    <a:pt x="388" y="0"/>
                  </a:lnTo>
                  <a:lnTo>
                    <a:pt x="400" y="1"/>
                  </a:lnTo>
                  <a:lnTo>
                    <a:pt x="412" y="2"/>
                  </a:lnTo>
                  <a:lnTo>
                    <a:pt x="423" y="3"/>
                  </a:lnTo>
                  <a:lnTo>
                    <a:pt x="434" y="5"/>
                  </a:lnTo>
                  <a:lnTo>
                    <a:pt x="443" y="7"/>
                  </a:lnTo>
                  <a:lnTo>
                    <a:pt x="452" y="10"/>
                  </a:lnTo>
                  <a:lnTo>
                    <a:pt x="460" y="12"/>
                  </a:lnTo>
                  <a:lnTo>
                    <a:pt x="468" y="15"/>
                  </a:lnTo>
                  <a:close/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5704065" y="3762375"/>
              <a:ext cx="1049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Background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Population</a:t>
              </a:r>
              <a:endParaRPr lang="en-AU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07" name="TextBox 506"/>
          <p:cNvSpPr txBox="1"/>
          <p:nvPr/>
        </p:nvSpPr>
        <p:spPr>
          <a:xfrm>
            <a:off x="3505599" y="2162177"/>
            <a:ext cx="242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HYC Base Metal Deposit</a:t>
            </a:r>
          </a:p>
          <a:p>
            <a:r>
              <a:rPr lang="en-US" dirty="0" smtClean="0"/>
              <a:t>Northern Territory</a:t>
            </a:r>
            <a:endParaRPr lang="en-AU" dirty="0"/>
          </a:p>
        </p:txBody>
      </p:sp>
      <p:sp>
        <p:nvSpPr>
          <p:cNvPr id="508" name="TextBox 507"/>
          <p:cNvSpPr txBox="1"/>
          <p:nvPr/>
        </p:nvSpPr>
        <p:spPr>
          <a:xfrm rot="20594150">
            <a:off x="4478710" y="3867152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soils </a:t>
            </a:r>
            <a:endParaRPr lang="en-AU" sz="1400" dirty="0"/>
          </a:p>
        </p:txBody>
      </p:sp>
      <p:grpSp>
        <p:nvGrpSpPr>
          <p:cNvPr id="509" name="Group 508"/>
          <p:cNvGrpSpPr/>
          <p:nvPr/>
        </p:nvGrpSpPr>
        <p:grpSpPr>
          <a:xfrm>
            <a:off x="5136043" y="2705628"/>
            <a:ext cx="913263" cy="421845"/>
            <a:chOff x="5136044" y="2705626"/>
            <a:chExt cx="913264" cy="421845"/>
          </a:xfrm>
        </p:grpSpPr>
        <p:sp>
          <p:nvSpPr>
            <p:cNvPr id="510" name="TextBox 509"/>
            <p:cNvSpPr txBox="1"/>
            <p:nvPr/>
          </p:nvSpPr>
          <p:spPr>
            <a:xfrm rot="20573174">
              <a:off x="5136044" y="2705626"/>
              <a:ext cx="913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Threshold</a:t>
              </a:r>
              <a:endParaRPr lang="en-AU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511" name="Straight Arrow Connector 510"/>
            <p:cNvCxnSpPr/>
            <p:nvPr/>
          </p:nvCxnSpPr>
          <p:spPr bwMode="auto">
            <a:xfrm>
              <a:off x="5595791" y="2976007"/>
              <a:ext cx="47684" cy="1514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12" name="Title 5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 – Pb Isotope Data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Footer Placeholder 1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 – Test line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downslope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a 60 year old drill hole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16"/>
          <p:cNvGrpSpPr>
            <a:grpSpLocks/>
          </p:cNvGrpSpPr>
          <p:nvPr/>
        </p:nvGrpSpPr>
        <p:grpSpPr bwMode="auto">
          <a:xfrm>
            <a:off x="1487967" y="2137445"/>
            <a:ext cx="7195069" cy="3807574"/>
            <a:chOff x="938213" y="1674596"/>
            <a:chExt cx="7195192" cy="380652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8213" y="1677988"/>
              <a:ext cx="7059612" cy="375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08138" y="2200275"/>
              <a:ext cx="5370513" cy="2579687"/>
            </a:xfrm>
            <a:custGeom>
              <a:avLst/>
              <a:gdLst>
                <a:gd name="T0" fmla="*/ 2147483647 w 3383"/>
                <a:gd name="T1" fmla="*/ 22680607 h 1625"/>
                <a:gd name="T2" fmla="*/ 2147483647 w 3383"/>
                <a:gd name="T3" fmla="*/ 0 h 1625"/>
                <a:gd name="T4" fmla="*/ 2147483647 w 3383"/>
                <a:gd name="T5" fmla="*/ 0 h 1625"/>
                <a:gd name="T6" fmla="*/ 2147483647 w 3383"/>
                <a:gd name="T7" fmla="*/ 22680607 h 1625"/>
                <a:gd name="T8" fmla="*/ 2147483647 w 3383"/>
                <a:gd name="T9" fmla="*/ 22680607 h 1625"/>
                <a:gd name="T10" fmla="*/ 2147483647 w 3383"/>
                <a:gd name="T11" fmla="*/ 22680607 h 1625"/>
                <a:gd name="T12" fmla="*/ 2147483647 w 3383"/>
                <a:gd name="T13" fmla="*/ 2147483647 h 1625"/>
                <a:gd name="T14" fmla="*/ 2147483647 w 3383"/>
                <a:gd name="T15" fmla="*/ 2147483647 h 1625"/>
                <a:gd name="T16" fmla="*/ 2147483647 w 3383"/>
                <a:gd name="T17" fmla="*/ 22680607 h 1625"/>
                <a:gd name="T18" fmla="*/ 2147483647 w 3383"/>
                <a:gd name="T19" fmla="*/ 22680607 h 1625"/>
                <a:gd name="T20" fmla="*/ 2147483647 w 3383"/>
                <a:gd name="T21" fmla="*/ 2147483647 h 1625"/>
                <a:gd name="T22" fmla="*/ 2147483647 w 3383"/>
                <a:gd name="T23" fmla="*/ 2147483647 h 1625"/>
                <a:gd name="T24" fmla="*/ 2147483647 w 3383"/>
                <a:gd name="T25" fmla="*/ 2147483647 h 1625"/>
                <a:gd name="T26" fmla="*/ 2147483647 w 3383"/>
                <a:gd name="T27" fmla="*/ 2147483647 h 1625"/>
                <a:gd name="T28" fmla="*/ 2147483647 w 3383"/>
                <a:gd name="T29" fmla="*/ 2147483647 h 1625"/>
                <a:gd name="T30" fmla="*/ 2147483647 w 3383"/>
                <a:gd name="T31" fmla="*/ 2147483647 h 1625"/>
                <a:gd name="T32" fmla="*/ 2147483647 w 3383"/>
                <a:gd name="T33" fmla="*/ 2147483647 h 1625"/>
                <a:gd name="T34" fmla="*/ 2147483647 w 3383"/>
                <a:gd name="T35" fmla="*/ 2147483647 h 1625"/>
                <a:gd name="T36" fmla="*/ 20161252 w 3383"/>
                <a:gd name="T37" fmla="*/ 2147483647 h 1625"/>
                <a:gd name="T38" fmla="*/ 20161252 w 3383"/>
                <a:gd name="T39" fmla="*/ 2147483647 h 1625"/>
                <a:gd name="T40" fmla="*/ 2147483647 w 3383"/>
                <a:gd name="T41" fmla="*/ 2147483647 h 1625"/>
                <a:gd name="T42" fmla="*/ 2147483647 w 3383"/>
                <a:gd name="T43" fmla="*/ 2147483647 h 1625"/>
                <a:gd name="T44" fmla="*/ 20161252 w 3383"/>
                <a:gd name="T45" fmla="*/ 2147483647 h 1625"/>
                <a:gd name="T46" fmla="*/ 12601576 w 3383"/>
                <a:gd name="T47" fmla="*/ 2147483647 h 1625"/>
                <a:gd name="T48" fmla="*/ 5040313 w 3383"/>
                <a:gd name="T49" fmla="*/ 2147483647 h 1625"/>
                <a:gd name="T50" fmla="*/ 0 w 3383"/>
                <a:gd name="T51" fmla="*/ 2147483647 h 1625"/>
                <a:gd name="T52" fmla="*/ 0 w 3383"/>
                <a:gd name="T53" fmla="*/ 2147483647 h 1625"/>
                <a:gd name="T54" fmla="*/ 20161252 w 3383"/>
                <a:gd name="T55" fmla="*/ 2147483647 h 1625"/>
                <a:gd name="T56" fmla="*/ 20161252 w 3383"/>
                <a:gd name="T57" fmla="*/ 2147483647 h 1625"/>
                <a:gd name="T58" fmla="*/ 0 w 3383"/>
                <a:gd name="T59" fmla="*/ 2147483647 h 1625"/>
                <a:gd name="T60" fmla="*/ 0 w 3383"/>
                <a:gd name="T61" fmla="*/ 22680607 h 1625"/>
                <a:gd name="T62" fmla="*/ 45362816 w 3383"/>
                <a:gd name="T63" fmla="*/ 22680607 h 1625"/>
                <a:gd name="T64" fmla="*/ 45362816 w 3383"/>
                <a:gd name="T65" fmla="*/ 2147483647 h 1625"/>
                <a:gd name="T66" fmla="*/ 0 w 3383"/>
                <a:gd name="T67" fmla="*/ 2147483647 h 1625"/>
                <a:gd name="T68" fmla="*/ 0 w 3383"/>
                <a:gd name="T69" fmla="*/ 22680607 h 1625"/>
                <a:gd name="T70" fmla="*/ 0 w 3383"/>
                <a:gd name="T71" fmla="*/ 0 h 1625"/>
                <a:gd name="T72" fmla="*/ 45362816 w 3383"/>
                <a:gd name="T73" fmla="*/ 0 h 1625"/>
                <a:gd name="T74" fmla="*/ 45362816 w 3383"/>
                <a:gd name="T75" fmla="*/ 22680607 h 1625"/>
                <a:gd name="T76" fmla="*/ 0 w 3383"/>
                <a:gd name="T77" fmla="*/ 22680607 h 1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83"/>
                <a:gd name="T118" fmla="*/ 0 h 1625"/>
                <a:gd name="T119" fmla="*/ 3383 w 3383"/>
                <a:gd name="T120" fmla="*/ 1625 h 1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83" h="1625">
                  <a:moveTo>
                    <a:pt x="3365" y="9"/>
                  </a:moveTo>
                  <a:lnTo>
                    <a:pt x="3365" y="0"/>
                  </a:lnTo>
                  <a:lnTo>
                    <a:pt x="3383" y="0"/>
                  </a:lnTo>
                  <a:lnTo>
                    <a:pt x="3383" y="9"/>
                  </a:lnTo>
                  <a:lnTo>
                    <a:pt x="3365" y="9"/>
                  </a:lnTo>
                  <a:close/>
                  <a:moveTo>
                    <a:pt x="3383" y="9"/>
                  </a:moveTo>
                  <a:lnTo>
                    <a:pt x="3383" y="1617"/>
                  </a:lnTo>
                  <a:lnTo>
                    <a:pt x="3365" y="1617"/>
                  </a:lnTo>
                  <a:lnTo>
                    <a:pt x="3365" y="9"/>
                  </a:lnTo>
                  <a:lnTo>
                    <a:pt x="3383" y="9"/>
                  </a:lnTo>
                  <a:close/>
                  <a:moveTo>
                    <a:pt x="3383" y="1617"/>
                  </a:moveTo>
                  <a:lnTo>
                    <a:pt x="3383" y="1621"/>
                  </a:lnTo>
                  <a:lnTo>
                    <a:pt x="3381" y="1624"/>
                  </a:lnTo>
                  <a:lnTo>
                    <a:pt x="3377" y="1625"/>
                  </a:lnTo>
                  <a:lnTo>
                    <a:pt x="3375" y="1625"/>
                  </a:lnTo>
                  <a:lnTo>
                    <a:pt x="3375" y="1617"/>
                  </a:lnTo>
                  <a:lnTo>
                    <a:pt x="3383" y="1617"/>
                  </a:lnTo>
                  <a:close/>
                  <a:moveTo>
                    <a:pt x="3375" y="1625"/>
                  </a:moveTo>
                  <a:lnTo>
                    <a:pt x="8" y="1625"/>
                  </a:lnTo>
                  <a:lnTo>
                    <a:pt x="8" y="1608"/>
                  </a:lnTo>
                  <a:lnTo>
                    <a:pt x="3375" y="1608"/>
                  </a:lnTo>
                  <a:lnTo>
                    <a:pt x="3375" y="1625"/>
                  </a:lnTo>
                  <a:close/>
                  <a:moveTo>
                    <a:pt x="8" y="1625"/>
                  </a:moveTo>
                  <a:lnTo>
                    <a:pt x="5" y="1625"/>
                  </a:lnTo>
                  <a:lnTo>
                    <a:pt x="2" y="1624"/>
                  </a:lnTo>
                  <a:lnTo>
                    <a:pt x="0" y="1621"/>
                  </a:lnTo>
                  <a:lnTo>
                    <a:pt x="0" y="1617"/>
                  </a:lnTo>
                  <a:lnTo>
                    <a:pt x="8" y="1617"/>
                  </a:lnTo>
                  <a:lnTo>
                    <a:pt x="8" y="1625"/>
                  </a:lnTo>
                  <a:close/>
                  <a:moveTo>
                    <a:pt x="0" y="1617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18" y="1617"/>
                  </a:lnTo>
                  <a:lnTo>
                    <a:pt x="0" y="1617"/>
                  </a:lnTo>
                  <a:close/>
                  <a:moveTo>
                    <a:pt x="0" y="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950075" y="4719638"/>
              <a:ext cx="28575" cy="60325"/>
            </a:xfrm>
            <a:custGeom>
              <a:avLst/>
              <a:gdLst>
                <a:gd name="T0" fmla="*/ 45362806 w 18"/>
                <a:gd name="T1" fmla="*/ 75604682 h 38"/>
                <a:gd name="T2" fmla="*/ 45362806 w 18"/>
                <a:gd name="T3" fmla="*/ 95765924 h 38"/>
                <a:gd name="T4" fmla="*/ 0 w 18"/>
                <a:gd name="T5" fmla="*/ 95765924 h 38"/>
                <a:gd name="T6" fmla="*/ 0 w 18"/>
                <a:gd name="T7" fmla="*/ 75604682 h 38"/>
                <a:gd name="T8" fmla="*/ 45362806 w 18"/>
                <a:gd name="T9" fmla="*/ 75604682 h 38"/>
                <a:gd name="T10" fmla="*/ 0 w 18"/>
                <a:gd name="T11" fmla="*/ 75604682 h 38"/>
                <a:gd name="T12" fmla="*/ 0 w 18"/>
                <a:gd name="T13" fmla="*/ 22682197 h 38"/>
                <a:gd name="T14" fmla="*/ 45362806 w 18"/>
                <a:gd name="T15" fmla="*/ 22682197 h 38"/>
                <a:gd name="T16" fmla="*/ 45362806 w 18"/>
                <a:gd name="T17" fmla="*/ 75604682 h 38"/>
                <a:gd name="T18" fmla="*/ 0 w 18"/>
                <a:gd name="T19" fmla="*/ 75604682 h 38"/>
                <a:gd name="T20" fmla="*/ 0 w 18"/>
                <a:gd name="T21" fmla="*/ 22682197 h 38"/>
                <a:gd name="T22" fmla="*/ 0 w 18"/>
                <a:gd name="T23" fmla="*/ 0 h 38"/>
                <a:gd name="T24" fmla="*/ 45362806 w 18"/>
                <a:gd name="T25" fmla="*/ 0 h 38"/>
                <a:gd name="T26" fmla="*/ 45362806 w 18"/>
                <a:gd name="T27" fmla="*/ 22682197 h 38"/>
                <a:gd name="T28" fmla="*/ 0 w 18"/>
                <a:gd name="T29" fmla="*/ 2268219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38"/>
                <a:gd name="T47" fmla="*/ 18 w 18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38">
                  <a:moveTo>
                    <a:pt x="18" y="30"/>
                  </a:moveTo>
                  <a:lnTo>
                    <a:pt x="18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8" y="30"/>
                  </a:lnTo>
                  <a:close/>
                  <a:moveTo>
                    <a:pt x="0" y="30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18" y="30"/>
                  </a:lnTo>
                  <a:lnTo>
                    <a:pt x="0" y="30"/>
                  </a:lnTo>
                  <a:close/>
                  <a:moveTo>
                    <a:pt x="0" y="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707187" y="4818063"/>
              <a:ext cx="549840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8183445</a:t>
              </a:r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881688" y="4719638"/>
              <a:ext cx="28575" cy="60325"/>
            </a:xfrm>
            <a:custGeom>
              <a:avLst/>
              <a:gdLst>
                <a:gd name="T0" fmla="*/ 45362806 w 18"/>
                <a:gd name="T1" fmla="*/ 75604682 h 38"/>
                <a:gd name="T2" fmla="*/ 45362806 w 18"/>
                <a:gd name="T3" fmla="*/ 95765924 h 38"/>
                <a:gd name="T4" fmla="*/ 0 w 18"/>
                <a:gd name="T5" fmla="*/ 95765924 h 38"/>
                <a:gd name="T6" fmla="*/ 0 w 18"/>
                <a:gd name="T7" fmla="*/ 75604682 h 38"/>
                <a:gd name="T8" fmla="*/ 45362806 w 18"/>
                <a:gd name="T9" fmla="*/ 75604682 h 38"/>
                <a:gd name="T10" fmla="*/ 0 w 18"/>
                <a:gd name="T11" fmla="*/ 75604682 h 38"/>
                <a:gd name="T12" fmla="*/ 0 w 18"/>
                <a:gd name="T13" fmla="*/ 22682197 h 38"/>
                <a:gd name="T14" fmla="*/ 45362806 w 18"/>
                <a:gd name="T15" fmla="*/ 22682197 h 38"/>
                <a:gd name="T16" fmla="*/ 45362806 w 18"/>
                <a:gd name="T17" fmla="*/ 75604682 h 38"/>
                <a:gd name="T18" fmla="*/ 0 w 18"/>
                <a:gd name="T19" fmla="*/ 75604682 h 38"/>
                <a:gd name="T20" fmla="*/ 0 w 18"/>
                <a:gd name="T21" fmla="*/ 22682197 h 38"/>
                <a:gd name="T22" fmla="*/ 0 w 18"/>
                <a:gd name="T23" fmla="*/ 0 h 38"/>
                <a:gd name="T24" fmla="*/ 45362806 w 18"/>
                <a:gd name="T25" fmla="*/ 0 h 38"/>
                <a:gd name="T26" fmla="*/ 45362806 w 18"/>
                <a:gd name="T27" fmla="*/ 22682197 h 38"/>
                <a:gd name="T28" fmla="*/ 0 w 18"/>
                <a:gd name="T29" fmla="*/ 2268219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38"/>
                <a:gd name="T47" fmla="*/ 18 w 18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38">
                  <a:moveTo>
                    <a:pt x="18" y="30"/>
                  </a:moveTo>
                  <a:lnTo>
                    <a:pt x="18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8" y="30"/>
                  </a:lnTo>
                  <a:close/>
                  <a:moveTo>
                    <a:pt x="0" y="30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18" y="30"/>
                  </a:lnTo>
                  <a:lnTo>
                    <a:pt x="0" y="30"/>
                  </a:lnTo>
                  <a:close/>
                  <a:moveTo>
                    <a:pt x="0" y="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640388" y="4818063"/>
              <a:ext cx="549840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8183438</a:t>
              </a:r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814888" y="4719638"/>
              <a:ext cx="23813" cy="60325"/>
            </a:xfrm>
            <a:custGeom>
              <a:avLst/>
              <a:gdLst>
                <a:gd name="T0" fmla="*/ 37803934 w 15"/>
                <a:gd name="T1" fmla="*/ 75604682 h 38"/>
                <a:gd name="T2" fmla="*/ 37803934 w 15"/>
                <a:gd name="T3" fmla="*/ 95765924 h 38"/>
                <a:gd name="T4" fmla="*/ 0 w 15"/>
                <a:gd name="T5" fmla="*/ 95765924 h 38"/>
                <a:gd name="T6" fmla="*/ 0 w 15"/>
                <a:gd name="T7" fmla="*/ 75604682 h 38"/>
                <a:gd name="T8" fmla="*/ 37803934 w 15"/>
                <a:gd name="T9" fmla="*/ 75604682 h 38"/>
                <a:gd name="T10" fmla="*/ 0 w 15"/>
                <a:gd name="T11" fmla="*/ 75604682 h 38"/>
                <a:gd name="T12" fmla="*/ 0 w 15"/>
                <a:gd name="T13" fmla="*/ 22682197 h 38"/>
                <a:gd name="T14" fmla="*/ 37803934 w 15"/>
                <a:gd name="T15" fmla="*/ 22682197 h 38"/>
                <a:gd name="T16" fmla="*/ 37803934 w 15"/>
                <a:gd name="T17" fmla="*/ 75604682 h 38"/>
                <a:gd name="T18" fmla="*/ 0 w 15"/>
                <a:gd name="T19" fmla="*/ 75604682 h 38"/>
                <a:gd name="T20" fmla="*/ 0 w 15"/>
                <a:gd name="T21" fmla="*/ 22682197 h 38"/>
                <a:gd name="T22" fmla="*/ 0 w 15"/>
                <a:gd name="T23" fmla="*/ 0 h 38"/>
                <a:gd name="T24" fmla="*/ 37803934 w 15"/>
                <a:gd name="T25" fmla="*/ 0 h 38"/>
                <a:gd name="T26" fmla="*/ 37803934 w 15"/>
                <a:gd name="T27" fmla="*/ 22682197 h 38"/>
                <a:gd name="T28" fmla="*/ 0 w 15"/>
                <a:gd name="T29" fmla="*/ 2268219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38"/>
                <a:gd name="T47" fmla="*/ 15 w 15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38">
                  <a:moveTo>
                    <a:pt x="15" y="30"/>
                  </a:moveTo>
                  <a:lnTo>
                    <a:pt x="15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5" y="30"/>
                  </a:lnTo>
                  <a:close/>
                  <a:moveTo>
                    <a:pt x="0" y="30"/>
                  </a:moveTo>
                  <a:lnTo>
                    <a:pt x="0" y="9"/>
                  </a:lnTo>
                  <a:lnTo>
                    <a:pt x="15" y="9"/>
                  </a:lnTo>
                  <a:lnTo>
                    <a:pt x="15" y="30"/>
                  </a:lnTo>
                  <a:lnTo>
                    <a:pt x="0" y="30"/>
                  </a:lnTo>
                  <a:close/>
                  <a:moveTo>
                    <a:pt x="0" y="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578350" y="4818063"/>
              <a:ext cx="549840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8183431</a:t>
              </a:r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744913" y="4719638"/>
              <a:ext cx="30163" cy="60325"/>
            </a:xfrm>
            <a:custGeom>
              <a:avLst/>
              <a:gdLst>
                <a:gd name="T0" fmla="*/ 47884549 w 19"/>
                <a:gd name="T1" fmla="*/ 75604682 h 38"/>
                <a:gd name="T2" fmla="*/ 47884549 w 19"/>
                <a:gd name="T3" fmla="*/ 95765924 h 38"/>
                <a:gd name="T4" fmla="*/ 0 w 19"/>
                <a:gd name="T5" fmla="*/ 95765924 h 38"/>
                <a:gd name="T6" fmla="*/ 0 w 19"/>
                <a:gd name="T7" fmla="*/ 75604682 h 38"/>
                <a:gd name="T8" fmla="*/ 47884549 w 19"/>
                <a:gd name="T9" fmla="*/ 75604682 h 38"/>
                <a:gd name="T10" fmla="*/ 0 w 19"/>
                <a:gd name="T11" fmla="*/ 75604682 h 38"/>
                <a:gd name="T12" fmla="*/ 0 w 19"/>
                <a:gd name="T13" fmla="*/ 22682197 h 38"/>
                <a:gd name="T14" fmla="*/ 47884549 w 19"/>
                <a:gd name="T15" fmla="*/ 22682197 h 38"/>
                <a:gd name="T16" fmla="*/ 47884549 w 19"/>
                <a:gd name="T17" fmla="*/ 75604682 h 38"/>
                <a:gd name="T18" fmla="*/ 0 w 19"/>
                <a:gd name="T19" fmla="*/ 75604682 h 38"/>
                <a:gd name="T20" fmla="*/ 0 w 19"/>
                <a:gd name="T21" fmla="*/ 22682197 h 38"/>
                <a:gd name="T22" fmla="*/ 0 w 19"/>
                <a:gd name="T23" fmla="*/ 0 h 38"/>
                <a:gd name="T24" fmla="*/ 47884549 w 19"/>
                <a:gd name="T25" fmla="*/ 0 h 38"/>
                <a:gd name="T26" fmla="*/ 47884549 w 19"/>
                <a:gd name="T27" fmla="*/ 22682197 h 38"/>
                <a:gd name="T28" fmla="*/ 0 w 19"/>
                <a:gd name="T29" fmla="*/ 2268219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38"/>
                <a:gd name="T47" fmla="*/ 19 w 19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38">
                  <a:moveTo>
                    <a:pt x="19" y="30"/>
                  </a:moveTo>
                  <a:lnTo>
                    <a:pt x="19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9" y="30"/>
                  </a:lnTo>
                  <a:close/>
                  <a:moveTo>
                    <a:pt x="0" y="30"/>
                  </a:moveTo>
                  <a:lnTo>
                    <a:pt x="0" y="9"/>
                  </a:lnTo>
                  <a:lnTo>
                    <a:pt x="19" y="9"/>
                  </a:lnTo>
                  <a:lnTo>
                    <a:pt x="19" y="30"/>
                  </a:lnTo>
                  <a:lnTo>
                    <a:pt x="0" y="30"/>
                  </a:lnTo>
                  <a:close/>
                  <a:moveTo>
                    <a:pt x="0" y="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500438" y="4818063"/>
              <a:ext cx="549840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8183424</a:t>
              </a:r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676525" y="4719638"/>
              <a:ext cx="28575" cy="60325"/>
            </a:xfrm>
            <a:custGeom>
              <a:avLst/>
              <a:gdLst>
                <a:gd name="T0" fmla="*/ 45362806 w 18"/>
                <a:gd name="T1" fmla="*/ 75604682 h 38"/>
                <a:gd name="T2" fmla="*/ 45362806 w 18"/>
                <a:gd name="T3" fmla="*/ 95765924 h 38"/>
                <a:gd name="T4" fmla="*/ 0 w 18"/>
                <a:gd name="T5" fmla="*/ 95765924 h 38"/>
                <a:gd name="T6" fmla="*/ 0 w 18"/>
                <a:gd name="T7" fmla="*/ 75604682 h 38"/>
                <a:gd name="T8" fmla="*/ 45362806 w 18"/>
                <a:gd name="T9" fmla="*/ 75604682 h 38"/>
                <a:gd name="T10" fmla="*/ 0 w 18"/>
                <a:gd name="T11" fmla="*/ 75604682 h 38"/>
                <a:gd name="T12" fmla="*/ 0 w 18"/>
                <a:gd name="T13" fmla="*/ 22682197 h 38"/>
                <a:gd name="T14" fmla="*/ 45362806 w 18"/>
                <a:gd name="T15" fmla="*/ 22682197 h 38"/>
                <a:gd name="T16" fmla="*/ 45362806 w 18"/>
                <a:gd name="T17" fmla="*/ 75604682 h 38"/>
                <a:gd name="T18" fmla="*/ 0 w 18"/>
                <a:gd name="T19" fmla="*/ 75604682 h 38"/>
                <a:gd name="T20" fmla="*/ 0 w 18"/>
                <a:gd name="T21" fmla="*/ 22682197 h 38"/>
                <a:gd name="T22" fmla="*/ 0 w 18"/>
                <a:gd name="T23" fmla="*/ 0 h 38"/>
                <a:gd name="T24" fmla="*/ 45362806 w 18"/>
                <a:gd name="T25" fmla="*/ 0 h 38"/>
                <a:gd name="T26" fmla="*/ 45362806 w 18"/>
                <a:gd name="T27" fmla="*/ 22682197 h 38"/>
                <a:gd name="T28" fmla="*/ 0 w 18"/>
                <a:gd name="T29" fmla="*/ 2268219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38"/>
                <a:gd name="T47" fmla="*/ 18 w 18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38">
                  <a:moveTo>
                    <a:pt x="18" y="30"/>
                  </a:moveTo>
                  <a:lnTo>
                    <a:pt x="18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8" y="30"/>
                  </a:lnTo>
                  <a:close/>
                  <a:moveTo>
                    <a:pt x="0" y="30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18" y="30"/>
                  </a:lnTo>
                  <a:lnTo>
                    <a:pt x="0" y="30"/>
                  </a:lnTo>
                  <a:close/>
                  <a:moveTo>
                    <a:pt x="0" y="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428875" y="4818063"/>
              <a:ext cx="549840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8183417</a:t>
              </a:r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608138" y="4719638"/>
              <a:ext cx="28575" cy="60325"/>
            </a:xfrm>
            <a:custGeom>
              <a:avLst/>
              <a:gdLst>
                <a:gd name="T0" fmla="*/ 45362806 w 18"/>
                <a:gd name="T1" fmla="*/ 75604682 h 38"/>
                <a:gd name="T2" fmla="*/ 45362806 w 18"/>
                <a:gd name="T3" fmla="*/ 95765924 h 38"/>
                <a:gd name="T4" fmla="*/ 0 w 18"/>
                <a:gd name="T5" fmla="*/ 95765924 h 38"/>
                <a:gd name="T6" fmla="*/ 0 w 18"/>
                <a:gd name="T7" fmla="*/ 75604682 h 38"/>
                <a:gd name="T8" fmla="*/ 45362806 w 18"/>
                <a:gd name="T9" fmla="*/ 75604682 h 38"/>
                <a:gd name="T10" fmla="*/ 0 w 18"/>
                <a:gd name="T11" fmla="*/ 75604682 h 38"/>
                <a:gd name="T12" fmla="*/ 0 w 18"/>
                <a:gd name="T13" fmla="*/ 22682197 h 38"/>
                <a:gd name="T14" fmla="*/ 45362806 w 18"/>
                <a:gd name="T15" fmla="*/ 22682197 h 38"/>
                <a:gd name="T16" fmla="*/ 45362806 w 18"/>
                <a:gd name="T17" fmla="*/ 75604682 h 38"/>
                <a:gd name="T18" fmla="*/ 0 w 18"/>
                <a:gd name="T19" fmla="*/ 75604682 h 38"/>
                <a:gd name="T20" fmla="*/ 0 w 18"/>
                <a:gd name="T21" fmla="*/ 22682197 h 38"/>
                <a:gd name="T22" fmla="*/ 0 w 18"/>
                <a:gd name="T23" fmla="*/ 0 h 38"/>
                <a:gd name="T24" fmla="*/ 45362806 w 18"/>
                <a:gd name="T25" fmla="*/ 0 h 38"/>
                <a:gd name="T26" fmla="*/ 45362806 w 18"/>
                <a:gd name="T27" fmla="*/ 22682197 h 38"/>
                <a:gd name="T28" fmla="*/ 0 w 18"/>
                <a:gd name="T29" fmla="*/ 22682197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38"/>
                <a:gd name="T47" fmla="*/ 18 w 18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38">
                  <a:moveTo>
                    <a:pt x="18" y="30"/>
                  </a:moveTo>
                  <a:lnTo>
                    <a:pt x="18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18" y="30"/>
                  </a:lnTo>
                  <a:close/>
                  <a:moveTo>
                    <a:pt x="0" y="30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18" y="30"/>
                  </a:lnTo>
                  <a:lnTo>
                    <a:pt x="0" y="30"/>
                  </a:lnTo>
                  <a:close/>
                  <a:moveTo>
                    <a:pt x="0" y="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60488" y="4818063"/>
              <a:ext cx="549840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8183410</a:t>
              </a:r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1608138" y="2200275"/>
              <a:ext cx="58738" cy="31750"/>
            </a:xfrm>
            <a:custGeom>
              <a:avLst/>
              <a:gdLst>
                <a:gd name="T0" fmla="*/ 20161420 w 37"/>
                <a:gd name="T1" fmla="*/ 50403118 h 20"/>
                <a:gd name="T2" fmla="*/ 0 w 37"/>
                <a:gd name="T3" fmla="*/ 50403118 h 20"/>
                <a:gd name="T4" fmla="*/ 0 w 37"/>
                <a:gd name="T5" fmla="*/ 0 h 20"/>
                <a:gd name="T6" fmla="*/ 20161420 w 37"/>
                <a:gd name="T7" fmla="*/ 0 h 20"/>
                <a:gd name="T8" fmla="*/ 20161420 w 37"/>
                <a:gd name="T9" fmla="*/ 50403118 h 20"/>
                <a:gd name="T10" fmla="*/ 20161420 w 37"/>
                <a:gd name="T11" fmla="*/ 0 h 20"/>
                <a:gd name="T12" fmla="*/ 65524618 w 37"/>
                <a:gd name="T13" fmla="*/ 0 h 20"/>
                <a:gd name="T14" fmla="*/ 65524618 w 37"/>
                <a:gd name="T15" fmla="*/ 50403118 h 20"/>
                <a:gd name="T16" fmla="*/ 20161420 w 37"/>
                <a:gd name="T17" fmla="*/ 50403118 h 20"/>
                <a:gd name="T18" fmla="*/ 20161420 w 37"/>
                <a:gd name="T19" fmla="*/ 0 h 20"/>
                <a:gd name="T20" fmla="*/ 65524618 w 37"/>
                <a:gd name="T21" fmla="*/ 0 h 20"/>
                <a:gd name="T22" fmla="*/ 93247355 w 37"/>
                <a:gd name="T23" fmla="*/ 0 h 20"/>
                <a:gd name="T24" fmla="*/ 93247355 w 37"/>
                <a:gd name="T25" fmla="*/ 50403118 h 20"/>
                <a:gd name="T26" fmla="*/ 65524618 w 37"/>
                <a:gd name="T27" fmla="*/ 50403118 h 20"/>
                <a:gd name="T28" fmla="*/ 65524618 w 37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0"/>
                <a:gd name="T47" fmla="*/ 37 w 3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0">
                  <a:moveTo>
                    <a:pt x="8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0"/>
                  </a:lnTo>
                  <a:close/>
                  <a:moveTo>
                    <a:pt x="8" y="0"/>
                  </a:moveTo>
                  <a:lnTo>
                    <a:pt x="26" y="0"/>
                  </a:lnTo>
                  <a:lnTo>
                    <a:pt x="26" y="20"/>
                  </a:lnTo>
                  <a:lnTo>
                    <a:pt x="8" y="20"/>
                  </a:lnTo>
                  <a:lnTo>
                    <a:pt x="8" y="0"/>
                  </a:lnTo>
                  <a:close/>
                  <a:moveTo>
                    <a:pt x="26" y="0"/>
                  </a:moveTo>
                  <a:lnTo>
                    <a:pt x="37" y="0"/>
                  </a:lnTo>
                  <a:lnTo>
                    <a:pt x="37" y="20"/>
                  </a:lnTo>
                  <a:lnTo>
                    <a:pt x="26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68425" y="2132013"/>
              <a:ext cx="195569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1.0</a:t>
              </a:r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608138" y="2709863"/>
              <a:ext cx="58738" cy="33337"/>
            </a:xfrm>
            <a:custGeom>
              <a:avLst/>
              <a:gdLst>
                <a:gd name="T0" fmla="*/ 20161420 w 37"/>
                <a:gd name="T1" fmla="*/ 52921699 h 21"/>
                <a:gd name="T2" fmla="*/ 0 w 37"/>
                <a:gd name="T3" fmla="*/ 52921699 h 21"/>
                <a:gd name="T4" fmla="*/ 0 w 37"/>
                <a:gd name="T5" fmla="*/ 0 h 21"/>
                <a:gd name="T6" fmla="*/ 20161420 w 37"/>
                <a:gd name="T7" fmla="*/ 0 h 21"/>
                <a:gd name="T8" fmla="*/ 20161420 w 37"/>
                <a:gd name="T9" fmla="*/ 52921699 h 21"/>
                <a:gd name="T10" fmla="*/ 20161420 w 37"/>
                <a:gd name="T11" fmla="*/ 0 h 21"/>
                <a:gd name="T12" fmla="*/ 65524618 w 37"/>
                <a:gd name="T13" fmla="*/ 0 h 21"/>
                <a:gd name="T14" fmla="*/ 65524618 w 37"/>
                <a:gd name="T15" fmla="*/ 52921699 h 21"/>
                <a:gd name="T16" fmla="*/ 20161420 w 37"/>
                <a:gd name="T17" fmla="*/ 52921699 h 21"/>
                <a:gd name="T18" fmla="*/ 20161420 w 37"/>
                <a:gd name="T19" fmla="*/ 0 h 21"/>
                <a:gd name="T20" fmla="*/ 65524618 w 37"/>
                <a:gd name="T21" fmla="*/ 0 h 21"/>
                <a:gd name="T22" fmla="*/ 93247355 w 37"/>
                <a:gd name="T23" fmla="*/ 0 h 21"/>
                <a:gd name="T24" fmla="*/ 93247355 w 37"/>
                <a:gd name="T25" fmla="*/ 52921699 h 21"/>
                <a:gd name="T26" fmla="*/ 65524618 w 37"/>
                <a:gd name="T27" fmla="*/ 52921699 h 21"/>
                <a:gd name="T28" fmla="*/ 65524618 w 37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1"/>
                <a:gd name="T47" fmla="*/ 37 w 37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1">
                  <a:moveTo>
                    <a:pt x="8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1"/>
                  </a:lnTo>
                  <a:close/>
                  <a:moveTo>
                    <a:pt x="8" y="0"/>
                  </a:moveTo>
                  <a:lnTo>
                    <a:pt x="26" y="0"/>
                  </a:lnTo>
                  <a:lnTo>
                    <a:pt x="26" y="21"/>
                  </a:lnTo>
                  <a:lnTo>
                    <a:pt x="8" y="21"/>
                  </a:lnTo>
                  <a:lnTo>
                    <a:pt x="8" y="0"/>
                  </a:lnTo>
                  <a:close/>
                  <a:moveTo>
                    <a:pt x="26" y="0"/>
                  </a:moveTo>
                  <a:lnTo>
                    <a:pt x="37" y="0"/>
                  </a:lnTo>
                  <a:lnTo>
                    <a:pt x="37" y="21"/>
                  </a:lnTo>
                  <a:lnTo>
                    <a:pt x="26" y="2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368425" y="2643188"/>
              <a:ext cx="195569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0.8</a:t>
              </a:r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1608138" y="3219450"/>
              <a:ext cx="58738" cy="31750"/>
            </a:xfrm>
            <a:custGeom>
              <a:avLst/>
              <a:gdLst>
                <a:gd name="T0" fmla="*/ 20161420 w 37"/>
                <a:gd name="T1" fmla="*/ 50403118 h 20"/>
                <a:gd name="T2" fmla="*/ 0 w 37"/>
                <a:gd name="T3" fmla="*/ 50403118 h 20"/>
                <a:gd name="T4" fmla="*/ 0 w 37"/>
                <a:gd name="T5" fmla="*/ 0 h 20"/>
                <a:gd name="T6" fmla="*/ 20161420 w 37"/>
                <a:gd name="T7" fmla="*/ 0 h 20"/>
                <a:gd name="T8" fmla="*/ 20161420 w 37"/>
                <a:gd name="T9" fmla="*/ 50403118 h 20"/>
                <a:gd name="T10" fmla="*/ 20161420 w 37"/>
                <a:gd name="T11" fmla="*/ 0 h 20"/>
                <a:gd name="T12" fmla="*/ 65524618 w 37"/>
                <a:gd name="T13" fmla="*/ 0 h 20"/>
                <a:gd name="T14" fmla="*/ 65524618 w 37"/>
                <a:gd name="T15" fmla="*/ 50403118 h 20"/>
                <a:gd name="T16" fmla="*/ 20161420 w 37"/>
                <a:gd name="T17" fmla="*/ 50403118 h 20"/>
                <a:gd name="T18" fmla="*/ 20161420 w 37"/>
                <a:gd name="T19" fmla="*/ 0 h 20"/>
                <a:gd name="T20" fmla="*/ 65524618 w 37"/>
                <a:gd name="T21" fmla="*/ 0 h 20"/>
                <a:gd name="T22" fmla="*/ 93247355 w 37"/>
                <a:gd name="T23" fmla="*/ 0 h 20"/>
                <a:gd name="T24" fmla="*/ 93247355 w 37"/>
                <a:gd name="T25" fmla="*/ 50403118 h 20"/>
                <a:gd name="T26" fmla="*/ 65524618 w 37"/>
                <a:gd name="T27" fmla="*/ 50403118 h 20"/>
                <a:gd name="T28" fmla="*/ 65524618 w 37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0"/>
                <a:gd name="T47" fmla="*/ 37 w 3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0">
                  <a:moveTo>
                    <a:pt x="8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0"/>
                  </a:lnTo>
                  <a:close/>
                  <a:moveTo>
                    <a:pt x="8" y="0"/>
                  </a:moveTo>
                  <a:lnTo>
                    <a:pt x="26" y="0"/>
                  </a:lnTo>
                  <a:lnTo>
                    <a:pt x="26" y="20"/>
                  </a:lnTo>
                  <a:lnTo>
                    <a:pt x="8" y="20"/>
                  </a:lnTo>
                  <a:lnTo>
                    <a:pt x="8" y="0"/>
                  </a:lnTo>
                  <a:close/>
                  <a:moveTo>
                    <a:pt x="26" y="0"/>
                  </a:moveTo>
                  <a:lnTo>
                    <a:pt x="37" y="0"/>
                  </a:lnTo>
                  <a:lnTo>
                    <a:pt x="37" y="20"/>
                  </a:lnTo>
                  <a:lnTo>
                    <a:pt x="26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368425" y="3155950"/>
              <a:ext cx="195569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0.6</a:t>
              </a:r>
              <a:endParaRPr 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1608138" y="3729038"/>
              <a:ext cx="58738" cy="33337"/>
            </a:xfrm>
            <a:custGeom>
              <a:avLst/>
              <a:gdLst>
                <a:gd name="T0" fmla="*/ 20161420 w 37"/>
                <a:gd name="T1" fmla="*/ 52921699 h 21"/>
                <a:gd name="T2" fmla="*/ 0 w 37"/>
                <a:gd name="T3" fmla="*/ 52921699 h 21"/>
                <a:gd name="T4" fmla="*/ 0 w 37"/>
                <a:gd name="T5" fmla="*/ 0 h 21"/>
                <a:gd name="T6" fmla="*/ 20161420 w 37"/>
                <a:gd name="T7" fmla="*/ 0 h 21"/>
                <a:gd name="T8" fmla="*/ 20161420 w 37"/>
                <a:gd name="T9" fmla="*/ 52921699 h 21"/>
                <a:gd name="T10" fmla="*/ 20161420 w 37"/>
                <a:gd name="T11" fmla="*/ 0 h 21"/>
                <a:gd name="T12" fmla="*/ 65524618 w 37"/>
                <a:gd name="T13" fmla="*/ 0 h 21"/>
                <a:gd name="T14" fmla="*/ 65524618 w 37"/>
                <a:gd name="T15" fmla="*/ 52921699 h 21"/>
                <a:gd name="T16" fmla="*/ 20161420 w 37"/>
                <a:gd name="T17" fmla="*/ 52921699 h 21"/>
                <a:gd name="T18" fmla="*/ 20161420 w 37"/>
                <a:gd name="T19" fmla="*/ 0 h 21"/>
                <a:gd name="T20" fmla="*/ 65524618 w 37"/>
                <a:gd name="T21" fmla="*/ 0 h 21"/>
                <a:gd name="T22" fmla="*/ 93247355 w 37"/>
                <a:gd name="T23" fmla="*/ 0 h 21"/>
                <a:gd name="T24" fmla="*/ 93247355 w 37"/>
                <a:gd name="T25" fmla="*/ 52921699 h 21"/>
                <a:gd name="T26" fmla="*/ 65524618 w 37"/>
                <a:gd name="T27" fmla="*/ 52921699 h 21"/>
                <a:gd name="T28" fmla="*/ 65524618 w 37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1"/>
                <a:gd name="T47" fmla="*/ 37 w 37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1">
                  <a:moveTo>
                    <a:pt x="8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1"/>
                  </a:lnTo>
                  <a:close/>
                  <a:moveTo>
                    <a:pt x="8" y="0"/>
                  </a:moveTo>
                  <a:lnTo>
                    <a:pt x="26" y="0"/>
                  </a:lnTo>
                  <a:lnTo>
                    <a:pt x="26" y="21"/>
                  </a:lnTo>
                  <a:lnTo>
                    <a:pt x="8" y="21"/>
                  </a:lnTo>
                  <a:lnTo>
                    <a:pt x="8" y="0"/>
                  </a:lnTo>
                  <a:close/>
                  <a:moveTo>
                    <a:pt x="26" y="0"/>
                  </a:moveTo>
                  <a:lnTo>
                    <a:pt x="37" y="0"/>
                  </a:lnTo>
                  <a:lnTo>
                    <a:pt x="37" y="21"/>
                  </a:lnTo>
                  <a:lnTo>
                    <a:pt x="26" y="2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368425" y="3662363"/>
              <a:ext cx="195569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0.4</a:t>
              </a:r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608138" y="4240213"/>
              <a:ext cx="58738" cy="34925"/>
            </a:xfrm>
            <a:custGeom>
              <a:avLst/>
              <a:gdLst>
                <a:gd name="T0" fmla="*/ 20161420 w 37"/>
                <a:gd name="T1" fmla="*/ 55443443 h 22"/>
                <a:gd name="T2" fmla="*/ 0 w 37"/>
                <a:gd name="T3" fmla="*/ 55443443 h 22"/>
                <a:gd name="T4" fmla="*/ 0 w 37"/>
                <a:gd name="T5" fmla="*/ 0 h 22"/>
                <a:gd name="T6" fmla="*/ 20161420 w 37"/>
                <a:gd name="T7" fmla="*/ 0 h 22"/>
                <a:gd name="T8" fmla="*/ 20161420 w 37"/>
                <a:gd name="T9" fmla="*/ 55443443 h 22"/>
                <a:gd name="T10" fmla="*/ 20161420 w 37"/>
                <a:gd name="T11" fmla="*/ 0 h 22"/>
                <a:gd name="T12" fmla="*/ 65524618 w 37"/>
                <a:gd name="T13" fmla="*/ 0 h 22"/>
                <a:gd name="T14" fmla="*/ 65524618 w 37"/>
                <a:gd name="T15" fmla="*/ 55443443 h 22"/>
                <a:gd name="T16" fmla="*/ 20161420 w 37"/>
                <a:gd name="T17" fmla="*/ 55443443 h 22"/>
                <a:gd name="T18" fmla="*/ 20161420 w 37"/>
                <a:gd name="T19" fmla="*/ 0 h 22"/>
                <a:gd name="T20" fmla="*/ 65524618 w 37"/>
                <a:gd name="T21" fmla="*/ 0 h 22"/>
                <a:gd name="T22" fmla="*/ 93247355 w 37"/>
                <a:gd name="T23" fmla="*/ 0 h 22"/>
                <a:gd name="T24" fmla="*/ 93247355 w 37"/>
                <a:gd name="T25" fmla="*/ 55443443 h 22"/>
                <a:gd name="T26" fmla="*/ 65524618 w 37"/>
                <a:gd name="T27" fmla="*/ 55443443 h 22"/>
                <a:gd name="T28" fmla="*/ 65524618 w 37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2"/>
                <a:gd name="T47" fmla="*/ 37 w 37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2">
                  <a:moveTo>
                    <a:pt x="8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2"/>
                  </a:lnTo>
                  <a:close/>
                  <a:moveTo>
                    <a:pt x="8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8" y="22"/>
                  </a:lnTo>
                  <a:lnTo>
                    <a:pt x="8" y="0"/>
                  </a:lnTo>
                  <a:close/>
                  <a:moveTo>
                    <a:pt x="26" y="0"/>
                  </a:moveTo>
                  <a:lnTo>
                    <a:pt x="37" y="0"/>
                  </a:lnTo>
                  <a:lnTo>
                    <a:pt x="37" y="22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368425" y="4175125"/>
              <a:ext cx="195569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0.2</a:t>
              </a:r>
              <a:endParaRPr 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1608138" y="4752975"/>
              <a:ext cx="58738" cy="26987"/>
            </a:xfrm>
            <a:custGeom>
              <a:avLst/>
              <a:gdLst>
                <a:gd name="T0" fmla="*/ 20161420 w 37"/>
                <a:gd name="T1" fmla="*/ 42841062 h 17"/>
                <a:gd name="T2" fmla="*/ 0 w 37"/>
                <a:gd name="T3" fmla="*/ 42841062 h 17"/>
                <a:gd name="T4" fmla="*/ 0 w 37"/>
                <a:gd name="T5" fmla="*/ 0 h 17"/>
                <a:gd name="T6" fmla="*/ 20161420 w 37"/>
                <a:gd name="T7" fmla="*/ 0 h 17"/>
                <a:gd name="T8" fmla="*/ 20161420 w 37"/>
                <a:gd name="T9" fmla="*/ 42841062 h 17"/>
                <a:gd name="T10" fmla="*/ 20161420 w 37"/>
                <a:gd name="T11" fmla="*/ 0 h 17"/>
                <a:gd name="T12" fmla="*/ 65524618 w 37"/>
                <a:gd name="T13" fmla="*/ 0 h 17"/>
                <a:gd name="T14" fmla="*/ 65524618 w 37"/>
                <a:gd name="T15" fmla="*/ 42841062 h 17"/>
                <a:gd name="T16" fmla="*/ 20161420 w 37"/>
                <a:gd name="T17" fmla="*/ 42841062 h 17"/>
                <a:gd name="T18" fmla="*/ 20161420 w 37"/>
                <a:gd name="T19" fmla="*/ 0 h 17"/>
                <a:gd name="T20" fmla="*/ 65524618 w 37"/>
                <a:gd name="T21" fmla="*/ 0 h 17"/>
                <a:gd name="T22" fmla="*/ 93247355 w 37"/>
                <a:gd name="T23" fmla="*/ 0 h 17"/>
                <a:gd name="T24" fmla="*/ 93247355 w 37"/>
                <a:gd name="T25" fmla="*/ 42841062 h 17"/>
                <a:gd name="T26" fmla="*/ 65524618 w 37"/>
                <a:gd name="T27" fmla="*/ 42841062 h 17"/>
                <a:gd name="T28" fmla="*/ 65524618 w 3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17"/>
                <a:gd name="T47" fmla="*/ 37 w 3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17">
                  <a:moveTo>
                    <a:pt x="8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close/>
                  <a:moveTo>
                    <a:pt x="8" y="0"/>
                  </a:moveTo>
                  <a:lnTo>
                    <a:pt x="26" y="0"/>
                  </a:lnTo>
                  <a:lnTo>
                    <a:pt x="26" y="17"/>
                  </a:lnTo>
                  <a:lnTo>
                    <a:pt x="8" y="17"/>
                  </a:lnTo>
                  <a:lnTo>
                    <a:pt x="8" y="0"/>
                  </a:lnTo>
                  <a:close/>
                  <a:moveTo>
                    <a:pt x="26" y="0"/>
                  </a:moveTo>
                  <a:lnTo>
                    <a:pt x="37" y="0"/>
                  </a:lnTo>
                  <a:lnTo>
                    <a:pt x="37" y="17"/>
                  </a:lnTo>
                  <a:lnTo>
                    <a:pt x="26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368425" y="4645025"/>
              <a:ext cx="195569" cy="1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131516"/>
                  </a:solidFill>
                </a:rPr>
                <a:t>0.0</a:t>
              </a:r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674945" y="1816748"/>
              <a:ext cx="3069804" cy="36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131516"/>
                  </a:solidFill>
                </a:rPr>
                <a:t>HYC Contamination Line</a:t>
              </a:r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879850" y="5067300"/>
              <a:ext cx="849607" cy="2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Northing</a:t>
              </a:r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rot="16200000">
              <a:off x="1042475" y="3752459"/>
              <a:ext cx="108974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S</a:t>
              </a:r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 rot="16200000">
              <a:off x="1068918" y="3639747"/>
              <a:ext cx="56091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i</a:t>
              </a:r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rot="16200000">
              <a:off x="1041681" y="3546084"/>
              <a:ext cx="108974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g</a:t>
              </a:r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 rot="16200000">
              <a:off x="1034469" y="3406385"/>
              <a:ext cx="123398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n</a:t>
              </a:r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 rot="16200000">
              <a:off x="1039277" y="3274623"/>
              <a:ext cx="113783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a</a:t>
              </a:r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rot="16200000">
              <a:off x="1056105" y="3169848"/>
              <a:ext cx="80128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t</a:t>
              </a:r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 rot="16200000">
              <a:off x="1034469" y="3071423"/>
              <a:ext cx="123398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u</a:t>
              </a:r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 rot="16200000">
              <a:off x="1057684" y="2953949"/>
              <a:ext cx="81732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r</a:t>
              </a:r>
              <a:endParaRPr 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 rot="16200000">
              <a:off x="1040063" y="2849173"/>
              <a:ext cx="115384" cy="277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131516"/>
                  </a:solidFill>
                </a:rPr>
                <a:t>e</a:t>
              </a:r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927225" y="2876550"/>
              <a:ext cx="26988" cy="26987"/>
            </a:xfrm>
            <a:custGeom>
              <a:avLst/>
              <a:gdLst>
                <a:gd name="T0" fmla="*/ 37803833 w 17"/>
                <a:gd name="T1" fmla="*/ 0 h 17"/>
                <a:gd name="T2" fmla="*/ 42844237 w 17"/>
                <a:gd name="T3" fmla="*/ 42841062 h 17"/>
                <a:gd name="T4" fmla="*/ 0 w 17"/>
                <a:gd name="T5" fmla="*/ 42841062 h 17"/>
                <a:gd name="T6" fmla="*/ 0 w 17"/>
                <a:gd name="T7" fmla="*/ 0 h 17"/>
                <a:gd name="T8" fmla="*/ 37803833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5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976438" y="2876550"/>
              <a:ext cx="26988" cy="26987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2027238" y="2876550"/>
              <a:ext cx="23813" cy="26987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076450" y="2876550"/>
              <a:ext cx="25400" cy="26987"/>
            </a:xfrm>
            <a:custGeom>
              <a:avLst/>
              <a:gdLst>
                <a:gd name="T0" fmla="*/ 40322493 w 16"/>
                <a:gd name="T1" fmla="*/ 0 h 17"/>
                <a:gd name="T2" fmla="*/ 40322493 w 16"/>
                <a:gd name="T3" fmla="*/ 40321747 h 17"/>
                <a:gd name="T4" fmla="*/ 0 w 16"/>
                <a:gd name="T5" fmla="*/ 42841062 h 17"/>
                <a:gd name="T6" fmla="*/ 0 w 16"/>
                <a:gd name="T7" fmla="*/ 0 h 17"/>
                <a:gd name="T8" fmla="*/ 40322493 w 1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6" y="0"/>
                  </a:moveTo>
                  <a:lnTo>
                    <a:pt x="16" y="1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122488" y="2876550"/>
              <a:ext cx="26988" cy="25400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174875" y="2873375"/>
              <a:ext cx="22225" cy="28575"/>
            </a:xfrm>
            <a:custGeom>
              <a:avLst/>
              <a:gdLst>
                <a:gd name="T0" fmla="*/ 35282190 w 14"/>
                <a:gd name="T1" fmla="*/ 0 h 18"/>
                <a:gd name="T2" fmla="*/ 35282190 w 14"/>
                <a:gd name="T3" fmla="*/ 45362806 h 18"/>
                <a:gd name="T4" fmla="*/ 0 w 14"/>
                <a:gd name="T5" fmla="*/ 45362806 h 18"/>
                <a:gd name="T6" fmla="*/ 0 w 14"/>
                <a:gd name="T7" fmla="*/ 5040312 h 18"/>
                <a:gd name="T8" fmla="*/ 35282190 w 1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14" y="0"/>
                  </a:moveTo>
                  <a:lnTo>
                    <a:pt x="14" y="18"/>
                  </a:lnTo>
                  <a:lnTo>
                    <a:pt x="0" y="18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222500" y="2873375"/>
              <a:ext cx="25400" cy="28575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270125" y="2873375"/>
              <a:ext cx="26988" cy="28575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325688" y="2873375"/>
              <a:ext cx="20638" cy="28575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373313" y="2873375"/>
              <a:ext cx="25400" cy="25400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420938" y="2873375"/>
              <a:ext cx="25400" cy="25400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471738" y="2868613"/>
              <a:ext cx="26988" cy="30162"/>
            </a:xfrm>
            <a:custGeom>
              <a:avLst/>
              <a:gdLst>
                <a:gd name="T0" fmla="*/ 35282838 w 17"/>
                <a:gd name="T1" fmla="*/ 0 h 19"/>
                <a:gd name="T2" fmla="*/ 42844237 w 17"/>
                <a:gd name="T3" fmla="*/ 47881374 h 19"/>
                <a:gd name="T4" fmla="*/ 0 w 17"/>
                <a:gd name="T5" fmla="*/ 47881374 h 19"/>
                <a:gd name="T6" fmla="*/ 0 w 17"/>
                <a:gd name="T7" fmla="*/ 0 h 19"/>
                <a:gd name="T8" fmla="*/ 35282838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4" y="0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519363" y="2868613"/>
              <a:ext cx="30163" cy="30162"/>
            </a:xfrm>
            <a:custGeom>
              <a:avLst/>
              <a:gdLst>
                <a:gd name="T0" fmla="*/ 27722973 w 19"/>
                <a:gd name="T1" fmla="*/ 0 h 19"/>
                <a:gd name="T2" fmla="*/ 27722973 w 19"/>
                <a:gd name="T3" fmla="*/ 0 h 19"/>
                <a:gd name="T4" fmla="*/ 0 w 19"/>
                <a:gd name="T5" fmla="*/ 0 h 19"/>
                <a:gd name="T6" fmla="*/ 0 w 19"/>
                <a:gd name="T7" fmla="*/ 47881374 h 19"/>
                <a:gd name="T8" fmla="*/ 27722973 w 19"/>
                <a:gd name="T9" fmla="*/ 47881374 h 19"/>
                <a:gd name="T10" fmla="*/ 27722973 w 19"/>
                <a:gd name="T11" fmla="*/ 0 h 19"/>
                <a:gd name="T12" fmla="*/ 27722973 w 19"/>
                <a:gd name="T13" fmla="*/ 47881374 h 19"/>
                <a:gd name="T14" fmla="*/ 37803761 w 19"/>
                <a:gd name="T15" fmla="*/ 47881374 h 19"/>
                <a:gd name="T16" fmla="*/ 42844155 w 19"/>
                <a:gd name="T17" fmla="*/ 40321828 h 19"/>
                <a:gd name="T18" fmla="*/ 47884549 w 19"/>
                <a:gd name="T19" fmla="*/ 30241374 h 19"/>
                <a:gd name="T20" fmla="*/ 47884549 w 19"/>
                <a:gd name="T21" fmla="*/ 22680234 h 19"/>
                <a:gd name="T22" fmla="*/ 47884549 w 19"/>
                <a:gd name="T23" fmla="*/ 20160914 h 19"/>
                <a:gd name="T24" fmla="*/ 42844155 w 19"/>
                <a:gd name="T25" fmla="*/ 7559550 h 19"/>
                <a:gd name="T26" fmla="*/ 37803761 w 19"/>
                <a:gd name="T27" fmla="*/ 7559550 h 19"/>
                <a:gd name="T28" fmla="*/ 27722973 w 19"/>
                <a:gd name="T29" fmla="*/ 0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0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2536825" y="2868613"/>
              <a:ext cx="9525" cy="30162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570163" y="2868613"/>
              <a:ext cx="25400" cy="30162"/>
            </a:xfrm>
            <a:custGeom>
              <a:avLst/>
              <a:gdLst>
                <a:gd name="T0" fmla="*/ 40322493 w 16"/>
                <a:gd name="T1" fmla="*/ 0 h 19"/>
                <a:gd name="T2" fmla="*/ 40322493 w 16"/>
                <a:gd name="T3" fmla="*/ 47881374 h 19"/>
                <a:gd name="T4" fmla="*/ 0 w 16"/>
                <a:gd name="T5" fmla="*/ 47881374 h 19"/>
                <a:gd name="T6" fmla="*/ 2520950 w 16"/>
                <a:gd name="T7" fmla="*/ 0 h 19"/>
                <a:gd name="T8" fmla="*/ 40322493 w 1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9"/>
                <a:gd name="T17" fmla="*/ 16 w 1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9">
                  <a:moveTo>
                    <a:pt x="16" y="0"/>
                  </a:moveTo>
                  <a:lnTo>
                    <a:pt x="1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622550" y="2873375"/>
              <a:ext cx="23813" cy="25400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670175" y="2873375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40322493 w 16"/>
                <a:gd name="T3" fmla="*/ 45362806 h 18"/>
                <a:gd name="T4" fmla="*/ 0 w 16"/>
                <a:gd name="T5" fmla="*/ 40322495 h 18"/>
                <a:gd name="T6" fmla="*/ 0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6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722563" y="2873375"/>
              <a:ext cx="20638" cy="28575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770188" y="2873375"/>
              <a:ext cx="25400" cy="28575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819400" y="2873375"/>
              <a:ext cx="23813" cy="28575"/>
            </a:xfrm>
            <a:custGeom>
              <a:avLst/>
              <a:gdLst>
                <a:gd name="T0" fmla="*/ 37803934 w 15"/>
                <a:gd name="T1" fmla="*/ 5040312 h 18"/>
                <a:gd name="T2" fmla="*/ 37803934 w 15"/>
                <a:gd name="T3" fmla="*/ 45362806 h 18"/>
                <a:gd name="T4" fmla="*/ 0 w 15"/>
                <a:gd name="T5" fmla="*/ 45362806 h 18"/>
                <a:gd name="T6" fmla="*/ 0 w 15"/>
                <a:gd name="T7" fmla="*/ 0 h 18"/>
                <a:gd name="T8" fmla="*/ 37803934 w 15"/>
                <a:gd name="T9" fmla="*/ 504031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8"/>
                <a:gd name="T17" fmla="*/ 15 w 1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8">
                  <a:moveTo>
                    <a:pt x="15" y="2"/>
                  </a:moveTo>
                  <a:lnTo>
                    <a:pt x="15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868613" y="2876550"/>
              <a:ext cx="23813" cy="25400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916238" y="2876550"/>
              <a:ext cx="28575" cy="26987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967038" y="2876550"/>
              <a:ext cx="26988" cy="26987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3019425" y="2876550"/>
              <a:ext cx="23813" cy="26987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3067050" y="2881313"/>
              <a:ext cx="25400" cy="22225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116263" y="2881313"/>
              <a:ext cx="23813" cy="22225"/>
            </a:xfrm>
            <a:custGeom>
              <a:avLst/>
              <a:gdLst>
                <a:gd name="T0" fmla="*/ 37803934 w 15"/>
                <a:gd name="T1" fmla="*/ 0 h 14"/>
                <a:gd name="T2" fmla="*/ 37803934 w 15"/>
                <a:gd name="T3" fmla="*/ 35282190 h 14"/>
                <a:gd name="T4" fmla="*/ 0 w 15"/>
                <a:gd name="T5" fmla="*/ 35282190 h 14"/>
                <a:gd name="T6" fmla="*/ 5040419 w 15"/>
                <a:gd name="T7" fmla="*/ 0 h 14"/>
                <a:gd name="T8" fmla="*/ 37803934 w 1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4"/>
                <a:gd name="T17" fmla="*/ 15 w 1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4">
                  <a:moveTo>
                    <a:pt x="15" y="0"/>
                  </a:moveTo>
                  <a:lnTo>
                    <a:pt x="15" y="14"/>
                  </a:lnTo>
                  <a:lnTo>
                    <a:pt x="0" y="14"/>
                  </a:lnTo>
                  <a:lnTo>
                    <a:pt x="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168650" y="2881313"/>
              <a:ext cx="23813" cy="26987"/>
            </a:xfrm>
            <a:custGeom>
              <a:avLst/>
              <a:gdLst>
                <a:gd name="T0" fmla="*/ 37803934 w 15"/>
                <a:gd name="T1" fmla="*/ 0 h 17"/>
                <a:gd name="T2" fmla="*/ 35282932 w 15"/>
                <a:gd name="T3" fmla="*/ 42841062 h 17"/>
                <a:gd name="T4" fmla="*/ 0 w 15"/>
                <a:gd name="T5" fmla="*/ 42841062 h 17"/>
                <a:gd name="T6" fmla="*/ 0 w 15"/>
                <a:gd name="T7" fmla="*/ 0 h 17"/>
                <a:gd name="T8" fmla="*/ 37803934 w 1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7"/>
                <a:gd name="T17" fmla="*/ 15 w 1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7">
                  <a:moveTo>
                    <a:pt x="15" y="0"/>
                  </a:moveTo>
                  <a:lnTo>
                    <a:pt x="1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3216275" y="2881313"/>
              <a:ext cx="25400" cy="26987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3267075" y="2881313"/>
              <a:ext cx="22225" cy="26987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314700" y="2882900"/>
              <a:ext cx="26988" cy="25400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3363913" y="2882900"/>
              <a:ext cx="28575" cy="28575"/>
            </a:xfrm>
            <a:custGeom>
              <a:avLst/>
              <a:gdLst>
                <a:gd name="T0" fmla="*/ 45362806 w 18"/>
                <a:gd name="T1" fmla="*/ 0 h 18"/>
                <a:gd name="T2" fmla="*/ 45362806 w 18"/>
                <a:gd name="T3" fmla="*/ 45362806 h 18"/>
                <a:gd name="T4" fmla="*/ 0 w 18"/>
                <a:gd name="T5" fmla="*/ 40322495 h 18"/>
                <a:gd name="T6" fmla="*/ 0 w 18"/>
                <a:gd name="T7" fmla="*/ 0 h 18"/>
                <a:gd name="T8" fmla="*/ 45362806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0"/>
                  </a:move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3416300" y="2882900"/>
              <a:ext cx="23813" cy="28575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3465513" y="2882900"/>
              <a:ext cx="25400" cy="34925"/>
            </a:xfrm>
            <a:custGeom>
              <a:avLst/>
              <a:gdLst>
                <a:gd name="T0" fmla="*/ 40322493 w 16"/>
                <a:gd name="T1" fmla="*/ 7559675 h 22"/>
                <a:gd name="T2" fmla="*/ 35282183 w 16"/>
                <a:gd name="T3" fmla="*/ 55443443 h 22"/>
                <a:gd name="T4" fmla="*/ 0 w 16"/>
                <a:gd name="T5" fmla="*/ 45362809 h 22"/>
                <a:gd name="T6" fmla="*/ 0 w 16"/>
                <a:gd name="T7" fmla="*/ 0 h 22"/>
                <a:gd name="T8" fmla="*/ 40322493 w 16"/>
                <a:gd name="T9" fmla="*/ 755967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16" y="3"/>
                  </a:moveTo>
                  <a:lnTo>
                    <a:pt x="14" y="22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513138" y="2892425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40322493 w 16"/>
                <a:gd name="T3" fmla="*/ 45362806 h 18"/>
                <a:gd name="T4" fmla="*/ 0 w 16"/>
                <a:gd name="T5" fmla="*/ 40322495 h 18"/>
                <a:gd name="T6" fmla="*/ 7559674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6" y="18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560763" y="2894013"/>
              <a:ext cx="30163" cy="28575"/>
            </a:xfrm>
            <a:custGeom>
              <a:avLst/>
              <a:gdLst>
                <a:gd name="T0" fmla="*/ 47884549 w 19"/>
                <a:gd name="T1" fmla="*/ 7559675 h 18"/>
                <a:gd name="T2" fmla="*/ 42844155 w 19"/>
                <a:gd name="T3" fmla="*/ 45362806 h 18"/>
                <a:gd name="T4" fmla="*/ 0 w 19"/>
                <a:gd name="T5" fmla="*/ 45362806 h 18"/>
                <a:gd name="T6" fmla="*/ 7561388 w 19"/>
                <a:gd name="T7" fmla="*/ 0 h 18"/>
                <a:gd name="T8" fmla="*/ 47884549 w 19"/>
                <a:gd name="T9" fmla="*/ 755967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19" y="3"/>
                  </a:moveTo>
                  <a:lnTo>
                    <a:pt x="17" y="18"/>
                  </a:lnTo>
                  <a:lnTo>
                    <a:pt x="0" y="18"/>
                  </a:lnTo>
                  <a:lnTo>
                    <a:pt x="3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613150" y="2898775"/>
              <a:ext cx="25400" cy="30162"/>
            </a:xfrm>
            <a:custGeom>
              <a:avLst/>
              <a:gdLst>
                <a:gd name="T0" fmla="*/ 40322493 w 16"/>
                <a:gd name="T1" fmla="*/ 5040228 h 19"/>
                <a:gd name="T2" fmla="*/ 37801544 w 16"/>
                <a:gd name="T3" fmla="*/ 47881374 h 19"/>
                <a:gd name="T4" fmla="*/ 0 w 16"/>
                <a:gd name="T5" fmla="*/ 45362055 h 19"/>
                <a:gd name="T6" fmla="*/ 0 w 16"/>
                <a:gd name="T7" fmla="*/ 0 h 19"/>
                <a:gd name="T8" fmla="*/ 40322493 w 16"/>
                <a:gd name="T9" fmla="*/ 504022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9"/>
                <a:gd name="T17" fmla="*/ 16 w 1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9">
                  <a:moveTo>
                    <a:pt x="16" y="2"/>
                  </a:moveTo>
                  <a:lnTo>
                    <a:pt x="15" y="1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662363" y="2901950"/>
              <a:ext cx="23813" cy="31750"/>
            </a:xfrm>
            <a:custGeom>
              <a:avLst/>
              <a:gdLst>
                <a:gd name="T0" fmla="*/ 37803934 w 15"/>
                <a:gd name="T1" fmla="*/ 2520950 h 20"/>
                <a:gd name="T2" fmla="*/ 37803934 w 15"/>
                <a:gd name="T3" fmla="*/ 50403118 h 20"/>
                <a:gd name="T4" fmla="*/ 0 w 15"/>
                <a:gd name="T5" fmla="*/ 42843446 h 20"/>
                <a:gd name="T6" fmla="*/ 5040419 w 15"/>
                <a:gd name="T7" fmla="*/ 0 h 20"/>
                <a:gd name="T8" fmla="*/ 37803934 w 15"/>
                <a:gd name="T9" fmla="*/ 25209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0"/>
                <a:gd name="T17" fmla="*/ 15 w 1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0">
                  <a:moveTo>
                    <a:pt x="15" y="1"/>
                  </a:moveTo>
                  <a:lnTo>
                    <a:pt x="15" y="20"/>
                  </a:lnTo>
                  <a:lnTo>
                    <a:pt x="0" y="17"/>
                  </a:lnTo>
                  <a:lnTo>
                    <a:pt x="2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709988" y="2908300"/>
              <a:ext cx="26988" cy="28575"/>
            </a:xfrm>
            <a:custGeom>
              <a:avLst/>
              <a:gdLst>
                <a:gd name="T0" fmla="*/ 42844237 w 17"/>
                <a:gd name="T1" fmla="*/ 0 h 18"/>
                <a:gd name="T2" fmla="*/ 42844237 w 17"/>
                <a:gd name="T3" fmla="*/ 45362806 h 18"/>
                <a:gd name="T4" fmla="*/ 0 w 17"/>
                <a:gd name="T5" fmla="*/ 40322495 h 18"/>
                <a:gd name="T6" fmla="*/ 7561402 w 17"/>
                <a:gd name="T7" fmla="*/ 0 h 18"/>
                <a:gd name="T8" fmla="*/ 42844237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0"/>
                  </a:moveTo>
                  <a:lnTo>
                    <a:pt x="17" y="18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762375" y="2911475"/>
              <a:ext cx="26988" cy="30162"/>
            </a:xfrm>
            <a:custGeom>
              <a:avLst/>
              <a:gdLst>
                <a:gd name="T0" fmla="*/ 42844237 w 17"/>
                <a:gd name="T1" fmla="*/ 10080457 h 19"/>
                <a:gd name="T2" fmla="*/ 35282838 w 17"/>
                <a:gd name="T3" fmla="*/ 47881374 h 19"/>
                <a:gd name="T4" fmla="*/ 0 w 17"/>
                <a:gd name="T5" fmla="*/ 47881374 h 19"/>
                <a:gd name="T6" fmla="*/ 0 w 17"/>
                <a:gd name="T7" fmla="*/ 0 h 19"/>
                <a:gd name="T8" fmla="*/ 42844237 w 17"/>
                <a:gd name="T9" fmla="*/ 1008045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4"/>
                  </a:moveTo>
                  <a:lnTo>
                    <a:pt x="14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810000" y="2917825"/>
              <a:ext cx="26988" cy="30162"/>
            </a:xfrm>
            <a:custGeom>
              <a:avLst/>
              <a:gdLst>
                <a:gd name="T0" fmla="*/ 42844237 w 17"/>
                <a:gd name="T1" fmla="*/ 5040228 h 19"/>
                <a:gd name="T2" fmla="*/ 42844237 w 17"/>
                <a:gd name="T3" fmla="*/ 47881374 h 19"/>
                <a:gd name="T4" fmla="*/ 0 w 17"/>
                <a:gd name="T5" fmla="*/ 45362055 h 19"/>
                <a:gd name="T6" fmla="*/ 0 w 17"/>
                <a:gd name="T7" fmla="*/ 0 h 19"/>
                <a:gd name="T8" fmla="*/ 42844237 w 17"/>
                <a:gd name="T9" fmla="*/ 504022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2"/>
                  </a:moveTo>
                  <a:lnTo>
                    <a:pt x="17" y="1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860800" y="2922588"/>
              <a:ext cx="25400" cy="30162"/>
            </a:xfrm>
            <a:custGeom>
              <a:avLst/>
              <a:gdLst>
                <a:gd name="T0" fmla="*/ 40322493 w 16"/>
                <a:gd name="T1" fmla="*/ 0 h 19"/>
                <a:gd name="T2" fmla="*/ 40322493 w 16"/>
                <a:gd name="T3" fmla="*/ 47881374 h 19"/>
                <a:gd name="T4" fmla="*/ 0 w 16"/>
                <a:gd name="T5" fmla="*/ 40321828 h 19"/>
                <a:gd name="T6" fmla="*/ 2520950 w 16"/>
                <a:gd name="T7" fmla="*/ 0 h 19"/>
                <a:gd name="T8" fmla="*/ 40322493 w 1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9"/>
                <a:gd name="T17" fmla="*/ 16 w 1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9">
                  <a:moveTo>
                    <a:pt x="16" y="0"/>
                  </a:moveTo>
                  <a:lnTo>
                    <a:pt x="16" y="19"/>
                  </a:lnTo>
                  <a:lnTo>
                    <a:pt x="0" y="16"/>
                  </a:lnTo>
                  <a:lnTo>
                    <a:pt x="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908425" y="2927350"/>
              <a:ext cx="26988" cy="28575"/>
            </a:xfrm>
            <a:custGeom>
              <a:avLst/>
              <a:gdLst>
                <a:gd name="T0" fmla="*/ 42844237 w 17"/>
                <a:gd name="T1" fmla="*/ 0 h 18"/>
                <a:gd name="T2" fmla="*/ 40323241 w 17"/>
                <a:gd name="T3" fmla="*/ 45362806 h 18"/>
                <a:gd name="T4" fmla="*/ 0 w 17"/>
                <a:gd name="T5" fmla="*/ 40322495 h 18"/>
                <a:gd name="T6" fmla="*/ 2520996 w 17"/>
                <a:gd name="T7" fmla="*/ 0 h 18"/>
                <a:gd name="T8" fmla="*/ 42844237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0"/>
                  </a:moveTo>
                  <a:lnTo>
                    <a:pt x="16" y="18"/>
                  </a:lnTo>
                  <a:lnTo>
                    <a:pt x="0" y="16"/>
                  </a:ln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959225" y="2928938"/>
              <a:ext cx="26988" cy="31750"/>
            </a:xfrm>
            <a:custGeom>
              <a:avLst/>
              <a:gdLst>
                <a:gd name="T0" fmla="*/ 42844237 w 17"/>
                <a:gd name="T1" fmla="*/ 7559675 h 20"/>
                <a:gd name="T2" fmla="*/ 35282838 w 17"/>
                <a:gd name="T3" fmla="*/ 50403118 h 20"/>
                <a:gd name="T4" fmla="*/ 0 w 17"/>
                <a:gd name="T5" fmla="*/ 50403118 h 20"/>
                <a:gd name="T6" fmla="*/ 0 w 17"/>
                <a:gd name="T7" fmla="*/ 0 h 20"/>
                <a:gd name="T8" fmla="*/ 42844237 w 17"/>
                <a:gd name="T9" fmla="*/ 755967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7" y="3"/>
                  </a:moveTo>
                  <a:lnTo>
                    <a:pt x="1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4006850" y="2933700"/>
              <a:ext cx="26988" cy="30162"/>
            </a:xfrm>
            <a:custGeom>
              <a:avLst/>
              <a:gdLst>
                <a:gd name="T0" fmla="*/ 42844237 w 17"/>
                <a:gd name="T1" fmla="*/ 5040228 h 19"/>
                <a:gd name="T2" fmla="*/ 42844237 w 17"/>
                <a:gd name="T3" fmla="*/ 47881374 h 19"/>
                <a:gd name="T4" fmla="*/ 0 w 17"/>
                <a:gd name="T5" fmla="*/ 45362055 h 19"/>
                <a:gd name="T6" fmla="*/ 7561402 w 17"/>
                <a:gd name="T7" fmla="*/ 0 h 19"/>
                <a:gd name="T8" fmla="*/ 42844237 w 17"/>
                <a:gd name="T9" fmla="*/ 504022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2"/>
                  </a:moveTo>
                  <a:lnTo>
                    <a:pt x="17" y="19"/>
                  </a:lnTo>
                  <a:lnTo>
                    <a:pt x="0" y="18"/>
                  </a:lnTo>
                  <a:lnTo>
                    <a:pt x="3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4054475" y="2941638"/>
              <a:ext cx="31750" cy="30162"/>
            </a:xfrm>
            <a:custGeom>
              <a:avLst/>
              <a:gdLst>
                <a:gd name="T0" fmla="*/ 50403118 w 20"/>
                <a:gd name="T1" fmla="*/ 0 h 19"/>
                <a:gd name="T2" fmla="*/ 42843446 w 20"/>
                <a:gd name="T3" fmla="*/ 47881374 h 19"/>
                <a:gd name="T4" fmla="*/ 0 w 20"/>
                <a:gd name="T5" fmla="*/ 35281601 h 19"/>
                <a:gd name="T6" fmla="*/ 10080624 w 20"/>
                <a:gd name="T7" fmla="*/ 0 h 19"/>
                <a:gd name="T8" fmla="*/ 50403118 w 2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9"/>
                <a:gd name="T17" fmla="*/ 20 w 2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9">
                  <a:moveTo>
                    <a:pt x="20" y="0"/>
                  </a:moveTo>
                  <a:lnTo>
                    <a:pt x="17" y="19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4110038" y="2946400"/>
              <a:ext cx="23813" cy="26987"/>
            </a:xfrm>
            <a:custGeom>
              <a:avLst/>
              <a:gdLst>
                <a:gd name="T0" fmla="*/ 37803934 w 15"/>
                <a:gd name="T1" fmla="*/ 0 h 17"/>
                <a:gd name="T2" fmla="*/ 35282932 w 15"/>
                <a:gd name="T3" fmla="*/ 42841062 h 17"/>
                <a:gd name="T4" fmla="*/ 0 w 15"/>
                <a:gd name="T5" fmla="*/ 40321747 h 17"/>
                <a:gd name="T6" fmla="*/ 0 w 15"/>
                <a:gd name="T7" fmla="*/ 0 h 17"/>
                <a:gd name="T8" fmla="*/ 37803934 w 1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7"/>
                <a:gd name="T17" fmla="*/ 15 w 1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7">
                  <a:moveTo>
                    <a:pt x="15" y="0"/>
                  </a:moveTo>
                  <a:lnTo>
                    <a:pt x="14" y="1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157663" y="2947988"/>
              <a:ext cx="25400" cy="30162"/>
            </a:xfrm>
            <a:custGeom>
              <a:avLst/>
              <a:gdLst>
                <a:gd name="T0" fmla="*/ 40322493 w 16"/>
                <a:gd name="T1" fmla="*/ 7559550 h 19"/>
                <a:gd name="T2" fmla="*/ 40322493 w 16"/>
                <a:gd name="T3" fmla="*/ 47881374 h 19"/>
                <a:gd name="T4" fmla="*/ 0 w 16"/>
                <a:gd name="T5" fmla="*/ 47881374 h 19"/>
                <a:gd name="T6" fmla="*/ 2520950 w 16"/>
                <a:gd name="T7" fmla="*/ 0 h 19"/>
                <a:gd name="T8" fmla="*/ 40322493 w 16"/>
                <a:gd name="T9" fmla="*/ 755955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9"/>
                <a:gd name="T17" fmla="*/ 16 w 1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9">
                  <a:moveTo>
                    <a:pt x="16" y="3"/>
                  </a:moveTo>
                  <a:lnTo>
                    <a:pt x="16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205288" y="2952750"/>
              <a:ext cx="30163" cy="30162"/>
            </a:xfrm>
            <a:custGeom>
              <a:avLst/>
              <a:gdLst>
                <a:gd name="T0" fmla="*/ 47884549 w 19"/>
                <a:gd name="T1" fmla="*/ 5040228 h 19"/>
                <a:gd name="T2" fmla="*/ 40323165 w 19"/>
                <a:gd name="T3" fmla="*/ 47881374 h 19"/>
                <a:gd name="T4" fmla="*/ 0 w 19"/>
                <a:gd name="T5" fmla="*/ 45362055 h 19"/>
                <a:gd name="T6" fmla="*/ 2520992 w 19"/>
                <a:gd name="T7" fmla="*/ 0 h 19"/>
                <a:gd name="T8" fmla="*/ 47884549 w 19"/>
                <a:gd name="T9" fmla="*/ 504022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9" y="2"/>
                  </a:moveTo>
                  <a:lnTo>
                    <a:pt x="16" y="19"/>
                  </a:lnTo>
                  <a:lnTo>
                    <a:pt x="0" y="18"/>
                  </a:lnTo>
                  <a:lnTo>
                    <a:pt x="1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257675" y="2960688"/>
              <a:ext cx="25400" cy="26987"/>
            </a:xfrm>
            <a:custGeom>
              <a:avLst/>
              <a:gdLst>
                <a:gd name="T0" fmla="*/ 40322493 w 16"/>
                <a:gd name="T1" fmla="*/ 0 h 17"/>
                <a:gd name="T2" fmla="*/ 32761234 w 16"/>
                <a:gd name="T3" fmla="*/ 42841062 h 17"/>
                <a:gd name="T4" fmla="*/ 0 w 16"/>
                <a:gd name="T5" fmla="*/ 35281530 h 17"/>
                <a:gd name="T6" fmla="*/ 0 w 16"/>
                <a:gd name="T7" fmla="*/ 0 h 17"/>
                <a:gd name="T8" fmla="*/ 40322493 w 1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6" y="0"/>
                  </a:moveTo>
                  <a:lnTo>
                    <a:pt x="13" y="17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305300" y="2962275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40322493 w 16"/>
                <a:gd name="T3" fmla="*/ 45362806 h 18"/>
                <a:gd name="T4" fmla="*/ 0 w 16"/>
                <a:gd name="T5" fmla="*/ 40322495 h 18"/>
                <a:gd name="T6" fmla="*/ 5040312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6" y="18"/>
                  </a:lnTo>
                  <a:lnTo>
                    <a:pt x="0" y="16"/>
                  </a:lnTo>
                  <a:lnTo>
                    <a:pt x="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4354513" y="2963863"/>
              <a:ext cx="28575" cy="31750"/>
            </a:xfrm>
            <a:custGeom>
              <a:avLst/>
              <a:gdLst>
                <a:gd name="T0" fmla="*/ 45362806 w 18"/>
                <a:gd name="T1" fmla="*/ 12601573 h 20"/>
                <a:gd name="T2" fmla="*/ 40322495 w 18"/>
                <a:gd name="T3" fmla="*/ 50403118 h 20"/>
                <a:gd name="T4" fmla="*/ 0 w 18"/>
                <a:gd name="T5" fmla="*/ 50403118 h 20"/>
                <a:gd name="T6" fmla="*/ 2520950 w 18"/>
                <a:gd name="T7" fmla="*/ 0 h 20"/>
                <a:gd name="T8" fmla="*/ 45362806 w 18"/>
                <a:gd name="T9" fmla="*/ 1260157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8" y="5"/>
                  </a:moveTo>
                  <a:lnTo>
                    <a:pt x="16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403725" y="2971800"/>
              <a:ext cx="26988" cy="30162"/>
            </a:xfrm>
            <a:custGeom>
              <a:avLst/>
              <a:gdLst>
                <a:gd name="T0" fmla="*/ 42844237 w 17"/>
                <a:gd name="T1" fmla="*/ 2519321 h 19"/>
                <a:gd name="T2" fmla="*/ 37803833 w 17"/>
                <a:gd name="T3" fmla="*/ 47881374 h 19"/>
                <a:gd name="T4" fmla="*/ 0 w 17"/>
                <a:gd name="T5" fmla="*/ 45362055 h 19"/>
                <a:gd name="T6" fmla="*/ 0 w 17"/>
                <a:gd name="T7" fmla="*/ 0 h 19"/>
                <a:gd name="T8" fmla="*/ 42844237 w 17"/>
                <a:gd name="T9" fmla="*/ 251932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1"/>
                  </a:moveTo>
                  <a:lnTo>
                    <a:pt x="15" y="1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454525" y="2978150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40322493 w 16"/>
                <a:gd name="T3" fmla="*/ 45362806 h 18"/>
                <a:gd name="T4" fmla="*/ 0 w 16"/>
                <a:gd name="T5" fmla="*/ 37801546 h 18"/>
                <a:gd name="T6" fmla="*/ 0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6" y="1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4502150" y="2981325"/>
              <a:ext cx="31750" cy="26987"/>
            </a:xfrm>
            <a:custGeom>
              <a:avLst/>
              <a:gdLst>
                <a:gd name="T0" fmla="*/ 32761237 w 20"/>
                <a:gd name="T1" fmla="*/ 42841062 h 17"/>
                <a:gd name="T2" fmla="*/ 32761237 w 20"/>
                <a:gd name="T3" fmla="*/ 0 h 17"/>
                <a:gd name="T4" fmla="*/ 5040312 w 20"/>
                <a:gd name="T5" fmla="*/ 0 h 17"/>
                <a:gd name="T6" fmla="*/ 0 w 20"/>
                <a:gd name="T7" fmla="*/ 42841062 h 17"/>
                <a:gd name="T8" fmla="*/ 27720927 w 20"/>
                <a:gd name="T9" fmla="*/ 42841062 h 17"/>
                <a:gd name="T10" fmla="*/ 32761237 w 20"/>
                <a:gd name="T11" fmla="*/ 42841062 h 17"/>
                <a:gd name="T12" fmla="*/ 27720927 w 20"/>
                <a:gd name="T13" fmla="*/ 42841062 h 17"/>
                <a:gd name="T14" fmla="*/ 40322497 w 20"/>
                <a:gd name="T15" fmla="*/ 42841062 h 17"/>
                <a:gd name="T16" fmla="*/ 42843446 w 20"/>
                <a:gd name="T17" fmla="*/ 40321747 h 17"/>
                <a:gd name="T18" fmla="*/ 50403118 w 20"/>
                <a:gd name="T19" fmla="*/ 32760628 h 17"/>
                <a:gd name="T20" fmla="*/ 50403118 w 20"/>
                <a:gd name="T21" fmla="*/ 22680188 h 17"/>
                <a:gd name="T22" fmla="*/ 50403118 w 20"/>
                <a:gd name="T23" fmla="*/ 15120657 h 17"/>
                <a:gd name="T24" fmla="*/ 50403118 w 20"/>
                <a:gd name="T25" fmla="*/ 10080437 h 17"/>
                <a:gd name="T26" fmla="*/ 40322497 w 20"/>
                <a:gd name="T27" fmla="*/ 2519315 h 17"/>
                <a:gd name="T28" fmla="*/ 32761237 w 20"/>
                <a:gd name="T29" fmla="*/ 0 h 17"/>
                <a:gd name="T30" fmla="*/ 32761237 w 20"/>
                <a:gd name="T31" fmla="*/ 4284106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7"/>
                <a:gd name="T50" fmla="*/ 20 w 2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7">
                  <a:moveTo>
                    <a:pt x="13" y="17"/>
                  </a:moveTo>
                  <a:lnTo>
                    <a:pt x="13" y="0"/>
                  </a:lnTo>
                  <a:lnTo>
                    <a:pt x="2" y="0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4519613" y="2981325"/>
              <a:ext cx="9525" cy="26987"/>
            </a:xfrm>
            <a:custGeom>
              <a:avLst/>
              <a:gdLst>
                <a:gd name="T0" fmla="*/ 12601574 w 6"/>
                <a:gd name="T1" fmla="*/ 0 h 17"/>
                <a:gd name="T2" fmla="*/ 15120939 w 6"/>
                <a:gd name="T3" fmla="*/ 42841062 h 17"/>
                <a:gd name="T4" fmla="*/ 5040312 w 6"/>
                <a:gd name="T5" fmla="*/ 42841062 h 17"/>
                <a:gd name="T6" fmla="*/ 0 w 6"/>
                <a:gd name="T7" fmla="*/ 0 h 17"/>
                <a:gd name="T8" fmla="*/ 12601574 w 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7"/>
                <a:gd name="T17" fmla="*/ 6 w 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7">
                  <a:moveTo>
                    <a:pt x="5" y="0"/>
                  </a:moveTo>
                  <a:lnTo>
                    <a:pt x="6" y="17"/>
                  </a:lnTo>
                  <a:lnTo>
                    <a:pt x="2" y="1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4551363" y="2973388"/>
              <a:ext cx="26988" cy="33337"/>
            </a:xfrm>
            <a:custGeom>
              <a:avLst/>
              <a:gdLst>
                <a:gd name="T0" fmla="*/ 37803833 w 17"/>
                <a:gd name="T1" fmla="*/ 0 h 21"/>
                <a:gd name="T2" fmla="*/ 42844237 w 17"/>
                <a:gd name="T3" fmla="*/ 42841217 h 21"/>
                <a:gd name="T4" fmla="*/ 2520996 w 17"/>
                <a:gd name="T5" fmla="*/ 52921699 h 21"/>
                <a:gd name="T6" fmla="*/ 0 w 17"/>
                <a:gd name="T7" fmla="*/ 7559562 h 21"/>
                <a:gd name="T8" fmla="*/ 37803833 w 1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15" y="0"/>
                  </a:moveTo>
                  <a:lnTo>
                    <a:pt x="17" y="17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4598988" y="2962275"/>
              <a:ext cx="28575" cy="33337"/>
            </a:xfrm>
            <a:custGeom>
              <a:avLst/>
              <a:gdLst>
                <a:gd name="T0" fmla="*/ 40322495 w 18"/>
                <a:gd name="T1" fmla="*/ 0 h 21"/>
                <a:gd name="T2" fmla="*/ 45362806 w 18"/>
                <a:gd name="T3" fmla="*/ 45362128 h 21"/>
                <a:gd name="T4" fmla="*/ 2520950 w 18"/>
                <a:gd name="T5" fmla="*/ 52921699 h 21"/>
                <a:gd name="T6" fmla="*/ 0 w 18"/>
                <a:gd name="T7" fmla="*/ 15120711 h 21"/>
                <a:gd name="T8" fmla="*/ 40322495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6" y="0"/>
                  </a:moveTo>
                  <a:lnTo>
                    <a:pt x="18" y="18"/>
                  </a:lnTo>
                  <a:lnTo>
                    <a:pt x="1" y="21"/>
                  </a:lnTo>
                  <a:lnTo>
                    <a:pt x="0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4646613" y="2955925"/>
              <a:ext cx="30163" cy="31750"/>
            </a:xfrm>
            <a:custGeom>
              <a:avLst/>
              <a:gdLst>
                <a:gd name="T0" fmla="*/ 40323165 w 19"/>
                <a:gd name="T1" fmla="*/ 0 h 20"/>
                <a:gd name="T2" fmla="*/ 47884549 w 19"/>
                <a:gd name="T3" fmla="*/ 42843446 h 20"/>
                <a:gd name="T4" fmla="*/ 10080791 w 19"/>
                <a:gd name="T5" fmla="*/ 50403118 h 20"/>
                <a:gd name="T6" fmla="*/ 0 w 19"/>
                <a:gd name="T7" fmla="*/ 7559675 h 20"/>
                <a:gd name="T8" fmla="*/ 40323165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6" y="0"/>
                  </a:moveTo>
                  <a:lnTo>
                    <a:pt x="19" y="17"/>
                  </a:lnTo>
                  <a:lnTo>
                    <a:pt x="4" y="20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4699000" y="2947988"/>
              <a:ext cx="25400" cy="30162"/>
            </a:xfrm>
            <a:custGeom>
              <a:avLst/>
              <a:gdLst>
                <a:gd name="T0" fmla="*/ 32761234 w 16"/>
                <a:gd name="T1" fmla="*/ 0 h 19"/>
                <a:gd name="T2" fmla="*/ 40322493 w 16"/>
                <a:gd name="T3" fmla="*/ 40321828 h 19"/>
                <a:gd name="T4" fmla="*/ 2520950 w 16"/>
                <a:gd name="T5" fmla="*/ 47881374 h 19"/>
                <a:gd name="T6" fmla="*/ 0 w 16"/>
                <a:gd name="T7" fmla="*/ 7559550 h 19"/>
                <a:gd name="T8" fmla="*/ 32761234 w 1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9"/>
                <a:gd name="T17" fmla="*/ 16 w 1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9">
                  <a:moveTo>
                    <a:pt x="13" y="0"/>
                  </a:moveTo>
                  <a:lnTo>
                    <a:pt x="16" y="16"/>
                  </a:lnTo>
                  <a:lnTo>
                    <a:pt x="1" y="19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746625" y="2936875"/>
              <a:ext cx="28575" cy="34925"/>
            </a:xfrm>
            <a:custGeom>
              <a:avLst/>
              <a:gdLst>
                <a:gd name="T0" fmla="*/ 35282185 w 18"/>
                <a:gd name="T1" fmla="*/ 0 h 22"/>
                <a:gd name="T2" fmla="*/ 45362806 w 18"/>
                <a:gd name="T3" fmla="*/ 42843448 h 22"/>
                <a:gd name="T4" fmla="*/ 5040312 w 18"/>
                <a:gd name="T5" fmla="*/ 55443443 h 22"/>
                <a:gd name="T6" fmla="*/ 0 w 18"/>
                <a:gd name="T7" fmla="*/ 7559675 h 22"/>
                <a:gd name="T8" fmla="*/ 35282185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2"/>
                <a:gd name="T17" fmla="*/ 18 w 1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2">
                  <a:moveTo>
                    <a:pt x="14" y="0"/>
                  </a:moveTo>
                  <a:lnTo>
                    <a:pt x="18" y="17"/>
                  </a:lnTo>
                  <a:lnTo>
                    <a:pt x="2" y="22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4795838" y="2928938"/>
              <a:ext cx="28575" cy="33337"/>
            </a:xfrm>
            <a:custGeom>
              <a:avLst/>
              <a:gdLst>
                <a:gd name="T0" fmla="*/ 40322495 w 18"/>
                <a:gd name="T1" fmla="*/ 0 h 21"/>
                <a:gd name="T2" fmla="*/ 45362806 w 18"/>
                <a:gd name="T3" fmla="*/ 42841217 h 21"/>
                <a:gd name="T4" fmla="*/ 2520950 w 18"/>
                <a:gd name="T5" fmla="*/ 52921699 h 21"/>
                <a:gd name="T6" fmla="*/ 0 w 18"/>
                <a:gd name="T7" fmla="*/ 7559562 h 21"/>
                <a:gd name="T8" fmla="*/ 40322495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6" y="0"/>
                  </a:moveTo>
                  <a:lnTo>
                    <a:pt x="18" y="17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4843463" y="2921000"/>
              <a:ext cx="30163" cy="31750"/>
            </a:xfrm>
            <a:custGeom>
              <a:avLst/>
              <a:gdLst>
                <a:gd name="T0" fmla="*/ 40323165 w 19"/>
                <a:gd name="T1" fmla="*/ 0 h 20"/>
                <a:gd name="T2" fmla="*/ 47884549 w 19"/>
                <a:gd name="T3" fmla="*/ 42843446 h 20"/>
                <a:gd name="T4" fmla="*/ 2520992 w 19"/>
                <a:gd name="T5" fmla="*/ 50403118 h 20"/>
                <a:gd name="T6" fmla="*/ 0 w 19"/>
                <a:gd name="T7" fmla="*/ 10080624 h 20"/>
                <a:gd name="T8" fmla="*/ 40323165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6" y="0"/>
                  </a:moveTo>
                  <a:lnTo>
                    <a:pt x="19" y="17"/>
                  </a:lnTo>
                  <a:lnTo>
                    <a:pt x="1" y="20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891088" y="2911475"/>
              <a:ext cx="30163" cy="34925"/>
            </a:xfrm>
            <a:custGeom>
              <a:avLst/>
              <a:gdLst>
                <a:gd name="T0" fmla="*/ 42844155 w 19"/>
                <a:gd name="T1" fmla="*/ 0 h 22"/>
                <a:gd name="T2" fmla="*/ 47884549 w 19"/>
                <a:gd name="T3" fmla="*/ 47883758 h 22"/>
                <a:gd name="T4" fmla="*/ 15121188 w 19"/>
                <a:gd name="T5" fmla="*/ 55443443 h 22"/>
                <a:gd name="T6" fmla="*/ 0 w 19"/>
                <a:gd name="T7" fmla="*/ 10080625 h 22"/>
                <a:gd name="T8" fmla="*/ 42844155 w 1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"/>
                <a:gd name="T17" fmla="*/ 19 w 1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">
                  <a:moveTo>
                    <a:pt x="17" y="0"/>
                  </a:moveTo>
                  <a:lnTo>
                    <a:pt x="19" y="19"/>
                  </a:lnTo>
                  <a:lnTo>
                    <a:pt x="6" y="22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4943475" y="2903538"/>
              <a:ext cx="26988" cy="30162"/>
            </a:xfrm>
            <a:custGeom>
              <a:avLst/>
              <a:gdLst>
                <a:gd name="T0" fmla="*/ 37803833 w 17"/>
                <a:gd name="T1" fmla="*/ 0 h 19"/>
                <a:gd name="T2" fmla="*/ 42844237 w 17"/>
                <a:gd name="T3" fmla="*/ 40321828 h 19"/>
                <a:gd name="T4" fmla="*/ 7561402 w 17"/>
                <a:gd name="T5" fmla="*/ 47881374 h 19"/>
                <a:gd name="T6" fmla="*/ 0 w 17"/>
                <a:gd name="T7" fmla="*/ 7559550 h 19"/>
                <a:gd name="T8" fmla="*/ 37803833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5" y="0"/>
                  </a:moveTo>
                  <a:lnTo>
                    <a:pt x="17" y="16"/>
                  </a:lnTo>
                  <a:lnTo>
                    <a:pt x="3" y="19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4992688" y="2894013"/>
              <a:ext cx="26988" cy="33337"/>
            </a:xfrm>
            <a:custGeom>
              <a:avLst/>
              <a:gdLst>
                <a:gd name="T0" fmla="*/ 35282838 w 17"/>
                <a:gd name="T1" fmla="*/ 0 h 21"/>
                <a:gd name="T2" fmla="*/ 42844237 w 17"/>
                <a:gd name="T3" fmla="*/ 45362128 h 21"/>
                <a:gd name="T4" fmla="*/ 5040405 w 17"/>
                <a:gd name="T5" fmla="*/ 52921699 h 21"/>
                <a:gd name="T6" fmla="*/ 0 w 17"/>
                <a:gd name="T7" fmla="*/ 7559562 h 21"/>
                <a:gd name="T8" fmla="*/ 35282838 w 1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14" y="0"/>
                  </a:moveTo>
                  <a:lnTo>
                    <a:pt x="17" y="18"/>
                  </a:lnTo>
                  <a:lnTo>
                    <a:pt x="2" y="21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5041900" y="2887663"/>
              <a:ext cx="26988" cy="33337"/>
            </a:xfrm>
            <a:custGeom>
              <a:avLst/>
              <a:gdLst>
                <a:gd name="T0" fmla="*/ 32763430 w 17"/>
                <a:gd name="T1" fmla="*/ 0 h 21"/>
                <a:gd name="T2" fmla="*/ 42844237 w 17"/>
                <a:gd name="T3" fmla="*/ 37800982 h 21"/>
                <a:gd name="T4" fmla="*/ 5040405 w 17"/>
                <a:gd name="T5" fmla="*/ 52921699 h 21"/>
                <a:gd name="T6" fmla="*/ 0 w 17"/>
                <a:gd name="T7" fmla="*/ 7559562 h 21"/>
                <a:gd name="T8" fmla="*/ 32763430 w 1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13" y="0"/>
                  </a:moveTo>
                  <a:lnTo>
                    <a:pt x="17" y="15"/>
                  </a:lnTo>
                  <a:lnTo>
                    <a:pt x="2" y="21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5091113" y="2876550"/>
              <a:ext cx="26988" cy="31750"/>
            </a:xfrm>
            <a:custGeom>
              <a:avLst/>
              <a:gdLst>
                <a:gd name="T0" fmla="*/ 37803833 w 17"/>
                <a:gd name="T1" fmla="*/ 0 h 20"/>
                <a:gd name="T2" fmla="*/ 42844237 w 17"/>
                <a:gd name="T3" fmla="*/ 42843446 h 20"/>
                <a:gd name="T4" fmla="*/ 2520996 w 17"/>
                <a:gd name="T5" fmla="*/ 50403118 h 20"/>
                <a:gd name="T6" fmla="*/ 0 w 17"/>
                <a:gd name="T7" fmla="*/ 10080624 h 20"/>
                <a:gd name="T8" fmla="*/ 37803833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5" y="0"/>
                  </a:moveTo>
                  <a:lnTo>
                    <a:pt x="17" y="17"/>
                  </a:lnTo>
                  <a:lnTo>
                    <a:pt x="1" y="20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5138738" y="2868613"/>
              <a:ext cx="28575" cy="33337"/>
            </a:xfrm>
            <a:custGeom>
              <a:avLst/>
              <a:gdLst>
                <a:gd name="T0" fmla="*/ 40322495 w 18"/>
                <a:gd name="T1" fmla="*/ 0 h 21"/>
                <a:gd name="T2" fmla="*/ 45362806 w 18"/>
                <a:gd name="T3" fmla="*/ 40321893 h 21"/>
                <a:gd name="T4" fmla="*/ 2520950 w 18"/>
                <a:gd name="T5" fmla="*/ 52921699 h 21"/>
                <a:gd name="T6" fmla="*/ 0 w 18"/>
                <a:gd name="T7" fmla="*/ 7559562 h 21"/>
                <a:gd name="T8" fmla="*/ 40322495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6" y="0"/>
                  </a:moveTo>
                  <a:lnTo>
                    <a:pt x="18" y="16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186363" y="2857500"/>
              <a:ext cx="30163" cy="34925"/>
            </a:xfrm>
            <a:custGeom>
              <a:avLst/>
              <a:gdLst>
                <a:gd name="T0" fmla="*/ 40323165 w 19"/>
                <a:gd name="T1" fmla="*/ 0 h 22"/>
                <a:gd name="T2" fmla="*/ 47884549 w 19"/>
                <a:gd name="T3" fmla="*/ 47883758 h 22"/>
                <a:gd name="T4" fmla="*/ 10080791 w 19"/>
                <a:gd name="T5" fmla="*/ 55443443 h 22"/>
                <a:gd name="T6" fmla="*/ 0 w 19"/>
                <a:gd name="T7" fmla="*/ 7559675 h 22"/>
                <a:gd name="T8" fmla="*/ 40323165 w 1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"/>
                <a:gd name="T17" fmla="*/ 19 w 1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">
                  <a:moveTo>
                    <a:pt x="16" y="0"/>
                  </a:moveTo>
                  <a:lnTo>
                    <a:pt x="19" y="19"/>
                  </a:lnTo>
                  <a:lnTo>
                    <a:pt x="4" y="22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5233988" y="2847975"/>
              <a:ext cx="30163" cy="33337"/>
            </a:xfrm>
            <a:custGeom>
              <a:avLst/>
              <a:gdLst>
                <a:gd name="T0" fmla="*/ 40323165 w 19"/>
                <a:gd name="T1" fmla="*/ 0 h 21"/>
                <a:gd name="T2" fmla="*/ 47884549 w 19"/>
                <a:gd name="T3" fmla="*/ 45362128 h 21"/>
                <a:gd name="T4" fmla="*/ 10080791 w 19"/>
                <a:gd name="T5" fmla="*/ 52921699 h 21"/>
                <a:gd name="T6" fmla="*/ 0 w 19"/>
                <a:gd name="T7" fmla="*/ 10080473 h 21"/>
                <a:gd name="T8" fmla="*/ 40323165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6" y="0"/>
                  </a:moveTo>
                  <a:lnTo>
                    <a:pt x="19" y="18"/>
                  </a:lnTo>
                  <a:lnTo>
                    <a:pt x="4" y="21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5283200" y="2838450"/>
              <a:ext cx="31750" cy="30162"/>
            </a:xfrm>
            <a:custGeom>
              <a:avLst/>
              <a:gdLst>
                <a:gd name="T0" fmla="*/ 40322497 w 20"/>
                <a:gd name="T1" fmla="*/ 0 h 19"/>
                <a:gd name="T2" fmla="*/ 50403118 w 20"/>
                <a:gd name="T3" fmla="*/ 45362055 h 19"/>
                <a:gd name="T4" fmla="*/ 12601573 w 20"/>
                <a:gd name="T5" fmla="*/ 47881374 h 19"/>
                <a:gd name="T6" fmla="*/ 0 w 20"/>
                <a:gd name="T7" fmla="*/ 7559550 h 19"/>
                <a:gd name="T8" fmla="*/ 40322497 w 2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9"/>
                <a:gd name="T17" fmla="*/ 20 w 2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9">
                  <a:moveTo>
                    <a:pt x="16" y="0"/>
                  </a:moveTo>
                  <a:lnTo>
                    <a:pt x="20" y="18"/>
                  </a:lnTo>
                  <a:lnTo>
                    <a:pt x="5" y="19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5335588" y="2828925"/>
              <a:ext cx="26988" cy="33337"/>
            </a:xfrm>
            <a:custGeom>
              <a:avLst/>
              <a:gdLst>
                <a:gd name="T0" fmla="*/ 35282838 w 17"/>
                <a:gd name="T1" fmla="*/ 0 h 21"/>
                <a:gd name="T2" fmla="*/ 42844237 w 17"/>
                <a:gd name="T3" fmla="*/ 40321893 h 21"/>
                <a:gd name="T4" fmla="*/ 5040405 w 17"/>
                <a:gd name="T5" fmla="*/ 52921699 h 21"/>
                <a:gd name="T6" fmla="*/ 0 w 17"/>
                <a:gd name="T7" fmla="*/ 5040237 h 21"/>
                <a:gd name="T8" fmla="*/ 35282838 w 1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14" y="0"/>
                  </a:moveTo>
                  <a:lnTo>
                    <a:pt x="17" y="16"/>
                  </a:lnTo>
                  <a:lnTo>
                    <a:pt x="2" y="21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5384800" y="2819400"/>
              <a:ext cx="26988" cy="31750"/>
            </a:xfrm>
            <a:custGeom>
              <a:avLst/>
              <a:gdLst>
                <a:gd name="T0" fmla="*/ 35282838 w 17"/>
                <a:gd name="T1" fmla="*/ 0 h 20"/>
                <a:gd name="T2" fmla="*/ 42844237 w 17"/>
                <a:gd name="T3" fmla="*/ 37801548 h 20"/>
                <a:gd name="T4" fmla="*/ 5040405 w 17"/>
                <a:gd name="T5" fmla="*/ 50403118 h 20"/>
                <a:gd name="T6" fmla="*/ 0 w 17"/>
                <a:gd name="T7" fmla="*/ 5040312 h 20"/>
                <a:gd name="T8" fmla="*/ 35282838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4" y="0"/>
                  </a:moveTo>
                  <a:lnTo>
                    <a:pt x="17" y="15"/>
                  </a:lnTo>
                  <a:lnTo>
                    <a:pt x="2" y="20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5434013" y="2808288"/>
              <a:ext cx="26988" cy="33337"/>
            </a:xfrm>
            <a:custGeom>
              <a:avLst/>
              <a:gdLst>
                <a:gd name="T0" fmla="*/ 35282838 w 17"/>
                <a:gd name="T1" fmla="*/ 0 h 21"/>
                <a:gd name="T2" fmla="*/ 42844237 w 17"/>
                <a:gd name="T3" fmla="*/ 47881452 h 21"/>
                <a:gd name="T4" fmla="*/ 2520996 w 17"/>
                <a:gd name="T5" fmla="*/ 52921699 h 21"/>
                <a:gd name="T6" fmla="*/ 0 w 17"/>
                <a:gd name="T7" fmla="*/ 10080473 h 21"/>
                <a:gd name="T8" fmla="*/ 35282838 w 1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14" y="0"/>
                  </a:moveTo>
                  <a:lnTo>
                    <a:pt x="17" y="19"/>
                  </a:lnTo>
                  <a:lnTo>
                    <a:pt x="1" y="21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5481638" y="2797175"/>
              <a:ext cx="28575" cy="31750"/>
            </a:xfrm>
            <a:custGeom>
              <a:avLst/>
              <a:gdLst>
                <a:gd name="T0" fmla="*/ 35282185 w 18"/>
                <a:gd name="T1" fmla="*/ 0 h 20"/>
                <a:gd name="T2" fmla="*/ 45362806 w 18"/>
                <a:gd name="T3" fmla="*/ 47883757 h 20"/>
                <a:gd name="T4" fmla="*/ 2520950 w 18"/>
                <a:gd name="T5" fmla="*/ 50403118 h 20"/>
                <a:gd name="T6" fmla="*/ 0 w 18"/>
                <a:gd name="T7" fmla="*/ 10080624 h 20"/>
                <a:gd name="T8" fmla="*/ 35282185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4" y="0"/>
                  </a:moveTo>
                  <a:lnTo>
                    <a:pt x="18" y="19"/>
                  </a:lnTo>
                  <a:lnTo>
                    <a:pt x="1" y="20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5529263" y="2789238"/>
              <a:ext cx="30163" cy="30162"/>
            </a:xfrm>
            <a:custGeom>
              <a:avLst/>
              <a:gdLst>
                <a:gd name="T0" fmla="*/ 37803761 w 19"/>
                <a:gd name="T1" fmla="*/ 0 h 19"/>
                <a:gd name="T2" fmla="*/ 47884549 w 19"/>
                <a:gd name="T3" fmla="*/ 40321828 h 19"/>
                <a:gd name="T4" fmla="*/ 5040396 w 19"/>
                <a:gd name="T5" fmla="*/ 47881374 h 19"/>
                <a:gd name="T6" fmla="*/ 0 w 19"/>
                <a:gd name="T7" fmla="*/ 7559550 h 19"/>
                <a:gd name="T8" fmla="*/ 37803761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5" y="0"/>
                  </a:moveTo>
                  <a:lnTo>
                    <a:pt x="19" y="16"/>
                  </a:lnTo>
                  <a:lnTo>
                    <a:pt x="2" y="19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5578475" y="2778125"/>
              <a:ext cx="28575" cy="34925"/>
            </a:xfrm>
            <a:custGeom>
              <a:avLst/>
              <a:gdLst>
                <a:gd name="T0" fmla="*/ 37801546 w 18"/>
                <a:gd name="T1" fmla="*/ 0 h 22"/>
                <a:gd name="T2" fmla="*/ 45362806 w 18"/>
                <a:gd name="T3" fmla="*/ 40322498 h 22"/>
                <a:gd name="T4" fmla="*/ 2520950 w 18"/>
                <a:gd name="T5" fmla="*/ 55443443 h 22"/>
                <a:gd name="T6" fmla="*/ 0 w 18"/>
                <a:gd name="T7" fmla="*/ 7559675 h 22"/>
                <a:gd name="T8" fmla="*/ 37801546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2"/>
                <a:gd name="T17" fmla="*/ 18 w 1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2">
                  <a:moveTo>
                    <a:pt x="15" y="0"/>
                  </a:moveTo>
                  <a:lnTo>
                    <a:pt x="18" y="16"/>
                  </a:lnTo>
                  <a:lnTo>
                    <a:pt x="1" y="22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5626100" y="2768600"/>
              <a:ext cx="28575" cy="33337"/>
            </a:xfrm>
            <a:custGeom>
              <a:avLst/>
              <a:gdLst>
                <a:gd name="T0" fmla="*/ 40322495 w 18"/>
                <a:gd name="T1" fmla="*/ 0 h 21"/>
                <a:gd name="T2" fmla="*/ 45362806 w 18"/>
                <a:gd name="T3" fmla="*/ 45362128 h 21"/>
                <a:gd name="T4" fmla="*/ 10080624 w 18"/>
                <a:gd name="T5" fmla="*/ 52921699 h 21"/>
                <a:gd name="T6" fmla="*/ 0 w 18"/>
                <a:gd name="T7" fmla="*/ 5040237 h 21"/>
                <a:gd name="T8" fmla="*/ 40322495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6" y="0"/>
                  </a:moveTo>
                  <a:lnTo>
                    <a:pt x="18" y="18"/>
                  </a:lnTo>
                  <a:lnTo>
                    <a:pt x="4" y="21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673725" y="2757488"/>
              <a:ext cx="30163" cy="31750"/>
            </a:xfrm>
            <a:custGeom>
              <a:avLst/>
              <a:gdLst>
                <a:gd name="T0" fmla="*/ 42844155 w 19"/>
                <a:gd name="T1" fmla="*/ 0 h 20"/>
                <a:gd name="T2" fmla="*/ 47884549 w 19"/>
                <a:gd name="T3" fmla="*/ 47883757 h 20"/>
                <a:gd name="T4" fmla="*/ 10080791 w 19"/>
                <a:gd name="T5" fmla="*/ 50403118 h 20"/>
                <a:gd name="T6" fmla="*/ 0 w 19"/>
                <a:gd name="T7" fmla="*/ 15120938 h 20"/>
                <a:gd name="T8" fmla="*/ 42844155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7" y="0"/>
                  </a:moveTo>
                  <a:lnTo>
                    <a:pt x="19" y="19"/>
                  </a:lnTo>
                  <a:lnTo>
                    <a:pt x="4" y="20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5721350" y="2747963"/>
              <a:ext cx="30163" cy="30162"/>
            </a:xfrm>
            <a:custGeom>
              <a:avLst/>
              <a:gdLst>
                <a:gd name="T0" fmla="*/ 45363559 w 19"/>
                <a:gd name="T1" fmla="*/ 0 h 19"/>
                <a:gd name="T2" fmla="*/ 47884549 w 19"/>
                <a:gd name="T3" fmla="*/ 45362055 h 19"/>
                <a:gd name="T4" fmla="*/ 10080791 w 19"/>
                <a:gd name="T5" fmla="*/ 47881374 h 19"/>
                <a:gd name="T6" fmla="*/ 0 w 19"/>
                <a:gd name="T7" fmla="*/ 7559550 h 19"/>
                <a:gd name="T8" fmla="*/ 45363559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8" y="0"/>
                  </a:moveTo>
                  <a:lnTo>
                    <a:pt x="19" y="18"/>
                  </a:lnTo>
                  <a:lnTo>
                    <a:pt x="4" y="19"/>
                  </a:lnTo>
                  <a:lnTo>
                    <a:pt x="0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5772150" y="2741613"/>
              <a:ext cx="30163" cy="30162"/>
            </a:xfrm>
            <a:custGeom>
              <a:avLst/>
              <a:gdLst>
                <a:gd name="T0" fmla="*/ 40323165 w 19"/>
                <a:gd name="T1" fmla="*/ 0 h 19"/>
                <a:gd name="T2" fmla="*/ 47884549 w 19"/>
                <a:gd name="T3" fmla="*/ 40321828 h 19"/>
                <a:gd name="T4" fmla="*/ 10080791 w 19"/>
                <a:gd name="T5" fmla="*/ 47881374 h 19"/>
                <a:gd name="T6" fmla="*/ 0 w 19"/>
                <a:gd name="T7" fmla="*/ 2519321 h 19"/>
                <a:gd name="T8" fmla="*/ 40323165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6" y="0"/>
                  </a:moveTo>
                  <a:lnTo>
                    <a:pt x="19" y="16"/>
                  </a:lnTo>
                  <a:lnTo>
                    <a:pt x="4" y="19"/>
                  </a:lnTo>
                  <a:lnTo>
                    <a:pt x="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5824538" y="2728913"/>
              <a:ext cx="28575" cy="33337"/>
            </a:xfrm>
            <a:custGeom>
              <a:avLst/>
              <a:gdLst>
                <a:gd name="T0" fmla="*/ 32761236 w 18"/>
                <a:gd name="T1" fmla="*/ 0 h 21"/>
                <a:gd name="T2" fmla="*/ 45362806 w 18"/>
                <a:gd name="T3" fmla="*/ 37800982 h 21"/>
                <a:gd name="T4" fmla="*/ 2520950 w 18"/>
                <a:gd name="T5" fmla="*/ 52921699 h 21"/>
                <a:gd name="T6" fmla="*/ 0 w 18"/>
                <a:gd name="T7" fmla="*/ 7559562 h 21"/>
                <a:gd name="T8" fmla="*/ 32761236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3" y="0"/>
                  </a:moveTo>
                  <a:lnTo>
                    <a:pt x="18" y="15"/>
                  </a:lnTo>
                  <a:lnTo>
                    <a:pt x="1" y="21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5872163" y="2717800"/>
              <a:ext cx="30163" cy="31750"/>
            </a:xfrm>
            <a:custGeom>
              <a:avLst/>
              <a:gdLst>
                <a:gd name="T0" fmla="*/ 37803761 w 19"/>
                <a:gd name="T1" fmla="*/ 0 h 20"/>
                <a:gd name="T2" fmla="*/ 47884549 w 19"/>
                <a:gd name="T3" fmla="*/ 47883757 h 20"/>
                <a:gd name="T4" fmla="*/ 5040396 w 19"/>
                <a:gd name="T5" fmla="*/ 50403118 h 20"/>
                <a:gd name="T6" fmla="*/ 0 w 19"/>
                <a:gd name="T7" fmla="*/ 7559675 h 20"/>
                <a:gd name="T8" fmla="*/ 37803761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5" y="0"/>
                  </a:moveTo>
                  <a:lnTo>
                    <a:pt x="19" y="19"/>
                  </a:lnTo>
                  <a:lnTo>
                    <a:pt x="2" y="20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5921375" y="2708275"/>
              <a:ext cx="28575" cy="33337"/>
            </a:xfrm>
            <a:custGeom>
              <a:avLst/>
              <a:gdLst>
                <a:gd name="T0" fmla="*/ 35282185 w 18"/>
                <a:gd name="T1" fmla="*/ 0 h 21"/>
                <a:gd name="T2" fmla="*/ 45362806 w 18"/>
                <a:gd name="T3" fmla="*/ 45362128 h 21"/>
                <a:gd name="T4" fmla="*/ 2520950 w 18"/>
                <a:gd name="T5" fmla="*/ 52921699 h 21"/>
                <a:gd name="T6" fmla="*/ 0 w 18"/>
                <a:gd name="T7" fmla="*/ 10080473 h 21"/>
                <a:gd name="T8" fmla="*/ 35282185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4" y="0"/>
                  </a:moveTo>
                  <a:lnTo>
                    <a:pt x="18" y="18"/>
                  </a:lnTo>
                  <a:lnTo>
                    <a:pt x="1" y="21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5969000" y="2697163"/>
              <a:ext cx="28575" cy="31750"/>
            </a:xfrm>
            <a:custGeom>
              <a:avLst/>
              <a:gdLst>
                <a:gd name="T0" fmla="*/ 35282185 w 18"/>
                <a:gd name="T1" fmla="*/ 0 h 20"/>
                <a:gd name="T2" fmla="*/ 45362806 w 18"/>
                <a:gd name="T3" fmla="*/ 42843446 h 20"/>
                <a:gd name="T4" fmla="*/ 7559675 w 18"/>
                <a:gd name="T5" fmla="*/ 50403118 h 20"/>
                <a:gd name="T6" fmla="*/ 0 w 18"/>
                <a:gd name="T7" fmla="*/ 10080624 h 20"/>
                <a:gd name="T8" fmla="*/ 35282185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4" y="0"/>
                  </a:moveTo>
                  <a:lnTo>
                    <a:pt x="18" y="17"/>
                  </a:lnTo>
                  <a:lnTo>
                    <a:pt x="3" y="20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6016625" y="2689225"/>
              <a:ext cx="30163" cy="33337"/>
            </a:xfrm>
            <a:custGeom>
              <a:avLst/>
              <a:gdLst>
                <a:gd name="T0" fmla="*/ 42844155 w 19"/>
                <a:gd name="T1" fmla="*/ 0 h 21"/>
                <a:gd name="T2" fmla="*/ 47884549 w 19"/>
                <a:gd name="T3" fmla="*/ 40321893 h 21"/>
                <a:gd name="T4" fmla="*/ 7561388 w 19"/>
                <a:gd name="T5" fmla="*/ 52921699 h 21"/>
                <a:gd name="T6" fmla="*/ 0 w 19"/>
                <a:gd name="T7" fmla="*/ 5040237 h 21"/>
                <a:gd name="T8" fmla="*/ 42844155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7" y="0"/>
                  </a:moveTo>
                  <a:lnTo>
                    <a:pt x="19" y="16"/>
                  </a:lnTo>
                  <a:lnTo>
                    <a:pt x="3" y="21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6065838" y="2678113"/>
              <a:ext cx="28575" cy="31750"/>
            </a:xfrm>
            <a:custGeom>
              <a:avLst/>
              <a:gdLst>
                <a:gd name="T0" fmla="*/ 42843444 w 18"/>
                <a:gd name="T1" fmla="*/ 0 h 20"/>
                <a:gd name="T2" fmla="*/ 45362806 w 18"/>
                <a:gd name="T3" fmla="*/ 40322497 h 20"/>
                <a:gd name="T4" fmla="*/ 5040312 w 18"/>
                <a:gd name="T5" fmla="*/ 50403118 h 20"/>
                <a:gd name="T6" fmla="*/ 0 w 18"/>
                <a:gd name="T7" fmla="*/ 7559675 h 20"/>
                <a:gd name="T8" fmla="*/ 42843444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7" y="0"/>
                  </a:moveTo>
                  <a:lnTo>
                    <a:pt x="18" y="16"/>
                  </a:lnTo>
                  <a:lnTo>
                    <a:pt x="2" y="20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115050" y="2668588"/>
              <a:ext cx="26988" cy="30162"/>
            </a:xfrm>
            <a:custGeom>
              <a:avLst/>
              <a:gdLst>
                <a:gd name="T0" fmla="*/ 40323241 w 17"/>
                <a:gd name="T1" fmla="*/ 0 h 19"/>
                <a:gd name="T2" fmla="*/ 42844237 w 17"/>
                <a:gd name="T3" fmla="*/ 45362055 h 19"/>
                <a:gd name="T4" fmla="*/ 7561402 w 17"/>
                <a:gd name="T5" fmla="*/ 47881374 h 19"/>
                <a:gd name="T6" fmla="*/ 0 w 17"/>
                <a:gd name="T7" fmla="*/ 10080457 h 19"/>
                <a:gd name="T8" fmla="*/ 40323241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6" y="0"/>
                  </a:moveTo>
                  <a:lnTo>
                    <a:pt x="17" y="18"/>
                  </a:lnTo>
                  <a:lnTo>
                    <a:pt x="3" y="19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164263" y="2657475"/>
              <a:ext cx="26988" cy="31750"/>
            </a:xfrm>
            <a:custGeom>
              <a:avLst/>
              <a:gdLst>
                <a:gd name="T0" fmla="*/ 37803833 w 17"/>
                <a:gd name="T1" fmla="*/ 0 h 20"/>
                <a:gd name="T2" fmla="*/ 42844237 w 17"/>
                <a:gd name="T3" fmla="*/ 47883757 h 20"/>
                <a:gd name="T4" fmla="*/ 7561402 w 17"/>
                <a:gd name="T5" fmla="*/ 50403118 h 20"/>
                <a:gd name="T6" fmla="*/ 0 w 17"/>
                <a:gd name="T7" fmla="*/ 10080624 h 20"/>
                <a:gd name="T8" fmla="*/ 37803833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5" y="0"/>
                  </a:moveTo>
                  <a:lnTo>
                    <a:pt x="17" y="19"/>
                  </a:lnTo>
                  <a:lnTo>
                    <a:pt x="3" y="20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6211888" y="2649538"/>
              <a:ext cx="26988" cy="28575"/>
            </a:xfrm>
            <a:custGeom>
              <a:avLst/>
              <a:gdLst>
                <a:gd name="T0" fmla="*/ 40323241 w 17"/>
                <a:gd name="T1" fmla="*/ 0 h 18"/>
                <a:gd name="T2" fmla="*/ 42844237 w 17"/>
                <a:gd name="T3" fmla="*/ 40322495 h 18"/>
                <a:gd name="T4" fmla="*/ 10080810 w 17"/>
                <a:gd name="T5" fmla="*/ 45362806 h 18"/>
                <a:gd name="T6" fmla="*/ 0 w 17"/>
                <a:gd name="T7" fmla="*/ 5040312 h 18"/>
                <a:gd name="T8" fmla="*/ 40323241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6" y="0"/>
                  </a:moveTo>
                  <a:lnTo>
                    <a:pt x="17" y="16"/>
                  </a:lnTo>
                  <a:lnTo>
                    <a:pt x="4" y="18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6261100" y="2638425"/>
              <a:ext cx="28575" cy="31750"/>
            </a:xfrm>
            <a:custGeom>
              <a:avLst/>
              <a:gdLst>
                <a:gd name="T0" fmla="*/ 37801546 w 18"/>
                <a:gd name="T1" fmla="*/ 0 h 20"/>
                <a:gd name="T2" fmla="*/ 45362806 w 18"/>
                <a:gd name="T3" fmla="*/ 40322497 h 20"/>
                <a:gd name="T4" fmla="*/ 7559675 w 18"/>
                <a:gd name="T5" fmla="*/ 50403118 h 20"/>
                <a:gd name="T6" fmla="*/ 0 w 18"/>
                <a:gd name="T7" fmla="*/ 7559675 h 20"/>
                <a:gd name="T8" fmla="*/ 3780154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5" y="0"/>
                  </a:moveTo>
                  <a:lnTo>
                    <a:pt x="18" y="16"/>
                  </a:lnTo>
                  <a:lnTo>
                    <a:pt x="3" y="20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6311900" y="2628900"/>
              <a:ext cx="30163" cy="33337"/>
            </a:xfrm>
            <a:custGeom>
              <a:avLst/>
              <a:gdLst>
                <a:gd name="T0" fmla="*/ 37803761 w 19"/>
                <a:gd name="T1" fmla="*/ 0 h 21"/>
                <a:gd name="T2" fmla="*/ 47884549 w 19"/>
                <a:gd name="T3" fmla="*/ 45362128 h 21"/>
                <a:gd name="T4" fmla="*/ 7561388 w 19"/>
                <a:gd name="T5" fmla="*/ 52921699 h 21"/>
                <a:gd name="T6" fmla="*/ 0 w 19"/>
                <a:gd name="T7" fmla="*/ 2519325 h 21"/>
                <a:gd name="T8" fmla="*/ 37803761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5" y="0"/>
                  </a:moveTo>
                  <a:lnTo>
                    <a:pt x="19" y="18"/>
                  </a:lnTo>
                  <a:lnTo>
                    <a:pt x="3" y="2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6359525" y="2617788"/>
              <a:ext cx="30163" cy="31750"/>
            </a:xfrm>
            <a:custGeom>
              <a:avLst/>
              <a:gdLst>
                <a:gd name="T0" fmla="*/ 37803761 w 19"/>
                <a:gd name="T1" fmla="*/ 0 h 20"/>
                <a:gd name="T2" fmla="*/ 47884549 w 19"/>
                <a:gd name="T3" fmla="*/ 42843446 h 20"/>
                <a:gd name="T4" fmla="*/ 7561388 w 19"/>
                <a:gd name="T5" fmla="*/ 50403118 h 20"/>
                <a:gd name="T6" fmla="*/ 0 w 19"/>
                <a:gd name="T7" fmla="*/ 10080624 h 20"/>
                <a:gd name="T8" fmla="*/ 37803761 w 1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0"/>
                <a:gd name="T17" fmla="*/ 19 w 1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0">
                  <a:moveTo>
                    <a:pt x="15" y="0"/>
                  </a:moveTo>
                  <a:lnTo>
                    <a:pt x="19" y="17"/>
                  </a:lnTo>
                  <a:lnTo>
                    <a:pt x="3" y="20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6408738" y="2608263"/>
              <a:ext cx="28575" cy="30162"/>
            </a:xfrm>
            <a:custGeom>
              <a:avLst/>
              <a:gdLst>
                <a:gd name="T0" fmla="*/ 35282185 w 18"/>
                <a:gd name="T1" fmla="*/ 0 h 19"/>
                <a:gd name="T2" fmla="*/ 45362806 w 18"/>
                <a:gd name="T3" fmla="*/ 42841148 h 19"/>
                <a:gd name="T4" fmla="*/ 5040312 w 18"/>
                <a:gd name="T5" fmla="*/ 47881374 h 19"/>
                <a:gd name="T6" fmla="*/ 0 w 18"/>
                <a:gd name="T7" fmla="*/ 10080457 h 19"/>
                <a:gd name="T8" fmla="*/ 35282185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14" y="0"/>
                  </a:moveTo>
                  <a:lnTo>
                    <a:pt x="18" y="17"/>
                  </a:lnTo>
                  <a:lnTo>
                    <a:pt x="2" y="1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6457950" y="2598738"/>
              <a:ext cx="26988" cy="31750"/>
            </a:xfrm>
            <a:custGeom>
              <a:avLst/>
              <a:gdLst>
                <a:gd name="T0" fmla="*/ 40323241 w 17"/>
                <a:gd name="T1" fmla="*/ 0 h 20"/>
                <a:gd name="T2" fmla="*/ 42844237 w 17"/>
                <a:gd name="T3" fmla="*/ 40322497 h 20"/>
                <a:gd name="T4" fmla="*/ 5040405 w 17"/>
                <a:gd name="T5" fmla="*/ 50403118 h 20"/>
                <a:gd name="T6" fmla="*/ 0 w 17"/>
                <a:gd name="T7" fmla="*/ 7559675 h 20"/>
                <a:gd name="T8" fmla="*/ 40323241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6" y="0"/>
                  </a:moveTo>
                  <a:lnTo>
                    <a:pt x="17" y="16"/>
                  </a:lnTo>
                  <a:lnTo>
                    <a:pt x="2" y="20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6507163" y="2589213"/>
              <a:ext cx="26988" cy="30162"/>
            </a:xfrm>
            <a:custGeom>
              <a:avLst/>
              <a:gdLst>
                <a:gd name="T0" fmla="*/ 37803833 w 17"/>
                <a:gd name="T1" fmla="*/ 0 h 19"/>
                <a:gd name="T2" fmla="*/ 42844237 w 17"/>
                <a:gd name="T3" fmla="*/ 40321828 h 19"/>
                <a:gd name="T4" fmla="*/ 2520996 w 17"/>
                <a:gd name="T5" fmla="*/ 47881374 h 19"/>
                <a:gd name="T6" fmla="*/ 0 w 17"/>
                <a:gd name="T7" fmla="*/ 5040228 h 19"/>
                <a:gd name="T8" fmla="*/ 37803833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5" y="0"/>
                  </a:moveTo>
                  <a:lnTo>
                    <a:pt x="17" y="16"/>
                  </a:lnTo>
                  <a:lnTo>
                    <a:pt x="1" y="19"/>
                  </a:lnTo>
                  <a:lnTo>
                    <a:pt x="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6554788" y="2578100"/>
              <a:ext cx="26988" cy="31750"/>
            </a:xfrm>
            <a:custGeom>
              <a:avLst/>
              <a:gdLst>
                <a:gd name="T0" fmla="*/ 40323241 w 17"/>
                <a:gd name="T1" fmla="*/ 0 h 20"/>
                <a:gd name="T2" fmla="*/ 42844237 w 17"/>
                <a:gd name="T3" fmla="*/ 47883757 h 20"/>
                <a:gd name="T4" fmla="*/ 10080810 w 17"/>
                <a:gd name="T5" fmla="*/ 50403118 h 20"/>
                <a:gd name="T6" fmla="*/ 0 w 17"/>
                <a:gd name="T7" fmla="*/ 7559675 h 20"/>
                <a:gd name="T8" fmla="*/ 40323241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6" y="0"/>
                  </a:moveTo>
                  <a:lnTo>
                    <a:pt x="17" y="19"/>
                  </a:lnTo>
                  <a:lnTo>
                    <a:pt x="4" y="20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6602413" y="2565400"/>
              <a:ext cx="30163" cy="33337"/>
            </a:xfrm>
            <a:custGeom>
              <a:avLst/>
              <a:gdLst>
                <a:gd name="T0" fmla="*/ 40323165 w 19"/>
                <a:gd name="T1" fmla="*/ 0 h 21"/>
                <a:gd name="T2" fmla="*/ 47884549 w 19"/>
                <a:gd name="T3" fmla="*/ 47881452 h 21"/>
                <a:gd name="T4" fmla="*/ 10080791 w 19"/>
                <a:gd name="T5" fmla="*/ 52921699 h 21"/>
                <a:gd name="T6" fmla="*/ 0 w 19"/>
                <a:gd name="T7" fmla="*/ 12599797 h 21"/>
                <a:gd name="T8" fmla="*/ 40323165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6" y="0"/>
                  </a:moveTo>
                  <a:lnTo>
                    <a:pt x="19" y="19"/>
                  </a:lnTo>
                  <a:lnTo>
                    <a:pt x="4" y="21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651625" y="2559050"/>
              <a:ext cx="28575" cy="30162"/>
            </a:xfrm>
            <a:custGeom>
              <a:avLst/>
              <a:gdLst>
                <a:gd name="T0" fmla="*/ 37801546 w 18"/>
                <a:gd name="T1" fmla="*/ 0 h 19"/>
                <a:gd name="T2" fmla="*/ 45362806 w 18"/>
                <a:gd name="T3" fmla="*/ 40321828 h 19"/>
                <a:gd name="T4" fmla="*/ 7559675 w 18"/>
                <a:gd name="T5" fmla="*/ 47881374 h 19"/>
                <a:gd name="T6" fmla="*/ 0 w 18"/>
                <a:gd name="T7" fmla="*/ 7559550 h 19"/>
                <a:gd name="T8" fmla="*/ 37801546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15" y="0"/>
                  </a:moveTo>
                  <a:lnTo>
                    <a:pt x="18" y="16"/>
                  </a:lnTo>
                  <a:lnTo>
                    <a:pt x="3" y="19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6699250" y="2547938"/>
              <a:ext cx="31750" cy="34925"/>
            </a:xfrm>
            <a:custGeom>
              <a:avLst/>
              <a:gdLst>
                <a:gd name="T0" fmla="*/ 40322497 w 20"/>
                <a:gd name="T1" fmla="*/ 0 h 22"/>
                <a:gd name="T2" fmla="*/ 50403118 w 20"/>
                <a:gd name="T3" fmla="*/ 40322498 h 22"/>
                <a:gd name="T4" fmla="*/ 12601573 w 20"/>
                <a:gd name="T5" fmla="*/ 55443443 h 22"/>
                <a:gd name="T6" fmla="*/ 0 w 20"/>
                <a:gd name="T7" fmla="*/ 10080625 h 22"/>
                <a:gd name="T8" fmla="*/ 40322497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16" y="0"/>
                  </a:moveTo>
                  <a:lnTo>
                    <a:pt x="20" y="16"/>
                  </a:lnTo>
                  <a:lnTo>
                    <a:pt x="5" y="22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6751638" y="2538413"/>
              <a:ext cx="28575" cy="31750"/>
            </a:xfrm>
            <a:custGeom>
              <a:avLst/>
              <a:gdLst>
                <a:gd name="T0" fmla="*/ 35282185 w 18"/>
                <a:gd name="T1" fmla="*/ 0 h 20"/>
                <a:gd name="T2" fmla="*/ 45362806 w 18"/>
                <a:gd name="T3" fmla="*/ 40322497 h 20"/>
                <a:gd name="T4" fmla="*/ 5040312 w 18"/>
                <a:gd name="T5" fmla="*/ 50403118 h 20"/>
                <a:gd name="T6" fmla="*/ 0 w 18"/>
                <a:gd name="T7" fmla="*/ 2520950 h 20"/>
                <a:gd name="T8" fmla="*/ 35282185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0"/>
                <a:gd name="T17" fmla="*/ 18 w 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0">
                  <a:moveTo>
                    <a:pt x="14" y="0"/>
                  </a:moveTo>
                  <a:lnTo>
                    <a:pt x="18" y="16"/>
                  </a:lnTo>
                  <a:lnTo>
                    <a:pt x="2" y="20"/>
                  </a:lnTo>
                  <a:lnTo>
                    <a:pt x="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6800850" y="2530475"/>
              <a:ext cx="15875" cy="28575"/>
            </a:xfrm>
            <a:custGeom>
              <a:avLst/>
              <a:gdLst>
                <a:gd name="T0" fmla="*/ 17640299 w 10"/>
                <a:gd name="T1" fmla="*/ 0 h 18"/>
                <a:gd name="T2" fmla="*/ 0 w 10"/>
                <a:gd name="T3" fmla="*/ 7559675 h 18"/>
                <a:gd name="T4" fmla="*/ 5040312 w 10"/>
                <a:gd name="T5" fmla="*/ 45362806 h 18"/>
                <a:gd name="T6" fmla="*/ 25201559 w 10"/>
                <a:gd name="T7" fmla="*/ 40322495 h 18"/>
                <a:gd name="T8" fmla="*/ 17640299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7" y="0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4" name="Freeform 144"/>
            <p:cNvSpPr>
              <a:spLocks noEditPoints="1"/>
            </p:cNvSpPr>
            <p:nvPr/>
          </p:nvSpPr>
          <p:spPr bwMode="auto">
            <a:xfrm>
              <a:off x="1884363" y="2843213"/>
              <a:ext cx="85725" cy="98425"/>
            </a:xfrm>
            <a:custGeom>
              <a:avLst/>
              <a:gdLst>
                <a:gd name="T0" fmla="*/ 68045018 w 54"/>
                <a:gd name="T1" fmla="*/ 133569092 h 62"/>
                <a:gd name="T2" fmla="*/ 68045018 w 54"/>
                <a:gd name="T3" fmla="*/ 156249699 h 62"/>
                <a:gd name="T4" fmla="*/ 68045018 w 54"/>
                <a:gd name="T5" fmla="*/ 133569092 h 62"/>
                <a:gd name="T6" fmla="*/ 105846582 w 54"/>
                <a:gd name="T7" fmla="*/ 118448158 h 62"/>
                <a:gd name="T8" fmla="*/ 105846582 w 54"/>
                <a:gd name="T9" fmla="*/ 136088454 h 62"/>
                <a:gd name="T10" fmla="*/ 85685313 w 54"/>
                <a:gd name="T11" fmla="*/ 156249699 h 62"/>
                <a:gd name="T12" fmla="*/ 68045018 w 54"/>
                <a:gd name="T13" fmla="*/ 133569092 h 62"/>
                <a:gd name="T14" fmla="*/ 115927204 w 54"/>
                <a:gd name="T15" fmla="*/ 95765939 h 62"/>
                <a:gd name="T16" fmla="*/ 136088449 w 54"/>
                <a:gd name="T17" fmla="*/ 78125643 h 62"/>
                <a:gd name="T18" fmla="*/ 128528776 w 54"/>
                <a:gd name="T19" fmla="*/ 108367535 h 62"/>
                <a:gd name="T20" fmla="*/ 115927204 w 54"/>
                <a:gd name="T21" fmla="*/ 133569092 h 62"/>
                <a:gd name="T22" fmla="*/ 118448154 w 54"/>
                <a:gd name="T23" fmla="*/ 78125643 h 62"/>
                <a:gd name="T24" fmla="*/ 136088449 w 54"/>
                <a:gd name="T25" fmla="*/ 78125643 h 62"/>
                <a:gd name="T26" fmla="*/ 118448154 w 54"/>
                <a:gd name="T27" fmla="*/ 78125643 h 62"/>
                <a:gd name="T28" fmla="*/ 118448154 w 54"/>
                <a:gd name="T29" fmla="*/ 78125643 h 62"/>
                <a:gd name="T30" fmla="*/ 136088449 w 54"/>
                <a:gd name="T31" fmla="*/ 78125643 h 62"/>
                <a:gd name="T32" fmla="*/ 118448154 w 54"/>
                <a:gd name="T33" fmla="*/ 78125643 h 62"/>
                <a:gd name="T34" fmla="*/ 105846582 w 54"/>
                <a:gd name="T35" fmla="*/ 37803141 h 62"/>
                <a:gd name="T36" fmla="*/ 126007827 w 54"/>
                <a:gd name="T37" fmla="*/ 37803141 h 62"/>
                <a:gd name="T38" fmla="*/ 136088449 w 54"/>
                <a:gd name="T39" fmla="*/ 63004709 h 62"/>
                <a:gd name="T40" fmla="*/ 118448154 w 54"/>
                <a:gd name="T41" fmla="*/ 78125643 h 62"/>
                <a:gd name="T42" fmla="*/ 88206262 w 54"/>
                <a:gd name="T43" fmla="*/ 22682201 h 62"/>
                <a:gd name="T44" fmla="*/ 68045018 w 54"/>
                <a:gd name="T45" fmla="*/ 0 h 62"/>
                <a:gd name="T46" fmla="*/ 90725624 w 54"/>
                <a:gd name="T47" fmla="*/ 7561264 h 62"/>
                <a:gd name="T48" fmla="*/ 115927204 w 54"/>
                <a:gd name="T49" fmla="*/ 22682201 h 62"/>
                <a:gd name="T50" fmla="*/ 68045018 w 54"/>
                <a:gd name="T51" fmla="*/ 17641889 h 62"/>
                <a:gd name="T52" fmla="*/ 68045018 w 54"/>
                <a:gd name="T53" fmla="*/ 0 h 62"/>
                <a:gd name="T54" fmla="*/ 68045018 w 54"/>
                <a:gd name="T55" fmla="*/ 17641889 h 62"/>
                <a:gd name="T56" fmla="*/ 68045018 w 54"/>
                <a:gd name="T57" fmla="*/ 17641889 h 62"/>
                <a:gd name="T58" fmla="*/ 68045018 w 54"/>
                <a:gd name="T59" fmla="*/ 0 h 62"/>
                <a:gd name="T60" fmla="*/ 68045018 w 54"/>
                <a:gd name="T61" fmla="*/ 17641889 h 62"/>
                <a:gd name="T62" fmla="*/ 32762828 w 54"/>
                <a:gd name="T63" fmla="*/ 37803141 h 62"/>
                <a:gd name="T64" fmla="*/ 27722517 w 54"/>
                <a:gd name="T65" fmla="*/ 12601575 h 62"/>
                <a:gd name="T66" fmla="*/ 52924085 w 54"/>
                <a:gd name="T67" fmla="*/ 0 h 62"/>
                <a:gd name="T68" fmla="*/ 68045018 w 54"/>
                <a:gd name="T69" fmla="*/ 17641889 h 62"/>
                <a:gd name="T70" fmla="*/ 22682200 w 54"/>
                <a:gd name="T71" fmla="*/ 52924087 h 62"/>
                <a:gd name="T72" fmla="*/ 0 w 54"/>
                <a:gd name="T73" fmla="*/ 78125643 h 62"/>
                <a:gd name="T74" fmla="*/ 2520950 w 54"/>
                <a:gd name="T75" fmla="*/ 47883763 h 62"/>
                <a:gd name="T76" fmla="*/ 15120939 w 54"/>
                <a:gd name="T77" fmla="*/ 22682201 h 62"/>
                <a:gd name="T78" fmla="*/ 15120939 w 54"/>
                <a:gd name="T79" fmla="*/ 78125643 h 62"/>
                <a:gd name="T80" fmla="*/ 0 w 54"/>
                <a:gd name="T81" fmla="*/ 78125643 h 62"/>
                <a:gd name="T82" fmla="*/ 15120939 w 54"/>
                <a:gd name="T83" fmla="*/ 78125643 h 62"/>
                <a:gd name="T84" fmla="*/ 15120939 w 54"/>
                <a:gd name="T85" fmla="*/ 78125643 h 62"/>
                <a:gd name="T86" fmla="*/ 0 w 54"/>
                <a:gd name="T87" fmla="*/ 78125643 h 62"/>
                <a:gd name="T88" fmla="*/ 15120939 w 54"/>
                <a:gd name="T89" fmla="*/ 78125643 h 62"/>
                <a:gd name="T90" fmla="*/ 32762828 w 54"/>
                <a:gd name="T91" fmla="*/ 118448158 h 62"/>
                <a:gd name="T92" fmla="*/ 12601575 w 54"/>
                <a:gd name="T93" fmla="*/ 123488469 h 62"/>
                <a:gd name="T94" fmla="*/ 2520950 w 54"/>
                <a:gd name="T95" fmla="*/ 93246577 h 62"/>
                <a:gd name="T96" fmla="*/ 15120939 w 54"/>
                <a:gd name="T97" fmla="*/ 78125643 h 62"/>
                <a:gd name="T98" fmla="*/ 47883761 w 54"/>
                <a:gd name="T99" fmla="*/ 126007831 h 62"/>
                <a:gd name="T100" fmla="*/ 68045018 w 54"/>
                <a:gd name="T101" fmla="*/ 156249699 h 62"/>
                <a:gd name="T102" fmla="*/ 42843450 w 54"/>
                <a:gd name="T103" fmla="*/ 148690026 h 62"/>
                <a:gd name="T104" fmla="*/ 15120939 w 54"/>
                <a:gd name="T105" fmla="*/ 133569092 h 62"/>
                <a:gd name="T106" fmla="*/ 68045018 w 54"/>
                <a:gd name="T107" fmla="*/ 133569092 h 62"/>
                <a:gd name="T108" fmla="*/ 68045018 w 54"/>
                <a:gd name="T109" fmla="*/ 156249699 h 62"/>
                <a:gd name="T110" fmla="*/ 68045018 w 54"/>
                <a:gd name="T111" fmla="*/ 133569092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2"/>
                <a:gd name="T170" fmla="*/ 54 w 54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2">
                  <a:moveTo>
                    <a:pt x="27" y="53"/>
                  </a:moveTo>
                  <a:lnTo>
                    <a:pt x="27" y="53"/>
                  </a:lnTo>
                  <a:lnTo>
                    <a:pt x="27" y="62"/>
                  </a:lnTo>
                  <a:lnTo>
                    <a:pt x="27" y="53"/>
                  </a:lnTo>
                  <a:close/>
                  <a:moveTo>
                    <a:pt x="27" y="53"/>
                  </a:moveTo>
                  <a:lnTo>
                    <a:pt x="35" y="50"/>
                  </a:lnTo>
                  <a:lnTo>
                    <a:pt x="42" y="47"/>
                  </a:lnTo>
                  <a:lnTo>
                    <a:pt x="46" y="53"/>
                  </a:lnTo>
                  <a:lnTo>
                    <a:pt x="42" y="54"/>
                  </a:lnTo>
                  <a:lnTo>
                    <a:pt x="36" y="59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7" y="53"/>
                  </a:lnTo>
                  <a:close/>
                  <a:moveTo>
                    <a:pt x="42" y="47"/>
                  </a:moveTo>
                  <a:lnTo>
                    <a:pt x="46" y="38"/>
                  </a:lnTo>
                  <a:lnTo>
                    <a:pt x="47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1" y="43"/>
                  </a:lnTo>
                  <a:lnTo>
                    <a:pt x="50" y="49"/>
                  </a:lnTo>
                  <a:lnTo>
                    <a:pt x="46" y="53"/>
                  </a:lnTo>
                  <a:lnTo>
                    <a:pt x="42" y="47"/>
                  </a:lnTo>
                  <a:close/>
                  <a:moveTo>
                    <a:pt x="47" y="31"/>
                  </a:moveTo>
                  <a:lnTo>
                    <a:pt x="47" y="31"/>
                  </a:lnTo>
                  <a:lnTo>
                    <a:pt x="54" y="31"/>
                  </a:lnTo>
                  <a:lnTo>
                    <a:pt x="47" y="31"/>
                  </a:lnTo>
                  <a:close/>
                  <a:moveTo>
                    <a:pt x="47" y="31"/>
                  </a:moveTo>
                  <a:lnTo>
                    <a:pt x="47" y="31"/>
                  </a:lnTo>
                  <a:lnTo>
                    <a:pt x="54" y="31"/>
                  </a:lnTo>
                  <a:lnTo>
                    <a:pt x="47" y="31"/>
                  </a:lnTo>
                  <a:close/>
                  <a:moveTo>
                    <a:pt x="47" y="31"/>
                  </a:moveTo>
                  <a:lnTo>
                    <a:pt x="46" y="21"/>
                  </a:lnTo>
                  <a:lnTo>
                    <a:pt x="42" y="15"/>
                  </a:lnTo>
                  <a:lnTo>
                    <a:pt x="46" y="9"/>
                  </a:lnTo>
                  <a:lnTo>
                    <a:pt x="50" y="15"/>
                  </a:lnTo>
                  <a:lnTo>
                    <a:pt x="51" y="19"/>
                  </a:lnTo>
                  <a:lnTo>
                    <a:pt x="54" y="25"/>
                  </a:lnTo>
                  <a:lnTo>
                    <a:pt x="54" y="31"/>
                  </a:lnTo>
                  <a:lnTo>
                    <a:pt x="47" y="31"/>
                  </a:lnTo>
                  <a:close/>
                  <a:moveTo>
                    <a:pt x="42" y="15"/>
                  </a:moveTo>
                  <a:lnTo>
                    <a:pt x="35" y="9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42" y="5"/>
                  </a:lnTo>
                  <a:lnTo>
                    <a:pt x="46" y="9"/>
                  </a:lnTo>
                  <a:lnTo>
                    <a:pt x="42" y="15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19" y="9"/>
                  </a:lnTo>
                  <a:lnTo>
                    <a:pt x="13" y="15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13" y="15"/>
                  </a:moveTo>
                  <a:lnTo>
                    <a:pt x="9" y="2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5"/>
                  </a:lnTo>
                  <a:lnTo>
                    <a:pt x="6" y="9"/>
                  </a:lnTo>
                  <a:lnTo>
                    <a:pt x="13" y="15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1"/>
                  </a:moveTo>
                  <a:lnTo>
                    <a:pt x="9" y="38"/>
                  </a:lnTo>
                  <a:lnTo>
                    <a:pt x="13" y="47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1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13" y="47"/>
                  </a:moveTo>
                  <a:lnTo>
                    <a:pt x="19" y="50"/>
                  </a:lnTo>
                  <a:lnTo>
                    <a:pt x="27" y="53"/>
                  </a:lnTo>
                  <a:lnTo>
                    <a:pt x="27" y="62"/>
                  </a:lnTo>
                  <a:lnTo>
                    <a:pt x="21" y="62"/>
                  </a:lnTo>
                  <a:lnTo>
                    <a:pt x="17" y="59"/>
                  </a:lnTo>
                  <a:lnTo>
                    <a:pt x="11" y="54"/>
                  </a:lnTo>
                  <a:lnTo>
                    <a:pt x="6" y="53"/>
                  </a:lnTo>
                  <a:lnTo>
                    <a:pt x="13" y="47"/>
                  </a:lnTo>
                  <a:close/>
                  <a:moveTo>
                    <a:pt x="27" y="53"/>
                  </a:moveTo>
                  <a:lnTo>
                    <a:pt x="27" y="53"/>
                  </a:lnTo>
                  <a:lnTo>
                    <a:pt x="27" y="62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5" name="Freeform 145"/>
            <p:cNvSpPr>
              <a:spLocks noEditPoints="1"/>
            </p:cNvSpPr>
            <p:nvPr/>
          </p:nvSpPr>
          <p:spPr bwMode="auto">
            <a:xfrm>
              <a:off x="2492375" y="2832100"/>
              <a:ext cx="90488" cy="101600"/>
            </a:xfrm>
            <a:custGeom>
              <a:avLst/>
              <a:gdLst>
                <a:gd name="T0" fmla="*/ 70564771 w 57"/>
                <a:gd name="T1" fmla="*/ 141128732 h 64"/>
                <a:gd name="T2" fmla="*/ 70564771 w 57"/>
                <a:gd name="T3" fmla="*/ 161289973 h 64"/>
                <a:gd name="T4" fmla="*/ 70564771 w 57"/>
                <a:gd name="T5" fmla="*/ 141128732 h 64"/>
                <a:gd name="T6" fmla="*/ 105847169 w 57"/>
                <a:gd name="T7" fmla="*/ 120967492 h 64"/>
                <a:gd name="T8" fmla="*/ 113408471 w 57"/>
                <a:gd name="T9" fmla="*/ 143648094 h 64"/>
                <a:gd name="T10" fmla="*/ 85685788 w 57"/>
                <a:gd name="T11" fmla="*/ 153728714 h 64"/>
                <a:gd name="T12" fmla="*/ 70564771 w 57"/>
                <a:gd name="T13" fmla="*/ 141128732 h 64"/>
                <a:gd name="T14" fmla="*/ 115927847 w 57"/>
                <a:gd name="T15" fmla="*/ 105846562 h 64"/>
                <a:gd name="T16" fmla="*/ 143650505 w 57"/>
                <a:gd name="T17" fmla="*/ 80644986 h 64"/>
                <a:gd name="T18" fmla="*/ 133569827 w 57"/>
                <a:gd name="T19" fmla="*/ 110886872 h 64"/>
                <a:gd name="T20" fmla="*/ 123489149 w 57"/>
                <a:gd name="T21" fmla="*/ 141128732 h 64"/>
                <a:gd name="T22" fmla="*/ 123489149 w 57"/>
                <a:gd name="T23" fmla="*/ 80644986 h 64"/>
                <a:gd name="T24" fmla="*/ 143650505 w 57"/>
                <a:gd name="T25" fmla="*/ 80644986 h 64"/>
                <a:gd name="T26" fmla="*/ 123489149 w 57"/>
                <a:gd name="T27" fmla="*/ 80644986 h 64"/>
                <a:gd name="T28" fmla="*/ 123489149 w 57"/>
                <a:gd name="T29" fmla="*/ 80644986 h 64"/>
                <a:gd name="T30" fmla="*/ 143650505 w 57"/>
                <a:gd name="T31" fmla="*/ 80644986 h 64"/>
                <a:gd name="T32" fmla="*/ 123489149 w 57"/>
                <a:gd name="T33" fmla="*/ 80644986 h 64"/>
                <a:gd name="T34" fmla="*/ 105847169 w 57"/>
                <a:gd name="T35" fmla="*/ 40322493 h 64"/>
                <a:gd name="T36" fmla="*/ 126008525 w 57"/>
                <a:gd name="T37" fmla="*/ 35282183 h 64"/>
                <a:gd name="T38" fmla="*/ 138610166 w 57"/>
                <a:gd name="T39" fmla="*/ 65524056 h 64"/>
                <a:gd name="T40" fmla="*/ 123489149 w 57"/>
                <a:gd name="T41" fmla="*/ 80644986 h 64"/>
                <a:gd name="T42" fmla="*/ 90726127 w 57"/>
                <a:gd name="T43" fmla="*/ 30241873 h 64"/>
                <a:gd name="T44" fmla="*/ 70564771 w 57"/>
                <a:gd name="T45" fmla="*/ 0 h 64"/>
                <a:gd name="T46" fmla="*/ 95766466 w 57"/>
                <a:gd name="T47" fmla="*/ 15120936 h 64"/>
                <a:gd name="T48" fmla="*/ 123489149 w 57"/>
                <a:gd name="T49" fmla="*/ 25201557 h 64"/>
                <a:gd name="T50" fmla="*/ 70564771 w 57"/>
                <a:gd name="T51" fmla="*/ 25201557 h 64"/>
                <a:gd name="T52" fmla="*/ 70564771 w 57"/>
                <a:gd name="T53" fmla="*/ 0 h 64"/>
                <a:gd name="T54" fmla="*/ 70564771 w 57"/>
                <a:gd name="T55" fmla="*/ 25201557 h 64"/>
                <a:gd name="T56" fmla="*/ 70564771 w 57"/>
                <a:gd name="T57" fmla="*/ 25201557 h 64"/>
                <a:gd name="T58" fmla="*/ 70564771 w 57"/>
                <a:gd name="T59" fmla="*/ 0 h 64"/>
                <a:gd name="T60" fmla="*/ 70564771 w 57"/>
                <a:gd name="T61" fmla="*/ 25201557 h 64"/>
                <a:gd name="T62" fmla="*/ 35282385 w 57"/>
                <a:gd name="T63" fmla="*/ 40322493 h 64"/>
                <a:gd name="T64" fmla="*/ 30242046 w 57"/>
                <a:gd name="T65" fmla="*/ 17640298 h 64"/>
                <a:gd name="T66" fmla="*/ 52924378 w 57"/>
                <a:gd name="T67" fmla="*/ 10080623 h 64"/>
                <a:gd name="T68" fmla="*/ 70564771 w 57"/>
                <a:gd name="T69" fmla="*/ 25201557 h 64"/>
                <a:gd name="T70" fmla="*/ 27722671 w 57"/>
                <a:gd name="T71" fmla="*/ 57962797 h 64"/>
                <a:gd name="T72" fmla="*/ 0 w 57"/>
                <a:gd name="T73" fmla="*/ 80644986 h 64"/>
                <a:gd name="T74" fmla="*/ 2520964 w 57"/>
                <a:gd name="T75" fmla="*/ 55443436 h 64"/>
                <a:gd name="T76" fmla="*/ 20161362 w 57"/>
                <a:gd name="T77" fmla="*/ 25201557 h 64"/>
                <a:gd name="T78" fmla="*/ 20161362 w 57"/>
                <a:gd name="T79" fmla="*/ 80644986 h 64"/>
                <a:gd name="T80" fmla="*/ 0 w 57"/>
                <a:gd name="T81" fmla="*/ 80644986 h 64"/>
                <a:gd name="T82" fmla="*/ 20161362 w 57"/>
                <a:gd name="T83" fmla="*/ 80644986 h 64"/>
                <a:gd name="T84" fmla="*/ 20161362 w 57"/>
                <a:gd name="T85" fmla="*/ 80644986 h 64"/>
                <a:gd name="T86" fmla="*/ 0 w 57"/>
                <a:gd name="T87" fmla="*/ 80644986 h 64"/>
                <a:gd name="T88" fmla="*/ 20161362 w 57"/>
                <a:gd name="T89" fmla="*/ 80644986 h 64"/>
                <a:gd name="T90" fmla="*/ 35282385 w 57"/>
                <a:gd name="T91" fmla="*/ 120967492 h 64"/>
                <a:gd name="T92" fmla="*/ 12601644 w 57"/>
                <a:gd name="T93" fmla="*/ 126007802 h 64"/>
                <a:gd name="T94" fmla="*/ 2520964 w 57"/>
                <a:gd name="T95" fmla="*/ 98285278 h 64"/>
                <a:gd name="T96" fmla="*/ 20161362 w 57"/>
                <a:gd name="T97" fmla="*/ 80644986 h 64"/>
                <a:gd name="T98" fmla="*/ 50403402 w 57"/>
                <a:gd name="T99" fmla="*/ 136088422 h 64"/>
                <a:gd name="T100" fmla="*/ 70564771 w 57"/>
                <a:gd name="T101" fmla="*/ 161289973 h 64"/>
                <a:gd name="T102" fmla="*/ 42843688 w 57"/>
                <a:gd name="T103" fmla="*/ 153728714 h 64"/>
                <a:gd name="T104" fmla="*/ 20161362 w 57"/>
                <a:gd name="T105" fmla="*/ 141128732 h 64"/>
                <a:gd name="T106" fmla="*/ 70564771 w 57"/>
                <a:gd name="T107" fmla="*/ 141128732 h 64"/>
                <a:gd name="T108" fmla="*/ 70564771 w 57"/>
                <a:gd name="T109" fmla="*/ 161289973 h 64"/>
                <a:gd name="T110" fmla="*/ 70564771 w 57"/>
                <a:gd name="T111" fmla="*/ 141128732 h 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64"/>
                <a:gd name="T170" fmla="*/ 57 w 57"/>
                <a:gd name="T171" fmla="*/ 64 h 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64">
                  <a:moveTo>
                    <a:pt x="28" y="56"/>
                  </a:moveTo>
                  <a:lnTo>
                    <a:pt x="28" y="56"/>
                  </a:lnTo>
                  <a:lnTo>
                    <a:pt x="28" y="64"/>
                  </a:lnTo>
                  <a:lnTo>
                    <a:pt x="28" y="56"/>
                  </a:lnTo>
                  <a:close/>
                  <a:moveTo>
                    <a:pt x="28" y="56"/>
                  </a:moveTo>
                  <a:lnTo>
                    <a:pt x="36" y="54"/>
                  </a:lnTo>
                  <a:lnTo>
                    <a:pt x="42" y="48"/>
                  </a:lnTo>
                  <a:lnTo>
                    <a:pt x="49" y="56"/>
                  </a:lnTo>
                  <a:lnTo>
                    <a:pt x="45" y="57"/>
                  </a:lnTo>
                  <a:lnTo>
                    <a:pt x="38" y="61"/>
                  </a:lnTo>
                  <a:lnTo>
                    <a:pt x="34" y="61"/>
                  </a:lnTo>
                  <a:lnTo>
                    <a:pt x="28" y="64"/>
                  </a:lnTo>
                  <a:lnTo>
                    <a:pt x="28" y="56"/>
                  </a:lnTo>
                  <a:close/>
                  <a:moveTo>
                    <a:pt x="42" y="48"/>
                  </a:moveTo>
                  <a:lnTo>
                    <a:pt x="46" y="42"/>
                  </a:lnTo>
                  <a:lnTo>
                    <a:pt x="49" y="32"/>
                  </a:lnTo>
                  <a:lnTo>
                    <a:pt x="57" y="32"/>
                  </a:lnTo>
                  <a:lnTo>
                    <a:pt x="55" y="39"/>
                  </a:lnTo>
                  <a:lnTo>
                    <a:pt x="53" y="44"/>
                  </a:lnTo>
                  <a:lnTo>
                    <a:pt x="50" y="50"/>
                  </a:lnTo>
                  <a:lnTo>
                    <a:pt x="49" y="56"/>
                  </a:lnTo>
                  <a:lnTo>
                    <a:pt x="42" y="48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7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7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6" y="23"/>
                  </a:lnTo>
                  <a:lnTo>
                    <a:pt x="42" y="16"/>
                  </a:lnTo>
                  <a:lnTo>
                    <a:pt x="49" y="10"/>
                  </a:lnTo>
                  <a:lnTo>
                    <a:pt x="50" y="14"/>
                  </a:lnTo>
                  <a:lnTo>
                    <a:pt x="53" y="22"/>
                  </a:lnTo>
                  <a:lnTo>
                    <a:pt x="55" y="26"/>
                  </a:lnTo>
                  <a:lnTo>
                    <a:pt x="57" y="32"/>
                  </a:lnTo>
                  <a:lnTo>
                    <a:pt x="49" y="32"/>
                  </a:lnTo>
                  <a:close/>
                  <a:moveTo>
                    <a:pt x="42" y="16"/>
                  </a:moveTo>
                  <a:lnTo>
                    <a:pt x="36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5" y="7"/>
                  </a:lnTo>
                  <a:lnTo>
                    <a:pt x="49" y="10"/>
                  </a:lnTo>
                  <a:lnTo>
                    <a:pt x="42" y="16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28" y="0"/>
                  </a:lnTo>
                  <a:lnTo>
                    <a:pt x="28" y="10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28" y="0"/>
                  </a:lnTo>
                  <a:lnTo>
                    <a:pt x="28" y="10"/>
                  </a:lnTo>
                  <a:close/>
                  <a:moveTo>
                    <a:pt x="28" y="10"/>
                  </a:moveTo>
                  <a:lnTo>
                    <a:pt x="20" y="12"/>
                  </a:lnTo>
                  <a:lnTo>
                    <a:pt x="14" y="16"/>
                  </a:lnTo>
                  <a:lnTo>
                    <a:pt x="8" y="10"/>
                  </a:lnTo>
                  <a:lnTo>
                    <a:pt x="12" y="7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8" y="0"/>
                  </a:lnTo>
                  <a:lnTo>
                    <a:pt x="28" y="10"/>
                  </a:lnTo>
                  <a:close/>
                  <a:moveTo>
                    <a:pt x="14" y="16"/>
                  </a:moveTo>
                  <a:lnTo>
                    <a:pt x="11" y="23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4" y="16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11" y="42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14" y="48"/>
                  </a:moveTo>
                  <a:lnTo>
                    <a:pt x="20" y="54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1" y="61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8" y="56"/>
                  </a:lnTo>
                  <a:lnTo>
                    <a:pt x="14" y="48"/>
                  </a:lnTo>
                  <a:close/>
                  <a:moveTo>
                    <a:pt x="28" y="56"/>
                  </a:moveTo>
                  <a:lnTo>
                    <a:pt x="28" y="56"/>
                  </a:lnTo>
                  <a:lnTo>
                    <a:pt x="28" y="6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6" name="Freeform 146"/>
            <p:cNvSpPr>
              <a:spLocks noEditPoints="1"/>
            </p:cNvSpPr>
            <p:nvPr/>
          </p:nvSpPr>
          <p:spPr bwMode="auto">
            <a:xfrm>
              <a:off x="3409950" y="2847975"/>
              <a:ext cx="85725" cy="100012"/>
            </a:xfrm>
            <a:custGeom>
              <a:avLst/>
              <a:gdLst>
                <a:gd name="T0" fmla="*/ 70564380 w 54"/>
                <a:gd name="T1" fmla="*/ 136087774 h 63"/>
                <a:gd name="T2" fmla="*/ 70564380 w 54"/>
                <a:gd name="T3" fmla="*/ 158768267 h 63"/>
                <a:gd name="T4" fmla="*/ 70564380 w 54"/>
                <a:gd name="T5" fmla="*/ 136087774 h 63"/>
                <a:gd name="T6" fmla="*/ 108367531 w 54"/>
                <a:gd name="T7" fmla="*/ 118445979 h 63"/>
                <a:gd name="T8" fmla="*/ 108367531 w 54"/>
                <a:gd name="T9" fmla="*/ 141128060 h 63"/>
                <a:gd name="T10" fmla="*/ 83165951 w 54"/>
                <a:gd name="T11" fmla="*/ 156248918 h 63"/>
                <a:gd name="T12" fmla="*/ 70564380 w 54"/>
                <a:gd name="T13" fmla="*/ 136087774 h 63"/>
                <a:gd name="T14" fmla="*/ 118448154 w 54"/>
                <a:gd name="T15" fmla="*/ 100805746 h 63"/>
                <a:gd name="T16" fmla="*/ 136088449 w 54"/>
                <a:gd name="T17" fmla="*/ 80644602 h 63"/>
                <a:gd name="T18" fmla="*/ 133569087 w 54"/>
                <a:gd name="T19" fmla="*/ 110886343 h 63"/>
                <a:gd name="T20" fmla="*/ 118448154 w 54"/>
                <a:gd name="T21" fmla="*/ 136087774 h 63"/>
                <a:gd name="T22" fmla="*/ 123488465 w 54"/>
                <a:gd name="T23" fmla="*/ 80644602 h 63"/>
                <a:gd name="T24" fmla="*/ 136088449 w 54"/>
                <a:gd name="T25" fmla="*/ 80644602 h 63"/>
                <a:gd name="T26" fmla="*/ 123488465 w 54"/>
                <a:gd name="T27" fmla="*/ 80644602 h 63"/>
                <a:gd name="T28" fmla="*/ 123488465 w 54"/>
                <a:gd name="T29" fmla="*/ 80644602 h 63"/>
                <a:gd name="T30" fmla="*/ 136088449 w 54"/>
                <a:gd name="T31" fmla="*/ 80644602 h 63"/>
                <a:gd name="T32" fmla="*/ 123488465 w 54"/>
                <a:gd name="T33" fmla="*/ 80644602 h 63"/>
                <a:gd name="T34" fmla="*/ 108367531 w 54"/>
                <a:gd name="T35" fmla="*/ 40322301 h 63"/>
                <a:gd name="T36" fmla="*/ 128528776 w 54"/>
                <a:gd name="T37" fmla="*/ 32761078 h 63"/>
                <a:gd name="T38" fmla="*/ 136088449 w 54"/>
                <a:gd name="T39" fmla="*/ 63002807 h 63"/>
                <a:gd name="T40" fmla="*/ 123488465 w 54"/>
                <a:gd name="T41" fmla="*/ 80644602 h 63"/>
                <a:gd name="T42" fmla="*/ 88206262 w 54"/>
                <a:gd name="T43" fmla="*/ 30241729 h 63"/>
                <a:gd name="T44" fmla="*/ 70564380 w 54"/>
                <a:gd name="T45" fmla="*/ 0 h 63"/>
                <a:gd name="T46" fmla="*/ 98286885 w 54"/>
                <a:gd name="T47" fmla="*/ 5040288 h 63"/>
                <a:gd name="T48" fmla="*/ 118448154 w 54"/>
                <a:gd name="T49" fmla="*/ 22680500 h 63"/>
                <a:gd name="T50" fmla="*/ 70564380 w 54"/>
                <a:gd name="T51" fmla="*/ 22680500 h 63"/>
                <a:gd name="T52" fmla="*/ 70564380 w 54"/>
                <a:gd name="T53" fmla="*/ 0 h 63"/>
                <a:gd name="T54" fmla="*/ 70564380 w 54"/>
                <a:gd name="T55" fmla="*/ 22680500 h 63"/>
                <a:gd name="T56" fmla="*/ 70564380 w 54"/>
                <a:gd name="T57" fmla="*/ 22680500 h 63"/>
                <a:gd name="T58" fmla="*/ 70564380 w 54"/>
                <a:gd name="T59" fmla="*/ 0 h 63"/>
                <a:gd name="T60" fmla="*/ 70564380 w 54"/>
                <a:gd name="T61" fmla="*/ 22680500 h 63"/>
                <a:gd name="T62" fmla="*/ 30241879 w 54"/>
                <a:gd name="T63" fmla="*/ 40322301 h 63"/>
                <a:gd name="T64" fmla="*/ 30241879 w 54"/>
                <a:gd name="T65" fmla="*/ 15120864 h 63"/>
                <a:gd name="T66" fmla="*/ 57964396 w 54"/>
                <a:gd name="T67" fmla="*/ 5040288 h 63"/>
                <a:gd name="T68" fmla="*/ 70564380 w 54"/>
                <a:gd name="T69" fmla="*/ 22680500 h 63"/>
                <a:gd name="T70" fmla="*/ 20161251 w 54"/>
                <a:gd name="T71" fmla="*/ 55443172 h 63"/>
                <a:gd name="T72" fmla="*/ 0 w 54"/>
                <a:gd name="T73" fmla="*/ 80644602 h 63"/>
                <a:gd name="T74" fmla="*/ 5040313 w 54"/>
                <a:gd name="T75" fmla="*/ 52922235 h 63"/>
                <a:gd name="T76" fmla="*/ 20161251 w 54"/>
                <a:gd name="T77" fmla="*/ 22680500 h 63"/>
                <a:gd name="T78" fmla="*/ 20161251 w 54"/>
                <a:gd name="T79" fmla="*/ 80644602 h 63"/>
                <a:gd name="T80" fmla="*/ 0 w 54"/>
                <a:gd name="T81" fmla="*/ 80644602 h 63"/>
                <a:gd name="T82" fmla="*/ 20161251 w 54"/>
                <a:gd name="T83" fmla="*/ 80644602 h 63"/>
                <a:gd name="T84" fmla="*/ 20161251 w 54"/>
                <a:gd name="T85" fmla="*/ 80644602 h 63"/>
                <a:gd name="T86" fmla="*/ 0 w 54"/>
                <a:gd name="T87" fmla="*/ 80644602 h 63"/>
                <a:gd name="T88" fmla="*/ 20161251 w 54"/>
                <a:gd name="T89" fmla="*/ 80644602 h 63"/>
                <a:gd name="T90" fmla="*/ 30241879 w 54"/>
                <a:gd name="T91" fmla="*/ 118445979 h 63"/>
                <a:gd name="T92" fmla="*/ 10080625 w 54"/>
                <a:gd name="T93" fmla="*/ 126007202 h 63"/>
                <a:gd name="T94" fmla="*/ 0 w 54"/>
                <a:gd name="T95" fmla="*/ 95765460 h 63"/>
                <a:gd name="T96" fmla="*/ 20161251 w 54"/>
                <a:gd name="T97" fmla="*/ 80644602 h 63"/>
                <a:gd name="T98" fmla="*/ 50403123 w 54"/>
                <a:gd name="T99" fmla="*/ 128526551 h 63"/>
                <a:gd name="T100" fmla="*/ 70564380 w 54"/>
                <a:gd name="T101" fmla="*/ 158768267 h 63"/>
                <a:gd name="T102" fmla="*/ 40322501 w 54"/>
                <a:gd name="T103" fmla="*/ 156248918 h 63"/>
                <a:gd name="T104" fmla="*/ 20161251 w 54"/>
                <a:gd name="T105" fmla="*/ 136087774 h 63"/>
                <a:gd name="T106" fmla="*/ 70564380 w 54"/>
                <a:gd name="T107" fmla="*/ 136087774 h 63"/>
                <a:gd name="T108" fmla="*/ 70564380 w 54"/>
                <a:gd name="T109" fmla="*/ 158768267 h 63"/>
                <a:gd name="T110" fmla="*/ 70564380 w 54"/>
                <a:gd name="T111" fmla="*/ 136087774 h 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3"/>
                <a:gd name="T170" fmla="*/ 54 w 54"/>
                <a:gd name="T171" fmla="*/ 63 h 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3">
                  <a:moveTo>
                    <a:pt x="28" y="54"/>
                  </a:moveTo>
                  <a:lnTo>
                    <a:pt x="28" y="54"/>
                  </a:lnTo>
                  <a:lnTo>
                    <a:pt x="28" y="63"/>
                  </a:lnTo>
                  <a:lnTo>
                    <a:pt x="28" y="54"/>
                  </a:lnTo>
                  <a:close/>
                  <a:moveTo>
                    <a:pt x="28" y="54"/>
                  </a:moveTo>
                  <a:lnTo>
                    <a:pt x="35" y="51"/>
                  </a:lnTo>
                  <a:lnTo>
                    <a:pt x="43" y="47"/>
                  </a:lnTo>
                  <a:lnTo>
                    <a:pt x="47" y="54"/>
                  </a:lnTo>
                  <a:lnTo>
                    <a:pt x="43" y="56"/>
                  </a:lnTo>
                  <a:lnTo>
                    <a:pt x="39" y="62"/>
                  </a:lnTo>
                  <a:lnTo>
                    <a:pt x="33" y="62"/>
                  </a:lnTo>
                  <a:lnTo>
                    <a:pt x="28" y="63"/>
                  </a:lnTo>
                  <a:lnTo>
                    <a:pt x="28" y="54"/>
                  </a:lnTo>
                  <a:close/>
                  <a:moveTo>
                    <a:pt x="43" y="47"/>
                  </a:moveTo>
                  <a:lnTo>
                    <a:pt x="47" y="40"/>
                  </a:lnTo>
                  <a:lnTo>
                    <a:pt x="49" y="32"/>
                  </a:lnTo>
                  <a:lnTo>
                    <a:pt x="54" y="32"/>
                  </a:lnTo>
                  <a:lnTo>
                    <a:pt x="54" y="38"/>
                  </a:lnTo>
                  <a:lnTo>
                    <a:pt x="53" y="44"/>
                  </a:lnTo>
                  <a:lnTo>
                    <a:pt x="51" y="50"/>
                  </a:lnTo>
                  <a:lnTo>
                    <a:pt x="47" y="54"/>
                  </a:lnTo>
                  <a:lnTo>
                    <a:pt x="43" y="47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7" y="22"/>
                  </a:lnTo>
                  <a:lnTo>
                    <a:pt x="43" y="16"/>
                  </a:lnTo>
                  <a:lnTo>
                    <a:pt x="47" y="9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4" y="25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3" y="16"/>
                  </a:moveTo>
                  <a:lnTo>
                    <a:pt x="35" y="12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3" y="6"/>
                  </a:lnTo>
                  <a:lnTo>
                    <a:pt x="47" y="9"/>
                  </a:lnTo>
                  <a:lnTo>
                    <a:pt x="43" y="16"/>
                  </a:lnTo>
                  <a:close/>
                  <a:moveTo>
                    <a:pt x="28" y="9"/>
                  </a:moveTo>
                  <a:lnTo>
                    <a:pt x="28" y="9"/>
                  </a:lnTo>
                  <a:lnTo>
                    <a:pt x="28" y="0"/>
                  </a:lnTo>
                  <a:lnTo>
                    <a:pt x="28" y="9"/>
                  </a:lnTo>
                  <a:close/>
                  <a:moveTo>
                    <a:pt x="28" y="9"/>
                  </a:moveTo>
                  <a:lnTo>
                    <a:pt x="28" y="9"/>
                  </a:lnTo>
                  <a:lnTo>
                    <a:pt x="28" y="0"/>
                  </a:lnTo>
                  <a:lnTo>
                    <a:pt x="28" y="9"/>
                  </a:lnTo>
                  <a:close/>
                  <a:moveTo>
                    <a:pt x="28" y="9"/>
                  </a:moveTo>
                  <a:lnTo>
                    <a:pt x="20" y="12"/>
                  </a:lnTo>
                  <a:lnTo>
                    <a:pt x="12" y="16"/>
                  </a:lnTo>
                  <a:lnTo>
                    <a:pt x="8" y="9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28" y="9"/>
                  </a:lnTo>
                  <a:close/>
                  <a:moveTo>
                    <a:pt x="12" y="16"/>
                  </a:moveTo>
                  <a:lnTo>
                    <a:pt x="8" y="2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16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8" y="40"/>
                  </a:lnTo>
                  <a:lnTo>
                    <a:pt x="12" y="47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12" y="47"/>
                  </a:moveTo>
                  <a:lnTo>
                    <a:pt x="20" y="51"/>
                  </a:lnTo>
                  <a:lnTo>
                    <a:pt x="28" y="54"/>
                  </a:lnTo>
                  <a:lnTo>
                    <a:pt x="28" y="63"/>
                  </a:lnTo>
                  <a:lnTo>
                    <a:pt x="23" y="62"/>
                  </a:lnTo>
                  <a:lnTo>
                    <a:pt x="16" y="62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12" y="47"/>
                  </a:lnTo>
                  <a:close/>
                  <a:moveTo>
                    <a:pt x="28" y="54"/>
                  </a:moveTo>
                  <a:lnTo>
                    <a:pt x="28" y="54"/>
                  </a:lnTo>
                  <a:lnTo>
                    <a:pt x="28" y="63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7" name="Freeform 147"/>
            <p:cNvSpPr>
              <a:spLocks noEditPoints="1"/>
            </p:cNvSpPr>
            <p:nvPr/>
          </p:nvSpPr>
          <p:spPr bwMode="auto">
            <a:xfrm>
              <a:off x="4479925" y="2947988"/>
              <a:ext cx="85725" cy="98425"/>
            </a:xfrm>
            <a:custGeom>
              <a:avLst/>
              <a:gdLst>
                <a:gd name="T0" fmla="*/ 63004707 w 54"/>
                <a:gd name="T1" fmla="*/ 133569092 h 62"/>
                <a:gd name="T2" fmla="*/ 63004707 w 54"/>
                <a:gd name="T3" fmla="*/ 156249699 h 62"/>
                <a:gd name="T4" fmla="*/ 63004707 w 54"/>
                <a:gd name="T5" fmla="*/ 133569092 h 62"/>
                <a:gd name="T6" fmla="*/ 105846582 w 54"/>
                <a:gd name="T7" fmla="*/ 115927209 h 62"/>
                <a:gd name="T8" fmla="*/ 105846582 w 54"/>
                <a:gd name="T9" fmla="*/ 138609403 h 62"/>
                <a:gd name="T10" fmla="*/ 78124053 w 54"/>
                <a:gd name="T11" fmla="*/ 148690026 h 62"/>
                <a:gd name="T12" fmla="*/ 63004707 w 54"/>
                <a:gd name="T13" fmla="*/ 133569092 h 62"/>
                <a:gd name="T14" fmla="*/ 115927204 w 54"/>
                <a:gd name="T15" fmla="*/ 95765939 h 62"/>
                <a:gd name="T16" fmla="*/ 136088449 w 54"/>
                <a:gd name="T17" fmla="*/ 75604694 h 62"/>
                <a:gd name="T18" fmla="*/ 131048138 w 54"/>
                <a:gd name="T19" fmla="*/ 103327199 h 62"/>
                <a:gd name="T20" fmla="*/ 115927204 w 54"/>
                <a:gd name="T21" fmla="*/ 133569092 h 62"/>
                <a:gd name="T22" fmla="*/ 123488465 w 54"/>
                <a:gd name="T23" fmla="*/ 75604694 h 62"/>
                <a:gd name="T24" fmla="*/ 136088449 w 54"/>
                <a:gd name="T25" fmla="*/ 75604694 h 62"/>
                <a:gd name="T26" fmla="*/ 123488465 w 54"/>
                <a:gd name="T27" fmla="*/ 75604694 h 62"/>
                <a:gd name="T28" fmla="*/ 123488465 w 54"/>
                <a:gd name="T29" fmla="*/ 75604694 h 62"/>
                <a:gd name="T30" fmla="*/ 136088449 w 54"/>
                <a:gd name="T31" fmla="*/ 75604694 h 62"/>
                <a:gd name="T32" fmla="*/ 123488465 w 54"/>
                <a:gd name="T33" fmla="*/ 75604694 h 62"/>
                <a:gd name="T34" fmla="*/ 105846582 w 54"/>
                <a:gd name="T35" fmla="*/ 37803141 h 62"/>
                <a:gd name="T36" fmla="*/ 126007827 w 54"/>
                <a:gd name="T37" fmla="*/ 37803141 h 62"/>
                <a:gd name="T38" fmla="*/ 136088449 w 54"/>
                <a:gd name="T39" fmla="*/ 55443449 h 62"/>
                <a:gd name="T40" fmla="*/ 123488465 w 54"/>
                <a:gd name="T41" fmla="*/ 75604694 h 62"/>
                <a:gd name="T42" fmla="*/ 85685313 w 54"/>
                <a:gd name="T43" fmla="*/ 22682201 h 62"/>
                <a:gd name="T44" fmla="*/ 63004707 w 54"/>
                <a:gd name="T45" fmla="*/ 0 h 62"/>
                <a:gd name="T46" fmla="*/ 95765935 w 54"/>
                <a:gd name="T47" fmla="*/ 7561264 h 62"/>
                <a:gd name="T48" fmla="*/ 115927204 w 54"/>
                <a:gd name="T49" fmla="*/ 22682201 h 62"/>
                <a:gd name="T50" fmla="*/ 63004707 w 54"/>
                <a:gd name="T51" fmla="*/ 20161251 h 62"/>
                <a:gd name="T52" fmla="*/ 63004707 w 54"/>
                <a:gd name="T53" fmla="*/ 0 h 62"/>
                <a:gd name="T54" fmla="*/ 63004707 w 54"/>
                <a:gd name="T55" fmla="*/ 20161251 h 62"/>
                <a:gd name="T56" fmla="*/ 63004707 w 54"/>
                <a:gd name="T57" fmla="*/ 20161251 h 62"/>
                <a:gd name="T58" fmla="*/ 63004707 w 54"/>
                <a:gd name="T59" fmla="*/ 0 h 62"/>
                <a:gd name="T60" fmla="*/ 63004707 w 54"/>
                <a:gd name="T61" fmla="*/ 20161251 h 62"/>
                <a:gd name="T62" fmla="*/ 25201562 w 54"/>
                <a:gd name="T63" fmla="*/ 37803141 h 62"/>
                <a:gd name="T64" fmla="*/ 25201562 w 54"/>
                <a:gd name="T65" fmla="*/ 12601575 h 62"/>
                <a:gd name="T66" fmla="*/ 52924085 w 54"/>
                <a:gd name="T67" fmla="*/ 0 h 62"/>
                <a:gd name="T68" fmla="*/ 63004707 w 54"/>
                <a:gd name="T69" fmla="*/ 20161251 h 62"/>
                <a:gd name="T70" fmla="*/ 20161251 w 54"/>
                <a:gd name="T71" fmla="*/ 52924087 h 62"/>
                <a:gd name="T72" fmla="*/ 0 w 54"/>
                <a:gd name="T73" fmla="*/ 75604694 h 62"/>
                <a:gd name="T74" fmla="*/ 2520950 w 54"/>
                <a:gd name="T75" fmla="*/ 47883763 h 62"/>
                <a:gd name="T76" fmla="*/ 20161251 w 54"/>
                <a:gd name="T77" fmla="*/ 22682201 h 62"/>
                <a:gd name="T78" fmla="*/ 12601575 w 54"/>
                <a:gd name="T79" fmla="*/ 75604694 h 62"/>
                <a:gd name="T80" fmla="*/ 0 w 54"/>
                <a:gd name="T81" fmla="*/ 75604694 h 62"/>
                <a:gd name="T82" fmla="*/ 12601575 w 54"/>
                <a:gd name="T83" fmla="*/ 75604694 h 62"/>
                <a:gd name="T84" fmla="*/ 12601575 w 54"/>
                <a:gd name="T85" fmla="*/ 75604694 h 62"/>
                <a:gd name="T86" fmla="*/ 0 w 54"/>
                <a:gd name="T87" fmla="*/ 75604694 h 62"/>
                <a:gd name="T88" fmla="*/ 12601575 w 54"/>
                <a:gd name="T89" fmla="*/ 75604694 h 62"/>
                <a:gd name="T90" fmla="*/ 25201562 w 54"/>
                <a:gd name="T91" fmla="*/ 115927209 h 62"/>
                <a:gd name="T92" fmla="*/ 10080625 w 54"/>
                <a:gd name="T93" fmla="*/ 123488469 h 62"/>
                <a:gd name="T94" fmla="*/ 0 w 54"/>
                <a:gd name="T95" fmla="*/ 93246577 h 62"/>
                <a:gd name="T96" fmla="*/ 12601575 w 54"/>
                <a:gd name="T97" fmla="*/ 75604694 h 62"/>
                <a:gd name="T98" fmla="*/ 50403123 w 54"/>
                <a:gd name="T99" fmla="*/ 126007831 h 62"/>
                <a:gd name="T100" fmla="*/ 63004707 w 54"/>
                <a:gd name="T101" fmla="*/ 156249699 h 62"/>
                <a:gd name="T102" fmla="*/ 40322501 w 54"/>
                <a:gd name="T103" fmla="*/ 148690026 h 62"/>
                <a:gd name="T104" fmla="*/ 20161251 w 54"/>
                <a:gd name="T105" fmla="*/ 133569092 h 62"/>
                <a:gd name="T106" fmla="*/ 63004707 w 54"/>
                <a:gd name="T107" fmla="*/ 133569092 h 62"/>
                <a:gd name="T108" fmla="*/ 63004707 w 54"/>
                <a:gd name="T109" fmla="*/ 156249699 h 62"/>
                <a:gd name="T110" fmla="*/ 63004707 w 54"/>
                <a:gd name="T111" fmla="*/ 133569092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2"/>
                <a:gd name="T170" fmla="*/ 54 w 54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2">
                  <a:moveTo>
                    <a:pt x="25" y="53"/>
                  </a:moveTo>
                  <a:lnTo>
                    <a:pt x="25" y="53"/>
                  </a:lnTo>
                  <a:lnTo>
                    <a:pt x="25" y="62"/>
                  </a:lnTo>
                  <a:lnTo>
                    <a:pt x="25" y="53"/>
                  </a:lnTo>
                  <a:close/>
                  <a:moveTo>
                    <a:pt x="25" y="53"/>
                  </a:moveTo>
                  <a:lnTo>
                    <a:pt x="34" y="50"/>
                  </a:lnTo>
                  <a:lnTo>
                    <a:pt x="42" y="46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38" y="59"/>
                  </a:lnTo>
                  <a:lnTo>
                    <a:pt x="31" y="59"/>
                  </a:lnTo>
                  <a:lnTo>
                    <a:pt x="25" y="62"/>
                  </a:lnTo>
                  <a:lnTo>
                    <a:pt x="25" y="53"/>
                  </a:lnTo>
                  <a:close/>
                  <a:moveTo>
                    <a:pt x="42" y="46"/>
                  </a:moveTo>
                  <a:lnTo>
                    <a:pt x="46" y="38"/>
                  </a:lnTo>
                  <a:lnTo>
                    <a:pt x="49" y="30"/>
                  </a:lnTo>
                  <a:lnTo>
                    <a:pt x="54" y="30"/>
                  </a:lnTo>
                  <a:lnTo>
                    <a:pt x="54" y="37"/>
                  </a:lnTo>
                  <a:lnTo>
                    <a:pt x="52" y="41"/>
                  </a:lnTo>
                  <a:lnTo>
                    <a:pt x="50" y="49"/>
                  </a:lnTo>
                  <a:lnTo>
                    <a:pt x="46" y="53"/>
                  </a:lnTo>
                  <a:lnTo>
                    <a:pt x="42" y="46"/>
                  </a:lnTo>
                  <a:close/>
                  <a:moveTo>
                    <a:pt x="49" y="30"/>
                  </a:moveTo>
                  <a:lnTo>
                    <a:pt x="49" y="30"/>
                  </a:lnTo>
                  <a:lnTo>
                    <a:pt x="54" y="30"/>
                  </a:lnTo>
                  <a:lnTo>
                    <a:pt x="49" y="30"/>
                  </a:lnTo>
                  <a:close/>
                  <a:moveTo>
                    <a:pt x="49" y="30"/>
                  </a:moveTo>
                  <a:lnTo>
                    <a:pt x="49" y="30"/>
                  </a:lnTo>
                  <a:lnTo>
                    <a:pt x="54" y="30"/>
                  </a:lnTo>
                  <a:lnTo>
                    <a:pt x="49" y="30"/>
                  </a:lnTo>
                  <a:close/>
                  <a:moveTo>
                    <a:pt x="49" y="30"/>
                  </a:moveTo>
                  <a:lnTo>
                    <a:pt x="46" y="21"/>
                  </a:lnTo>
                  <a:lnTo>
                    <a:pt x="42" y="15"/>
                  </a:lnTo>
                  <a:lnTo>
                    <a:pt x="46" y="9"/>
                  </a:lnTo>
                  <a:lnTo>
                    <a:pt x="50" y="15"/>
                  </a:lnTo>
                  <a:lnTo>
                    <a:pt x="52" y="19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49" y="30"/>
                  </a:lnTo>
                  <a:close/>
                  <a:moveTo>
                    <a:pt x="42" y="15"/>
                  </a:moveTo>
                  <a:lnTo>
                    <a:pt x="34" y="9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2" y="5"/>
                  </a:lnTo>
                  <a:lnTo>
                    <a:pt x="46" y="9"/>
                  </a:lnTo>
                  <a:lnTo>
                    <a:pt x="42" y="15"/>
                  </a:lnTo>
                  <a:close/>
                  <a:moveTo>
                    <a:pt x="25" y="8"/>
                  </a:moveTo>
                  <a:lnTo>
                    <a:pt x="25" y="8"/>
                  </a:lnTo>
                  <a:lnTo>
                    <a:pt x="25" y="0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5" y="8"/>
                  </a:lnTo>
                  <a:lnTo>
                    <a:pt x="25" y="0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0" y="9"/>
                  </a:lnTo>
                  <a:lnTo>
                    <a:pt x="10" y="15"/>
                  </a:lnTo>
                  <a:lnTo>
                    <a:pt x="8" y="9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8"/>
                  </a:lnTo>
                  <a:close/>
                  <a:moveTo>
                    <a:pt x="10" y="15"/>
                  </a:moveTo>
                  <a:lnTo>
                    <a:pt x="8" y="21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0" y="15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0" y="30"/>
                  </a:lnTo>
                  <a:lnTo>
                    <a:pt x="5" y="3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0" y="30"/>
                  </a:lnTo>
                  <a:lnTo>
                    <a:pt x="5" y="30"/>
                  </a:lnTo>
                  <a:close/>
                  <a:moveTo>
                    <a:pt x="5" y="30"/>
                  </a:moveTo>
                  <a:lnTo>
                    <a:pt x="8" y="38"/>
                  </a:lnTo>
                  <a:lnTo>
                    <a:pt x="10" y="46"/>
                  </a:lnTo>
                  <a:lnTo>
                    <a:pt x="8" y="53"/>
                  </a:lnTo>
                  <a:lnTo>
                    <a:pt x="4" y="49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5" y="30"/>
                  </a:lnTo>
                  <a:close/>
                  <a:moveTo>
                    <a:pt x="10" y="46"/>
                  </a:moveTo>
                  <a:lnTo>
                    <a:pt x="20" y="50"/>
                  </a:lnTo>
                  <a:lnTo>
                    <a:pt x="25" y="53"/>
                  </a:lnTo>
                  <a:lnTo>
                    <a:pt x="25" y="62"/>
                  </a:lnTo>
                  <a:lnTo>
                    <a:pt x="21" y="59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10" y="46"/>
                  </a:lnTo>
                  <a:close/>
                  <a:moveTo>
                    <a:pt x="25" y="53"/>
                  </a:moveTo>
                  <a:lnTo>
                    <a:pt x="25" y="53"/>
                  </a:lnTo>
                  <a:lnTo>
                    <a:pt x="25" y="62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8" name="Freeform 148"/>
            <p:cNvSpPr>
              <a:spLocks noEditPoints="1"/>
            </p:cNvSpPr>
            <p:nvPr/>
          </p:nvSpPr>
          <p:spPr bwMode="auto">
            <a:xfrm>
              <a:off x="5091113" y="2841625"/>
              <a:ext cx="87313" cy="95250"/>
            </a:xfrm>
            <a:custGeom>
              <a:avLst/>
              <a:gdLst>
                <a:gd name="T0" fmla="*/ 68045408 w 55"/>
                <a:gd name="T1" fmla="*/ 128528779 h 60"/>
                <a:gd name="T2" fmla="*/ 68045408 w 55"/>
                <a:gd name="T3" fmla="*/ 151209386 h 60"/>
                <a:gd name="T4" fmla="*/ 68045408 w 55"/>
                <a:gd name="T5" fmla="*/ 128528779 h 60"/>
                <a:gd name="T6" fmla="*/ 105847189 w 55"/>
                <a:gd name="T7" fmla="*/ 110886896 h 60"/>
                <a:gd name="T8" fmla="*/ 105847189 w 55"/>
                <a:gd name="T9" fmla="*/ 138609402 h 60"/>
                <a:gd name="T10" fmla="*/ 78126088 w 55"/>
                <a:gd name="T11" fmla="*/ 151209386 h 60"/>
                <a:gd name="T12" fmla="*/ 68045408 w 55"/>
                <a:gd name="T13" fmla="*/ 128528779 h 60"/>
                <a:gd name="T14" fmla="*/ 115927869 w 55"/>
                <a:gd name="T15" fmla="*/ 95765938 h 60"/>
                <a:gd name="T16" fmla="*/ 138610192 w 55"/>
                <a:gd name="T17" fmla="*/ 73085331 h 60"/>
                <a:gd name="T18" fmla="*/ 131048889 w 55"/>
                <a:gd name="T19" fmla="*/ 105846585 h 60"/>
                <a:gd name="T20" fmla="*/ 115927869 w 55"/>
                <a:gd name="T21" fmla="*/ 128528779 h 60"/>
                <a:gd name="T22" fmla="*/ 120968209 w 55"/>
                <a:gd name="T23" fmla="*/ 73085331 h 60"/>
                <a:gd name="T24" fmla="*/ 138610192 w 55"/>
                <a:gd name="T25" fmla="*/ 73085331 h 60"/>
                <a:gd name="T26" fmla="*/ 120968209 w 55"/>
                <a:gd name="T27" fmla="*/ 73085331 h 60"/>
                <a:gd name="T28" fmla="*/ 120968209 w 55"/>
                <a:gd name="T29" fmla="*/ 73085331 h 60"/>
                <a:gd name="T30" fmla="*/ 138610192 w 55"/>
                <a:gd name="T31" fmla="*/ 73085331 h 60"/>
                <a:gd name="T32" fmla="*/ 120968209 w 55"/>
                <a:gd name="T33" fmla="*/ 73085331 h 60"/>
                <a:gd name="T34" fmla="*/ 105847189 w 55"/>
                <a:gd name="T35" fmla="*/ 32762829 h 60"/>
                <a:gd name="T36" fmla="*/ 126008549 w 55"/>
                <a:gd name="T37" fmla="*/ 32762829 h 60"/>
                <a:gd name="T38" fmla="*/ 138610192 w 55"/>
                <a:gd name="T39" fmla="*/ 63004709 h 60"/>
                <a:gd name="T40" fmla="*/ 120968209 w 55"/>
                <a:gd name="T41" fmla="*/ 73085331 h 60"/>
                <a:gd name="T42" fmla="*/ 85685804 w 55"/>
                <a:gd name="T43" fmla="*/ 20161251 h 60"/>
                <a:gd name="T44" fmla="*/ 68045408 w 55"/>
                <a:gd name="T45" fmla="*/ 0 h 60"/>
                <a:gd name="T46" fmla="*/ 95766484 w 55"/>
                <a:gd name="T47" fmla="*/ 2520950 h 60"/>
                <a:gd name="T48" fmla="*/ 115927869 w 55"/>
                <a:gd name="T49" fmla="*/ 20161251 h 60"/>
                <a:gd name="T50" fmla="*/ 68045408 w 55"/>
                <a:gd name="T51" fmla="*/ 15120940 h 60"/>
                <a:gd name="T52" fmla="*/ 68045408 w 55"/>
                <a:gd name="T53" fmla="*/ 0 h 60"/>
                <a:gd name="T54" fmla="*/ 68045408 w 55"/>
                <a:gd name="T55" fmla="*/ 15120940 h 60"/>
                <a:gd name="T56" fmla="*/ 68045408 w 55"/>
                <a:gd name="T57" fmla="*/ 15120940 h 60"/>
                <a:gd name="T58" fmla="*/ 68045408 w 55"/>
                <a:gd name="T59" fmla="*/ 0 h 60"/>
                <a:gd name="T60" fmla="*/ 68045408 w 55"/>
                <a:gd name="T61" fmla="*/ 15120940 h 60"/>
                <a:gd name="T62" fmla="*/ 27722676 w 55"/>
                <a:gd name="T63" fmla="*/ 32762829 h 60"/>
                <a:gd name="T64" fmla="*/ 27722676 w 55"/>
                <a:gd name="T65" fmla="*/ 10080626 h 60"/>
                <a:gd name="T66" fmla="*/ 52924388 w 55"/>
                <a:gd name="T67" fmla="*/ 0 h 60"/>
                <a:gd name="T68" fmla="*/ 68045408 w 55"/>
                <a:gd name="T69" fmla="*/ 15120940 h 60"/>
                <a:gd name="T70" fmla="*/ 15121026 w 55"/>
                <a:gd name="T71" fmla="*/ 50403125 h 60"/>
                <a:gd name="T72" fmla="*/ 0 w 55"/>
                <a:gd name="T73" fmla="*/ 73085331 h 60"/>
                <a:gd name="T74" fmla="*/ 2520965 w 55"/>
                <a:gd name="T75" fmla="*/ 42843452 h 60"/>
                <a:gd name="T76" fmla="*/ 15121026 w 55"/>
                <a:gd name="T77" fmla="*/ 20161251 h 60"/>
                <a:gd name="T78" fmla="*/ 15121026 w 55"/>
                <a:gd name="T79" fmla="*/ 73085331 h 60"/>
                <a:gd name="T80" fmla="*/ 0 w 55"/>
                <a:gd name="T81" fmla="*/ 73085331 h 60"/>
                <a:gd name="T82" fmla="*/ 15121026 w 55"/>
                <a:gd name="T83" fmla="*/ 73085331 h 60"/>
                <a:gd name="T84" fmla="*/ 15121026 w 55"/>
                <a:gd name="T85" fmla="*/ 73085331 h 60"/>
                <a:gd name="T86" fmla="*/ 0 w 55"/>
                <a:gd name="T87" fmla="*/ 73085331 h 60"/>
                <a:gd name="T88" fmla="*/ 15121026 w 55"/>
                <a:gd name="T89" fmla="*/ 73085331 h 60"/>
                <a:gd name="T90" fmla="*/ 27722676 w 55"/>
                <a:gd name="T91" fmla="*/ 110886896 h 60"/>
                <a:gd name="T92" fmla="*/ 7561307 w 55"/>
                <a:gd name="T93" fmla="*/ 120967519 h 60"/>
                <a:gd name="T94" fmla="*/ 0 w 55"/>
                <a:gd name="T95" fmla="*/ 90725627 h 60"/>
                <a:gd name="T96" fmla="*/ 15121026 w 55"/>
                <a:gd name="T97" fmla="*/ 73085331 h 60"/>
                <a:gd name="T98" fmla="*/ 47884036 w 55"/>
                <a:gd name="T99" fmla="*/ 128528779 h 60"/>
                <a:gd name="T100" fmla="*/ 68045408 w 55"/>
                <a:gd name="T101" fmla="*/ 151209386 h 60"/>
                <a:gd name="T102" fmla="*/ 37803356 w 55"/>
                <a:gd name="T103" fmla="*/ 146169075 h 60"/>
                <a:gd name="T104" fmla="*/ 15121026 w 55"/>
                <a:gd name="T105" fmla="*/ 128528779 h 60"/>
                <a:gd name="T106" fmla="*/ 68045408 w 55"/>
                <a:gd name="T107" fmla="*/ 128528779 h 60"/>
                <a:gd name="T108" fmla="*/ 68045408 w 55"/>
                <a:gd name="T109" fmla="*/ 151209386 h 60"/>
                <a:gd name="T110" fmla="*/ 68045408 w 55"/>
                <a:gd name="T111" fmla="*/ 128528779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"/>
                <a:gd name="T169" fmla="*/ 0 h 60"/>
                <a:gd name="T170" fmla="*/ 55 w 55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" h="60">
                  <a:moveTo>
                    <a:pt x="27" y="51"/>
                  </a:moveTo>
                  <a:lnTo>
                    <a:pt x="27" y="51"/>
                  </a:lnTo>
                  <a:lnTo>
                    <a:pt x="27" y="60"/>
                  </a:lnTo>
                  <a:lnTo>
                    <a:pt x="27" y="51"/>
                  </a:lnTo>
                  <a:close/>
                  <a:moveTo>
                    <a:pt x="27" y="51"/>
                  </a:moveTo>
                  <a:lnTo>
                    <a:pt x="34" y="51"/>
                  </a:lnTo>
                  <a:lnTo>
                    <a:pt x="42" y="44"/>
                  </a:lnTo>
                  <a:lnTo>
                    <a:pt x="46" y="51"/>
                  </a:lnTo>
                  <a:lnTo>
                    <a:pt x="42" y="55"/>
                  </a:lnTo>
                  <a:lnTo>
                    <a:pt x="38" y="58"/>
                  </a:lnTo>
                  <a:lnTo>
                    <a:pt x="31" y="60"/>
                  </a:lnTo>
                  <a:lnTo>
                    <a:pt x="27" y="60"/>
                  </a:lnTo>
                  <a:lnTo>
                    <a:pt x="27" y="51"/>
                  </a:lnTo>
                  <a:close/>
                  <a:moveTo>
                    <a:pt x="42" y="44"/>
                  </a:moveTo>
                  <a:lnTo>
                    <a:pt x="46" y="38"/>
                  </a:lnTo>
                  <a:lnTo>
                    <a:pt x="48" y="29"/>
                  </a:lnTo>
                  <a:lnTo>
                    <a:pt x="55" y="29"/>
                  </a:lnTo>
                  <a:lnTo>
                    <a:pt x="55" y="36"/>
                  </a:lnTo>
                  <a:lnTo>
                    <a:pt x="52" y="42"/>
                  </a:lnTo>
                  <a:lnTo>
                    <a:pt x="50" y="48"/>
                  </a:lnTo>
                  <a:lnTo>
                    <a:pt x="46" y="51"/>
                  </a:lnTo>
                  <a:lnTo>
                    <a:pt x="42" y="44"/>
                  </a:lnTo>
                  <a:close/>
                  <a:moveTo>
                    <a:pt x="48" y="29"/>
                  </a:moveTo>
                  <a:lnTo>
                    <a:pt x="48" y="29"/>
                  </a:lnTo>
                  <a:lnTo>
                    <a:pt x="55" y="29"/>
                  </a:lnTo>
                  <a:lnTo>
                    <a:pt x="48" y="29"/>
                  </a:lnTo>
                  <a:close/>
                  <a:moveTo>
                    <a:pt x="48" y="29"/>
                  </a:moveTo>
                  <a:lnTo>
                    <a:pt x="48" y="29"/>
                  </a:lnTo>
                  <a:lnTo>
                    <a:pt x="55" y="29"/>
                  </a:lnTo>
                  <a:lnTo>
                    <a:pt x="48" y="29"/>
                  </a:lnTo>
                  <a:close/>
                  <a:moveTo>
                    <a:pt x="48" y="29"/>
                  </a:moveTo>
                  <a:lnTo>
                    <a:pt x="46" y="20"/>
                  </a:lnTo>
                  <a:lnTo>
                    <a:pt x="42" y="13"/>
                  </a:lnTo>
                  <a:lnTo>
                    <a:pt x="46" y="8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5" y="25"/>
                  </a:lnTo>
                  <a:lnTo>
                    <a:pt x="55" y="29"/>
                  </a:lnTo>
                  <a:lnTo>
                    <a:pt x="48" y="29"/>
                  </a:lnTo>
                  <a:close/>
                  <a:moveTo>
                    <a:pt x="42" y="13"/>
                  </a:moveTo>
                  <a:lnTo>
                    <a:pt x="34" y="8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2" y="13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0"/>
                  </a:lnTo>
                  <a:lnTo>
                    <a:pt x="27" y="6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0"/>
                  </a:lnTo>
                  <a:lnTo>
                    <a:pt x="27" y="6"/>
                  </a:lnTo>
                  <a:close/>
                  <a:moveTo>
                    <a:pt x="27" y="6"/>
                  </a:moveTo>
                  <a:lnTo>
                    <a:pt x="19" y="8"/>
                  </a:lnTo>
                  <a:lnTo>
                    <a:pt x="11" y="13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6"/>
                  </a:lnTo>
                  <a:close/>
                  <a:moveTo>
                    <a:pt x="11" y="13"/>
                  </a:moveTo>
                  <a:lnTo>
                    <a:pt x="6" y="20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1" y="13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29"/>
                  </a:moveTo>
                  <a:lnTo>
                    <a:pt x="6" y="38"/>
                  </a:lnTo>
                  <a:lnTo>
                    <a:pt x="11" y="44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11" y="44"/>
                  </a:moveTo>
                  <a:lnTo>
                    <a:pt x="19" y="51"/>
                  </a:lnTo>
                  <a:lnTo>
                    <a:pt x="27" y="51"/>
                  </a:lnTo>
                  <a:lnTo>
                    <a:pt x="27" y="60"/>
                  </a:lnTo>
                  <a:lnTo>
                    <a:pt x="21" y="60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1"/>
                  </a:lnTo>
                  <a:lnTo>
                    <a:pt x="11" y="44"/>
                  </a:lnTo>
                  <a:close/>
                  <a:moveTo>
                    <a:pt x="27" y="51"/>
                  </a:moveTo>
                  <a:lnTo>
                    <a:pt x="27" y="51"/>
                  </a:lnTo>
                  <a:lnTo>
                    <a:pt x="27" y="60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9" name="Freeform 149"/>
            <p:cNvSpPr>
              <a:spLocks noEditPoints="1"/>
            </p:cNvSpPr>
            <p:nvPr/>
          </p:nvSpPr>
          <p:spPr bwMode="auto">
            <a:xfrm>
              <a:off x="6770688" y="2493963"/>
              <a:ext cx="85725" cy="98425"/>
            </a:xfrm>
            <a:custGeom>
              <a:avLst/>
              <a:gdLst>
                <a:gd name="T0" fmla="*/ 73083742 w 54"/>
                <a:gd name="T1" fmla="*/ 141128765 h 62"/>
                <a:gd name="T2" fmla="*/ 73083742 w 54"/>
                <a:gd name="T3" fmla="*/ 156249699 h 62"/>
                <a:gd name="T4" fmla="*/ 73083742 w 54"/>
                <a:gd name="T5" fmla="*/ 141128765 h 62"/>
                <a:gd name="T6" fmla="*/ 105846582 w 54"/>
                <a:gd name="T7" fmla="*/ 120967520 h 62"/>
                <a:gd name="T8" fmla="*/ 105846582 w 54"/>
                <a:gd name="T9" fmla="*/ 143649714 h 62"/>
                <a:gd name="T10" fmla="*/ 83165951 w 54"/>
                <a:gd name="T11" fmla="*/ 156249699 h 62"/>
                <a:gd name="T12" fmla="*/ 73083742 w 54"/>
                <a:gd name="T13" fmla="*/ 141128765 h 62"/>
                <a:gd name="T14" fmla="*/ 115927204 w 54"/>
                <a:gd name="T15" fmla="*/ 98286888 h 62"/>
                <a:gd name="T16" fmla="*/ 136088449 w 54"/>
                <a:gd name="T17" fmla="*/ 80645005 h 62"/>
                <a:gd name="T18" fmla="*/ 131048138 w 54"/>
                <a:gd name="T19" fmla="*/ 110886897 h 62"/>
                <a:gd name="T20" fmla="*/ 115927204 w 54"/>
                <a:gd name="T21" fmla="*/ 133569092 h 62"/>
                <a:gd name="T22" fmla="*/ 120967515 w 54"/>
                <a:gd name="T23" fmla="*/ 80645005 h 62"/>
                <a:gd name="T24" fmla="*/ 136088449 w 54"/>
                <a:gd name="T25" fmla="*/ 80645005 h 62"/>
                <a:gd name="T26" fmla="*/ 120967515 w 54"/>
                <a:gd name="T27" fmla="*/ 80645005 h 62"/>
                <a:gd name="T28" fmla="*/ 120967515 w 54"/>
                <a:gd name="T29" fmla="*/ 80645005 h 62"/>
                <a:gd name="T30" fmla="*/ 136088449 w 54"/>
                <a:gd name="T31" fmla="*/ 80645005 h 62"/>
                <a:gd name="T32" fmla="*/ 120967515 w 54"/>
                <a:gd name="T33" fmla="*/ 80645005 h 62"/>
                <a:gd name="T34" fmla="*/ 105846582 w 54"/>
                <a:gd name="T35" fmla="*/ 37803141 h 62"/>
                <a:gd name="T36" fmla="*/ 126007827 w 54"/>
                <a:gd name="T37" fmla="*/ 37803141 h 62"/>
                <a:gd name="T38" fmla="*/ 136088449 w 54"/>
                <a:gd name="T39" fmla="*/ 65524071 h 62"/>
                <a:gd name="T40" fmla="*/ 120967515 w 54"/>
                <a:gd name="T41" fmla="*/ 80645005 h 62"/>
                <a:gd name="T42" fmla="*/ 88206262 w 54"/>
                <a:gd name="T43" fmla="*/ 25201562 h 62"/>
                <a:gd name="T44" fmla="*/ 73083742 w 54"/>
                <a:gd name="T45" fmla="*/ 0 h 62"/>
                <a:gd name="T46" fmla="*/ 95765935 w 54"/>
                <a:gd name="T47" fmla="*/ 7561264 h 62"/>
                <a:gd name="T48" fmla="*/ 115927204 w 54"/>
                <a:gd name="T49" fmla="*/ 25201562 h 62"/>
                <a:gd name="T50" fmla="*/ 73083742 w 54"/>
                <a:gd name="T51" fmla="*/ 25201562 h 62"/>
                <a:gd name="T52" fmla="*/ 73083742 w 54"/>
                <a:gd name="T53" fmla="*/ 0 h 62"/>
                <a:gd name="T54" fmla="*/ 73083742 w 54"/>
                <a:gd name="T55" fmla="*/ 25201562 h 62"/>
                <a:gd name="T56" fmla="*/ 73083742 w 54"/>
                <a:gd name="T57" fmla="*/ 25201562 h 62"/>
                <a:gd name="T58" fmla="*/ 73083742 w 54"/>
                <a:gd name="T59" fmla="*/ 0 h 62"/>
                <a:gd name="T60" fmla="*/ 73083742 w 54"/>
                <a:gd name="T61" fmla="*/ 25201562 h 62"/>
                <a:gd name="T62" fmla="*/ 27722517 w 54"/>
                <a:gd name="T63" fmla="*/ 37803141 h 62"/>
                <a:gd name="T64" fmla="*/ 27722517 w 54"/>
                <a:gd name="T65" fmla="*/ 15120940 h 62"/>
                <a:gd name="T66" fmla="*/ 55443447 w 54"/>
                <a:gd name="T67" fmla="*/ 0 h 62"/>
                <a:gd name="T68" fmla="*/ 73083742 w 54"/>
                <a:gd name="T69" fmla="*/ 25201562 h 62"/>
                <a:gd name="T70" fmla="*/ 22682200 w 54"/>
                <a:gd name="T71" fmla="*/ 57964398 h 62"/>
                <a:gd name="T72" fmla="*/ 0 w 54"/>
                <a:gd name="T73" fmla="*/ 80645005 h 62"/>
                <a:gd name="T74" fmla="*/ 5040313 w 54"/>
                <a:gd name="T75" fmla="*/ 47883763 h 62"/>
                <a:gd name="T76" fmla="*/ 22682200 w 54"/>
                <a:gd name="T77" fmla="*/ 25201562 h 62"/>
                <a:gd name="T78" fmla="*/ 15120939 w 54"/>
                <a:gd name="T79" fmla="*/ 80645005 h 62"/>
                <a:gd name="T80" fmla="*/ 0 w 54"/>
                <a:gd name="T81" fmla="*/ 80645005 h 62"/>
                <a:gd name="T82" fmla="*/ 15120939 w 54"/>
                <a:gd name="T83" fmla="*/ 80645005 h 62"/>
                <a:gd name="T84" fmla="*/ 15120939 w 54"/>
                <a:gd name="T85" fmla="*/ 80645005 h 62"/>
                <a:gd name="T86" fmla="*/ 0 w 54"/>
                <a:gd name="T87" fmla="*/ 80645005 h 62"/>
                <a:gd name="T88" fmla="*/ 15120939 w 54"/>
                <a:gd name="T89" fmla="*/ 80645005 h 62"/>
                <a:gd name="T90" fmla="*/ 27722517 w 54"/>
                <a:gd name="T91" fmla="*/ 120967520 h 62"/>
                <a:gd name="T92" fmla="*/ 12601575 w 54"/>
                <a:gd name="T93" fmla="*/ 120967520 h 62"/>
                <a:gd name="T94" fmla="*/ 0 w 54"/>
                <a:gd name="T95" fmla="*/ 95765939 h 62"/>
                <a:gd name="T96" fmla="*/ 15120939 w 54"/>
                <a:gd name="T97" fmla="*/ 80645005 h 62"/>
                <a:gd name="T98" fmla="*/ 52924085 w 54"/>
                <a:gd name="T99" fmla="*/ 133569092 h 62"/>
                <a:gd name="T100" fmla="*/ 73083742 w 54"/>
                <a:gd name="T101" fmla="*/ 156249699 h 62"/>
                <a:gd name="T102" fmla="*/ 37801552 w 54"/>
                <a:gd name="T103" fmla="*/ 151209387 h 62"/>
                <a:gd name="T104" fmla="*/ 22682200 w 54"/>
                <a:gd name="T105" fmla="*/ 133569092 h 62"/>
                <a:gd name="T106" fmla="*/ 73083742 w 54"/>
                <a:gd name="T107" fmla="*/ 141128765 h 62"/>
                <a:gd name="T108" fmla="*/ 73083742 w 54"/>
                <a:gd name="T109" fmla="*/ 156249699 h 62"/>
                <a:gd name="T110" fmla="*/ 73083742 w 54"/>
                <a:gd name="T111" fmla="*/ 141128765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2"/>
                <a:gd name="T170" fmla="*/ 54 w 54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2">
                  <a:moveTo>
                    <a:pt x="29" y="56"/>
                  </a:moveTo>
                  <a:lnTo>
                    <a:pt x="29" y="56"/>
                  </a:lnTo>
                  <a:lnTo>
                    <a:pt x="29" y="62"/>
                  </a:lnTo>
                  <a:lnTo>
                    <a:pt x="29" y="56"/>
                  </a:lnTo>
                  <a:close/>
                  <a:moveTo>
                    <a:pt x="29" y="56"/>
                  </a:moveTo>
                  <a:lnTo>
                    <a:pt x="35" y="53"/>
                  </a:lnTo>
                  <a:lnTo>
                    <a:pt x="42" y="48"/>
                  </a:lnTo>
                  <a:lnTo>
                    <a:pt x="46" y="53"/>
                  </a:lnTo>
                  <a:lnTo>
                    <a:pt x="42" y="57"/>
                  </a:lnTo>
                  <a:lnTo>
                    <a:pt x="38" y="60"/>
                  </a:lnTo>
                  <a:lnTo>
                    <a:pt x="33" y="62"/>
                  </a:lnTo>
                  <a:lnTo>
                    <a:pt x="29" y="62"/>
                  </a:lnTo>
                  <a:lnTo>
                    <a:pt x="29" y="56"/>
                  </a:lnTo>
                  <a:close/>
                  <a:moveTo>
                    <a:pt x="42" y="48"/>
                  </a:moveTo>
                  <a:lnTo>
                    <a:pt x="46" y="39"/>
                  </a:lnTo>
                  <a:lnTo>
                    <a:pt x="48" y="32"/>
                  </a:lnTo>
                  <a:lnTo>
                    <a:pt x="54" y="32"/>
                  </a:lnTo>
                  <a:lnTo>
                    <a:pt x="54" y="38"/>
                  </a:lnTo>
                  <a:lnTo>
                    <a:pt x="52" y="44"/>
                  </a:lnTo>
                  <a:lnTo>
                    <a:pt x="50" y="48"/>
                  </a:lnTo>
                  <a:lnTo>
                    <a:pt x="46" y="53"/>
                  </a:lnTo>
                  <a:lnTo>
                    <a:pt x="42" y="48"/>
                  </a:lnTo>
                  <a:close/>
                  <a:moveTo>
                    <a:pt x="48" y="32"/>
                  </a:moveTo>
                  <a:lnTo>
                    <a:pt x="48" y="32"/>
                  </a:lnTo>
                  <a:lnTo>
                    <a:pt x="54" y="32"/>
                  </a:lnTo>
                  <a:lnTo>
                    <a:pt x="48" y="32"/>
                  </a:lnTo>
                  <a:close/>
                  <a:moveTo>
                    <a:pt x="48" y="32"/>
                  </a:moveTo>
                  <a:lnTo>
                    <a:pt x="48" y="32"/>
                  </a:lnTo>
                  <a:lnTo>
                    <a:pt x="54" y="32"/>
                  </a:lnTo>
                  <a:lnTo>
                    <a:pt x="48" y="32"/>
                  </a:lnTo>
                  <a:close/>
                  <a:moveTo>
                    <a:pt x="48" y="32"/>
                  </a:moveTo>
                  <a:lnTo>
                    <a:pt x="46" y="23"/>
                  </a:lnTo>
                  <a:lnTo>
                    <a:pt x="42" y="15"/>
                  </a:lnTo>
                  <a:lnTo>
                    <a:pt x="46" y="10"/>
                  </a:lnTo>
                  <a:lnTo>
                    <a:pt x="50" y="15"/>
                  </a:lnTo>
                  <a:lnTo>
                    <a:pt x="52" y="19"/>
                  </a:lnTo>
                  <a:lnTo>
                    <a:pt x="54" y="26"/>
                  </a:lnTo>
                  <a:lnTo>
                    <a:pt x="54" y="32"/>
                  </a:lnTo>
                  <a:lnTo>
                    <a:pt x="48" y="32"/>
                  </a:lnTo>
                  <a:close/>
                  <a:moveTo>
                    <a:pt x="42" y="15"/>
                  </a:moveTo>
                  <a:lnTo>
                    <a:pt x="35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2" y="15"/>
                  </a:lnTo>
                  <a:close/>
                  <a:moveTo>
                    <a:pt x="29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29" y="10"/>
                  </a:lnTo>
                  <a:close/>
                  <a:moveTo>
                    <a:pt x="29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29" y="10"/>
                  </a:lnTo>
                  <a:close/>
                  <a:moveTo>
                    <a:pt x="29" y="10"/>
                  </a:moveTo>
                  <a:lnTo>
                    <a:pt x="21" y="10"/>
                  </a:lnTo>
                  <a:lnTo>
                    <a:pt x="11" y="15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10"/>
                  </a:lnTo>
                  <a:close/>
                  <a:moveTo>
                    <a:pt x="11" y="15"/>
                  </a:moveTo>
                  <a:lnTo>
                    <a:pt x="9" y="23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1" y="15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6" y="32"/>
                  </a:moveTo>
                  <a:lnTo>
                    <a:pt x="9" y="39"/>
                  </a:lnTo>
                  <a:lnTo>
                    <a:pt x="11" y="48"/>
                  </a:lnTo>
                  <a:lnTo>
                    <a:pt x="9" y="53"/>
                  </a:lnTo>
                  <a:lnTo>
                    <a:pt x="5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11" y="48"/>
                  </a:moveTo>
                  <a:lnTo>
                    <a:pt x="21" y="53"/>
                  </a:lnTo>
                  <a:lnTo>
                    <a:pt x="29" y="56"/>
                  </a:lnTo>
                  <a:lnTo>
                    <a:pt x="29" y="62"/>
                  </a:lnTo>
                  <a:lnTo>
                    <a:pt x="22" y="62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9" y="53"/>
                  </a:lnTo>
                  <a:lnTo>
                    <a:pt x="11" y="48"/>
                  </a:lnTo>
                  <a:close/>
                  <a:moveTo>
                    <a:pt x="29" y="56"/>
                  </a:moveTo>
                  <a:lnTo>
                    <a:pt x="29" y="56"/>
                  </a:lnTo>
                  <a:lnTo>
                    <a:pt x="29" y="62"/>
                  </a:lnTo>
                  <a:lnTo>
                    <a:pt x="29" y="56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0" name="Freeform 150"/>
            <p:cNvSpPr>
              <a:spLocks noEditPoints="1"/>
            </p:cNvSpPr>
            <p:nvPr/>
          </p:nvSpPr>
          <p:spPr bwMode="auto">
            <a:xfrm>
              <a:off x="1924050" y="2733675"/>
              <a:ext cx="4894263" cy="1093787"/>
            </a:xfrm>
            <a:custGeom>
              <a:avLst/>
              <a:gdLst>
                <a:gd name="T0" fmla="*/ 0 w 3083"/>
                <a:gd name="T1" fmla="*/ 1696063780 h 689"/>
                <a:gd name="T2" fmla="*/ 967740189 w 3083"/>
                <a:gd name="T3" fmla="*/ 1325601509 h 689"/>
                <a:gd name="T4" fmla="*/ 977820812 w 3083"/>
                <a:gd name="T5" fmla="*/ 1365923976 h 689"/>
                <a:gd name="T6" fmla="*/ 12601575 w 3083"/>
                <a:gd name="T7" fmla="*/ 1736386247 h 689"/>
                <a:gd name="T8" fmla="*/ 0 w 3083"/>
                <a:gd name="T9" fmla="*/ 1696063780 h 689"/>
                <a:gd name="T10" fmla="*/ 967740189 w 3083"/>
                <a:gd name="T11" fmla="*/ 1325601509 h 689"/>
                <a:gd name="T12" fmla="*/ 967740189 w 3083"/>
                <a:gd name="T13" fmla="*/ 1325601509 h 689"/>
                <a:gd name="T14" fmla="*/ 967740189 w 3083"/>
                <a:gd name="T15" fmla="*/ 1325601509 h 689"/>
                <a:gd name="T16" fmla="*/ 972780501 w 3083"/>
                <a:gd name="T17" fmla="*/ 1348282103 h 689"/>
                <a:gd name="T18" fmla="*/ 967740189 w 3083"/>
                <a:gd name="T19" fmla="*/ 1325601509 h 689"/>
                <a:gd name="T20" fmla="*/ 967740189 w 3083"/>
                <a:gd name="T21" fmla="*/ 1325601509 h 689"/>
                <a:gd name="T22" fmla="*/ 2147483647 w 3083"/>
                <a:gd name="T23" fmla="*/ 1129029481 h 689"/>
                <a:gd name="T24" fmla="*/ 2147483647 w 3083"/>
                <a:gd name="T25" fmla="*/ 1169351948 h 689"/>
                <a:gd name="T26" fmla="*/ 972780501 w 3083"/>
                <a:gd name="T27" fmla="*/ 1368443336 h 689"/>
                <a:gd name="T28" fmla="*/ 967740189 w 3083"/>
                <a:gd name="T29" fmla="*/ 1325601509 h 689"/>
                <a:gd name="T30" fmla="*/ 2147483647 w 3083"/>
                <a:gd name="T31" fmla="*/ 1129029481 h 689"/>
                <a:gd name="T32" fmla="*/ 2147483647 w 3083"/>
                <a:gd name="T33" fmla="*/ 1126508533 h 689"/>
                <a:gd name="T34" fmla="*/ 2147483647 w 3083"/>
                <a:gd name="T35" fmla="*/ 1126508533 h 689"/>
                <a:gd name="T36" fmla="*/ 2147483647 w 3083"/>
                <a:gd name="T37" fmla="*/ 1146669766 h 689"/>
                <a:gd name="T38" fmla="*/ 2147483647 w 3083"/>
                <a:gd name="T39" fmla="*/ 1129029481 h 689"/>
                <a:gd name="T40" fmla="*/ 2147483647 w 3083"/>
                <a:gd name="T41" fmla="*/ 1126508533 h 689"/>
                <a:gd name="T42" fmla="*/ 2147483647 w 3083"/>
                <a:gd name="T43" fmla="*/ 1106347299 h 689"/>
                <a:gd name="T44" fmla="*/ 2147483647 w 3083"/>
                <a:gd name="T45" fmla="*/ 1151710075 h 689"/>
                <a:gd name="T46" fmla="*/ 2147483647 w 3083"/>
                <a:gd name="T47" fmla="*/ 1169351948 h 689"/>
                <a:gd name="T48" fmla="*/ 2147483647 w 3083"/>
                <a:gd name="T49" fmla="*/ 1126508533 h 689"/>
                <a:gd name="T50" fmla="*/ 2147483647 w 3083"/>
                <a:gd name="T51" fmla="*/ 1146669766 h 689"/>
                <a:gd name="T52" fmla="*/ 2147483647 w 3083"/>
                <a:gd name="T53" fmla="*/ 1151710075 h 689"/>
                <a:gd name="T54" fmla="*/ 2147483647 w 3083"/>
                <a:gd name="T55" fmla="*/ 1151710075 h 689"/>
                <a:gd name="T56" fmla="*/ 2147483647 w 3083"/>
                <a:gd name="T57" fmla="*/ 1129029481 h 689"/>
                <a:gd name="T58" fmla="*/ 2147483647 w 3083"/>
                <a:gd name="T59" fmla="*/ 1146669766 h 689"/>
                <a:gd name="T60" fmla="*/ 2147483647 w 3083"/>
                <a:gd name="T61" fmla="*/ 1106347299 h 689"/>
                <a:gd name="T62" fmla="*/ 2147483647 w 3083"/>
                <a:gd name="T63" fmla="*/ 791328619 h 689"/>
                <a:gd name="T64" fmla="*/ 2147483647 w 3083"/>
                <a:gd name="T65" fmla="*/ 834170645 h 689"/>
                <a:gd name="T66" fmla="*/ 2147483647 w 3083"/>
                <a:gd name="T67" fmla="*/ 1146669766 h 689"/>
                <a:gd name="T68" fmla="*/ 2147483647 w 3083"/>
                <a:gd name="T69" fmla="*/ 1106347299 h 689"/>
                <a:gd name="T70" fmla="*/ 2147483647 w 3083"/>
                <a:gd name="T71" fmla="*/ 791328619 h 689"/>
                <a:gd name="T72" fmla="*/ 2147483647 w 3083"/>
                <a:gd name="T73" fmla="*/ 791328619 h 689"/>
                <a:gd name="T74" fmla="*/ 2147483647 w 3083"/>
                <a:gd name="T75" fmla="*/ 811489852 h 689"/>
                <a:gd name="T76" fmla="*/ 2147483647 w 3083"/>
                <a:gd name="T77" fmla="*/ 791328619 h 689"/>
                <a:gd name="T78" fmla="*/ 2147483647 w 3083"/>
                <a:gd name="T79" fmla="*/ 791328619 h 689"/>
                <a:gd name="T80" fmla="*/ 2147483647 w 3083"/>
                <a:gd name="T81" fmla="*/ 0 h 689"/>
                <a:gd name="T82" fmla="*/ 2147483647 w 3083"/>
                <a:gd name="T83" fmla="*/ 37801532 h 689"/>
                <a:gd name="T84" fmla="*/ 2147483647 w 3083"/>
                <a:gd name="T85" fmla="*/ 834170645 h 689"/>
                <a:gd name="T86" fmla="*/ 2147483647 w 3083"/>
                <a:gd name="T87" fmla="*/ 791328619 h 6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83"/>
                <a:gd name="T133" fmla="*/ 0 h 689"/>
                <a:gd name="T134" fmla="*/ 3083 w 3083"/>
                <a:gd name="T135" fmla="*/ 689 h 6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83" h="689">
                  <a:moveTo>
                    <a:pt x="0" y="673"/>
                  </a:moveTo>
                  <a:lnTo>
                    <a:pt x="384" y="526"/>
                  </a:lnTo>
                  <a:lnTo>
                    <a:pt x="388" y="542"/>
                  </a:lnTo>
                  <a:lnTo>
                    <a:pt x="5" y="689"/>
                  </a:lnTo>
                  <a:lnTo>
                    <a:pt x="0" y="673"/>
                  </a:lnTo>
                  <a:close/>
                  <a:moveTo>
                    <a:pt x="384" y="526"/>
                  </a:moveTo>
                  <a:lnTo>
                    <a:pt x="384" y="526"/>
                  </a:lnTo>
                  <a:lnTo>
                    <a:pt x="386" y="535"/>
                  </a:lnTo>
                  <a:lnTo>
                    <a:pt x="384" y="526"/>
                  </a:lnTo>
                  <a:close/>
                  <a:moveTo>
                    <a:pt x="384" y="526"/>
                  </a:moveTo>
                  <a:lnTo>
                    <a:pt x="961" y="448"/>
                  </a:lnTo>
                  <a:lnTo>
                    <a:pt x="964" y="464"/>
                  </a:lnTo>
                  <a:lnTo>
                    <a:pt x="386" y="543"/>
                  </a:lnTo>
                  <a:lnTo>
                    <a:pt x="384" y="526"/>
                  </a:lnTo>
                  <a:close/>
                  <a:moveTo>
                    <a:pt x="961" y="448"/>
                  </a:moveTo>
                  <a:lnTo>
                    <a:pt x="961" y="447"/>
                  </a:lnTo>
                  <a:lnTo>
                    <a:pt x="964" y="447"/>
                  </a:lnTo>
                  <a:lnTo>
                    <a:pt x="964" y="455"/>
                  </a:lnTo>
                  <a:lnTo>
                    <a:pt x="961" y="448"/>
                  </a:lnTo>
                  <a:close/>
                  <a:moveTo>
                    <a:pt x="964" y="447"/>
                  </a:moveTo>
                  <a:lnTo>
                    <a:pt x="1635" y="439"/>
                  </a:lnTo>
                  <a:lnTo>
                    <a:pt x="1635" y="457"/>
                  </a:lnTo>
                  <a:lnTo>
                    <a:pt x="964" y="464"/>
                  </a:lnTo>
                  <a:lnTo>
                    <a:pt x="964" y="447"/>
                  </a:lnTo>
                  <a:close/>
                  <a:moveTo>
                    <a:pt x="1640" y="455"/>
                  </a:moveTo>
                  <a:lnTo>
                    <a:pt x="1637" y="457"/>
                  </a:lnTo>
                  <a:lnTo>
                    <a:pt x="1635" y="457"/>
                  </a:lnTo>
                  <a:lnTo>
                    <a:pt x="1635" y="448"/>
                  </a:lnTo>
                  <a:lnTo>
                    <a:pt x="1640" y="455"/>
                  </a:lnTo>
                  <a:close/>
                  <a:moveTo>
                    <a:pt x="1633" y="439"/>
                  </a:moveTo>
                  <a:lnTo>
                    <a:pt x="2018" y="314"/>
                  </a:lnTo>
                  <a:lnTo>
                    <a:pt x="2025" y="331"/>
                  </a:lnTo>
                  <a:lnTo>
                    <a:pt x="1640" y="455"/>
                  </a:lnTo>
                  <a:lnTo>
                    <a:pt x="1633" y="439"/>
                  </a:lnTo>
                  <a:close/>
                  <a:moveTo>
                    <a:pt x="2018" y="314"/>
                  </a:moveTo>
                  <a:lnTo>
                    <a:pt x="2021" y="314"/>
                  </a:lnTo>
                  <a:lnTo>
                    <a:pt x="2022" y="322"/>
                  </a:lnTo>
                  <a:lnTo>
                    <a:pt x="2018" y="314"/>
                  </a:lnTo>
                  <a:close/>
                  <a:moveTo>
                    <a:pt x="2021" y="314"/>
                  </a:moveTo>
                  <a:lnTo>
                    <a:pt x="3079" y="0"/>
                  </a:lnTo>
                  <a:lnTo>
                    <a:pt x="3083" y="15"/>
                  </a:lnTo>
                  <a:lnTo>
                    <a:pt x="2025" y="331"/>
                  </a:lnTo>
                  <a:lnTo>
                    <a:pt x="2021" y="314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1887538" y="3768725"/>
              <a:ext cx="77788" cy="85725"/>
            </a:xfrm>
            <a:custGeom>
              <a:avLst/>
              <a:gdLst>
                <a:gd name="T0" fmla="*/ 63005110 w 49"/>
                <a:gd name="T1" fmla="*/ 136088449 h 54"/>
                <a:gd name="T2" fmla="*/ 83166483 w 49"/>
                <a:gd name="T3" fmla="*/ 133569087 h 54"/>
                <a:gd name="T4" fmla="*/ 105847260 w 49"/>
                <a:gd name="T5" fmla="*/ 118448154 h 54"/>
                <a:gd name="T6" fmla="*/ 120968289 w 49"/>
                <a:gd name="T7" fmla="*/ 100806246 h 54"/>
                <a:gd name="T8" fmla="*/ 123489255 w 49"/>
                <a:gd name="T9" fmla="*/ 70564380 h 54"/>
                <a:gd name="T10" fmla="*/ 120968289 w 49"/>
                <a:gd name="T11" fmla="*/ 45362812 h 54"/>
                <a:gd name="T12" fmla="*/ 105847260 w 49"/>
                <a:gd name="T13" fmla="*/ 22682200 h 54"/>
                <a:gd name="T14" fmla="*/ 83166483 w 49"/>
                <a:gd name="T15" fmla="*/ 5040313 h 54"/>
                <a:gd name="T16" fmla="*/ 63005110 w 49"/>
                <a:gd name="T17" fmla="*/ 0 h 54"/>
                <a:gd name="T18" fmla="*/ 37803381 w 49"/>
                <a:gd name="T19" fmla="*/ 5040313 h 54"/>
                <a:gd name="T20" fmla="*/ 17642002 w 49"/>
                <a:gd name="T21" fmla="*/ 22682200 h 54"/>
                <a:gd name="T22" fmla="*/ 7561312 w 49"/>
                <a:gd name="T23" fmla="*/ 45362812 h 54"/>
                <a:gd name="T24" fmla="*/ 0 w 49"/>
                <a:gd name="T25" fmla="*/ 70564380 h 54"/>
                <a:gd name="T26" fmla="*/ 7561312 w 49"/>
                <a:gd name="T27" fmla="*/ 100806246 h 54"/>
                <a:gd name="T28" fmla="*/ 17642002 w 49"/>
                <a:gd name="T29" fmla="*/ 118448154 h 54"/>
                <a:gd name="T30" fmla="*/ 37803381 w 49"/>
                <a:gd name="T31" fmla="*/ 133569087 h 54"/>
                <a:gd name="T32" fmla="*/ 63005110 w 49"/>
                <a:gd name="T33" fmla="*/ 136088449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4"/>
                <a:gd name="T53" fmla="*/ 49 w 49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4">
                  <a:moveTo>
                    <a:pt x="25" y="54"/>
                  </a:moveTo>
                  <a:lnTo>
                    <a:pt x="33" y="53"/>
                  </a:lnTo>
                  <a:lnTo>
                    <a:pt x="42" y="47"/>
                  </a:lnTo>
                  <a:lnTo>
                    <a:pt x="48" y="40"/>
                  </a:lnTo>
                  <a:lnTo>
                    <a:pt x="49" y="28"/>
                  </a:lnTo>
                  <a:lnTo>
                    <a:pt x="48" y="18"/>
                  </a:lnTo>
                  <a:lnTo>
                    <a:pt x="42" y="9"/>
                  </a:lnTo>
                  <a:lnTo>
                    <a:pt x="33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9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3" y="40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2" name="Freeform 152"/>
            <p:cNvSpPr>
              <a:spLocks noEditPoints="1"/>
            </p:cNvSpPr>
            <p:nvPr/>
          </p:nvSpPr>
          <p:spPr bwMode="auto">
            <a:xfrm>
              <a:off x="1884363" y="3763963"/>
              <a:ext cx="85725" cy="98425"/>
            </a:xfrm>
            <a:custGeom>
              <a:avLst/>
              <a:gdLst>
                <a:gd name="T0" fmla="*/ 68045018 w 54"/>
                <a:gd name="T1" fmla="*/ 133569092 h 62"/>
                <a:gd name="T2" fmla="*/ 68045018 w 54"/>
                <a:gd name="T3" fmla="*/ 156249699 h 62"/>
                <a:gd name="T4" fmla="*/ 68045018 w 54"/>
                <a:gd name="T5" fmla="*/ 133569092 h 62"/>
                <a:gd name="T6" fmla="*/ 105846582 w 54"/>
                <a:gd name="T7" fmla="*/ 118448158 h 62"/>
                <a:gd name="T8" fmla="*/ 105846582 w 54"/>
                <a:gd name="T9" fmla="*/ 143649714 h 62"/>
                <a:gd name="T10" fmla="*/ 85685313 w 54"/>
                <a:gd name="T11" fmla="*/ 156249699 h 62"/>
                <a:gd name="T12" fmla="*/ 68045018 w 54"/>
                <a:gd name="T13" fmla="*/ 133569092 h 62"/>
                <a:gd name="T14" fmla="*/ 115927204 w 54"/>
                <a:gd name="T15" fmla="*/ 100806250 h 62"/>
                <a:gd name="T16" fmla="*/ 136088449 w 54"/>
                <a:gd name="T17" fmla="*/ 78125643 h 62"/>
                <a:gd name="T18" fmla="*/ 128528776 w 54"/>
                <a:gd name="T19" fmla="*/ 110886897 h 62"/>
                <a:gd name="T20" fmla="*/ 115927204 w 54"/>
                <a:gd name="T21" fmla="*/ 133569092 h 62"/>
                <a:gd name="T22" fmla="*/ 118448154 w 54"/>
                <a:gd name="T23" fmla="*/ 78125643 h 62"/>
                <a:gd name="T24" fmla="*/ 136088449 w 54"/>
                <a:gd name="T25" fmla="*/ 78125643 h 62"/>
                <a:gd name="T26" fmla="*/ 118448154 w 54"/>
                <a:gd name="T27" fmla="*/ 78125643 h 62"/>
                <a:gd name="T28" fmla="*/ 118448154 w 54"/>
                <a:gd name="T29" fmla="*/ 78125643 h 62"/>
                <a:gd name="T30" fmla="*/ 136088449 w 54"/>
                <a:gd name="T31" fmla="*/ 78125643 h 62"/>
                <a:gd name="T32" fmla="*/ 118448154 w 54"/>
                <a:gd name="T33" fmla="*/ 78125643 h 62"/>
                <a:gd name="T34" fmla="*/ 105846582 w 54"/>
                <a:gd name="T35" fmla="*/ 37803141 h 62"/>
                <a:gd name="T36" fmla="*/ 126007827 w 54"/>
                <a:gd name="T37" fmla="*/ 37803141 h 62"/>
                <a:gd name="T38" fmla="*/ 136088449 w 54"/>
                <a:gd name="T39" fmla="*/ 68045021 h 62"/>
                <a:gd name="T40" fmla="*/ 118448154 w 54"/>
                <a:gd name="T41" fmla="*/ 78125643 h 62"/>
                <a:gd name="T42" fmla="*/ 88206262 w 54"/>
                <a:gd name="T43" fmla="*/ 25201562 h 62"/>
                <a:gd name="T44" fmla="*/ 68045018 w 54"/>
                <a:gd name="T45" fmla="*/ 0 h 62"/>
                <a:gd name="T46" fmla="*/ 90725624 w 54"/>
                <a:gd name="T47" fmla="*/ 7561264 h 62"/>
                <a:gd name="T48" fmla="*/ 115927204 w 54"/>
                <a:gd name="T49" fmla="*/ 25201562 h 62"/>
                <a:gd name="T50" fmla="*/ 68045018 w 54"/>
                <a:gd name="T51" fmla="*/ 22682201 h 62"/>
                <a:gd name="T52" fmla="*/ 68045018 w 54"/>
                <a:gd name="T53" fmla="*/ 0 h 62"/>
                <a:gd name="T54" fmla="*/ 68045018 w 54"/>
                <a:gd name="T55" fmla="*/ 22682201 h 62"/>
                <a:gd name="T56" fmla="*/ 68045018 w 54"/>
                <a:gd name="T57" fmla="*/ 22682201 h 62"/>
                <a:gd name="T58" fmla="*/ 68045018 w 54"/>
                <a:gd name="T59" fmla="*/ 0 h 62"/>
                <a:gd name="T60" fmla="*/ 68045018 w 54"/>
                <a:gd name="T61" fmla="*/ 22682201 h 62"/>
                <a:gd name="T62" fmla="*/ 32762828 w 54"/>
                <a:gd name="T63" fmla="*/ 37803141 h 62"/>
                <a:gd name="T64" fmla="*/ 27722517 w 54"/>
                <a:gd name="T65" fmla="*/ 12601575 h 62"/>
                <a:gd name="T66" fmla="*/ 52924085 w 54"/>
                <a:gd name="T67" fmla="*/ 0 h 62"/>
                <a:gd name="T68" fmla="*/ 68045018 w 54"/>
                <a:gd name="T69" fmla="*/ 22682201 h 62"/>
                <a:gd name="T70" fmla="*/ 22682200 w 54"/>
                <a:gd name="T71" fmla="*/ 52924087 h 62"/>
                <a:gd name="T72" fmla="*/ 0 w 54"/>
                <a:gd name="T73" fmla="*/ 78125643 h 62"/>
                <a:gd name="T74" fmla="*/ 2520950 w 54"/>
                <a:gd name="T75" fmla="*/ 47883763 h 62"/>
                <a:gd name="T76" fmla="*/ 15120939 w 54"/>
                <a:gd name="T77" fmla="*/ 25201562 h 62"/>
                <a:gd name="T78" fmla="*/ 15120939 w 54"/>
                <a:gd name="T79" fmla="*/ 78125643 h 62"/>
                <a:gd name="T80" fmla="*/ 0 w 54"/>
                <a:gd name="T81" fmla="*/ 78125643 h 62"/>
                <a:gd name="T82" fmla="*/ 15120939 w 54"/>
                <a:gd name="T83" fmla="*/ 78125643 h 62"/>
                <a:gd name="T84" fmla="*/ 15120939 w 54"/>
                <a:gd name="T85" fmla="*/ 78125643 h 62"/>
                <a:gd name="T86" fmla="*/ 0 w 54"/>
                <a:gd name="T87" fmla="*/ 78125643 h 62"/>
                <a:gd name="T88" fmla="*/ 15120939 w 54"/>
                <a:gd name="T89" fmla="*/ 78125643 h 62"/>
                <a:gd name="T90" fmla="*/ 32762828 w 54"/>
                <a:gd name="T91" fmla="*/ 118448158 h 62"/>
                <a:gd name="T92" fmla="*/ 12601575 w 54"/>
                <a:gd name="T93" fmla="*/ 123488469 h 62"/>
                <a:gd name="T94" fmla="*/ 2520950 w 54"/>
                <a:gd name="T95" fmla="*/ 93246577 h 62"/>
                <a:gd name="T96" fmla="*/ 15120939 w 54"/>
                <a:gd name="T97" fmla="*/ 78125643 h 62"/>
                <a:gd name="T98" fmla="*/ 47883761 w 54"/>
                <a:gd name="T99" fmla="*/ 133569092 h 62"/>
                <a:gd name="T100" fmla="*/ 68045018 w 54"/>
                <a:gd name="T101" fmla="*/ 156249699 h 62"/>
                <a:gd name="T102" fmla="*/ 42843450 w 54"/>
                <a:gd name="T103" fmla="*/ 151209387 h 62"/>
                <a:gd name="T104" fmla="*/ 15120939 w 54"/>
                <a:gd name="T105" fmla="*/ 133569092 h 62"/>
                <a:gd name="T106" fmla="*/ 68045018 w 54"/>
                <a:gd name="T107" fmla="*/ 133569092 h 62"/>
                <a:gd name="T108" fmla="*/ 68045018 w 54"/>
                <a:gd name="T109" fmla="*/ 156249699 h 62"/>
                <a:gd name="T110" fmla="*/ 68045018 w 54"/>
                <a:gd name="T111" fmla="*/ 133569092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2"/>
                <a:gd name="T170" fmla="*/ 54 w 54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2">
                  <a:moveTo>
                    <a:pt x="27" y="53"/>
                  </a:moveTo>
                  <a:lnTo>
                    <a:pt x="27" y="53"/>
                  </a:lnTo>
                  <a:lnTo>
                    <a:pt x="27" y="62"/>
                  </a:lnTo>
                  <a:lnTo>
                    <a:pt x="27" y="53"/>
                  </a:lnTo>
                  <a:close/>
                  <a:moveTo>
                    <a:pt x="27" y="53"/>
                  </a:moveTo>
                  <a:lnTo>
                    <a:pt x="35" y="53"/>
                  </a:lnTo>
                  <a:lnTo>
                    <a:pt x="42" y="47"/>
                  </a:lnTo>
                  <a:lnTo>
                    <a:pt x="46" y="53"/>
                  </a:lnTo>
                  <a:lnTo>
                    <a:pt x="42" y="57"/>
                  </a:lnTo>
                  <a:lnTo>
                    <a:pt x="36" y="60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7" y="53"/>
                  </a:lnTo>
                  <a:close/>
                  <a:moveTo>
                    <a:pt x="42" y="47"/>
                  </a:moveTo>
                  <a:lnTo>
                    <a:pt x="46" y="40"/>
                  </a:lnTo>
                  <a:lnTo>
                    <a:pt x="47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1" y="44"/>
                  </a:lnTo>
                  <a:lnTo>
                    <a:pt x="50" y="49"/>
                  </a:lnTo>
                  <a:lnTo>
                    <a:pt x="46" y="53"/>
                  </a:lnTo>
                  <a:lnTo>
                    <a:pt x="42" y="47"/>
                  </a:lnTo>
                  <a:close/>
                  <a:moveTo>
                    <a:pt x="47" y="31"/>
                  </a:moveTo>
                  <a:lnTo>
                    <a:pt x="47" y="31"/>
                  </a:lnTo>
                  <a:lnTo>
                    <a:pt x="54" y="31"/>
                  </a:lnTo>
                  <a:lnTo>
                    <a:pt x="47" y="31"/>
                  </a:lnTo>
                  <a:close/>
                  <a:moveTo>
                    <a:pt x="47" y="31"/>
                  </a:moveTo>
                  <a:lnTo>
                    <a:pt x="47" y="31"/>
                  </a:lnTo>
                  <a:lnTo>
                    <a:pt x="54" y="31"/>
                  </a:lnTo>
                  <a:lnTo>
                    <a:pt x="47" y="31"/>
                  </a:lnTo>
                  <a:close/>
                  <a:moveTo>
                    <a:pt x="47" y="31"/>
                  </a:moveTo>
                  <a:lnTo>
                    <a:pt x="46" y="21"/>
                  </a:lnTo>
                  <a:lnTo>
                    <a:pt x="42" y="15"/>
                  </a:lnTo>
                  <a:lnTo>
                    <a:pt x="46" y="10"/>
                  </a:lnTo>
                  <a:lnTo>
                    <a:pt x="50" y="15"/>
                  </a:lnTo>
                  <a:lnTo>
                    <a:pt x="51" y="19"/>
                  </a:lnTo>
                  <a:lnTo>
                    <a:pt x="54" y="27"/>
                  </a:lnTo>
                  <a:lnTo>
                    <a:pt x="54" y="31"/>
                  </a:lnTo>
                  <a:lnTo>
                    <a:pt x="47" y="31"/>
                  </a:lnTo>
                  <a:close/>
                  <a:moveTo>
                    <a:pt x="42" y="15"/>
                  </a:moveTo>
                  <a:lnTo>
                    <a:pt x="35" y="10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42" y="5"/>
                  </a:lnTo>
                  <a:lnTo>
                    <a:pt x="46" y="10"/>
                  </a:lnTo>
                  <a:lnTo>
                    <a:pt x="42" y="15"/>
                  </a:lnTo>
                  <a:close/>
                  <a:moveTo>
                    <a:pt x="27" y="9"/>
                  </a:moveTo>
                  <a:lnTo>
                    <a:pt x="27" y="9"/>
                  </a:lnTo>
                  <a:lnTo>
                    <a:pt x="27" y="0"/>
                  </a:lnTo>
                  <a:lnTo>
                    <a:pt x="27" y="9"/>
                  </a:lnTo>
                  <a:close/>
                  <a:moveTo>
                    <a:pt x="27" y="9"/>
                  </a:moveTo>
                  <a:lnTo>
                    <a:pt x="27" y="9"/>
                  </a:lnTo>
                  <a:lnTo>
                    <a:pt x="27" y="0"/>
                  </a:lnTo>
                  <a:lnTo>
                    <a:pt x="27" y="9"/>
                  </a:lnTo>
                  <a:close/>
                  <a:moveTo>
                    <a:pt x="27" y="9"/>
                  </a:moveTo>
                  <a:lnTo>
                    <a:pt x="19" y="10"/>
                  </a:lnTo>
                  <a:lnTo>
                    <a:pt x="13" y="15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9"/>
                  </a:lnTo>
                  <a:close/>
                  <a:moveTo>
                    <a:pt x="13" y="15"/>
                  </a:moveTo>
                  <a:lnTo>
                    <a:pt x="9" y="2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1" y="19"/>
                  </a:lnTo>
                  <a:lnTo>
                    <a:pt x="5" y="15"/>
                  </a:lnTo>
                  <a:lnTo>
                    <a:pt x="6" y="10"/>
                  </a:lnTo>
                  <a:lnTo>
                    <a:pt x="13" y="15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1"/>
                  </a:moveTo>
                  <a:lnTo>
                    <a:pt x="9" y="40"/>
                  </a:lnTo>
                  <a:lnTo>
                    <a:pt x="13" y="47"/>
                  </a:lnTo>
                  <a:lnTo>
                    <a:pt x="6" y="53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13" y="47"/>
                  </a:moveTo>
                  <a:lnTo>
                    <a:pt x="19" y="53"/>
                  </a:lnTo>
                  <a:lnTo>
                    <a:pt x="27" y="53"/>
                  </a:lnTo>
                  <a:lnTo>
                    <a:pt x="27" y="62"/>
                  </a:lnTo>
                  <a:lnTo>
                    <a:pt x="21" y="62"/>
                  </a:lnTo>
                  <a:lnTo>
                    <a:pt x="17" y="60"/>
                  </a:lnTo>
                  <a:lnTo>
                    <a:pt x="11" y="57"/>
                  </a:lnTo>
                  <a:lnTo>
                    <a:pt x="6" y="53"/>
                  </a:lnTo>
                  <a:lnTo>
                    <a:pt x="13" y="47"/>
                  </a:lnTo>
                  <a:close/>
                  <a:moveTo>
                    <a:pt x="27" y="53"/>
                  </a:moveTo>
                  <a:lnTo>
                    <a:pt x="27" y="53"/>
                  </a:lnTo>
                  <a:lnTo>
                    <a:pt x="27" y="62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2498725" y="3538538"/>
              <a:ext cx="77788" cy="88900"/>
            </a:xfrm>
            <a:custGeom>
              <a:avLst/>
              <a:gdLst>
                <a:gd name="T0" fmla="*/ 60484145 w 49"/>
                <a:gd name="T1" fmla="*/ 141128761 h 56"/>
                <a:gd name="T2" fmla="*/ 85685861 w 49"/>
                <a:gd name="T3" fmla="*/ 133569088 h 56"/>
                <a:gd name="T4" fmla="*/ 103327857 w 49"/>
                <a:gd name="T5" fmla="*/ 113407844 h 56"/>
                <a:gd name="T6" fmla="*/ 115927946 w 49"/>
                <a:gd name="T7" fmla="*/ 90725625 h 56"/>
                <a:gd name="T8" fmla="*/ 123489255 w 49"/>
                <a:gd name="T9" fmla="*/ 70564381 h 56"/>
                <a:gd name="T10" fmla="*/ 115927946 w 49"/>
                <a:gd name="T11" fmla="*/ 40322501 h 56"/>
                <a:gd name="T12" fmla="*/ 103327857 w 49"/>
                <a:gd name="T13" fmla="*/ 17641889 h 56"/>
                <a:gd name="T14" fmla="*/ 85685861 w 49"/>
                <a:gd name="T15" fmla="*/ 7561264 h 56"/>
                <a:gd name="T16" fmla="*/ 60484145 w 49"/>
                <a:gd name="T17" fmla="*/ 0 h 56"/>
                <a:gd name="T18" fmla="*/ 32763038 w 49"/>
                <a:gd name="T19" fmla="*/ 7561264 h 56"/>
                <a:gd name="T20" fmla="*/ 20161380 w 49"/>
                <a:gd name="T21" fmla="*/ 17641889 h 56"/>
                <a:gd name="T22" fmla="*/ 2520966 w 49"/>
                <a:gd name="T23" fmla="*/ 40322501 h 56"/>
                <a:gd name="T24" fmla="*/ 0 w 49"/>
                <a:gd name="T25" fmla="*/ 70564381 h 56"/>
                <a:gd name="T26" fmla="*/ 2520966 w 49"/>
                <a:gd name="T27" fmla="*/ 90725625 h 56"/>
                <a:gd name="T28" fmla="*/ 20161380 w 49"/>
                <a:gd name="T29" fmla="*/ 113407844 h 56"/>
                <a:gd name="T30" fmla="*/ 32763038 w 49"/>
                <a:gd name="T31" fmla="*/ 133569088 h 56"/>
                <a:gd name="T32" fmla="*/ 60484145 w 49"/>
                <a:gd name="T33" fmla="*/ 141128761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6"/>
                <a:gd name="T53" fmla="*/ 49 w 49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6">
                  <a:moveTo>
                    <a:pt x="24" y="56"/>
                  </a:moveTo>
                  <a:lnTo>
                    <a:pt x="34" y="53"/>
                  </a:lnTo>
                  <a:lnTo>
                    <a:pt x="41" y="45"/>
                  </a:lnTo>
                  <a:lnTo>
                    <a:pt x="46" y="36"/>
                  </a:lnTo>
                  <a:lnTo>
                    <a:pt x="49" y="28"/>
                  </a:lnTo>
                  <a:lnTo>
                    <a:pt x="46" y="16"/>
                  </a:lnTo>
                  <a:lnTo>
                    <a:pt x="41" y="7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3" y="3"/>
                  </a:lnTo>
                  <a:lnTo>
                    <a:pt x="8" y="7"/>
                  </a:lnTo>
                  <a:lnTo>
                    <a:pt x="1" y="16"/>
                  </a:lnTo>
                  <a:lnTo>
                    <a:pt x="0" y="28"/>
                  </a:lnTo>
                  <a:lnTo>
                    <a:pt x="1" y="36"/>
                  </a:lnTo>
                  <a:lnTo>
                    <a:pt x="8" y="45"/>
                  </a:lnTo>
                  <a:lnTo>
                    <a:pt x="13" y="53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" name="Freeform 154"/>
            <p:cNvSpPr>
              <a:spLocks noEditPoints="1"/>
            </p:cNvSpPr>
            <p:nvPr/>
          </p:nvSpPr>
          <p:spPr bwMode="auto">
            <a:xfrm>
              <a:off x="2492375" y="3530600"/>
              <a:ext cx="90488" cy="98425"/>
            </a:xfrm>
            <a:custGeom>
              <a:avLst/>
              <a:gdLst>
                <a:gd name="T0" fmla="*/ 70564771 w 57"/>
                <a:gd name="T1" fmla="*/ 141128765 h 62"/>
                <a:gd name="T2" fmla="*/ 70564771 w 57"/>
                <a:gd name="T3" fmla="*/ 156249699 h 62"/>
                <a:gd name="T4" fmla="*/ 70564771 w 57"/>
                <a:gd name="T5" fmla="*/ 141128765 h 62"/>
                <a:gd name="T6" fmla="*/ 105847169 w 57"/>
                <a:gd name="T7" fmla="*/ 123488469 h 62"/>
                <a:gd name="T8" fmla="*/ 113408471 w 57"/>
                <a:gd name="T9" fmla="*/ 146169076 h 62"/>
                <a:gd name="T10" fmla="*/ 85685788 w 57"/>
                <a:gd name="T11" fmla="*/ 156249699 h 62"/>
                <a:gd name="T12" fmla="*/ 70564771 w 57"/>
                <a:gd name="T13" fmla="*/ 141128765 h 62"/>
                <a:gd name="T14" fmla="*/ 115927847 w 57"/>
                <a:gd name="T15" fmla="*/ 103327199 h 62"/>
                <a:gd name="T16" fmla="*/ 143650505 w 57"/>
                <a:gd name="T17" fmla="*/ 83165954 h 62"/>
                <a:gd name="T18" fmla="*/ 133569827 w 57"/>
                <a:gd name="T19" fmla="*/ 110886897 h 62"/>
                <a:gd name="T20" fmla="*/ 123489149 w 57"/>
                <a:gd name="T21" fmla="*/ 131048142 h 62"/>
                <a:gd name="T22" fmla="*/ 123489149 w 57"/>
                <a:gd name="T23" fmla="*/ 83165954 h 62"/>
                <a:gd name="T24" fmla="*/ 143650505 w 57"/>
                <a:gd name="T25" fmla="*/ 83165954 h 62"/>
                <a:gd name="T26" fmla="*/ 123489149 w 57"/>
                <a:gd name="T27" fmla="*/ 83165954 h 62"/>
                <a:gd name="T28" fmla="*/ 123489149 w 57"/>
                <a:gd name="T29" fmla="*/ 83165954 h 62"/>
                <a:gd name="T30" fmla="*/ 143650505 w 57"/>
                <a:gd name="T31" fmla="*/ 83165954 h 62"/>
                <a:gd name="T32" fmla="*/ 123489149 w 57"/>
                <a:gd name="T33" fmla="*/ 83165954 h 62"/>
                <a:gd name="T34" fmla="*/ 105847169 w 57"/>
                <a:gd name="T35" fmla="*/ 40322502 h 62"/>
                <a:gd name="T36" fmla="*/ 126008525 w 57"/>
                <a:gd name="T37" fmla="*/ 37803141 h 62"/>
                <a:gd name="T38" fmla="*/ 138610166 w 57"/>
                <a:gd name="T39" fmla="*/ 63004709 h 62"/>
                <a:gd name="T40" fmla="*/ 123489149 w 57"/>
                <a:gd name="T41" fmla="*/ 83165954 h 62"/>
                <a:gd name="T42" fmla="*/ 90726127 w 57"/>
                <a:gd name="T43" fmla="*/ 30241880 h 62"/>
                <a:gd name="T44" fmla="*/ 70564771 w 57"/>
                <a:gd name="T45" fmla="*/ 0 h 62"/>
                <a:gd name="T46" fmla="*/ 95766466 w 57"/>
                <a:gd name="T47" fmla="*/ 7561264 h 62"/>
                <a:gd name="T48" fmla="*/ 123489149 w 57"/>
                <a:gd name="T49" fmla="*/ 27722518 h 62"/>
                <a:gd name="T50" fmla="*/ 70564771 w 57"/>
                <a:gd name="T51" fmla="*/ 27722518 h 62"/>
                <a:gd name="T52" fmla="*/ 70564771 w 57"/>
                <a:gd name="T53" fmla="*/ 0 h 62"/>
                <a:gd name="T54" fmla="*/ 70564771 w 57"/>
                <a:gd name="T55" fmla="*/ 27722518 h 62"/>
                <a:gd name="T56" fmla="*/ 70564771 w 57"/>
                <a:gd name="T57" fmla="*/ 27722518 h 62"/>
                <a:gd name="T58" fmla="*/ 70564771 w 57"/>
                <a:gd name="T59" fmla="*/ 0 h 62"/>
                <a:gd name="T60" fmla="*/ 70564771 w 57"/>
                <a:gd name="T61" fmla="*/ 27722518 h 62"/>
                <a:gd name="T62" fmla="*/ 35282385 w 57"/>
                <a:gd name="T63" fmla="*/ 40322502 h 62"/>
                <a:gd name="T64" fmla="*/ 30242046 w 57"/>
                <a:gd name="T65" fmla="*/ 20161251 h 62"/>
                <a:gd name="T66" fmla="*/ 52924378 w 57"/>
                <a:gd name="T67" fmla="*/ 0 h 62"/>
                <a:gd name="T68" fmla="*/ 70564771 w 57"/>
                <a:gd name="T69" fmla="*/ 27722518 h 62"/>
                <a:gd name="T70" fmla="*/ 27722671 w 57"/>
                <a:gd name="T71" fmla="*/ 60483760 h 62"/>
                <a:gd name="T72" fmla="*/ 0 w 57"/>
                <a:gd name="T73" fmla="*/ 83165954 h 62"/>
                <a:gd name="T74" fmla="*/ 2520964 w 57"/>
                <a:gd name="T75" fmla="*/ 45362814 h 62"/>
                <a:gd name="T76" fmla="*/ 20161362 w 57"/>
                <a:gd name="T77" fmla="*/ 27722518 h 62"/>
                <a:gd name="T78" fmla="*/ 20161362 w 57"/>
                <a:gd name="T79" fmla="*/ 83165954 h 62"/>
                <a:gd name="T80" fmla="*/ 0 w 57"/>
                <a:gd name="T81" fmla="*/ 83165954 h 62"/>
                <a:gd name="T82" fmla="*/ 20161362 w 57"/>
                <a:gd name="T83" fmla="*/ 83165954 h 62"/>
                <a:gd name="T84" fmla="*/ 20161362 w 57"/>
                <a:gd name="T85" fmla="*/ 83165954 h 62"/>
                <a:gd name="T86" fmla="*/ 0 w 57"/>
                <a:gd name="T87" fmla="*/ 83165954 h 62"/>
                <a:gd name="T88" fmla="*/ 20161362 w 57"/>
                <a:gd name="T89" fmla="*/ 83165954 h 62"/>
                <a:gd name="T90" fmla="*/ 35282385 w 57"/>
                <a:gd name="T91" fmla="*/ 123488469 h 62"/>
                <a:gd name="T92" fmla="*/ 12601644 w 57"/>
                <a:gd name="T93" fmla="*/ 123488469 h 62"/>
                <a:gd name="T94" fmla="*/ 2520964 w 57"/>
                <a:gd name="T95" fmla="*/ 100806250 h 62"/>
                <a:gd name="T96" fmla="*/ 20161362 w 57"/>
                <a:gd name="T97" fmla="*/ 83165954 h 62"/>
                <a:gd name="T98" fmla="*/ 50403402 w 57"/>
                <a:gd name="T99" fmla="*/ 131048142 h 62"/>
                <a:gd name="T100" fmla="*/ 70564771 w 57"/>
                <a:gd name="T101" fmla="*/ 156249699 h 62"/>
                <a:gd name="T102" fmla="*/ 42843688 w 57"/>
                <a:gd name="T103" fmla="*/ 153730337 h 62"/>
                <a:gd name="T104" fmla="*/ 20161362 w 57"/>
                <a:gd name="T105" fmla="*/ 131048142 h 62"/>
                <a:gd name="T106" fmla="*/ 70564771 w 57"/>
                <a:gd name="T107" fmla="*/ 141128765 h 62"/>
                <a:gd name="T108" fmla="*/ 70564771 w 57"/>
                <a:gd name="T109" fmla="*/ 156249699 h 62"/>
                <a:gd name="T110" fmla="*/ 70564771 w 57"/>
                <a:gd name="T111" fmla="*/ 141128765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62"/>
                <a:gd name="T170" fmla="*/ 57 w 57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62">
                  <a:moveTo>
                    <a:pt x="28" y="56"/>
                  </a:moveTo>
                  <a:lnTo>
                    <a:pt x="28" y="56"/>
                  </a:lnTo>
                  <a:lnTo>
                    <a:pt x="28" y="62"/>
                  </a:lnTo>
                  <a:lnTo>
                    <a:pt x="28" y="56"/>
                  </a:lnTo>
                  <a:close/>
                  <a:moveTo>
                    <a:pt x="28" y="56"/>
                  </a:moveTo>
                  <a:lnTo>
                    <a:pt x="36" y="52"/>
                  </a:lnTo>
                  <a:lnTo>
                    <a:pt x="42" y="49"/>
                  </a:lnTo>
                  <a:lnTo>
                    <a:pt x="49" y="52"/>
                  </a:lnTo>
                  <a:lnTo>
                    <a:pt x="45" y="58"/>
                  </a:lnTo>
                  <a:lnTo>
                    <a:pt x="38" y="61"/>
                  </a:lnTo>
                  <a:lnTo>
                    <a:pt x="34" y="62"/>
                  </a:lnTo>
                  <a:lnTo>
                    <a:pt x="28" y="62"/>
                  </a:lnTo>
                  <a:lnTo>
                    <a:pt x="28" y="56"/>
                  </a:lnTo>
                  <a:close/>
                  <a:moveTo>
                    <a:pt x="42" y="49"/>
                  </a:moveTo>
                  <a:lnTo>
                    <a:pt x="46" y="41"/>
                  </a:lnTo>
                  <a:lnTo>
                    <a:pt x="49" y="33"/>
                  </a:lnTo>
                  <a:lnTo>
                    <a:pt x="57" y="33"/>
                  </a:lnTo>
                  <a:lnTo>
                    <a:pt x="55" y="40"/>
                  </a:lnTo>
                  <a:lnTo>
                    <a:pt x="53" y="44"/>
                  </a:lnTo>
                  <a:lnTo>
                    <a:pt x="50" y="49"/>
                  </a:lnTo>
                  <a:lnTo>
                    <a:pt x="49" y="52"/>
                  </a:lnTo>
                  <a:lnTo>
                    <a:pt x="42" y="49"/>
                  </a:lnTo>
                  <a:close/>
                  <a:moveTo>
                    <a:pt x="49" y="33"/>
                  </a:moveTo>
                  <a:lnTo>
                    <a:pt x="49" y="33"/>
                  </a:lnTo>
                  <a:lnTo>
                    <a:pt x="57" y="33"/>
                  </a:lnTo>
                  <a:lnTo>
                    <a:pt x="49" y="33"/>
                  </a:lnTo>
                  <a:close/>
                  <a:moveTo>
                    <a:pt x="49" y="33"/>
                  </a:moveTo>
                  <a:lnTo>
                    <a:pt x="49" y="33"/>
                  </a:lnTo>
                  <a:lnTo>
                    <a:pt x="57" y="33"/>
                  </a:lnTo>
                  <a:lnTo>
                    <a:pt x="49" y="33"/>
                  </a:lnTo>
                  <a:close/>
                  <a:moveTo>
                    <a:pt x="49" y="33"/>
                  </a:moveTo>
                  <a:lnTo>
                    <a:pt x="46" y="24"/>
                  </a:lnTo>
                  <a:lnTo>
                    <a:pt x="42" y="16"/>
                  </a:lnTo>
                  <a:lnTo>
                    <a:pt x="49" y="11"/>
                  </a:lnTo>
                  <a:lnTo>
                    <a:pt x="50" y="15"/>
                  </a:lnTo>
                  <a:lnTo>
                    <a:pt x="53" y="18"/>
                  </a:lnTo>
                  <a:lnTo>
                    <a:pt x="55" y="25"/>
                  </a:lnTo>
                  <a:lnTo>
                    <a:pt x="57" y="33"/>
                  </a:lnTo>
                  <a:lnTo>
                    <a:pt x="49" y="33"/>
                  </a:lnTo>
                  <a:close/>
                  <a:moveTo>
                    <a:pt x="42" y="16"/>
                  </a:moveTo>
                  <a:lnTo>
                    <a:pt x="36" y="12"/>
                  </a:lnTo>
                  <a:lnTo>
                    <a:pt x="28" y="1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49" y="11"/>
                  </a:lnTo>
                  <a:lnTo>
                    <a:pt x="42" y="16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0"/>
                  </a:lnTo>
                  <a:lnTo>
                    <a:pt x="28" y="11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0"/>
                  </a:lnTo>
                  <a:lnTo>
                    <a:pt x="28" y="11"/>
                  </a:lnTo>
                  <a:close/>
                  <a:moveTo>
                    <a:pt x="28" y="11"/>
                  </a:moveTo>
                  <a:lnTo>
                    <a:pt x="20" y="12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11"/>
                  </a:lnTo>
                  <a:close/>
                  <a:moveTo>
                    <a:pt x="14" y="16"/>
                  </a:moveTo>
                  <a:lnTo>
                    <a:pt x="11" y="24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1" y="18"/>
                  </a:lnTo>
                  <a:lnTo>
                    <a:pt x="5" y="15"/>
                  </a:lnTo>
                  <a:lnTo>
                    <a:pt x="8" y="11"/>
                  </a:lnTo>
                  <a:lnTo>
                    <a:pt x="14" y="16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0" y="33"/>
                  </a:lnTo>
                  <a:lnTo>
                    <a:pt x="8" y="33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0" y="33"/>
                  </a:lnTo>
                  <a:lnTo>
                    <a:pt x="8" y="33"/>
                  </a:lnTo>
                  <a:close/>
                  <a:moveTo>
                    <a:pt x="8" y="33"/>
                  </a:moveTo>
                  <a:lnTo>
                    <a:pt x="11" y="41"/>
                  </a:lnTo>
                  <a:lnTo>
                    <a:pt x="14" y="49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8" y="33"/>
                  </a:lnTo>
                  <a:close/>
                  <a:moveTo>
                    <a:pt x="14" y="49"/>
                  </a:moveTo>
                  <a:lnTo>
                    <a:pt x="20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14" y="49"/>
                  </a:lnTo>
                  <a:close/>
                  <a:moveTo>
                    <a:pt x="28" y="56"/>
                  </a:moveTo>
                  <a:lnTo>
                    <a:pt x="28" y="56"/>
                  </a:lnTo>
                  <a:lnTo>
                    <a:pt x="28" y="62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3416300" y="3414713"/>
              <a:ext cx="74613" cy="84137"/>
            </a:xfrm>
            <a:custGeom>
              <a:avLst/>
              <a:gdLst>
                <a:gd name="T0" fmla="*/ 60484160 w 47"/>
                <a:gd name="T1" fmla="*/ 133566705 h 53"/>
                <a:gd name="T2" fmla="*/ 80645539 w 47"/>
                <a:gd name="T3" fmla="*/ 128526424 h 53"/>
                <a:gd name="T4" fmla="*/ 103327884 w 47"/>
                <a:gd name="T5" fmla="*/ 118445862 h 53"/>
                <a:gd name="T6" fmla="*/ 113408598 w 47"/>
                <a:gd name="T7" fmla="*/ 95765366 h 53"/>
                <a:gd name="T8" fmla="*/ 118448942 w 47"/>
                <a:gd name="T9" fmla="*/ 65523679 h 53"/>
                <a:gd name="T10" fmla="*/ 113408598 w 47"/>
                <a:gd name="T11" fmla="*/ 45362542 h 53"/>
                <a:gd name="T12" fmla="*/ 103327884 w 47"/>
                <a:gd name="T13" fmla="*/ 17640196 h 53"/>
                <a:gd name="T14" fmla="*/ 80645539 w 47"/>
                <a:gd name="T15" fmla="*/ 2519348 h 53"/>
                <a:gd name="T16" fmla="*/ 60484160 w 47"/>
                <a:gd name="T17" fmla="*/ 0 h 53"/>
                <a:gd name="T18" fmla="*/ 37803391 w 47"/>
                <a:gd name="T19" fmla="*/ 2519348 h 53"/>
                <a:gd name="T20" fmla="*/ 15121040 w 47"/>
                <a:gd name="T21" fmla="*/ 17640196 h 53"/>
                <a:gd name="T22" fmla="*/ 5040346 w 47"/>
                <a:gd name="T23" fmla="*/ 45362542 h 53"/>
                <a:gd name="T24" fmla="*/ 0 w 47"/>
                <a:gd name="T25" fmla="*/ 65523679 h 53"/>
                <a:gd name="T26" fmla="*/ 5040346 w 47"/>
                <a:gd name="T27" fmla="*/ 95765366 h 53"/>
                <a:gd name="T28" fmla="*/ 15121040 w 47"/>
                <a:gd name="T29" fmla="*/ 118445862 h 53"/>
                <a:gd name="T30" fmla="*/ 37803391 w 47"/>
                <a:gd name="T31" fmla="*/ 128526424 h 53"/>
                <a:gd name="T32" fmla="*/ 60484160 w 47"/>
                <a:gd name="T33" fmla="*/ 133566705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3"/>
                <a:gd name="T53" fmla="*/ 47 w 47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3">
                  <a:moveTo>
                    <a:pt x="24" y="53"/>
                  </a:moveTo>
                  <a:lnTo>
                    <a:pt x="32" y="51"/>
                  </a:lnTo>
                  <a:lnTo>
                    <a:pt x="41" y="47"/>
                  </a:lnTo>
                  <a:lnTo>
                    <a:pt x="45" y="38"/>
                  </a:lnTo>
                  <a:lnTo>
                    <a:pt x="47" y="26"/>
                  </a:lnTo>
                  <a:lnTo>
                    <a:pt x="45" y="18"/>
                  </a:lnTo>
                  <a:lnTo>
                    <a:pt x="41" y="7"/>
                  </a:lnTo>
                  <a:lnTo>
                    <a:pt x="32" y="1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6" y="7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47"/>
                  </a:lnTo>
                  <a:lnTo>
                    <a:pt x="15" y="51"/>
                  </a:lnTo>
                  <a:lnTo>
                    <a:pt x="24" y="5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409950" y="3409950"/>
              <a:ext cx="85725" cy="95250"/>
            </a:xfrm>
            <a:custGeom>
              <a:avLst/>
              <a:gdLst>
                <a:gd name="T0" fmla="*/ 70564380 w 54"/>
                <a:gd name="T1" fmla="*/ 133569091 h 60"/>
                <a:gd name="T2" fmla="*/ 70564380 w 54"/>
                <a:gd name="T3" fmla="*/ 151209386 h 60"/>
                <a:gd name="T4" fmla="*/ 70564380 w 54"/>
                <a:gd name="T5" fmla="*/ 133569091 h 60"/>
                <a:gd name="T6" fmla="*/ 108367531 w 54"/>
                <a:gd name="T7" fmla="*/ 110886896 h 60"/>
                <a:gd name="T8" fmla="*/ 108367531 w 54"/>
                <a:gd name="T9" fmla="*/ 141128764 h 60"/>
                <a:gd name="T10" fmla="*/ 83165951 w 54"/>
                <a:gd name="T11" fmla="*/ 151209386 h 60"/>
                <a:gd name="T12" fmla="*/ 70564380 w 54"/>
                <a:gd name="T13" fmla="*/ 133569091 h 60"/>
                <a:gd name="T14" fmla="*/ 118448154 w 54"/>
                <a:gd name="T15" fmla="*/ 95765938 h 60"/>
                <a:gd name="T16" fmla="*/ 136088449 w 54"/>
                <a:gd name="T17" fmla="*/ 73085331 h 60"/>
                <a:gd name="T18" fmla="*/ 133569087 w 54"/>
                <a:gd name="T19" fmla="*/ 108367535 h 60"/>
                <a:gd name="T20" fmla="*/ 118448154 w 54"/>
                <a:gd name="T21" fmla="*/ 133569091 h 60"/>
                <a:gd name="T22" fmla="*/ 123488465 w 54"/>
                <a:gd name="T23" fmla="*/ 73085331 h 60"/>
                <a:gd name="T24" fmla="*/ 136088449 w 54"/>
                <a:gd name="T25" fmla="*/ 73085331 h 60"/>
                <a:gd name="T26" fmla="*/ 123488465 w 54"/>
                <a:gd name="T27" fmla="*/ 73085331 h 60"/>
                <a:gd name="T28" fmla="*/ 123488465 w 54"/>
                <a:gd name="T29" fmla="*/ 73085331 h 60"/>
                <a:gd name="T30" fmla="*/ 136088449 w 54"/>
                <a:gd name="T31" fmla="*/ 73085331 h 60"/>
                <a:gd name="T32" fmla="*/ 123488465 w 54"/>
                <a:gd name="T33" fmla="*/ 73085331 h 60"/>
                <a:gd name="T34" fmla="*/ 108367531 w 54"/>
                <a:gd name="T35" fmla="*/ 32762829 h 60"/>
                <a:gd name="T36" fmla="*/ 128528776 w 54"/>
                <a:gd name="T37" fmla="*/ 32762829 h 60"/>
                <a:gd name="T38" fmla="*/ 136088449 w 54"/>
                <a:gd name="T39" fmla="*/ 63004709 h 60"/>
                <a:gd name="T40" fmla="*/ 123488465 w 54"/>
                <a:gd name="T41" fmla="*/ 73085331 h 60"/>
                <a:gd name="T42" fmla="*/ 88206262 w 54"/>
                <a:gd name="T43" fmla="*/ 22682200 h 60"/>
                <a:gd name="T44" fmla="*/ 70564380 w 54"/>
                <a:gd name="T45" fmla="*/ 0 h 60"/>
                <a:gd name="T46" fmla="*/ 98286885 w 54"/>
                <a:gd name="T47" fmla="*/ 7561264 h 60"/>
                <a:gd name="T48" fmla="*/ 118448154 w 54"/>
                <a:gd name="T49" fmla="*/ 22682200 h 60"/>
                <a:gd name="T50" fmla="*/ 70564380 w 54"/>
                <a:gd name="T51" fmla="*/ 15120940 h 60"/>
                <a:gd name="T52" fmla="*/ 70564380 w 54"/>
                <a:gd name="T53" fmla="*/ 0 h 60"/>
                <a:gd name="T54" fmla="*/ 70564380 w 54"/>
                <a:gd name="T55" fmla="*/ 15120940 h 60"/>
                <a:gd name="T56" fmla="*/ 70564380 w 54"/>
                <a:gd name="T57" fmla="*/ 15120940 h 60"/>
                <a:gd name="T58" fmla="*/ 70564380 w 54"/>
                <a:gd name="T59" fmla="*/ 0 h 60"/>
                <a:gd name="T60" fmla="*/ 70564380 w 54"/>
                <a:gd name="T61" fmla="*/ 15120940 h 60"/>
                <a:gd name="T62" fmla="*/ 30241879 w 54"/>
                <a:gd name="T63" fmla="*/ 32762829 h 60"/>
                <a:gd name="T64" fmla="*/ 30241879 w 54"/>
                <a:gd name="T65" fmla="*/ 10080626 h 60"/>
                <a:gd name="T66" fmla="*/ 57964396 w 54"/>
                <a:gd name="T67" fmla="*/ 0 h 60"/>
                <a:gd name="T68" fmla="*/ 70564380 w 54"/>
                <a:gd name="T69" fmla="*/ 15120940 h 60"/>
                <a:gd name="T70" fmla="*/ 20161251 w 54"/>
                <a:gd name="T71" fmla="*/ 52924086 h 60"/>
                <a:gd name="T72" fmla="*/ 0 w 54"/>
                <a:gd name="T73" fmla="*/ 73085331 h 60"/>
                <a:gd name="T74" fmla="*/ 5040313 w 54"/>
                <a:gd name="T75" fmla="*/ 45362813 h 60"/>
                <a:gd name="T76" fmla="*/ 20161251 w 54"/>
                <a:gd name="T77" fmla="*/ 22682200 h 60"/>
                <a:gd name="T78" fmla="*/ 20161251 w 54"/>
                <a:gd name="T79" fmla="*/ 73085331 h 60"/>
                <a:gd name="T80" fmla="*/ 0 w 54"/>
                <a:gd name="T81" fmla="*/ 73085331 h 60"/>
                <a:gd name="T82" fmla="*/ 20161251 w 54"/>
                <a:gd name="T83" fmla="*/ 73085331 h 60"/>
                <a:gd name="T84" fmla="*/ 20161251 w 54"/>
                <a:gd name="T85" fmla="*/ 73085331 h 60"/>
                <a:gd name="T86" fmla="*/ 0 w 54"/>
                <a:gd name="T87" fmla="*/ 73085331 h 60"/>
                <a:gd name="T88" fmla="*/ 20161251 w 54"/>
                <a:gd name="T89" fmla="*/ 73085331 h 60"/>
                <a:gd name="T90" fmla="*/ 30241879 w 54"/>
                <a:gd name="T91" fmla="*/ 110886896 h 60"/>
                <a:gd name="T92" fmla="*/ 10080625 w 54"/>
                <a:gd name="T93" fmla="*/ 118448157 h 60"/>
                <a:gd name="T94" fmla="*/ 0 w 54"/>
                <a:gd name="T95" fmla="*/ 93246576 h 60"/>
                <a:gd name="T96" fmla="*/ 20161251 w 54"/>
                <a:gd name="T97" fmla="*/ 73085331 h 60"/>
                <a:gd name="T98" fmla="*/ 50403123 w 54"/>
                <a:gd name="T99" fmla="*/ 133569091 h 60"/>
                <a:gd name="T100" fmla="*/ 70564380 w 54"/>
                <a:gd name="T101" fmla="*/ 151209386 h 60"/>
                <a:gd name="T102" fmla="*/ 40322501 w 54"/>
                <a:gd name="T103" fmla="*/ 148690024 h 60"/>
                <a:gd name="T104" fmla="*/ 20161251 w 54"/>
                <a:gd name="T105" fmla="*/ 133569091 h 60"/>
                <a:gd name="T106" fmla="*/ 70564380 w 54"/>
                <a:gd name="T107" fmla="*/ 133569091 h 60"/>
                <a:gd name="T108" fmla="*/ 70564380 w 54"/>
                <a:gd name="T109" fmla="*/ 151209386 h 60"/>
                <a:gd name="T110" fmla="*/ 70564380 w 54"/>
                <a:gd name="T111" fmla="*/ 133569091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0"/>
                <a:gd name="T170" fmla="*/ 54 w 54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0">
                  <a:moveTo>
                    <a:pt x="28" y="53"/>
                  </a:moveTo>
                  <a:lnTo>
                    <a:pt x="28" y="53"/>
                  </a:lnTo>
                  <a:lnTo>
                    <a:pt x="28" y="60"/>
                  </a:lnTo>
                  <a:lnTo>
                    <a:pt x="28" y="53"/>
                  </a:lnTo>
                  <a:close/>
                  <a:moveTo>
                    <a:pt x="28" y="53"/>
                  </a:moveTo>
                  <a:lnTo>
                    <a:pt x="35" y="53"/>
                  </a:lnTo>
                  <a:lnTo>
                    <a:pt x="43" y="44"/>
                  </a:lnTo>
                  <a:lnTo>
                    <a:pt x="47" y="53"/>
                  </a:lnTo>
                  <a:lnTo>
                    <a:pt x="43" y="56"/>
                  </a:lnTo>
                  <a:lnTo>
                    <a:pt x="39" y="59"/>
                  </a:lnTo>
                  <a:lnTo>
                    <a:pt x="33" y="60"/>
                  </a:lnTo>
                  <a:lnTo>
                    <a:pt x="28" y="60"/>
                  </a:lnTo>
                  <a:lnTo>
                    <a:pt x="28" y="53"/>
                  </a:lnTo>
                  <a:close/>
                  <a:moveTo>
                    <a:pt x="43" y="44"/>
                  </a:moveTo>
                  <a:lnTo>
                    <a:pt x="47" y="38"/>
                  </a:lnTo>
                  <a:lnTo>
                    <a:pt x="49" y="29"/>
                  </a:lnTo>
                  <a:lnTo>
                    <a:pt x="54" y="29"/>
                  </a:lnTo>
                  <a:lnTo>
                    <a:pt x="54" y="37"/>
                  </a:lnTo>
                  <a:lnTo>
                    <a:pt x="53" y="43"/>
                  </a:lnTo>
                  <a:lnTo>
                    <a:pt x="51" y="47"/>
                  </a:lnTo>
                  <a:lnTo>
                    <a:pt x="47" y="53"/>
                  </a:lnTo>
                  <a:lnTo>
                    <a:pt x="43" y="44"/>
                  </a:lnTo>
                  <a:close/>
                  <a:moveTo>
                    <a:pt x="49" y="29"/>
                  </a:moveTo>
                  <a:lnTo>
                    <a:pt x="49" y="29"/>
                  </a:lnTo>
                  <a:lnTo>
                    <a:pt x="54" y="29"/>
                  </a:lnTo>
                  <a:lnTo>
                    <a:pt x="49" y="29"/>
                  </a:lnTo>
                  <a:close/>
                  <a:moveTo>
                    <a:pt x="49" y="29"/>
                  </a:moveTo>
                  <a:lnTo>
                    <a:pt x="49" y="29"/>
                  </a:lnTo>
                  <a:lnTo>
                    <a:pt x="54" y="29"/>
                  </a:lnTo>
                  <a:lnTo>
                    <a:pt x="49" y="29"/>
                  </a:lnTo>
                  <a:close/>
                  <a:moveTo>
                    <a:pt x="49" y="29"/>
                  </a:moveTo>
                  <a:lnTo>
                    <a:pt x="47" y="21"/>
                  </a:lnTo>
                  <a:lnTo>
                    <a:pt x="43" y="13"/>
                  </a:lnTo>
                  <a:lnTo>
                    <a:pt x="47" y="9"/>
                  </a:lnTo>
                  <a:lnTo>
                    <a:pt x="51" y="13"/>
                  </a:lnTo>
                  <a:lnTo>
                    <a:pt x="53" y="18"/>
                  </a:lnTo>
                  <a:lnTo>
                    <a:pt x="54" y="25"/>
                  </a:lnTo>
                  <a:lnTo>
                    <a:pt x="54" y="29"/>
                  </a:lnTo>
                  <a:lnTo>
                    <a:pt x="49" y="29"/>
                  </a:lnTo>
                  <a:close/>
                  <a:moveTo>
                    <a:pt x="43" y="13"/>
                  </a:moveTo>
                  <a:lnTo>
                    <a:pt x="35" y="9"/>
                  </a:lnTo>
                  <a:lnTo>
                    <a:pt x="28" y="6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3" y="4"/>
                  </a:lnTo>
                  <a:lnTo>
                    <a:pt x="47" y="9"/>
                  </a:lnTo>
                  <a:lnTo>
                    <a:pt x="43" y="13"/>
                  </a:lnTo>
                  <a:close/>
                  <a:moveTo>
                    <a:pt x="28" y="6"/>
                  </a:moveTo>
                  <a:lnTo>
                    <a:pt x="28" y="6"/>
                  </a:lnTo>
                  <a:lnTo>
                    <a:pt x="28" y="0"/>
                  </a:lnTo>
                  <a:lnTo>
                    <a:pt x="28" y="6"/>
                  </a:lnTo>
                  <a:close/>
                  <a:moveTo>
                    <a:pt x="28" y="6"/>
                  </a:moveTo>
                  <a:lnTo>
                    <a:pt x="28" y="6"/>
                  </a:lnTo>
                  <a:lnTo>
                    <a:pt x="28" y="0"/>
                  </a:lnTo>
                  <a:lnTo>
                    <a:pt x="28" y="6"/>
                  </a:lnTo>
                  <a:close/>
                  <a:moveTo>
                    <a:pt x="28" y="6"/>
                  </a:moveTo>
                  <a:lnTo>
                    <a:pt x="20" y="9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6"/>
                  </a:lnTo>
                  <a:close/>
                  <a:moveTo>
                    <a:pt x="12" y="13"/>
                  </a:moveTo>
                  <a:lnTo>
                    <a:pt x="8" y="21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13"/>
                  </a:lnTo>
                  <a:close/>
                  <a:moveTo>
                    <a:pt x="8" y="29"/>
                  </a:moveTo>
                  <a:lnTo>
                    <a:pt x="8" y="29"/>
                  </a:lnTo>
                  <a:lnTo>
                    <a:pt x="0" y="29"/>
                  </a:lnTo>
                  <a:lnTo>
                    <a:pt x="8" y="29"/>
                  </a:lnTo>
                  <a:close/>
                  <a:moveTo>
                    <a:pt x="8" y="29"/>
                  </a:moveTo>
                  <a:lnTo>
                    <a:pt x="8" y="29"/>
                  </a:lnTo>
                  <a:lnTo>
                    <a:pt x="0" y="29"/>
                  </a:lnTo>
                  <a:lnTo>
                    <a:pt x="8" y="29"/>
                  </a:lnTo>
                  <a:close/>
                  <a:moveTo>
                    <a:pt x="8" y="29"/>
                  </a:moveTo>
                  <a:lnTo>
                    <a:pt x="8" y="38"/>
                  </a:lnTo>
                  <a:lnTo>
                    <a:pt x="12" y="44"/>
                  </a:lnTo>
                  <a:lnTo>
                    <a:pt x="8" y="53"/>
                  </a:lnTo>
                  <a:lnTo>
                    <a:pt x="4" y="47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8" y="29"/>
                  </a:lnTo>
                  <a:close/>
                  <a:moveTo>
                    <a:pt x="12" y="44"/>
                  </a:moveTo>
                  <a:lnTo>
                    <a:pt x="20" y="53"/>
                  </a:lnTo>
                  <a:lnTo>
                    <a:pt x="28" y="53"/>
                  </a:lnTo>
                  <a:lnTo>
                    <a:pt x="28" y="60"/>
                  </a:lnTo>
                  <a:lnTo>
                    <a:pt x="23" y="60"/>
                  </a:lnTo>
                  <a:lnTo>
                    <a:pt x="16" y="59"/>
                  </a:lnTo>
                  <a:lnTo>
                    <a:pt x="12" y="56"/>
                  </a:lnTo>
                  <a:lnTo>
                    <a:pt x="8" y="53"/>
                  </a:lnTo>
                  <a:lnTo>
                    <a:pt x="12" y="44"/>
                  </a:lnTo>
                  <a:close/>
                  <a:moveTo>
                    <a:pt x="28" y="53"/>
                  </a:moveTo>
                  <a:lnTo>
                    <a:pt x="28" y="53"/>
                  </a:lnTo>
                  <a:lnTo>
                    <a:pt x="28" y="60"/>
                  </a:lnTo>
                  <a:lnTo>
                    <a:pt x="28" y="5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4486275" y="3403600"/>
              <a:ext cx="73025" cy="85725"/>
            </a:xfrm>
            <a:custGeom>
              <a:avLst/>
              <a:gdLst>
                <a:gd name="T0" fmla="*/ 52924082 w 46"/>
                <a:gd name="T1" fmla="*/ 136088449 h 54"/>
                <a:gd name="T2" fmla="*/ 78124049 w 46"/>
                <a:gd name="T3" fmla="*/ 128528776 h 54"/>
                <a:gd name="T4" fmla="*/ 103327191 w 46"/>
                <a:gd name="T5" fmla="*/ 113407843 h 54"/>
                <a:gd name="T6" fmla="*/ 113407837 w 46"/>
                <a:gd name="T7" fmla="*/ 88206262 h 54"/>
                <a:gd name="T8" fmla="*/ 115927199 w 46"/>
                <a:gd name="T9" fmla="*/ 65524069 h 54"/>
                <a:gd name="T10" fmla="*/ 113407837 w 46"/>
                <a:gd name="T11" fmla="*/ 35282190 h 54"/>
                <a:gd name="T12" fmla="*/ 103327191 w 46"/>
                <a:gd name="T13" fmla="*/ 17640301 h 54"/>
                <a:gd name="T14" fmla="*/ 78124049 w 46"/>
                <a:gd name="T15" fmla="*/ 2520950 h 54"/>
                <a:gd name="T16" fmla="*/ 52924082 w 46"/>
                <a:gd name="T17" fmla="*/ 0 h 54"/>
                <a:gd name="T18" fmla="*/ 35282188 w 46"/>
                <a:gd name="T19" fmla="*/ 2520950 h 54"/>
                <a:gd name="T20" fmla="*/ 12601574 w 46"/>
                <a:gd name="T21" fmla="*/ 17640301 h 54"/>
                <a:gd name="T22" fmla="*/ 2520950 w 46"/>
                <a:gd name="T23" fmla="*/ 35282190 h 54"/>
                <a:gd name="T24" fmla="*/ 0 w 46"/>
                <a:gd name="T25" fmla="*/ 65524069 h 54"/>
                <a:gd name="T26" fmla="*/ 2520950 w 46"/>
                <a:gd name="T27" fmla="*/ 88206262 h 54"/>
                <a:gd name="T28" fmla="*/ 12601574 w 46"/>
                <a:gd name="T29" fmla="*/ 113407843 h 54"/>
                <a:gd name="T30" fmla="*/ 35282188 w 46"/>
                <a:gd name="T31" fmla="*/ 128528776 h 54"/>
                <a:gd name="T32" fmla="*/ 52924082 w 46"/>
                <a:gd name="T33" fmla="*/ 136088449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4"/>
                <a:gd name="T53" fmla="*/ 46 w 46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4">
                  <a:moveTo>
                    <a:pt x="21" y="54"/>
                  </a:moveTo>
                  <a:lnTo>
                    <a:pt x="31" y="51"/>
                  </a:lnTo>
                  <a:lnTo>
                    <a:pt x="41" y="45"/>
                  </a:lnTo>
                  <a:lnTo>
                    <a:pt x="45" y="35"/>
                  </a:lnTo>
                  <a:lnTo>
                    <a:pt x="46" y="26"/>
                  </a:lnTo>
                  <a:lnTo>
                    <a:pt x="45" y="14"/>
                  </a:lnTo>
                  <a:lnTo>
                    <a:pt x="41" y="7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5" y="45"/>
                  </a:lnTo>
                  <a:lnTo>
                    <a:pt x="14" y="51"/>
                  </a:lnTo>
                  <a:lnTo>
                    <a:pt x="21" y="54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4479925" y="3395663"/>
              <a:ext cx="85725" cy="98425"/>
            </a:xfrm>
            <a:custGeom>
              <a:avLst/>
              <a:gdLst>
                <a:gd name="T0" fmla="*/ 63004707 w 54"/>
                <a:gd name="T1" fmla="*/ 133569092 h 62"/>
                <a:gd name="T2" fmla="*/ 63004707 w 54"/>
                <a:gd name="T3" fmla="*/ 156249699 h 62"/>
                <a:gd name="T4" fmla="*/ 63004707 w 54"/>
                <a:gd name="T5" fmla="*/ 133569092 h 62"/>
                <a:gd name="T6" fmla="*/ 105846582 w 54"/>
                <a:gd name="T7" fmla="*/ 118448158 h 62"/>
                <a:gd name="T8" fmla="*/ 105846582 w 54"/>
                <a:gd name="T9" fmla="*/ 141128765 h 62"/>
                <a:gd name="T10" fmla="*/ 78124053 w 54"/>
                <a:gd name="T11" fmla="*/ 156249699 h 62"/>
                <a:gd name="T12" fmla="*/ 63004707 w 54"/>
                <a:gd name="T13" fmla="*/ 133569092 h 62"/>
                <a:gd name="T14" fmla="*/ 115927204 w 54"/>
                <a:gd name="T15" fmla="*/ 100806250 h 62"/>
                <a:gd name="T16" fmla="*/ 136088449 w 54"/>
                <a:gd name="T17" fmla="*/ 78125643 h 62"/>
                <a:gd name="T18" fmla="*/ 131048138 w 54"/>
                <a:gd name="T19" fmla="*/ 108367535 h 62"/>
                <a:gd name="T20" fmla="*/ 115927204 w 54"/>
                <a:gd name="T21" fmla="*/ 131048142 h 62"/>
                <a:gd name="T22" fmla="*/ 123488465 w 54"/>
                <a:gd name="T23" fmla="*/ 78125643 h 62"/>
                <a:gd name="T24" fmla="*/ 136088449 w 54"/>
                <a:gd name="T25" fmla="*/ 78125643 h 62"/>
                <a:gd name="T26" fmla="*/ 123488465 w 54"/>
                <a:gd name="T27" fmla="*/ 78125643 h 62"/>
                <a:gd name="T28" fmla="*/ 123488465 w 54"/>
                <a:gd name="T29" fmla="*/ 78125643 h 62"/>
                <a:gd name="T30" fmla="*/ 136088449 w 54"/>
                <a:gd name="T31" fmla="*/ 78125643 h 62"/>
                <a:gd name="T32" fmla="*/ 123488465 w 54"/>
                <a:gd name="T33" fmla="*/ 78125643 h 62"/>
                <a:gd name="T34" fmla="*/ 105846582 w 54"/>
                <a:gd name="T35" fmla="*/ 37803141 h 62"/>
                <a:gd name="T36" fmla="*/ 126007827 w 54"/>
                <a:gd name="T37" fmla="*/ 32762829 h 62"/>
                <a:gd name="T38" fmla="*/ 136088449 w 54"/>
                <a:gd name="T39" fmla="*/ 60483760 h 62"/>
                <a:gd name="T40" fmla="*/ 123488465 w 54"/>
                <a:gd name="T41" fmla="*/ 78125643 h 62"/>
                <a:gd name="T42" fmla="*/ 85685313 w 54"/>
                <a:gd name="T43" fmla="*/ 30241880 h 62"/>
                <a:gd name="T44" fmla="*/ 63004707 w 54"/>
                <a:gd name="T45" fmla="*/ 0 h 62"/>
                <a:gd name="T46" fmla="*/ 95765935 w 54"/>
                <a:gd name="T47" fmla="*/ 5040313 h 62"/>
                <a:gd name="T48" fmla="*/ 115927204 w 54"/>
                <a:gd name="T49" fmla="*/ 22682201 h 62"/>
                <a:gd name="T50" fmla="*/ 63004707 w 54"/>
                <a:gd name="T51" fmla="*/ 22682201 h 62"/>
                <a:gd name="T52" fmla="*/ 63004707 w 54"/>
                <a:gd name="T53" fmla="*/ 0 h 62"/>
                <a:gd name="T54" fmla="*/ 63004707 w 54"/>
                <a:gd name="T55" fmla="*/ 22682201 h 62"/>
                <a:gd name="T56" fmla="*/ 63004707 w 54"/>
                <a:gd name="T57" fmla="*/ 22682201 h 62"/>
                <a:gd name="T58" fmla="*/ 63004707 w 54"/>
                <a:gd name="T59" fmla="*/ 0 h 62"/>
                <a:gd name="T60" fmla="*/ 63004707 w 54"/>
                <a:gd name="T61" fmla="*/ 22682201 h 62"/>
                <a:gd name="T62" fmla="*/ 25201562 w 54"/>
                <a:gd name="T63" fmla="*/ 37803141 h 62"/>
                <a:gd name="T64" fmla="*/ 25201562 w 54"/>
                <a:gd name="T65" fmla="*/ 15120940 h 62"/>
                <a:gd name="T66" fmla="*/ 52924085 w 54"/>
                <a:gd name="T67" fmla="*/ 0 h 62"/>
                <a:gd name="T68" fmla="*/ 63004707 w 54"/>
                <a:gd name="T69" fmla="*/ 22682201 h 62"/>
                <a:gd name="T70" fmla="*/ 20161251 w 54"/>
                <a:gd name="T71" fmla="*/ 55443449 h 62"/>
                <a:gd name="T72" fmla="*/ 0 w 54"/>
                <a:gd name="T73" fmla="*/ 78125643 h 62"/>
                <a:gd name="T74" fmla="*/ 2520950 w 54"/>
                <a:gd name="T75" fmla="*/ 47883763 h 62"/>
                <a:gd name="T76" fmla="*/ 20161251 w 54"/>
                <a:gd name="T77" fmla="*/ 22682201 h 62"/>
                <a:gd name="T78" fmla="*/ 12601575 w 54"/>
                <a:gd name="T79" fmla="*/ 78125643 h 62"/>
                <a:gd name="T80" fmla="*/ 0 w 54"/>
                <a:gd name="T81" fmla="*/ 78125643 h 62"/>
                <a:gd name="T82" fmla="*/ 12601575 w 54"/>
                <a:gd name="T83" fmla="*/ 78125643 h 62"/>
                <a:gd name="T84" fmla="*/ 12601575 w 54"/>
                <a:gd name="T85" fmla="*/ 78125643 h 62"/>
                <a:gd name="T86" fmla="*/ 0 w 54"/>
                <a:gd name="T87" fmla="*/ 78125643 h 62"/>
                <a:gd name="T88" fmla="*/ 12601575 w 54"/>
                <a:gd name="T89" fmla="*/ 78125643 h 62"/>
                <a:gd name="T90" fmla="*/ 25201562 w 54"/>
                <a:gd name="T91" fmla="*/ 118448158 h 62"/>
                <a:gd name="T92" fmla="*/ 10080625 w 54"/>
                <a:gd name="T93" fmla="*/ 118448158 h 62"/>
                <a:gd name="T94" fmla="*/ 0 w 54"/>
                <a:gd name="T95" fmla="*/ 95765939 h 62"/>
                <a:gd name="T96" fmla="*/ 12601575 w 54"/>
                <a:gd name="T97" fmla="*/ 78125643 h 62"/>
                <a:gd name="T98" fmla="*/ 50403123 w 54"/>
                <a:gd name="T99" fmla="*/ 131048142 h 62"/>
                <a:gd name="T100" fmla="*/ 63004707 w 54"/>
                <a:gd name="T101" fmla="*/ 156249699 h 62"/>
                <a:gd name="T102" fmla="*/ 40322501 w 54"/>
                <a:gd name="T103" fmla="*/ 148690026 h 62"/>
                <a:gd name="T104" fmla="*/ 20161251 w 54"/>
                <a:gd name="T105" fmla="*/ 131048142 h 62"/>
                <a:gd name="T106" fmla="*/ 63004707 w 54"/>
                <a:gd name="T107" fmla="*/ 133569092 h 62"/>
                <a:gd name="T108" fmla="*/ 63004707 w 54"/>
                <a:gd name="T109" fmla="*/ 156249699 h 62"/>
                <a:gd name="T110" fmla="*/ 63004707 w 54"/>
                <a:gd name="T111" fmla="*/ 133569092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2"/>
                <a:gd name="T170" fmla="*/ 54 w 54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2">
                  <a:moveTo>
                    <a:pt x="25" y="53"/>
                  </a:moveTo>
                  <a:lnTo>
                    <a:pt x="25" y="53"/>
                  </a:lnTo>
                  <a:lnTo>
                    <a:pt x="25" y="62"/>
                  </a:lnTo>
                  <a:lnTo>
                    <a:pt x="25" y="53"/>
                  </a:lnTo>
                  <a:close/>
                  <a:moveTo>
                    <a:pt x="25" y="53"/>
                  </a:moveTo>
                  <a:lnTo>
                    <a:pt x="34" y="52"/>
                  </a:lnTo>
                  <a:lnTo>
                    <a:pt x="42" y="47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38" y="59"/>
                  </a:lnTo>
                  <a:lnTo>
                    <a:pt x="31" y="62"/>
                  </a:lnTo>
                  <a:lnTo>
                    <a:pt x="25" y="62"/>
                  </a:lnTo>
                  <a:lnTo>
                    <a:pt x="25" y="53"/>
                  </a:lnTo>
                  <a:close/>
                  <a:moveTo>
                    <a:pt x="42" y="47"/>
                  </a:moveTo>
                  <a:lnTo>
                    <a:pt x="46" y="40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4" y="38"/>
                  </a:lnTo>
                  <a:lnTo>
                    <a:pt x="52" y="43"/>
                  </a:lnTo>
                  <a:lnTo>
                    <a:pt x="50" y="47"/>
                  </a:lnTo>
                  <a:lnTo>
                    <a:pt x="46" y="52"/>
                  </a:lnTo>
                  <a:lnTo>
                    <a:pt x="42" y="47"/>
                  </a:lnTo>
                  <a:close/>
                  <a:moveTo>
                    <a:pt x="49" y="31"/>
                  </a:moveTo>
                  <a:lnTo>
                    <a:pt x="49" y="31"/>
                  </a:lnTo>
                  <a:lnTo>
                    <a:pt x="54" y="31"/>
                  </a:lnTo>
                  <a:lnTo>
                    <a:pt x="49" y="31"/>
                  </a:lnTo>
                  <a:close/>
                  <a:moveTo>
                    <a:pt x="49" y="31"/>
                  </a:moveTo>
                  <a:lnTo>
                    <a:pt x="49" y="31"/>
                  </a:lnTo>
                  <a:lnTo>
                    <a:pt x="54" y="31"/>
                  </a:lnTo>
                  <a:lnTo>
                    <a:pt x="49" y="31"/>
                  </a:lnTo>
                  <a:close/>
                  <a:moveTo>
                    <a:pt x="49" y="31"/>
                  </a:moveTo>
                  <a:lnTo>
                    <a:pt x="46" y="22"/>
                  </a:lnTo>
                  <a:lnTo>
                    <a:pt x="42" y="15"/>
                  </a:lnTo>
                  <a:lnTo>
                    <a:pt x="46" y="9"/>
                  </a:lnTo>
                  <a:lnTo>
                    <a:pt x="50" y="13"/>
                  </a:lnTo>
                  <a:lnTo>
                    <a:pt x="52" y="19"/>
                  </a:lnTo>
                  <a:lnTo>
                    <a:pt x="54" y="24"/>
                  </a:lnTo>
                  <a:lnTo>
                    <a:pt x="54" y="31"/>
                  </a:lnTo>
                  <a:lnTo>
                    <a:pt x="49" y="31"/>
                  </a:lnTo>
                  <a:close/>
                  <a:moveTo>
                    <a:pt x="42" y="15"/>
                  </a:moveTo>
                  <a:lnTo>
                    <a:pt x="34" y="12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6" y="9"/>
                  </a:lnTo>
                  <a:lnTo>
                    <a:pt x="42" y="15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0" y="12"/>
                  </a:lnTo>
                  <a:lnTo>
                    <a:pt x="10" y="15"/>
                  </a:lnTo>
                  <a:lnTo>
                    <a:pt x="8" y="9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9"/>
                  </a:lnTo>
                  <a:close/>
                  <a:moveTo>
                    <a:pt x="10" y="15"/>
                  </a:moveTo>
                  <a:lnTo>
                    <a:pt x="8" y="22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0" y="15"/>
                  </a:lnTo>
                  <a:close/>
                  <a:moveTo>
                    <a:pt x="5" y="31"/>
                  </a:moveTo>
                  <a:lnTo>
                    <a:pt x="5" y="31"/>
                  </a:lnTo>
                  <a:lnTo>
                    <a:pt x="0" y="31"/>
                  </a:lnTo>
                  <a:lnTo>
                    <a:pt x="5" y="31"/>
                  </a:lnTo>
                  <a:close/>
                  <a:moveTo>
                    <a:pt x="5" y="31"/>
                  </a:moveTo>
                  <a:lnTo>
                    <a:pt x="5" y="31"/>
                  </a:lnTo>
                  <a:lnTo>
                    <a:pt x="0" y="31"/>
                  </a:lnTo>
                  <a:lnTo>
                    <a:pt x="5" y="31"/>
                  </a:lnTo>
                  <a:close/>
                  <a:moveTo>
                    <a:pt x="5" y="31"/>
                  </a:moveTo>
                  <a:lnTo>
                    <a:pt x="8" y="40"/>
                  </a:lnTo>
                  <a:lnTo>
                    <a:pt x="10" y="47"/>
                  </a:lnTo>
                  <a:lnTo>
                    <a:pt x="8" y="52"/>
                  </a:lnTo>
                  <a:lnTo>
                    <a:pt x="4" y="47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5" y="31"/>
                  </a:lnTo>
                  <a:close/>
                  <a:moveTo>
                    <a:pt x="10" y="47"/>
                  </a:moveTo>
                  <a:lnTo>
                    <a:pt x="20" y="52"/>
                  </a:lnTo>
                  <a:lnTo>
                    <a:pt x="25" y="53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6" y="59"/>
                  </a:lnTo>
                  <a:lnTo>
                    <a:pt x="10" y="56"/>
                  </a:lnTo>
                  <a:lnTo>
                    <a:pt x="8" y="52"/>
                  </a:lnTo>
                  <a:lnTo>
                    <a:pt x="10" y="47"/>
                  </a:lnTo>
                  <a:close/>
                  <a:moveTo>
                    <a:pt x="25" y="53"/>
                  </a:moveTo>
                  <a:lnTo>
                    <a:pt x="25" y="53"/>
                  </a:lnTo>
                  <a:lnTo>
                    <a:pt x="25" y="62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5095875" y="3205163"/>
              <a:ext cx="74613" cy="80962"/>
            </a:xfrm>
            <a:custGeom>
              <a:avLst/>
              <a:gdLst>
                <a:gd name="T0" fmla="*/ 60484160 w 47"/>
                <a:gd name="T1" fmla="*/ 128526392 h 51"/>
                <a:gd name="T2" fmla="*/ 80645539 w 47"/>
                <a:gd name="T3" fmla="*/ 126007046 h 51"/>
                <a:gd name="T4" fmla="*/ 103327884 w 47"/>
                <a:gd name="T5" fmla="*/ 110886207 h 51"/>
                <a:gd name="T6" fmla="*/ 113408598 w 47"/>
                <a:gd name="T7" fmla="*/ 90725062 h 51"/>
                <a:gd name="T8" fmla="*/ 118448942 w 47"/>
                <a:gd name="T9" fmla="*/ 63002729 h 51"/>
                <a:gd name="T10" fmla="*/ 113408598 w 47"/>
                <a:gd name="T11" fmla="*/ 40322251 h 51"/>
                <a:gd name="T12" fmla="*/ 103327884 w 47"/>
                <a:gd name="T13" fmla="*/ 15120846 h 51"/>
                <a:gd name="T14" fmla="*/ 80645539 w 47"/>
                <a:gd name="T15" fmla="*/ 2519347 h 51"/>
                <a:gd name="T16" fmla="*/ 60484160 w 47"/>
                <a:gd name="T17" fmla="*/ 0 h 51"/>
                <a:gd name="T18" fmla="*/ 35282425 w 47"/>
                <a:gd name="T19" fmla="*/ 2519347 h 51"/>
                <a:gd name="T20" fmla="*/ 17642006 w 47"/>
                <a:gd name="T21" fmla="*/ 15120846 h 51"/>
                <a:gd name="T22" fmla="*/ 5040346 w 47"/>
                <a:gd name="T23" fmla="*/ 40322251 h 51"/>
                <a:gd name="T24" fmla="*/ 0 w 47"/>
                <a:gd name="T25" fmla="*/ 63002729 h 51"/>
                <a:gd name="T26" fmla="*/ 5040346 w 47"/>
                <a:gd name="T27" fmla="*/ 90725062 h 51"/>
                <a:gd name="T28" fmla="*/ 17642006 w 47"/>
                <a:gd name="T29" fmla="*/ 110886207 h 51"/>
                <a:gd name="T30" fmla="*/ 35282425 w 47"/>
                <a:gd name="T31" fmla="*/ 126007046 h 51"/>
                <a:gd name="T32" fmla="*/ 60484160 w 47"/>
                <a:gd name="T33" fmla="*/ 12852639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1"/>
                <a:gd name="T53" fmla="*/ 47 w 47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1">
                  <a:moveTo>
                    <a:pt x="24" y="51"/>
                  </a:moveTo>
                  <a:lnTo>
                    <a:pt x="32" y="50"/>
                  </a:lnTo>
                  <a:lnTo>
                    <a:pt x="41" y="44"/>
                  </a:lnTo>
                  <a:lnTo>
                    <a:pt x="45" y="36"/>
                  </a:lnTo>
                  <a:lnTo>
                    <a:pt x="47" y="25"/>
                  </a:lnTo>
                  <a:lnTo>
                    <a:pt x="45" y="16"/>
                  </a:lnTo>
                  <a:lnTo>
                    <a:pt x="41" y="6"/>
                  </a:lnTo>
                  <a:lnTo>
                    <a:pt x="32" y="1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7" y="6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4" y="50"/>
                  </a:lnTo>
                  <a:lnTo>
                    <a:pt x="24" y="51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5091113" y="3195638"/>
              <a:ext cx="87313" cy="98425"/>
            </a:xfrm>
            <a:custGeom>
              <a:avLst/>
              <a:gdLst>
                <a:gd name="T0" fmla="*/ 68045408 w 55"/>
                <a:gd name="T1" fmla="*/ 136088454 h 62"/>
                <a:gd name="T2" fmla="*/ 68045408 w 55"/>
                <a:gd name="T3" fmla="*/ 156249699 h 62"/>
                <a:gd name="T4" fmla="*/ 68045408 w 55"/>
                <a:gd name="T5" fmla="*/ 136088454 h 62"/>
                <a:gd name="T6" fmla="*/ 105847189 w 55"/>
                <a:gd name="T7" fmla="*/ 113407847 h 62"/>
                <a:gd name="T8" fmla="*/ 105847189 w 55"/>
                <a:gd name="T9" fmla="*/ 143649714 h 62"/>
                <a:gd name="T10" fmla="*/ 78126088 w 55"/>
                <a:gd name="T11" fmla="*/ 156249699 h 62"/>
                <a:gd name="T12" fmla="*/ 68045408 w 55"/>
                <a:gd name="T13" fmla="*/ 136088454 h 62"/>
                <a:gd name="T14" fmla="*/ 115927869 w 55"/>
                <a:gd name="T15" fmla="*/ 100806250 h 62"/>
                <a:gd name="T16" fmla="*/ 138610192 w 55"/>
                <a:gd name="T17" fmla="*/ 78125643 h 62"/>
                <a:gd name="T18" fmla="*/ 131048889 w 55"/>
                <a:gd name="T19" fmla="*/ 110886897 h 62"/>
                <a:gd name="T20" fmla="*/ 115927869 w 55"/>
                <a:gd name="T21" fmla="*/ 136088454 h 62"/>
                <a:gd name="T22" fmla="*/ 120968209 w 55"/>
                <a:gd name="T23" fmla="*/ 78125643 h 62"/>
                <a:gd name="T24" fmla="*/ 138610192 w 55"/>
                <a:gd name="T25" fmla="*/ 78125643 h 62"/>
                <a:gd name="T26" fmla="*/ 120968209 w 55"/>
                <a:gd name="T27" fmla="*/ 78125643 h 62"/>
                <a:gd name="T28" fmla="*/ 120968209 w 55"/>
                <a:gd name="T29" fmla="*/ 78125643 h 62"/>
                <a:gd name="T30" fmla="*/ 138610192 w 55"/>
                <a:gd name="T31" fmla="*/ 78125643 h 62"/>
                <a:gd name="T32" fmla="*/ 120968209 w 55"/>
                <a:gd name="T33" fmla="*/ 78125643 h 62"/>
                <a:gd name="T34" fmla="*/ 105847189 w 55"/>
                <a:gd name="T35" fmla="*/ 37803141 h 62"/>
                <a:gd name="T36" fmla="*/ 126008549 w 55"/>
                <a:gd name="T37" fmla="*/ 37803141 h 62"/>
                <a:gd name="T38" fmla="*/ 138610192 w 55"/>
                <a:gd name="T39" fmla="*/ 65524071 h 62"/>
                <a:gd name="T40" fmla="*/ 120968209 w 55"/>
                <a:gd name="T41" fmla="*/ 78125643 h 62"/>
                <a:gd name="T42" fmla="*/ 85685804 w 55"/>
                <a:gd name="T43" fmla="*/ 25201562 h 62"/>
                <a:gd name="T44" fmla="*/ 68045408 w 55"/>
                <a:gd name="T45" fmla="*/ 0 h 62"/>
                <a:gd name="T46" fmla="*/ 95766484 w 55"/>
                <a:gd name="T47" fmla="*/ 7561264 h 62"/>
                <a:gd name="T48" fmla="*/ 115927869 w 55"/>
                <a:gd name="T49" fmla="*/ 25201562 h 62"/>
                <a:gd name="T50" fmla="*/ 68045408 w 55"/>
                <a:gd name="T51" fmla="*/ 17641889 h 62"/>
                <a:gd name="T52" fmla="*/ 68045408 w 55"/>
                <a:gd name="T53" fmla="*/ 0 h 62"/>
                <a:gd name="T54" fmla="*/ 68045408 w 55"/>
                <a:gd name="T55" fmla="*/ 17641889 h 62"/>
                <a:gd name="T56" fmla="*/ 68045408 w 55"/>
                <a:gd name="T57" fmla="*/ 17641889 h 62"/>
                <a:gd name="T58" fmla="*/ 68045408 w 55"/>
                <a:gd name="T59" fmla="*/ 0 h 62"/>
                <a:gd name="T60" fmla="*/ 68045408 w 55"/>
                <a:gd name="T61" fmla="*/ 17641889 h 62"/>
                <a:gd name="T62" fmla="*/ 27722676 w 55"/>
                <a:gd name="T63" fmla="*/ 37803141 h 62"/>
                <a:gd name="T64" fmla="*/ 27722676 w 55"/>
                <a:gd name="T65" fmla="*/ 15120940 h 62"/>
                <a:gd name="T66" fmla="*/ 52924388 w 55"/>
                <a:gd name="T67" fmla="*/ 0 h 62"/>
                <a:gd name="T68" fmla="*/ 68045408 w 55"/>
                <a:gd name="T69" fmla="*/ 17641889 h 62"/>
                <a:gd name="T70" fmla="*/ 15121026 w 55"/>
                <a:gd name="T71" fmla="*/ 55443449 h 62"/>
                <a:gd name="T72" fmla="*/ 0 w 55"/>
                <a:gd name="T73" fmla="*/ 78125643 h 62"/>
                <a:gd name="T74" fmla="*/ 2520965 w 55"/>
                <a:gd name="T75" fmla="*/ 47883763 h 62"/>
                <a:gd name="T76" fmla="*/ 15121026 w 55"/>
                <a:gd name="T77" fmla="*/ 25201562 h 62"/>
                <a:gd name="T78" fmla="*/ 15121026 w 55"/>
                <a:gd name="T79" fmla="*/ 78125643 h 62"/>
                <a:gd name="T80" fmla="*/ 0 w 55"/>
                <a:gd name="T81" fmla="*/ 78125643 h 62"/>
                <a:gd name="T82" fmla="*/ 15121026 w 55"/>
                <a:gd name="T83" fmla="*/ 78125643 h 62"/>
                <a:gd name="T84" fmla="*/ 15121026 w 55"/>
                <a:gd name="T85" fmla="*/ 78125643 h 62"/>
                <a:gd name="T86" fmla="*/ 0 w 55"/>
                <a:gd name="T87" fmla="*/ 78125643 h 62"/>
                <a:gd name="T88" fmla="*/ 15121026 w 55"/>
                <a:gd name="T89" fmla="*/ 78125643 h 62"/>
                <a:gd name="T90" fmla="*/ 27722676 w 55"/>
                <a:gd name="T91" fmla="*/ 113407847 h 62"/>
                <a:gd name="T92" fmla="*/ 7561307 w 55"/>
                <a:gd name="T93" fmla="*/ 120967520 h 62"/>
                <a:gd name="T94" fmla="*/ 0 w 55"/>
                <a:gd name="T95" fmla="*/ 95765939 h 62"/>
                <a:gd name="T96" fmla="*/ 15121026 w 55"/>
                <a:gd name="T97" fmla="*/ 78125643 h 62"/>
                <a:gd name="T98" fmla="*/ 47884036 w 55"/>
                <a:gd name="T99" fmla="*/ 136088454 h 62"/>
                <a:gd name="T100" fmla="*/ 68045408 w 55"/>
                <a:gd name="T101" fmla="*/ 156249699 h 62"/>
                <a:gd name="T102" fmla="*/ 37803356 w 55"/>
                <a:gd name="T103" fmla="*/ 151209387 h 62"/>
                <a:gd name="T104" fmla="*/ 15121026 w 55"/>
                <a:gd name="T105" fmla="*/ 136088454 h 62"/>
                <a:gd name="T106" fmla="*/ 68045408 w 55"/>
                <a:gd name="T107" fmla="*/ 136088454 h 62"/>
                <a:gd name="T108" fmla="*/ 68045408 w 55"/>
                <a:gd name="T109" fmla="*/ 156249699 h 62"/>
                <a:gd name="T110" fmla="*/ 68045408 w 55"/>
                <a:gd name="T111" fmla="*/ 136088454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"/>
                <a:gd name="T169" fmla="*/ 0 h 62"/>
                <a:gd name="T170" fmla="*/ 55 w 55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" h="62">
                  <a:moveTo>
                    <a:pt x="27" y="54"/>
                  </a:moveTo>
                  <a:lnTo>
                    <a:pt x="27" y="54"/>
                  </a:lnTo>
                  <a:lnTo>
                    <a:pt x="27" y="62"/>
                  </a:lnTo>
                  <a:lnTo>
                    <a:pt x="27" y="54"/>
                  </a:lnTo>
                  <a:close/>
                  <a:moveTo>
                    <a:pt x="27" y="54"/>
                  </a:moveTo>
                  <a:lnTo>
                    <a:pt x="34" y="54"/>
                  </a:lnTo>
                  <a:lnTo>
                    <a:pt x="42" y="45"/>
                  </a:lnTo>
                  <a:lnTo>
                    <a:pt x="46" y="54"/>
                  </a:lnTo>
                  <a:lnTo>
                    <a:pt x="42" y="57"/>
                  </a:lnTo>
                  <a:lnTo>
                    <a:pt x="38" y="60"/>
                  </a:lnTo>
                  <a:lnTo>
                    <a:pt x="31" y="62"/>
                  </a:lnTo>
                  <a:lnTo>
                    <a:pt x="27" y="62"/>
                  </a:lnTo>
                  <a:lnTo>
                    <a:pt x="27" y="54"/>
                  </a:lnTo>
                  <a:close/>
                  <a:moveTo>
                    <a:pt x="42" y="45"/>
                  </a:moveTo>
                  <a:lnTo>
                    <a:pt x="46" y="40"/>
                  </a:lnTo>
                  <a:lnTo>
                    <a:pt x="48" y="31"/>
                  </a:lnTo>
                  <a:lnTo>
                    <a:pt x="55" y="31"/>
                  </a:lnTo>
                  <a:lnTo>
                    <a:pt x="55" y="38"/>
                  </a:lnTo>
                  <a:lnTo>
                    <a:pt x="52" y="44"/>
                  </a:lnTo>
                  <a:lnTo>
                    <a:pt x="50" y="48"/>
                  </a:lnTo>
                  <a:lnTo>
                    <a:pt x="46" y="54"/>
                  </a:lnTo>
                  <a:lnTo>
                    <a:pt x="42" y="45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55" y="31"/>
                  </a:lnTo>
                  <a:lnTo>
                    <a:pt x="48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55" y="31"/>
                  </a:lnTo>
                  <a:lnTo>
                    <a:pt x="48" y="31"/>
                  </a:lnTo>
                  <a:close/>
                  <a:moveTo>
                    <a:pt x="48" y="31"/>
                  </a:moveTo>
                  <a:lnTo>
                    <a:pt x="46" y="22"/>
                  </a:lnTo>
                  <a:lnTo>
                    <a:pt x="42" y="15"/>
                  </a:lnTo>
                  <a:lnTo>
                    <a:pt x="46" y="10"/>
                  </a:lnTo>
                  <a:lnTo>
                    <a:pt x="50" y="15"/>
                  </a:lnTo>
                  <a:lnTo>
                    <a:pt x="52" y="19"/>
                  </a:lnTo>
                  <a:lnTo>
                    <a:pt x="55" y="26"/>
                  </a:lnTo>
                  <a:lnTo>
                    <a:pt x="55" y="31"/>
                  </a:lnTo>
                  <a:lnTo>
                    <a:pt x="48" y="31"/>
                  </a:lnTo>
                  <a:close/>
                  <a:moveTo>
                    <a:pt x="42" y="15"/>
                  </a:moveTo>
                  <a:lnTo>
                    <a:pt x="34" y="10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2" y="15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19" y="10"/>
                  </a:lnTo>
                  <a:lnTo>
                    <a:pt x="11" y="15"/>
                  </a:lnTo>
                  <a:lnTo>
                    <a:pt x="6" y="10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11" y="15"/>
                  </a:moveTo>
                  <a:lnTo>
                    <a:pt x="6" y="2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11" y="15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1"/>
                  </a:moveTo>
                  <a:lnTo>
                    <a:pt x="6" y="40"/>
                  </a:lnTo>
                  <a:lnTo>
                    <a:pt x="11" y="45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11" y="45"/>
                  </a:moveTo>
                  <a:lnTo>
                    <a:pt x="19" y="54"/>
                  </a:lnTo>
                  <a:lnTo>
                    <a:pt x="27" y="54"/>
                  </a:lnTo>
                  <a:lnTo>
                    <a:pt x="27" y="62"/>
                  </a:lnTo>
                  <a:lnTo>
                    <a:pt x="21" y="62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6" y="54"/>
                  </a:lnTo>
                  <a:lnTo>
                    <a:pt x="11" y="45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6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6778625" y="2703513"/>
              <a:ext cx="71438" cy="84137"/>
            </a:xfrm>
            <a:custGeom>
              <a:avLst/>
              <a:gdLst>
                <a:gd name="T0" fmla="*/ 60484178 w 45"/>
                <a:gd name="T1" fmla="*/ 133566705 h 53"/>
                <a:gd name="T2" fmla="*/ 80645562 w 45"/>
                <a:gd name="T3" fmla="*/ 126007077 h 53"/>
                <a:gd name="T4" fmla="*/ 95766600 w 45"/>
                <a:gd name="T5" fmla="*/ 115926515 h 53"/>
                <a:gd name="T6" fmla="*/ 108368284 w 45"/>
                <a:gd name="T7" fmla="*/ 93244431 h 53"/>
                <a:gd name="T8" fmla="*/ 113408630 w 45"/>
                <a:gd name="T9" fmla="*/ 63002745 h 53"/>
                <a:gd name="T10" fmla="*/ 108368284 w 45"/>
                <a:gd name="T11" fmla="*/ 40322261 h 53"/>
                <a:gd name="T12" fmla="*/ 95766600 w 45"/>
                <a:gd name="T13" fmla="*/ 17640196 h 53"/>
                <a:gd name="T14" fmla="*/ 80645562 w 45"/>
                <a:gd name="T15" fmla="*/ 0 h 53"/>
                <a:gd name="T16" fmla="*/ 60484178 w 45"/>
                <a:gd name="T17" fmla="*/ 0 h 53"/>
                <a:gd name="T18" fmla="*/ 35282435 w 45"/>
                <a:gd name="T19" fmla="*/ 0 h 53"/>
                <a:gd name="T20" fmla="*/ 12601662 w 45"/>
                <a:gd name="T21" fmla="*/ 17640196 h 53"/>
                <a:gd name="T22" fmla="*/ 2520968 w 45"/>
                <a:gd name="T23" fmla="*/ 40322261 h 53"/>
                <a:gd name="T24" fmla="*/ 0 w 45"/>
                <a:gd name="T25" fmla="*/ 63002745 h 53"/>
                <a:gd name="T26" fmla="*/ 2520968 w 45"/>
                <a:gd name="T27" fmla="*/ 93244431 h 53"/>
                <a:gd name="T28" fmla="*/ 12601662 w 45"/>
                <a:gd name="T29" fmla="*/ 115926515 h 53"/>
                <a:gd name="T30" fmla="*/ 35282435 w 45"/>
                <a:gd name="T31" fmla="*/ 126007077 h 53"/>
                <a:gd name="T32" fmla="*/ 60484178 w 45"/>
                <a:gd name="T33" fmla="*/ 133566705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3"/>
                <a:gd name="T53" fmla="*/ 45 w 45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3">
                  <a:moveTo>
                    <a:pt x="24" y="53"/>
                  </a:moveTo>
                  <a:lnTo>
                    <a:pt x="32" y="50"/>
                  </a:lnTo>
                  <a:lnTo>
                    <a:pt x="38" y="46"/>
                  </a:lnTo>
                  <a:lnTo>
                    <a:pt x="43" y="37"/>
                  </a:lnTo>
                  <a:lnTo>
                    <a:pt x="45" y="25"/>
                  </a:lnTo>
                  <a:lnTo>
                    <a:pt x="43" y="16"/>
                  </a:lnTo>
                  <a:lnTo>
                    <a:pt x="38" y="7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5" y="7"/>
                  </a:lnTo>
                  <a:lnTo>
                    <a:pt x="1" y="16"/>
                  </a:lnTo>
                  <a:lnTo>
                    <a:pt x="0" y="25"/>
                  </a:lnTo>
                  <a:lnTo>
                    <a:pt x="1" y="37"/>
                  </a:lnTo>
                  <a:lnTo>
                    <a:pt x="5" y="46"/>
                  </a:lnTo>
                  <a:lnTo>
                    <a:pt x="14" y="50"/>
                  </a:lnTo>
                  <a:lnTo>
                    <a:pt x="24" y="53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2" name="Freeform 162"/>
            <p:cNvSpPr>
              <a:spLocks noEditPoints="1"/>
            </p:cNvSpPr>
            <p:nvPr/>
          </p:nvSpPr>
          <p:spPr bwMode="auto">
            <a:xfrm>
              <a:off x="6770688" y="2697163"/>
              <a:ext cx="85725" cy="96837"/>
            </a:xfrm>
            <a:custGeom>
              <a:avLst/>
              <a:gdLst>
                <a:gd name="T0" fmla="*/ 73083742 w 54"/>
                <a:gd name="T1" fmla="*/ 128526529 h 61"/>
                <a:gd name="T2" fmla="*/ 73083742 w 54"/>
                <a:gd name="T3" fmla="*/ 153727955 h 61"/>
                <a:gd name="T4" fmla="*/ 73083742 w 54"/>
                <a:gd name="T5" fmla="*/ 128526529 h 61"/>
                <a:gd name="T6" fmla="*/ 105846582 w 54"/>
                <a:gd name="T7" fmla="*/ 113405673 h 61"/>
                <a:gd name="T8" fmla="*/ 105846582 w 54"/>
                <a:gd name="T9" fmla="*/ 143647384 h 61"/>
                <a:gd name="T10" fmla="*/ 83165951 w 54"/>
                <a:gd name="T11" fmla="*/ 153727955 h 61"/>
                <a:gd name="T12" fmla="*/ 73083742 w 54"/>
                <a:gd name="T13" fmla="*/ 128526529 h 61"/>
                <a:gd name="T14" fmla="*/ 115927204 w 54"/>
                <a:gd name="T15" fmla="*/ 95765444 h 61"/>
                <a:gd name="T16" fmla="*/ 136088449 w 54"/>
                <a:gd name="T17" fmla="*/ 73083367 h 61"/>
                <a:gd name="T18" fmla="*/ 131048138 w 54"/>
                <a:gd name="T19" fmla="*/ 110886324 h 61"/>
                <a:gd name="T20" fmla="*/ 115927204 w 54"/>
                <a:gd name="T21" fmla="*/ 128526529 h 61"/>
                <a:gd name="T22" fmla="*/ 120967515 w 54"/>
                <a:gd name="T23" fmla="*/ 73083367 h 61"/>
                <a:gd name="T24" fmla="*/ 136088449 w 54"/>
                <a:gd name="T25" fmla="*/ 73083367 h 61"/>
                <a:gd name="T26" fmla="*/ 120967515 w 54"/>
                <a:gd name="T27" fmla="*/ 73083367 h 61"/>
                <a:gd name="T28" fmla="*/ 120967515 w 54"/>
                <a:gd name="T29" fmla="*/ 73083367 h 61"/>
                <a:gd name="T30" fmla="*/ 136088449 w 54"/>
                <a:gd name="T31" fmla="*/ 73083367 h 61"/>
                <a:gd name="T32" fmla="*/ 120967515 w 54"/>
                <a:gd name="T33" fmla="*/ 73083367 h 61"/>
                <a:gd name="T34" fmla="*/ 105846582 w 54"/>
                <a:gd name="T35" fmla="*/ 32761073 h 61"/>
                <a:gd name="T36" fmla="*/ 126007827 w 54"/>
                <a:gd name="T37" fmla="*/ 32761073 h 61"/>
                <a:gd name="T38" fmla="*/ 136088449 w 54"/>
                <a:gd name="T39" fmla="*/ 63002796 h 61"/>
                <a:gd name="T40" fmla="*/ 120967515 w 54"/>
                <a:gd name="T41" fmla="*/ 73083367 h 61"/>
                <a:gd name="T42" fmla="*/ 88206262 w 54"/>
                <a:gd name="T43" fmla="*/ 20161147 h 61"/>
                <a:gd name="T44" fmla="*/ 73083742 w 54"/>
                <a:gd name="T45" fmla="*/ 0 h 61"/>
                <a:gd name="T46" fmla="*/ 95765935 w 54"/>
                <a:gd name="T47" fmla="*/ 2519350 h 61"/>
                <a:gd name="T48" fmla="*/ 115927204 w 54"/>
                <a:gd name="T49" fmla="*/ 20161147 h 61"/>
                <a:gd name="T50" fmla="*/ 73083742 w 54"/>
                <a:gd name="T51" fmla="*/ 17640211 h 61"/>
                <a:gd name="T52" fmla="*/ 73083742 w 54"/>
                <a:gd name="T53" fmla="*/ 0 h 61"/>
                <a:gd name="T54" fmla="*/ 73083742 w 54"/>
                <a:gd name="T55" fmla="*/ 17640211 h 61"/>
                <a:gd name="T56" fmla="*/ 73083742 w 54"/>
                <a:gd name="T57" fmla="*/ 17640211 h 61"/>
                <a:gd name="T58" fmla="*/ 73083742 w 54"/>
                <a:gd name="T59" fmla="*/ 0 h 61"/>
                <a:gd name="T60" fmla="*/ 73083742 w 54"/>
                <a:gd name="T61" fmla="*/ 17640211 h 61"/>
                <a:gd name="T62" fmla="*/ 27722517 w 54"/>
                <a:gd name="T63" fmla="*/ 32761073 h 61"/>
                <a:gd name="T64" fmla="*/ 27722517 w 54"/>
                <a:gd name="T65" fmla="*/ 10080574 h 61"/>
                <a:gd name="T66" fmla="*/ 55443447 w 54"/>
                <a:gd name="T67" fmla="*/ 0 h 61"/>
                <a:gd name="T68" fmla="*/ 73083742 w 54"/>
                <a:gd name="T69" fmla="*/ 17640211 h 61"/>
                <a:gd name="T70" fmla="*/ 22682200 w 54"/>
                <a:gd name="T71" fmla="*/ 50402865 h 61"/>
                <a:gd name="T72" fmla="*/ 0 w 54"/>
                <a:gd name="T73" fmla="*/ 73083367 h 61"/>
                <a:gd name="T74" fmla="*/ 5040313 w 54"/>
                <a:gd name="T75" fmla="*/ 42841643 h 61"/>
                <a:gd name="T76" fmla="*/ 22682200 w 54"/>
                <a:gd name="T77" fmla="*/ 20161147 h 61"/>
                <a:gd name="T78" fmla="*/ 15120939 w 54"/>
                <a:gd name="T79" fmla="*/ 73083367 h 61"/>
                <a:gd name="T80" fmla="*/ 0 w 54"/>
                <a:gd name="T81" fmla="*/ 73083367 h 61"/>
                <a:gd name="T82" fmla="*/ 15120939 w 54"/>
                <a:gd name="T83" fmla="*/ 73083367 h 61"/>
                <a:gd name="T84" fmla="*/ 15120939 w 54"/>
                <a:gd name="T85" fmla="*/ 73083367 h 61"/>
                <a:gd name="T86" fmla="*/ 0 w 54"/>
                <a:gd name="T87" fmla="*/ 73083367 h 61"/>
                <a:gd name="T88" fmla="*/ 15120939 w 54"/>
                <a:gd name="T89" fmla="*/ 73083367 h 61"/>
                <a:gd name="T90" fmla="*/ 27722517 w 54"/>
                <a:gd name="T91" fmla="*/ 113405673 h 61"/>
                <a:gd name="T92" fmla="*/ 12601575 w 54"/>
                <a:gd name="T93" fmla="*/ 118445958 h 61"/>
                <a:gd name="T94" fmla="*/ 0 w 54"/>
                <a:gd name="T95" fmla="*/ 88204222 h 61"/>
                <a:gd name="T96" fmla="*/ 15120939 w 54"/>
                <a:gd name="T97" fmla="*/ 73083367 h 61"/>
                <a:gd name="T98" fmla="*/ 52924085 w 54"/>
                <a:gd name="T99" fmla="*/ 128526529 h 61"/>
                <a:gd name="T100" fmla="*/ 73083742 w 54"/>
                <a:gd name="T101" fmla="*/ 153727955 h 61"/>
                <a:gd name="T102" fmla="*/ 37801552 w 54"/>
                <a:gd name="T103" fmla="*/ 146168321 h 61"/>
                <a:gd name="T104" fmla="*/ 22682200 w 54"/>
                <a:gd name="T105" fmla="*/ 128526529 h 61"/>
                <a:gd name="T106" fmla="*/ 73083742 w 54"/>
                <a:gd name="T107" fmla="*/ 128526529 h 61"/>
                <a:gd name="T108" fmla="*/ 73083742 w 54"/>
                <a:gd name="T109" fmla="*/ 153727955 h 61"/>
                <a:gd name="T110" fmla="*/ 73083742 w 54"/>
                <a:gd name="T111" fmla="*/ 128526529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1"/>
                <a:gd name="T170" fmla="*/ 54 w 54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1">
                  <a:moveTo>
                    <a:pt x="29" y="51"/>
                  </a:moveTo>
                  <a:lnTo>
                    <a:pt x="29" y="51"/>
                  </a:lnTo>
                  <a:lnTo>
                    <a:pt x="29" y="61"/>
                  </a:lnTo>
                  <a:lnTo>
                    <a:pt x="29" y="51"/>
                  </a:lnTo>
                  <a:close/>
                  <a:moveTo>
                    <a:pt x="29" y="51"/>
                  </a:moveTo>
                  <a:lnTo>
                    <a:pt x="35" y="51"/>
                  </a:lnTo>
                  <a:lnTo>
                    <a:pt x="42" y="45"/>
                  </a:lnTo>
                  <a:lnTo>
                    <a:pt x="46" y="51"/>
                  </a:lnTo>
                  <a:lnTo>
                    <a:pt x="42" y="57"/>
                  </a:lnTo>
                  <a:lnTo>
                    <a:pt x="38" y="58"/>
                  </a:lnTo>
                  <a:lnTo>
                    <a:pt x="33" y="61"/>
                  </a:lnTo>
                  <a:lnTo>
                    <a:pt x="29" y="61"/>
                  </a:lnTo>
                  <a:lnTo>
                    <a:pt x="29" y="51"/>
                  </a:lnTo>
                  <a:close/>
                  <a:moveTo>
                    <a:pt x="42" y="45"/>
                  </a:moveTo>
                  <a:lnTo>
                    <a:pt x="46" y="38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54" y="35"/>
                  </a:lnTo>
                  <a:lnTo>
                    <a:pt x="52" y="44"/>
                  </a:lnTo>
                  <a:lnTo>
                    <a:pt x="50" y="47"/>
                  </a:lnTo>
                  <a:lnTo>
                    <a:pt x="46" y="51"/>
                  </a:lnTo>
                  <a:lnTo>
                    <a:pt x="42" y="45"/>
                  </a:lnTo>
                  <a:close/>
                  <a:moveTo>
                    <a:pt x="48" y="29"/>
                  </a:moveTo>
                  <a:lnTo>
                    <a:pt x="48" y="29"/>
                  </a:lnTo>
                  <a:lnTo>
                    <a:pt x="54" y="29"/>
                  </a:lnTo>
                  <a:lnTo>
                    <a:pt x="48" y="29"/>
                  </a:lnTo>
                  <a:close/>
                  <a:moveTo>
                    <a:pt x="48" y="29"/>
                  </a:moveTo>
                  <a:lnTo>
                    <a:pt x="48" y="29"/>
                  </a:lnTo>
                  <a:lnTo>
                    <a:pt x="54" y="29"/>
                  </a:lnTo>
                  <a:lnTo>
                    <a:pt x="48" y="29"/>
                  </a:lnTo>
                  <a:close/>
                  <a:moveTo>
                    <a:pt x="48" y="29"/>
                  </a:moveTo>
                  <a:lnTo>
                    <a:pt x="46" y="20"/>
                  </a:lnTo>
                  <a:lnTo>
                    <a:pt x="42" y="13"/>
                  </a:lnTo>
                  <a:lnTo>
                    <a:pt x="46" y="8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4" y="25"/>
                  </a:lnTo>
                  <a:lnTo>
                    <a:pt x="54" y="29"/>
                  </a:lnTo>
                  <a:lnTo>
                    <a:pt x="48" y="29"/>
                  </a:lnTo>
                  <a:close/>
                  <a:moveTo>
                    <a:pt x="42" y="13"/>
                  </a:moveTo>
                  <a:lnTo>
                    <a:pt x="35" y="8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2" y="13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29" y="7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29" y="7"/>
                  </a:lnTo>
                  <a:close/>
                  <a:moveTo>
                    <a:pt x="29" y="7"/>
                  </a:moveTo>
                  <a:lnTo>
                    <a:pt x="21" y="8"/>
                  </a:lnTo>
                  <a:lnTo>
                    <a:pt x="11" y="13"/>
                  </a:lnTo>
                  <a:lnTo>
                    <a:pt x="9" y="8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7"/>
                  </a:lnTo>
                  <a:close/>
                  <a:moveTo>
                    <a:pt x="11" y="13"/>
                  </a:moveTo>
                  <a:lnTo>
                    <a:pt x="9" y="20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1" y="13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29"/>
                  </a:moveTo>
                  <a:lnTo>
                    <a:pt x="9" y="38"/>
                  </a:lnTo>
                  <a:lnTo>
                    <a:pt x="11" y="4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4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11" y="45"/>
                  </a:moveTo>
                  <a:lnTo>
                    <a:pt x="21" y="51"/>
                  </a:lnTo>
                  <a:lnTo>
                    <a:pt x="29" y="51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5" y="58"/>
                  </a:lnTo>
                  <a:lnTo>
                    <a:pt x="11" y="57"/>
                  </a:lnTo>
                  <a:lnTo>
                    <a:pt x="9" y="51"/>
                  </a:lnTo>
                  <a:lnTo>
                    <a:pt x="11" y="45"/>
                  </a:lnTo>
                  <a:close/>
                  <a:moveTo>
                    <a:pt x="29" y="51"/>
                  </a:moveTo>
                  <a:lnTo>
                    <a:pt x="29" y="51"/>
                  </a:lnTo>
                  <a:lnTo>
                    <a:pt x="29" y="61"/>
                  </a:lnTo>
                  <a:lnTo>
                    <a:pt x="29" y="51"/>
                  </a:lnTo>
                  <a:close/>
                </a:path>
              </a:pathLst>
            </a:custGeom>
            <a:solidFill>
              <a:srgbClr val="DA27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1927225" y="4275138"/>
              <a:ext cx="26988" cy="26987"/>
            </a:xfrm>
            <a:custGeom>
              <a:avLst/>
              <a:gdLst>
                <a:gd name="T0" fmla="*/ 37803833 w 17"/>
                <a:gd name="T1" fmla="*/ 0 h 17"/>
                <a:gd name="T2" fmla="*/ 42844237 w 17"/>
                <a:gd name="T3" fmla="*/ 42841062 h 17"/>
                <a:gd name="T4" fmla="*/ 0 w 17"/>
                <a:gd name="T5" fmla="*/ 42841062 h 17"/>
                <a:gd name="T6" fmla="*/ 0 w 17"/>
                <a:gd name="T7" fmla="*/ 2519315 h 17"/>
                <a:gd name="T8" fmla="*/ 37803833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5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1976438" y="4275138"/>
              <a:ext cx="26988" cy="26987"/>
            </a:xfrm>
            <a:custGeom>
              <a:avLst/>
              <a:gdLst>
                <a:gd name="T0" fmla="*/ 42844237 w 17"/>
                <a:gd name="T1" fmla="*/ 0 h 17"/>
                <a:gd name="T2" fmla="*/ 42844237 w 17"/>
                <a:gd name="T3" fmla="*/ 35281530 h 17"/>
                <a:gd name="T4" fmla="*/ 0 w 17"/>
                <a:gd name="T5" fmla="*/ 42841062 h 17"/>
                <a:gd name="T6" fmla="*/ 0 w 17"/>
                <a:gd name="T7" fmla="*/ 0 h 17"/>
                <a:gd name="T8" fmla="*/ 42844237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0"/>
                  </a:moveTo>
                  <a:lnTo>
                    <a:pt x="17" y="1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2024063" y="4270375"/>
              <a:ext cx="26988" cy="26987"/>
            </a:xfrm>
            <a:custGeom>
              <a:avLst/>
              <a:gdLst>
                <a:gd name="T0" fmla="*/ 42844237 w 17"/>
                <a:gd name="T1" fmla="*/ 0 h 17"/>
                <a:gd name="T2" fmla="*/ 42844237 w 17"/>
                <a:gd name="T3" fmla="*/ 42841062 h 17"/>
                <a:gd name="T4" fmla="*/ 5040405 w 17"/>
                <a:gd name="T5" fmla="*/ 42841062 h 17"/>
                <a:gd name="T6" fmla="*/ 0 w 17"/>
                <a:gd name="T7" fmla="*/ 0 h 17"/>
                <a:gd name="T8" fmla="*/ 42844237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0"/>
                  </a:moveTo>
                  <a:lnTo>
                    <a:pt x="17" y="17"/>
                  </a:lnTo>
                  <a:lnTo>
                    <a:pt x="2" y="17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2076450" y="4265613"/>
              <a:ext cx="25400" cy="30162"/>
            </a:xfrm>
            <a:custGeom>
              <a:avLst/>
              <a:gdLst>
                <a:gd name="T0" fmla="*/ 35282183 w 16"/>
                <a:gd name="T1" fmla="*/ 0 h 19"/>
                <a:gd name="T2" fmla="*/ 40322493 w 16"/>
                <a:gd name="T3" fmla="*/ 47881374 h 19"/>
                <a:gd name="T4" fmla="*/ 0 w 16"/>
                <a:gd name="T5" fmla="*/ 47881374 h 19"/>
                <a:gd name="T6" fmla="*/ 0 w 16"/>
                <a:gd name="T7" fmla="*/ 7559550 h 19"/>
                <a:gd name="T8" fmla="*/ 35282183 w 1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9"/>
                <a:gd name="T17" fmla="*/ 16 w 1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9">
                  <a:moveTo>
                    <a:pt x="14" y="0"/>
                  </a:moveTo>
                  <a:lnTo>
                    <a:pt x="16" y="19"/>
                  </a:lnTo>
                  <a:lnTo>
                    <a:pt x="0" y="19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2122488" y="4265613"/>
              <a:ext cx="26988" cy="30162"/>
            </a:xfrm>
            <a:custGeom>
              <a:avLst/>
              <a:gdLst>
                <a:gd name="T0" fmla="*/ 42844237 w 17"/>
                <a:gd name="T1" fmla="*/ 0 h 19"/>
                <a:gd name="T2" fmla="*/ 42844237 w 17"/>
                <a:gd name="T3" fmla="*/ 40321828 h 19"/>
                <a:gd name="T4" fmla="*/ 0 w 17"/>
                <a:gd name="T5" fmla="*/ 47881374 h 19"/>
                <a:gd name="T6" fmla="*/ 0 w 17"/>
                <a:gd name="T7" fmla="*/ 0 h 19"/>
                <a:gd name="T8" fmla="*/ 42844237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0"/>
                  </a:moveTo>
                  <a:lnTo>
                    <a:pt x="17" y="1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2171700" y="4262438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40322493 w 16"/>
                <a:gd name="T3" fmla="*/ 45362806 h 18"/>
                <a:gd name="T4" fmla="*/ 5040312 w 16"/>
                <a:gd name="T5" fmla="*/ 45362806 h 18"/>
                <a:gd name="T6" fmla="*/ 0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6" y="18"/>
                  </a:lnTo>
                  <a:lnTo>
                    <a:pt x="2" y="1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2222500" y="4259263"/>
              <a:ext cx="25400" cy="26987"/>
            </a:xfrm>
            <a:custGeom>
              <a:avLst/>
              <a:gdLst>
                <a:gd name="T0" fmla="*/ 37801544 w 16"/>
                <a:gd name="T1" fmla="*/ 0 h 17"/>
                <a:gd name="T2" fmla="*/ 40322493 w 16"/>
                <a:gd name="T3" fmla="*/ 42841062 h 17"/>
                <a:gd name="T4" fmla="*/ 0 w 16"/>
                <a:gd name="T5" fmla="*/ 42841062 h 17"/>
                <a:gd name="T6" fmla="*/ 0 w 16"/>
                <a:gd name="T7" fmla="*/ 5040218 h 17"/>
                <a:gd name="T8" fmla="*/ 37801544 w 1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5" y="0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270125" y="4259263"/>
              <a:ext cx="26988" cy="26987"/>
            </a:xfrm>
            <a:custGeom>
              <a:avLst/>
              <a:gdLst>
                <a:gd name="T0" fmla="*/ 42844237 w 17"/>
                <a:gd name="T1" fmla="*/ 0 h 17"/>
                <a:gd name="T2" fmla="*/ 42844237 w 17"/>
                <a:gd name="T3" fmla="*/ 40321747 h 17"/>
                <a:gd name="T4" fmla="*/ 0 w 17"/>
                <a:gd name="T5" fmla="*/ 42841062 h 17"/>
                <a:gd name="T6" fmla="*/ 0 w 17"/>
                <a:gd name="T7" fmla="*/ 0 h 17"/>
                <a:gd name="T8" fmla="*/ 42844237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0"/>
                  </a:moveTo>
                  <a:lnTo>
                    <a:pt x="17" y="1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2320925" y="4256088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40322493 w 16"/>
                <a:gd name="T3" fmla="*/ 45362806 h 18"/>
                <a:gd name="T4" fmla="*/ 7559674 w 16"/>
                <a:gd name="T5" fmla="*/ 45362806 h 18"/>
                <a:gd name="T6" fmla="*/ 0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6" y="18"/>
                  </a:lnTo>
                  <a:lnTo>
                    <a:pt x="3" y="1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2373313" y="4251325"/>
              <a:ext cx="25400" cy="28575"/>
            </a:xfrm>
            <a:custGeom>
              <a:avLst/>
              <a:gdLst>
                <a:gd name="T0" fmla="*/ 32761234 w 16"/>
                <a:gd name="T1" fmla="*/ 0 h 18"/>
                <a:gd name="T2" fmla="*/ 40322493 w 16"/>
                <a:gd name="T3" fmla="*/ 45362806 h 18"/>
                <a:gd name="T4" fmla="*/ 0 w 16"/>
                <a:gd name="T5" fmla="*/ 45362806 h 18"/>
                <a:gd name="T6" fmla="*/ 0 w 16"/>
                <a:gd name="T7" fmla="*/ 7559675 h 18"/>
                <a:gd name="T8" fmla="*/ 32761234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3" y="0"/>
                  </a:moveTo>
                  <a:lnTo>
                    <a:pt x="16" y="18"/>
                  </a:lnTo>
                  <a:lnTo>
                    <a:pt x="0" y="1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2420938" y="4251325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40322493 w 16"/>
                <a:gd name="T3" fmla="*/ 40322495 h 18"/>
                <a:gd name="T4" fmla="*/ 0 w 16"/>
                <a:gd name="T5" fmla="*/ 45362806 h 18"/>
                <a:gd name="T6" fmla="*/ 0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6" y="1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2468563" y="4249738"/>
              <a:ext cx="25400" cy="26987"/>
            </a:xfrm>
            <a:custGeom>
              <a:avLst/>
              <a:gdLst>
                <a:gd name="T0" fmla="*/ 40322493 w 16"/>
                <a:gd name="T1" fmla="*/ 0 h 17"/>
                <a:gd name="T2" fmla="*/ 40322493 w 16"/>
                <a:gd name="T3" fmla="*/ 42841062 h 17"/>
                <a:gd name="T4" fmla="*/ 5040312 w 16"/>
                <a:gd name="T5" fmla="*/ 42841062 h 17"/>
                <a:gd name="T6" fmla="*/ 0 w 16"/>
                <a:gd name="T7" fmla="*/ 0 h 17"/>
                <a:gd name="T8" fmla="*/ 40322493 w 1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6" y="0"/>
                  </a:moveTo>
                  <a:lnTo>
                    <a:pt x="16" y="17"/>
                  </a:lnTo>
                  <a:lnTo>
                    <a:pt x="2" y="17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2519363" y="4244975"/>
              <a:ext cx="30163" cy="30162"/>
            </a:xfrm>
            <a:custGeom>
              <a:avLst/>
              <a:gdLst>
                <a:gd name="T0" fmla="*/ 27722973 w 19"/>
                <a:gd name="T1" fmla="*/ 0 h 19"/>
                <a:gd name="T2" fmla="*/ 27722973 w 19"/>
                <a:gd name="T3" fmla="*/ 0 h 19"/>
                <a:gd name="T4" fmla="*/ 0 w 19"/>
                <a:gd name="T5" fmla="*/ 7559550 h 19"/>
                <a:gd name="T6" fmla="*/ 0 w 19"/>
                <a:gd name="T7" fmla="*/ 47881374 h 19"/>
                <a:gd name="T8" fmla="*/ 27722973 w 19"/>
                <a:gd name="T9" fmla="*/ 47881374 h 19"/>
                <a:gd name="T10" fmla="*/ 27722973 w 19"/>
                <a:gd name="T11" fmla="*/ 0 h 19"/>
                <a:gd name="T12" fmla="*/ 27722973 w 19"/>
                <a:gd name="T13" fmla="*/ 47881374 h 19"/>
                <a:gd name="T14" fmla="*/ 37803761 w 19"/>
                <a:gd name="T15" fmla="*/ 47881374 h 19"/>
                <a:gd name="T16" fmla="*/ 42844155 w 19"/>
                <a:gd name="T17" fmla="*/ 40321828 h 19"/>
                <a:gd name="T18" fmla="*/ 47884549 w 19"/>
                <a:gd name="T19" fmla="*/ 32760694 h 19"/>
                <a:gd name="T20" fmla="*/ 47884549 w 19"/>
                <a:gd name="T21" fmla="*/ 22680234 h 19"/>
                <a:gd name="T22" fmla="*/ 42844155 w 19"/>
                <a:gd name="T23" fmla="*/ 17640007 h 19"/>
                <a:gd name="T24" fmla="*/ 42844155 w 19"/>
                <a:gd name="T25" fmla="*/ 10080457 h 19"/>
                <a:gd name="T26" fmla="*/ 32763367 w 19"/>
                <a:gd name="T27" fmla="*/ 7559550 h 19"/>
                <a:gd name="T28" fmla="*/ 27722973 w 19"/>
                <a:gd name="T29" fmla="*/ 0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19"/>
                <a:gd name="T47" fmla="*/ 19 w 19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19">
                  <a:moveTo>
                    <a:pt x="11" y="0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0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2536825" y="4244975"/>
              <a:ext cx="9525" cy="30162"/>
            </a:xfrm>
            <a:custGeom>
              <a:avLst/>
              <a:gdLst>
                <a:gd name="T0" fmla="*/ 15120939 w 6"/>
                <a:gd name="T1" fmla="*/ 7559550 h 19"/>
                <a:gd name="T2" fmla="*/ 10080625 w 6"/>
                <a:gd name="T3" fmla="*/ 47881374 h 19"/>
                <a:gd name="T4" fmla="*/ 0 w 6"/>
                <a:gd name="T5" fmla="*/ 47881374 h 19"/>
                <a:gd name="T6" fmla="*/ 0 w 6"/>
                <a:gd name="T7" fmla="*/ 0 h 19"/>
                <a:gd name="T8" fmla="*/ 15120939 w 6"/>
                <a:gd name="T9" fmla="*/ 755955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9"/>
                <a:gd name="T17" fmla="*/ 6 w 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9">
                  <a:moveTo>
                    <a:pt x="6" y="3"/>
                  </a:moveTo>
                  <a:lnTo>
                    <a:pt x="4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2570163" y="4249738"/>
              <a:ext cx="25400" cy="26987"/>
            </a:xfrm>
            <a:custGeom>
              <a:avLst/>
              <a:gdLst>
                <a:gd name="T0" fmla="*/ 40322493 w 16"/>
                <a:gd name="T1" fmla="*/ 2519315 h 17"/>
                <a:gd name="T2" fmla="*/ 40322493 w 16"/>
                <a:gd name="T3" fmla="*/ 42841062 h 17"/>
                <a:gd name="T4" fmla="*/ 0 w 16"/>
                <a:gd name="T5" fmla="*/ 42841062 h 17"/>
                <a:gd name="T6" fmla="*/ 2520950 w 16"/>
                <a:gd name="T7" fmla="*/ 0 h 17"/>
                <a:gd name="T8" fmla="*/ 40322493 w 16"/>
                <a:gd name="T9" fmla="*/ 25193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6" y="1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1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2617788" y="4251325"/>
              <a:ext cx="28575" cy="28575"/>
            </a:xfrm>
            <a:custGeom>
              <a:avLst/>
              <a:gdLst>
                <a:gd name="T0" fmla="*/ 45362806 w 18"/>
                <a:gd name="T1" fmla="*/ 7559675 h 18"/>
                <a:gd name="T2" fmla="*/ 40322495 w 18"/>
                <a:gd name="T3" fmla="*/ 45362806 h 18"/>
                <a:gd name="T4" fmla="*/ 0 w 18"/>
                <a:gd name="T5" fmla="*/ 45362806 h 18"/>
                <a:gd name="T6" fmla="*/ 7559675 w 18"/>
                <a:gd name="T7" fmla="*/ 0 h 18"/>
                <a:gd name="T8" fmla="*/ 45362806 w 18"/>
                <a:gd name="T9" fmla="*/ 755967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3"/>
                  </a:moveTo>
                  <a:lnTo>
                    <a:pt x="16" y="18"/>
                  </a:lnTo>
                  <a:lnTo>
                    <a:pt x="0" y="18"/>
                  </a:lnTo>
                  <a:lnTo>
                    <a:pt x="3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2670175" y="4256088"/>
              <a:ext cx="25400" cy="28575"/>
            </a:xfrm>
            <a:custGeom>
              <a:avLst/>
              <a:gdLst>
                <a:gd name="T0" fmla="*/ 40322493 w 16"/>
                <a:gd name="T1" fmla="*/ 5040312 h 18"/>
                <a:gd name="T2" fmla="*/ 35282183 w 16"/>
                <a:gd name="T3" fmla="*/ 45362806 h 18"/>
                <a:gd name="T4" fmla="*/ 0 w 16"/>
                <a:gd name="T5" fmla="*/ 45362806 h 18"/>
                <a:gd name="T6" fmla="*/ 0 w 16"/>
                <a:gd name="T7" fmla="*/ 0 h 18"/>
                <a:gd name="T8" fmla="*/ 40322493 w 16"/>
                <a:gd name="T9" fmla="*/ 504031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2"/>
                  </a:moveTo>
                  <a:lnTo>
                    <a:pt x="1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2717800" y="4259263"/>
              <a:ext cx="25400" cy="26987"/>
            </a:xfrm>
            <a:custGeom>
              <a:avLst/>
              <a:gdLst>
                <a:gd name="T0" fmla="*/ 40322493 w 16"/>
                <a:gd name="T1" fmla="*/ 5040218 h 17"/>
                <a:gd name="T2" fmla="*/ 40322493 w 16"/>
                <a:gd name="T3" fmla="*/ 42841062 h 17"/>
                <a:gd name="T4" fmla="*/ 0 w 16"/>
                <a:gd name="T5" fmla="*/ 42841062 h 17"/>
                <a:gd name="T6" fmla="*/ 7559674 w 16"/>
                <a:gd name="T7" fmla="*/ 0 h 17"/>
                <a:gd name="T8" fmla="*/ 40322493 w 16"/>
                <a:gd name="T9" fmla="*/ 504021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16" y="2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3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2767013" y="4262438"/>
              <a:ext cx="28575" cy="33337"/>
            </a:xfrm>
            <a:custGeom>
              <a:avLst/>
              <a:gdLst>
                <a:gd name="T0" fmla="*/ 45362806 w 18"/>
                <a:gd name="T1" fmla="*/ 5040237 h 21"/>
                <a:gd name="T2" fmla="*/ 37801546 w 18"/>
                <a:gd name="T3" fmla="*/ 52921699 h 21"/>
                <a:gd name="T4" fmla="*/ 0 w 18"/>
                <a:gd name="T5" fmla="*/ 45362128 h 21"/>
                <a:gd name="T6" fmla="*/ 5040312 w 18"/>
                <a:gd name="T7" fmla="*/ 0 h 21"/>
                <a:gd name="T8" fmla="*/ 45362806 w 18"/>
                <a:gd name="T9" fmla="*/ 504023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8" y="2"/>
                  </a:moveTo>
                  <a:lnTo>
                    <a:pt x="15" y="21"/>
                  </a:lnTo>
                  <a:lnTo>
                    <a:pt x="0" y="18"/>
                  </a:lnTo>
                  <a:lnTo>
                    <a:pt x="2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2819400" y="4265613"/>
              <a:ext cx="23813" cy="31750"/>
            </a:xfrm>
            <a:custGeom>
              <a:avLst/>
              <a:gdLst>
                <a:gd name="T0" fmla="*/ 37803934 w 15"/>
                <a:gd name="T1" fmla="*/ 7559675 h 20"/>
                <a:gd name="T2" fmla="*/ 35282932 w 15"/>
                <a:gd name="T3" fmla="*/ 50403118 h 20"/>
                <a:gd name="T4" fmla="*/ 0 w 15"/>
                <a:gd name="T5" fmla="*/ 47883757 h 20"/>
                <a:gd name="T6" fmla="*/ 0 w 15"/>
                <a:gd name="T7" fmla="*/ 0 h 20"/>
                <a:gd name="T8" fmla="*/ 37803934 w 15"/>
                <a:gd name="T9" fmla="*/ 755967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0"/>
                <a:gd name="T17" fmla="*/ 15 w 1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0">
                  <a:moveTo>
                    <a:pt x="15" y="3"/>
                  </a:moveTo>
                  <a:lnTo>
                    <a:pt x="14" y="2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2867025" y="4270375"/>
              <a:ext cx="25400" cy="31750"/>
            </a:xfrm>
            <a:custGeom>
              <a:avLst/>
              <a:gdLst>
                <a:gd name="T0" fmla="*/ 40322493 w 16"/>
                <a:gd name="T1" fmla="*/ 7559675 h 20"/>
                <a:gd name="T2" fmla="*/ 40322493 w 16"/>
                <a:gd name="T3" fmla="*/ 50403118 h 20"/>
                <a:gd name="T4" fmla="*/ 0 w 16"/>
                <a:gd name="T5" fmla="*/ 42843446 h 20"/>
                <a:gd name="T6" fmla="*/ 2520950 w 16"/>
                <a:gd name="T7" fmla="*/ 0 h 20"/>
                <a:gd name="T8" fmla="*/ 40322493 w 16"/>
                <a:gd name="T9" fmla="*/ 755967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0"/>
                <a:gd name="T17" fmla="*/ 16 w 1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0">
                  <a:moveTo>
                    <a:pt x="16" y="3"/>
                  </a:moveTo>
                  <a:lnTo>
                    <a:pt x="16" y="20"/>
                  </a:lnTo>
                  <a:lnTo>
                    <a:pt x="0" y="17"/>
                  </a:lnTo>
                  <a:lnTo>
                    <a:pt x="1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2914650" y="4275138"/>
              <a:ext cx="30163" cy="30162"/>
            </a:xfrm>
            <a:custGeom>
              <a:avLst/>
              <a:gdLst>
                <a:gd name="T0" fmla="*/ 47884549 w 19"/>
                <a:gd name="T1" fmla="*/ 2519321 h 19"/>
                <a:gd name="T2" fmla="*/ 40323165 w 19"/>
                <a:gd name="T3" fmla="*/ 47881374 h 19"/>
                <a:gd name="T4" fmla="*/ 0 w 19"/>
                <a:gd name="T5" fmla="*/ 42841148 h 19"/>
                <a:gd name="T6" fmla="*/ 2520992 w 19"/>
                <a:gd name="T7" fmla="*/ 0 h 19"/>
                <a:gd name="T8" fmla="*/ 47884549 w 19"/>
                <a:gd name="T9" fmla="*/ 251932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9" y="1"/>
                  </a:moveTo>
                  <a:lnTo>
                    <a:pt x="16" y="19"/>
                  </a:lnTo>
                  <a:lnTo>
                    <a:pt x="0" y="17"/>
                  </a:lnTo>
                  <a:lnTo>
                    <a:pt x="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2967038" y="4279900"/>
              <a:ext cx="26988" cy="30162"/>
            </a:xfrm>
            <a:custGeom>
              <a:avLst/>
              <a:gdLst>
                <a:gd name="T0" fmla="*/ 42844237 w 17"/>
                <a:gd name="T1" fmla="*/ 0 h 19"/>
                <a:gd name="T2" fmla="*/ 32763430 w 17"/>
                <a:gd name="T3" fmla="*/ 47881374 h 19"/>
                <a:gd name="T4" fmla="*/ 0 w 17"/>
                <a:gd name="T5" fmla="*/ 40321828 h 19"/>
                <a:gd name="T6" fmla="*/ 0 w 17"/>
                <a:gd name="T7" fmla="*/ 0 h 19"/>
                <a:gd name="T8" fmla="*/ 42844237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0"/>
                  </a:moveTo>
                  <a:lnTo>
                    <a:pt x="13" y="1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3014663" y="4284663"/>
              <a:ext cx="28575" cy="26987"/>
            </a:xfrm>
            <a:custGeom>
              <a:avLst/>
              <a:gdLst>
                <a:gd name="T0" fmla="*/ 45362806 w 18"/>
                <a:gd name="T1" fmla="*/ 0 h 17"/>
                <a:gd name="T2" fmla="*/ 45362806 w 18"/>
                <a:gd name="T3" fmla="*/ 42841062 h 17"/>
                <a:gd name="T4" fmla="*/ 0 w 18"/>
                <a:gd name="T5" fmla="*/ 40321747 h 17"/>
                <a:gd name="T6" fmla="*/ 7559675 w 18"/>
                <a:gd name="T7" fmla="*/ 0 h 17"/>
                <a:gd name="T8" fmla="*/ 45362806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18" y="0"/>
                  </a:moveTo>
                  <a:lnTo>
                    <a:pt x="18" y="17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3065463" y="4286250"/>
              <a:ext cx="26988" cy="30162"/>
            </a:xfrm>
            <a:custGeom>
              <a:avLst/>
              <a:gdLst>
                <a:gd name="T0" fmla="*/ 42844237 w 17"/>
                <a:gd name="T1" fmla="*/ 0 h 19"/>
                <a:gd name="T2" fmla="*/ 40323241 w 17"/>
                <a:gd name="T3" fmla="*/ 47881374 h 19"/>
                <a:gd name="T4" fmla="*/ 0 w 17"/>
                <a:gd name="T5" fmla="*/ 40321828 h 19"/>
                <a:gd name="T6" fmla="*/ 2520996 w 17"/>
                <a:gd name="T7" fmla="*/ 0 h 19"/>
                <a:gd name="T8" fmla="*/ 42844237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7" y="0"/>
                  </a:moveTo>
                  <a:lnTo>
                    <a:pt x="16" y="19"/>
                  </a:lnTo>
                  <a:lnTo>
                    <a:pt x="0" y="16"/>
                  </a:ln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3116263" y="4291013"/>
              <a:ext cx="23813" cy="28575"/>
            </a:xfrm>
            <a:custGeom>
              <a:avLst/>
              <a:gdLst>
                <a:gd name="T0" fmla="*/ 37803934 w 15"/>
                <a:gd name="T1" fmla="*/ 0 h 18"/>
                <a:gd name="T2" fmla="*/ 35282932 w 15"/>
                <a:gd name="T3" fmla="*/ 45362806 h 18"/>
                <a:gd name="T4" fmla="*/ 0 w 15"/>
                <a:gd name="T5" fmla="*/ 40322495 h 18"/>
                <a:gd name="T6" fmla="*/ 0 w 15"/>
                <a:gd name="T7" fmla="*/ 0 h 18"/>
                <a:gd name="T8" fmla="*/ 37803934 w 1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8"/>
                <a:gd name="T17" fmla="*/ 15 w 1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8">
                  <a:moveTo>
                    <a:pt x="15" y="0"/>
                  </a:moveTo>
                  <a:lnTo>
                    <a:pt x="14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3163888" y="4295775"/>
              <a:ext cx="26988" cy="28575"/>
            </a:xfrm>
            <a:custGeom>
              <a:avLst/>
              <a:gdLst>
                <a:gd name="T0" fmla="*/ 42844237 w 17"/>
                <a:gd name="T1" fmla="*/ 0 h 18"/>
                <a:gd name="T2" fmla="*/ 42844237 w 17"/>
                <a:gd name="T3" fmla="*/ 45362806 h 18"/>
                <a:gd name="T4" fmla="*/ 0 w 17"/>
                <a:gd name="T5" fmla="*/ 37801546 h 18"/>
                <a:gd name="T6" fmla="*/ 0 w 17"/>
                <a:gd name="T7" fmla="*/ 0 h 18"/>
                <a:gd name="T8" fmla="*/ 42844237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0"/>
                  </a:moveTo>
                  <a:lnTo>
                    <a:pt x="17" y="1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3211513" y="4297363"/>
              <a:ext cx="26988" cy="31750"/>
            </a:xfrm>
            <a:custGeom>
              <a:avLst/>
              <a:gdLst>
                <a:gd name="T0" fmla="*/ 42844237 w 17"/>
                <a:gd name="T1" fmla="*/ 0 h 20"/>
                <a:gd name="T2" fmla="*/ 42844237 w 17"/>
                <a:gd name="T3" fmla="*/ 50403118 h 20"/>
                <a:gd name="T4" fmla="*/ 0 w 17"/>
                <a:gd name="T5" fmla="*/ 42843446 h 20"/>
                <a:gd name="T6" fmla="*/ 7561402 w 17"/>
                <a:gd name="T7" fmla="*/ 0 h 20"/>
                <a:gd name="T8" fmla="*/ 42844237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7" y="0"/>
                  </a:moveTo>
                  <a:lnTo>
                    <a:pt x="17" y="20"/>
                  </a:lnTo>
                  <a:lnTo>
                    <a:pt x="0" y="17"/>
                  </a:lnTo>
                  <a:lnTo>
                    <a:pt x="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3263900" y="4302125"/>
              <a:ext cx="25400" cy="28575"/>
            </a:xfrm>
            <a:custGeom>
              <a:avLst/>
              <a:gdLst>
                <a:gd name="T0" fmla="*/ 40322493 w 16"/>
                <a:gd name="T1" fmla="*/ 0 h 18"/>
                <a:gd name="T2" fmla="*/ 37801544 w 16"/>
                <a:gd name="T3" fmla="*/ 45362806 h 18"/>
                <a:gd name="T4" fmla="*/ 0 w 16"/>
                <a:gd name="T5" fmla="*/ 42843444 h 18"/>
                <a:gd name="T6" fmla="*/ 0 w 16"/>
                <a:gd name="T7" fmla="*/ 0 h 18"/>
                <a:gd name="T8" fmla="*/ 40322493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16" y="0"/>
                  </a:moveTo>
                  <a:lnTo>
                    <a:pt x="15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3313113" y="4305300"/>
              <a:ext cx="23813" cy="30162"/>
            </a:xfrm>
            <a:custGeom>
              <a:avLst/>
              <a:gdLst>
                <a:gd name="T0" fmla="*/ 37803934 w 15"/>
                <a:gd name="T1" fmla="*/ 0 h 19"/>
                <a:gd name="T2" fmla="*/ 37803934 w 15"/>
                <a:gd name="T3" fmla="*/ 47881374 h 19"/>
                <a:gd name="T4" fmla="*/ 0 w 15"/>
                <a:gd name="T5" fmla="*/ 40321828 h 19"/>
                <a:gd name="T6" fmla="*/ 0 w 15"/>
                <a:gd name="T7" fmla="*/ 0 h 19"/>
                <a:gd name="T8" fmla="*/ 37803934 w 1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9"/>
                <a:gd name="T17" fmla="*/ 15 w 1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9">
                  <a:moveTo>
                    <a:pt x="15" y="0"/>
                  </a:moveTo>
                  <a:lnTo>
                    <a:pt x="15" y="1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3360738" y="4310063"/>
              <a:ext cx="26988" cy="26987"/>
            </a:xfrm>
            <a:custGeom>
              <a:avLst/>
              <a:gdLst>
                <a:gd name="T0" fmla="*/ 42844237 w 17"/>
                <a:gd name="T1" fmla="*/ 0 h 17"/>
                <a:gd name="T2" fmla="*/ 42844237 w 17"/>
                <a:gd name="T3" fmla="*/ 42841062 h 17"/>
                <a:gd name="T4" fmla="*/ 0 w 17"/>
                <a:gd name="T5" fmla="*/ 42841062 h 17"/>
                <a:gd name="T6" fmla="*/ 5040405 w 17"/>
                <a:gd name="T7" fmla="*/ 0 h 17"/>
                <a:gd name="T8" fmla="*/ 42844237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3413125" y="4311650"/>
              <a:ext cx="26988" cy="28575"/>
            </a:xfrm>
            <a:custGeom>
              <a:avLst/>
              <a:gdLst>
                <a:gd name="T0" fmla="*/ 42844237 w 17"/>
                <a:gd name="T1" fmla="*/ 0 h 18"/>
                <a:gd name="T2" fmla="*/ 35282838 w 17"/>
                <a:gd name="T3" fmla="*/ 45362806 h 18"/>
                <a:gd name="T4" fmla="*/ 0 w 17"/>
                <a:gd name="T5" fmla="*/ 45362806 h 18"/>
                <a:gd name="T6" fmla="*/ 0 w 17"/>
                <a:gd name="T7" fmla="*/ 0 h 18"/>
                <a:gd name="T8" fmla="*/ 42844237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0"/>
                  </a:moveTo>
                  <a:lnTo>
                    <a:pt x="1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5" name="Rectangle 195"/>
            <p:cNvSpPr>
              <a:spLocks noChangeArrowheads="1"/>
            </p:cNvSpPr>
            <p:nvPr/>
          </p:nvSpPr>
          <p:spPr bwMode="auto">
            <a:xfrm>
              <a:off x="3462338" y="4316413"/>
              <a:ext cx="25400" cy="23812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3513138" y="4316413"/>
              <a:ext cx="23813" cy="23812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3560763" y="4311650"/>
              <a:ext cx="26988" cy="28575"/>
            </a:xfrm>
            <a:custGeom>
              <a:avLst/>
              <a:gdLst>
                <a:gd name="T0" fmla="*/ 42844237 w 17"/>
                <a:gd name="T1" fmla="*/ 0 h 18"/>
                <a:gd name="T2" fmla="*/ 42844237 w 17"/>
                <a:gd name="T3" fmla="*/ 45362806 h 18"/>
                <a:gd name="T4" fmla="*/ 0 w 17"/>
                <a:gd name="T5" fmla="*/ 45362806 h 18"/>
                <a:gd name="T6" fmla="*/ 0 w 17"/>
                <a:gd name="T7" fmla="*/ 7559675 h 18"/>
                <a:gd name="T8" fmla="*/ 42844237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0"/>
                  </a:moveTo>
                  <a:lnTo>
                    <a:pt x="17" y="18"/>
                  </a:lnTo>
                  <a:lnTo>
                    <a:pt x="0" y="18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3609975" y="4311650"/>
              <a:ext cx="26988" cy="28575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199"/>
            <p:cNvSpPr>
              <a:spLocks noChangeArrowheads="1"/>
            </p:cNvSpPr>
            <p:nvPr/>
          </p:nvSpPr>
          <p:spPr bwMode="auto">
            <a:xfrm>
              <a:off x="3662363" y="4311650"/>
              <a:ext cx="22225" cy="28575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200"/>
            <p:cNvSpPr>
              <a:spLocks noChangeArrowheads="1"/>
            </p:cNvSpPr>
            <p:nvPr/>
          </p:nvSpPr>
          <p:spPr bwMode="auto">
            <a:xfrm>
              <a:off x="3709988" y="4311650"/>
              <a:ext cx="26988" cy="28575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201"/>
            <p:cNvSpPr>
              <a:spLocks noChangeArrowheads="1"/>
            </p:cNvSpPr>
            <p:nvPr/>
          </p:nvSpPr>
          <p:spPr bwMode="auto">
            <a:xfrm>
              <a:off x="3760788" y="4311650"/>
              <a:ext cx="23813" cy="28575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202"/>
            <p:cNvSpPr>
              <a:spLocks noChangeArrowheads="1"/>
            </p:cNvSpPr>
            <p:nvPr/>
          </p:nvSpPr>
          <p:spPr bwMode="auto">
            <a:xfrm>
              <a:off x="3810000" y="4311650"/>
              <a:ext cx="23813" cy="28575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203"/>
            <p:cNvSpPr>
              <a:spLocks noChangeArrowheads="1"/>
            </p:cNvSpPr>
            <p:nvPr/>
          </p:nvSpPr>
          <p:spPr bwMode="auto">
            <a:xfrm>
              <a:off x="3860800" y="4311650"/>
              <a:ext cx="25400" cy="25400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204"/>
            <p:cNvSpPr>
              <a:spLocks noChangeArrowheads="1"/>
            </p:cNvSpPr>
            <p:nvPr/>
          </p:nvSpPr>
          <p:spPr bwMode="auto">
            <a:xfrm>
              <a:off x="3908425" y="4311650"/>
              <a:ext cx="25400" cy="25400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3959225" y="4311650"/>
              <a:ext cx="22225" cy="25400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7"/>
            <p:cNvSpPr>
              <a:spLocks/>
            </p:cNvSpPr>
            <p:nvPr/>
          </p:nvSpPr>
          <p:spPr bwMode="auto">
            <a:xfrm>
              <a:off x="4006850" y="4310063"/>
              <a:ext cx="26987" cy="26987"/>
            </a:xfrm>
            <a:custGeom>
              <a:avLst/>
              <a:gdLst>
                <a:gd name="T0" fmla="*/ 42841062 w 17"/>
                <a:gd name="T1" fmla="*/ 0 h 17"/>
                <a:gd name="T2" fmla="*/ 42841062 w 17"/>
                <a:gd name="T3" fmla="*/ 42841062 h 17"/>
                <a:gd name="T4" fmla="*/ 0 w 17"/>
                <a:gd name="T5" fmla="*/ 42841062 h 17"/>
                <a:gd name="T6" fmla="*/ 0 w 17"/>
                <a:gd name="T7" fmla="*/ 2519315 h 17"/>
                <a:gd name="T8" fmla="*/ 42841062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07" name="Rectangle 208"/>
            <p:cNvSpPr>
              <a:spLocks noChangeArrowheads="1"/>
            </p:cNvSpPr>
            <p:nvPr/>
          </p:nvSpPr>
          <p:spPr bwMode="auto">
            <a:xfrm>
              <a:off x="4060825" y="4310063"/>
              <a:ext cx="20637" cy="26987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4110038" y="4310063"/>
              <a:ext cx="23812" cy="26987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210"/>
            <p:cNvSpPr>
              <a:spLocks noChangeArrowheads="1"/>
            </p:cNvSpPr>
            <p:nvPr/>
          </p:nvSpPr>
          <p:spPr bwMode="auto">
            <a:xfrm>
              <a:off x="4157663" y="4310063"/>
              <a:ext cx="25400" cy="26987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211"/>
            <p:cNvSpPr>
              <a:spLocks noChangeArrowheads="1"/>
            </p:cNvSpPr>
            <p:nvPr/>
          </p:nvSpPr>
          <p:spPr bwMode="auto">
            <a:xfrm>
              <a:off x="4206875" y="4310063"/>
              <a:ext cx="23812" cy="26987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212"/>
            <p:cNvSpPr>
              <a:spLocks noChangeArrowheads="1"/>
            </p:cNvSpPr>
            <p:nvPr/>
          </p:nvSpPr>
          <p:spPr bwMode="auto">
            <a:xfrm>
              <a:off x="4257675" y="4310063"/>
              <a:ext cx="25400" cy="26987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213"/>
            <p:cNvSpPr>
              <a:spLocks noChangeArrowheads="1"/>
            </p:cNvSpPr>
            <p:nvPr/>
          </p:nvSpPr>
          <p:spPr bwMode="auto">
            <a:xfrm>
              <a:off x="4305300" y="4310063"/>
              <a:ext cx="25400" cy="25400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214"/>
            <p:cNvSpPr>
              <a:spLocks noChangeArrowheads="1"/>
            </p:cNvSpPr>
            <p:nvPr/>
          </p:nvSpPr>
          <p:spPr bwMode="auto">
            <a:xfrm>
              <a:off x="4356100" y="4310063"/>
              <a:ext cx="23812" cy="25400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215"/>
            <p:cNvSpPr>
              <a:spLocks noChangeArrowheads="1"/>
            </p:cNvSpPr>
            <p:nvPr/>
          </p:nvSpPr>
          <p:spPr bwMode="auto">
            <a:xfrm>
              <a:off x="4403725" y="4310063"/>
              <a:ext cx="26987" cy="25400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216"/>
            <p:cNvSpPr>
              <a:spLocks noChangeArrowheads="1"/>
            </p:cNvSpPr>
            <p:nvPr/>
          </p:nvSpPr>
          <p:spPr bwMode="auto">
            <a:xfrm>
              <a:off x="4454525" y="4305300"/>
              <a:ext cx="25400" cy="30162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7"/>
            <p:cNvSpPr>
              <a:spLocks/>
            </p:cNvSpPr>
            <p:nvPr/>
          </p:nvSpPr>
          <p:spPr bwMode="auto">
            <a:xfrm>
              <a:off x="4505325" y="4305300"/>
              <a:ext cx="28575" cy="30162"/>
            </a:xfrm>
            <a:custGeom>
              <a:avLst/>
              <a:gdLst>
                <a:gd name="T0" fmla="*/ 27720926 w 18"/>
                <a:gd name="T1" fmla="*/ 47881374 h 19"/>
                <a:gd name="T2" fmla="*/ 22682197 w 18"/>
                <a:gd name="T3" fmla="*/ 0 h 19"/>
                <a:gd name="T4" fmla="*/ 0 w 18"/>
                <a:gd name="T5" fmla="*/ 0 h 19"/>
                <a:gd name="T6" fmla="*/ 0 w 18"/>
                <a:gd name="T7" fmla="*/ 47881374 h 19"/>
                <a:gd name="T8" fmla="*/ 22682197 w 18"/>
                <a:gd name="T9" fmla="*/ 47881374 h 19"/>
                <a:gd name="T10" fmla="*/ 27720926 w 18"/>
                <a:gd name="T11" fmla="*/ 47881374 h 19"/>
                <a:gd name="T12" fmla="*/ 22682197 w 18"/>
                <a:gd name="T13" fmla="*/ 47881374 h 19"/>
                <a:gd name="T14" fmla="*/ 35282185 w 18"/>
                <a:gd name="T15" fmla="*/ 47881374 h 19"/>
                <a:gd name="T16" fmla="*/ 37801546 w 18"/>
                <a:gd name="T17" fmla="*/ 40321828 h 19"/>
                <a:gd name="T18" fmla="*/ 45362806 w 18"/>
                <a:gd name="T19" fmla="*/ 37800921 h 19"/>
                <a:gd name="T20" fmla="*/ 45362806 w 18"/>
                <a:gd name="T21" fmla="*/ 22680234 h 19"/>
                <a:gd name="T22" fmla="*/ 45362806 w 18"/>
                <a:gd name="T23" fmla="*/ 17640007 h 19"/>
                <a:gd name="T24" fmla="*/ 37801546 w 18"/>
                <a:gd name="T25" fmla="*/ 7559550 h 19"/>
                <a:gd name="T26" fmla="*/ 35282185 w 18"/>
                <a:gd name="T27" fmla="*/ 7559550 h 19"/>
                <a:gd name="T28" fmla="*/ 22682197 w 18"/>
                <a:gd name="T29" fmla="*/ 0 h 19"/>
                <a:gd name="T30" fmla="*/ 27720926 w 18"/>
                <a:gd name="T31" fmla="*/ 47881374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9"/>
                <a:gd name="T50" fmla="*/ 18 w 18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9">
                  <a:moveTo>
                    <a:pt x="11" y="1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5" y="16"/>
                  </a:lnTo>
                  <a:lnTo>
                    <a:pt x="18" y="15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9" y="0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4519613" y="4305300"/>
              <a:ext cx="9525" cy="30162"/>
            </a:xfrm>
            <a:custGeom>
              <a:avLst/>
              <a:gdLst>
                <a:gd name="T0" fmla="*/ 12601574 w 6"/>
                <a:gd name="T1" fmla="*/ 0 h 19"/>
                <a:gd name="T2" fmla="*/ 15120939 w 6"/>
                <a:gd name="T3" fmla="*/ 47881374 h 19"/>
                <a:gd name="T4" fmla="*/ 5040312 w 6"/>
                <a:gd name="T5" fmla="*/ 47881374 h 19"/>
                <a:gd name="T6" fmla="*/ 0 w 6"/>
                <a:gd name="T7" fmla="*/ 0 h 19"/>
                <a:gd name="T8" fmla="*/ 12601574 w 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9"/>
                <a:gd name="T17" fmla="*/ 6 w 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9">
                  <a:moveTo>
                    <a:pt x="5" y="0"/>
                  </a:moveTo>
                  <a:lnTo>
                    <a:pt x="6" y="19"/>
                  </a:lnTo>
                  <a:lnTo>
                    <a:pt x="2" y="19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4551363" y="4295775"/>
              <a:ext cx="26987" cy="33337"/>
            </a:xfrm>
            <a:custGeom>
              <a:avLst/>
              <a:gdLst>
                <a:gd name="T0" fmla="*/ 37800845 w 17"/>
                <a:gd name="T1" fmla="*/ 0 h 21"/>
                <a:gd name="T2" fmla="*/ 42841062 w 17"/>
                <a:gd name="T3" fmla="*/ 45362128 h 21"/>
                <a:gd name="T4" fmla="*/ 10080437 w 17"/>
                <a:gd name="T5" fmla="*/ 52921699 h 21"/>
                <a:gd name="T6" fmla="*/ 0 w 17"/>
                <a:gd name="T7" fmla="*/ 10080473 h 21"/>
                <a:gd name="T8" fmla="*/ 37800845 w 1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15" y="0"/>
                  </a:moveTo>
                  <a:lnTo>
                    <a:pt x="17" y="18"/>
                  </a:lnTo>
                  <a:lnTo>
                    <a:pt x="4" y="21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4598988" y="4286250"/>
              <a:ext cx="28575" cy="30162"/>
            </a:xfrm>
            <a:custGeom>
              <a:avLst/>
              <a:gdLst>
                <a:gd name="T0" fmla="*/ 40322495 w 18"/>
                <a:gd name="T1" fmla="*/ 0 h 19"/>
                <a:gd name="T2" fmla="*/ 45362806 w 18"/>
                <a:gd name="T3" fmla="*/ 40321828 h 19"/>
                <a:gd name="T4" fmla="*/ 10080624 w 18"/>
                <a:gd name="T5" fmla="*/ 47881374 h 19"/>
                <a:gd name="T6" fmla="*/ 0 w 18"/>
                <a:gd name="T7" fmla="*/ 7559550 h 19"/>
                <a:gd name="T8" fmla="*/ 40322495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16" y="0"/>
                  </a:moveTo>
                  <a:lnTo>
                    <a:pt x="18" y="16"/>
                  </a:lnTo>
                  <a:lnTo>
                    <a:pt x="4" y="19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0" name="Freeform 221"/>
            <p:cNvSpPr>
              <a:spLocks/>
            </p:cNvSpPr>
            <p:nvPr/>
          </p:nvSpPr>
          <p:spPr bwMode="auto">
            <a:xfrm>
              <a:off x="4649788" y="4276725"/>
              <a:ext cx="26987" cy="33337"/>
            </a:xfrm>
            <a:custGeom>
              <a:avLst/>
              <a:gdLst>
                <a:gd name="T0" fmla="*/ 35281530 w 17"/>
                <a:gd name="T1" fmla="*/ 0 h 21"/>
                <a:gd name="T2" fmla="*/ 42841062 w 17"/>
                <a:gd name="T3" fmla="*/ 40321893 h 21"/>
                <a:gd name="T4" fmla="*/ 5040218 w 17"/>
                <a:gd name="T5" fmla="*/ 52921699 h 21"/>
                <a:gd name="T6" fmla="*/ 0 w 17"/>
                <a:gd name="T7" fmla="*/ 5040237 h 21"/>
                <a:gd name="T8" fmla="*/ 35281530 w 1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14" y="0"/>
                  </a:moveTo>
                  <a:lnTo>
                    <a:pt x="17" y="16"/>
                  </a:lnTo>
                  <a:lnTo>
                    <a:pt x="2" y="21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4699000" y="4265613"/>
              <a:ext cx="26987" cy="31750"/>
            </a:xfrm>
            <a:custGeom>
              <a:avLst/>
              <a:gdLst>
                <a:gd name="T0" fmla="*/ 32760628 w 17"/>
                <a:gd name="T1" fmla="*/ 0 h 20"/>
                <a:gd name="T2" fmla="*/ 42841062 w 17"/>
                <a:gd name="T3" fmla="*/ 47883757 h 20"/>
                <a:gd name="T4" fmla="*/ 2519315 w 17"/>
                <a:gd name="T5" fmla="*/ 50403118 h 20"/>
                <a:gd name="T6" fmla="*/ 0 w 17"/>
                <a:gd name="T7" fmla="*/ 7559675 h 20"/>
                <a:gd name="T8" fmla="*/ 32760628 w 1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13" y="0"/>
                  </a:moveTo>
                  <a:lnTo>
                    <a:pt x="17" y="19"/>
                  </a:lnTo>
                  <a:lnTo>
                    <a:pt x="1" y="20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2" name="Freeform 223"/>
            <p:cNvSpPr>
              <a:spLocks/>
            </p:cNvSpPr>
            <p:nvPr/>
          </p:nvSpPr>
          <p:spPr bwMode="auto">
            <a:xfrm>
              <a:off x="4746625" y="4256088"/>
              <a:ext cx="28575" cy="30162"/>
            </a:xfrm>
            <a:custGeom>
              <a:avLst/>
              <a:gdLst>
                <a:gd name="T0" fmla="*/ 35282185 w 18"/>
                <a:gd name="T1" fmla="*/ 0 h 19"/>
                <a:gd name="T2" fmla="*/ 45362806 w 18"/>
                <a:gd name="T3" fmla="*/ 45362055 h 19"/>
                <a:gd name="T4" fmla="*/ 5040312 w 18"/>
                <a:gd name="T5" fmla="*/ 47881374 h 19"/>
                <a:gd name="T6" fmla="*/ 0 w 18"/>
                <a:gd name="T7" fmla="*/ 10080457 h 19"/>
                <a:gd name="T8" fmla="*/ 35282185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14" y="0"/>
                  </a:moveTo>
                  <a:lnTo>
                    <a:pt x="18" y="18"/>
                  </a:lnTo>
                  <a:lnTo>
                    <a:pt x="2" y="1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4795838" y="4249738"/>
              <a:ext cx="28575" cy="30162"/>
            </a:xfrm>
            <a:custGeom>
              <a:avLst/>
              <a:gdLst>
                <a:gd name="T0" fmla="*/ 35282185 w 18"/>
                <a:gd name="T1" fmla="*/ 0 h 19"/>
                <a:gd name="T2" fmla="*/ 45362806 w 18"/>
                <a:gd name="T3" fmla="*/ 40321828 h 19"/>
                <a:gd name="T4" fmla="*/ 2520950 w 18"/>
                <a:gd name="T5" fmla="*/ 47881374 h 19"/>
                <a:gd name="T6" fmla="*/ 0 w 18"/>
                <a:gd name="T7" fmla="*/ 2519321 h 19"/>
                <a:gd name="T8" fmla="*/ 35282185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14" y="0"/>
                  </a:moveTo>
                  <a:lnTo>
                    <a:pt x="18" y="16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4843463" y="4237038"/>
              <a:ext cx="30162" cy="33337"/>
            </a:xfrm>
            <a:custGeom>
              <a:avLst/>
              <a:gdLst>
                <a:gd name="T0" fmla="*/ 40321828 w 19"/>
                <a:gd name="T1" fmla="*/ 0 h 21"/>
                <a:gd name="T2" fmla="*/ 47881374 w 19"/>
                <a:gd name="T3" fmla="*/ 40321893 h 21"/>
                <a:gd name="T4" fmla="*/ 2519321 w 19"/>
                <a:gd name="T5" fmla="*/ 52921699 h 21"/>
                <a:gd name="T6" fmla="*/ 0 w 19"/>
                <a:gd name="T7" fmla="*/ 5040237 h 21"/>
                <a:gd name="T8" fmla="*/ 40321828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6" y="0"/>
                  </a:moveTo>
                  <a:lnTo>
                    <a:pt x="19" y="16"/>
                  </a:lnTo>
                  <a:lnTo>
                    <a:pt x="1" y="21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4891088" y="4225925"/>
              <a:ext cx="30162" cy="33337"/>
            </a:xfrm>
            <a:custGeom>
              <a:avLst/>
              <a:gdLst>
                <a:gd name="T0" fmla="*/ 42841148 w 19"/>
                <a:gd name="T1" fmla="*/ 0 h 21"/>
                <a:gd name="T2" fmla="*/ 47881374 w 19"/>
                <a:gd name="T3" fmla="*/ 47881452 h 21"/>
                <a:gd name="T4" fmla="*/ 7559550 w 19"/>
                <a:gd name="T5" fmla="*/ 52921699 h 21"/>
                <a:gd name="T6" fmla="*/ 0 w 19"/>
                <a:gd name="T7" fmla="*/ 10080473 h 21"/>
                <a:gd name="T8" fmla="*/ 42841148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7" y="0"/>
                  </a:moveTo>
                  <a:lnTo>
                    <a:pt x="19" y="19"/>
                  </a:lnTo>
                  <a:lnTo>
                    <a:pt x="3" y="21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4940300" y="4214813"/>
              <a:ext cx="30162" cy="34925"/>
            </a:xfrm>
            <a:custGeom>
              <a:avLst/>
              <a:gdLst>
                <a:gd name="T0" fmla="*/ 42841148 w 19"/>
                <a:gd name="T1" fmla="*/ 0 h 22"/>
                <a:gd name="T2" fmla="*/ 47881374 w 19"/>
                <a:gd name="T3" fmla="*/ 47883758 h 22"/>
                <a:gd name="T4" fmla="*/ 12599777 w 19"/>
                <a:gd name="T5" fmla="*/ 55443443 h 22"/>
                <a:gd name="T6" fmla="*/ 0 w 19"/>
                <a:gd name="T7" fmla="*/ 12601574 h 22"/>
                <a:gd name="T8" fmla="*/ 42841148 w 1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"/>
                <a:gd name="T17" fmla="*/ 19 w 1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">
                  <a:moveTo>
                    <a:pt x="17" y="0"/>
                  </a:moveTo>
                  <a:lnTo>
                    <a:pt x="19" y="19"/>
                  </a:lnTo>
                  <a:lnTo>
                    <a:pt x="5" y="22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4989513" y="4206875"/>
              <a:ext cx="30162" cy="33337"/>
            </a:xfrm>
            <a:custGeom>
              <a:avLst/>
              <a:gdLst>
                <a:gd name="T0" fmla="*/ 40321828 w 19"/>
                <a:gd name="T1" fmla="*/ 0 h 21"/>
                <a:gd name="T2" fmla="*/ 47881374 w 19"/>
                <a:gd name="T3" fmla="*/ 40321893 h 21"/>
                <a:gd name="T4" fmla="*/ 10080457 w 19"/>
                <a:gd name="T5" fmla="*/ 52921699 h 21"/>
                <a:gd name="T6" fmla="*/ 0 w 19"/>
                <a:gd name="T7" fmla="*/ 7559562 h 21"/>
                <a:gd name="T8" fmla="*/ 40321828 w 1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16" y="0"/>
                  </a:moveTo>
                  <a:lnTo>
                    <a:pt x="19" y="16"/>
                  </a:lnTo>
                  <a:lnTo>
                    <a:pt x="4" y="21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5038725" y="4197350"/>
              <a:ext cx="28575" cy="33337"/>
            </a:xfrm>
            <a:custGeom>
              <a:avLst/>
              <a:gdLst>
                <a:gd name="T0" fmla="*/ 37801546 w 18"/>
                <a:gd name="T1" fmla="*/ 0 h 21"/>
                <a:gd name="T2" fmla="*/ 45362806 w 18"/>
                <a:gd name="T3" fmla="*/ 45362128 h 21"/>
                <a:gd name="T4" fmla="*/ 10080624 w 18"/>
                <a:gd name="T5" fmla="*/ 52921699 h 21"/>
                <a:gd name="T6" fmla="*/ 0 w 18"/>
                <a:gd name="T7" fmla="*/ 7559562 h 21"/>
                <a:gd name="T8" fmla="*/ 37801546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5" y="0"/>
                  </a:moveTo>
                  <a:lnTo>
                    <a:pt x="18" y="18"/>
                  </a:lnTo>
                  <a:lnTo>
                    <a:pt x="4" y="21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5091113" y="4186238"/>
              <a:ext cx="23812" cy="33337"/>
            </a:xfrm>
            <a:custGeom>
              <a:avLst/>
              <a:gdLst>
                <a:gd name="T0" fmla="*/ 35281450 w 15"/>
                <a:gd name="T1" fmla="*/ 0 h 21"/>
                <a:gd name="T2" fmla="*/ 37800759 w 15"/>
                <a:gd name="T3" fmla="*/ 45362128 h 21"/>
                <a:gd name="T4" fmla="*/ 2519310 w 15"/>
                <a:gd name="T5" fmla="*/ 52921699 h 21"/>
                <a:gd name="T6" fmla="*/ 0 w 15"/>
                <a:gd name="T7" fmla="*/ 15120711 h 21"/>
                <a:gd name="T8" fmla="*/ 35281450 w 1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"/>
                <a:gd name="T17" fmla="*/ 15 w 1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">
                  <a:moveTo>
                    <a:pt x="14" y="0"/>
                  </a:moveTo>
                  <a:lnTo>
                    <a:pt x="15" y="18"/>
                  </a:lnTo>
                  <a:lnTo>
                    <a:pt x="1" y="21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5132388" y="4170363"/>
              <a:ext cx="34925" cy="34925"/>
            </a:xfrm>
            <a:custGeom>
              <a:avLst/>
              <a:gdLst>
                <a:gd name="T0" fmla="*/ 30241877 w 22"/>
                <a:gd name="T1" fmla="*/ 0 h 22"/>
                <a:gd name="T2" fmla="*/ 55443443 w 22"/>
                <a:gd name="T3" fmla="*/ 32761239 h 22"/>
                <a:gd name="T4" fmla="*/ 20161249 w 22"/>
                <a:gd name="T5" fmla="*/ 55443443 h 22"/>
                <a:gd name="T6" fmla="*/ 0 w 22"/>
                <a:gd name="T7" fmla="*/ 22682198 h 22"/>
                <a:gd name="T8" fmla="*/ 30241877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12" y="0"/>
                  </a:moveTo>
                  <a:lnTo>
                    <a:pt x="22" y="13"/>
                  </a:lnTo>
                  <a:lnTo>
                    <a:pt x="8" y="22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5173663" y="4135438"/>
              <a:ext cx="31750" cy="41275"/>
            </a:xfrm>
            <a:custGeom>
              <a:avLst/>
              <a:gdLst>
                <a:gd name="T0" fmla="*/ 30241876 w 20"/>
                <a:gd name="T1" fmla="*/ 0 h 26"/>
                <a:gd name="T2" fmla="*/ 50403118 w 20"/>
                <a:gd name="T3" fmla="*/ 35282190 h 26"/>
                <a:gd name="T4" fmla="*/ 20161249 w 20"/>
                <a:gd name="T5" fmla="*/ 65524068 h 26"/>
                <a:gd name="T6" fmla="*/ 0 w 20"/>
                <a:gd name="T7" fmla="*/ 25201561 h 26"/>
                <a:gd name="T8" fmla="*/ 30241876 w 2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6"/>
                <a:gd name="T17" fmla="*/ 20 w 2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6">
                  <a:moveTo>
                    <a:pt x="12" y="0"/>
                  </a:moveTo>
                  <a:lnTo>
                    <a:pt x="20" y="14"/>
                  </a:lnTo>
                  <a:lnTo>
                    <a:pt x="8" y="26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5211763" y="4105275"/>
              <a:ext cx="38100" cy="39687"/>
            </a:xfrm>
            <a:custGeom>
              <a:avLst/>
              <a:gdLst>
                <a:gd name="T0" fmla="*/ 35282189 w 24"/>
                <a:gd name="T1" fmla="*/ 0 h 25"/>
                <a:gd name="T2" fmla="*/ 60483756 w 24"/>
                <a:gd name="T3" fmla="*/ 35281745 h 25"/>
                <a:gd name="T4" fmla="*/ 27722516 w 24"/>
                <a:gd name="T5" fmla="*/ 63002324 h 25"/>
                <a:gd name="T6" fmla="*/ 0 w 24"/>
                <a:gd name="T7" fmla="*/ 27720580 h 25"/>
                <a:gd name="T8" fmla="*/ 35282189 w 2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14" y="0"/>
                  </a:moveTo>
                  <a:lnTo>
                    <a:pt x="24" y="14"/>
                  </a:lnTo>
                  <a:lnTo>
                    <a:pt x="11" y="25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5253038" y="4073525"/>
              <a:ext cx="38100" cy="42862"/>
            </a:xfrm>
            <a:custGeom>
              <a:avLst/>
              <a:gdLst>
                <a:gd name="T0" fmla="*/ 37801550 w 24"/>
                <a:gd name="T1" fmla="*/ 0 h 27"/>
                <a:gd name="T2" fmla="*/ 60483756 w 24"/>
                <a:gd name="T3" fmla="*/ 37801111 h 27"/>
                <a:gd name="T4" fmla="*/ 25201561 w 24"/>
                <a:gd name="T5" fmla="*/ 68042637 h 27"/>
                <a:gd name="T6" fmla="*/ 0 w 24"/>
                <a:gd name="T7" fmla="*/ 27720606 h 27"/>
                <a:gd name="T8" fmla="*/ 37801550 w 2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15" y="0"/>
                  </a:moveTo>
                  <a:lnTo>
                    <a:pt x="24" y="15"/>
                  </a:lnTo>
                  <a:lnTo>
                    <a:pt x="10" y="27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5297488" y="4043363"/>
              <a:ext cx="33337" cy="38100"/>
            </a:xfrm>
            <a:custGeom>
              <a:avLst/>
              <a:gdLst>
                <a:gd name="T0" fmla="*/ 30241423 w 21"/>
                <a:gd name="T1" fmla="*/ 0 h 24"/>
                <a:gd name="T2" fmla="*/ 52921699 w 21"/>
                <a:gd name="T3" fmla="*/ 37801550 h 24"/>
                <a:gd name="T4" fmla="*/ 17640035 w 21"/>
                <a:gd name="T5" fmla="*/ 60483756 h 24"/>
                <a:gd name="T6" fmla="*/ 0 w 21"/>
                <a:gd name="T7" fmla="*/ 30241878 h 24"/>
                <a:gd name="T8" fmla="*/ 30241423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12" y="0"/>
                  </a:moveTo>
                  <a:lnTo>
                    <a:pt x="21" y="15"/>
                  </a:lnTo>
                  <a:lnTo>
                    <a:pt x="7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5338763" y="4013200"/>
              <a:ext cx="31750" cy="38100"/>
            </a:xfrm>
            <a:custGeom>
              <a:avLst/>
              <a:gdLst>
                <a:gd name="T0" fmla="*/ 30241876 w 20"/>
                <a:gd name="T1" fmla="*/ 0 h 24"/>
                <a:gd name="T2" fmla="*/ 50403118 w 20"/>
                <a:gd name="T3" fmla="*/ 37801550 h 24"/>
                <a:gd name="T4" fmla="*/ 20161249 w 20"/>
                <a:gd name="T5" fmla="*/ 60483756 h 24"/>
                <a:gd name="T6" fmla="*/ 0 w 20"/>
                <a:gd name="T7" fmla="*/ 22682199 h 24"/>
                <a:gd name="T8" fmla="*/ 30241876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12" y="0"/>
                  </a:moveTo>
                  <a:lnTo>
                    <a:pt x="20" y="15"/>
                  </a:lnTo>
                  <a:lnTo>
                    <a:pt x="8" y="24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5376863" y="3981450"/>
              <a:ext cx="34925" cy="39687"/>
            </a:xfrm>
            <a:custGeom>
              <a:avLst/>
              <a:gdLst>
                <a:gd name="T0" fmla="*/ 37801549 w 22"/>
                <a:gd name="T1" fmla="*/ 0 h 25"/>
                <a:gd name="T2" fmla="*/ 55443443 w 22"/>
                <a:gd name="T3" fmla="*/ 40321992 h 25"/>
                <a:gd name="T4" fmla="*/ 27722515 w 22"/>
                <a:gd name="T5" fmla="*/ 63002324 h 25"/>
                <a:gd name="T6" fmla="*/ 0 w 22"/>
                <a:gd name="T7" fmla="*/ 22680326 h 25"/>
                <a:gd name="T8" fmla="*/ 37801549 w 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15" y="0"/>
                  </a:moveTo>
                  <a:lnTo>
                    <a:pt x="22" y="16"/>
                  </a:lnTo>
                  <a:lnTo>
                    <a:pt x="11" y="25"/>
                  </a:lnTo>
                  <a:lnTo>
                    <a:pt x="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5418138" y="3952875"/>
              <a:ext cx="38100" cy="38100"/>
            </a:xfrm>
            <a:custGeom>
              <a:avLst/>
              <a:gdLst>
                <a:gd name="T0" fmla="*/ 37801550 w 24"/>
                <a:gd name="T1" fmla="*/ 0 h 24"/>
                <a:gd name="T2" fmla="*/ 60483756 w 24"/>
                <a:gd name="T3" fmla="*/ 32761239 h 24"/>
                <a:gd name="T4" fmla="*/ 27722516 w 24"/>
                <a:gd name="T5" fmla="*/ 60483756 h 24"/>
                <a:gd name="T6" fmla="*/ 0 w 24"/>
                <a:gd name="T7" fmla="*/ 22682199 h 24"/>
                <a:gd name="T8" fmla="*/ 37801550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15" y="0"/>
                  </a:moveTo>
                  <a:lnTo>
                    <a:pt x="24" y="13"/>
                  </a:lnTo>
                  <a:lnTo>
                    <a:pt x="11" y="24"/>
                  </a:lnTo>
                  <a:lnTo>
                    <a:pt x="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5461000" y="3921125"/>
              <a:ext cx="34925" cy="39687"/>
            </a:xfrm>
            <a:custGeom>
              <a:avLst/>
              <a:gdLst>
                <a:gd name="T0" fmla="*/ 32761239 w 22"/>
                <a:gd name="T1" fmla="*/ 0 h 25"/>
                <a:gd name="T2" fmla="*/ 55443443 w 22"/>
                <a:gd name="T3" fmla="*/ 32760827 h 25"/>
                <a:gd name="T4" fmla="*/ 20161249 w 22"/>
                <a:gd name="T5" fmla="*/ 63002324 h 25"/>
                <a:gd name="T6" fmla="*/ 0 w 22"/>
                <a:gd name="T7" fmla="*/ 20160996 h 25"/>
                <a:gd name="T8" fmla="*/ 32761239 w 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13" y="0"/>
                  </a:moveTo>
                  <a:lnTo>
                    <a:pt x="22" y="13"/>
                  </a:lnTo>
                  <a:lnTo>
                    <a:pt x="8" y="25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9" name="Freeform 240"/>
            <p:cNvSpPr>
              <a:spLocks/>
            </p:cNvSpPr>
            <p:nvPr/>
          </p:nvSpPr>
          <p:spPr bwMode="auto">
            <a:xfrm>
              <a:off x="5503863" y="3892550"/>
              <a:ext cx="31750" cy="34925"/>
            </a:xfrm>
            <a:custGeom>
              <a:avLst/>
              <a:gdLst>
                <a:gd name="T0" fmla="*/ 30241876 w 20"/>
                <a:gd name="T1" fmla="*/ 0 h 22"/>
                <a:gd name="T2" fmla="*/ 50403118 w 20"/>
                <a:gd name="T3" fmla="*/ 32761239 h 22"/>
                <a:gd name="T4" fmla="*/ 17640299 w 20"/>
                <a:gd name="T5" fmla="*/ 55443443 h 22"/>
                <a:gd name="T6" fmla="*/ 0 w 20"/>
                <a:gd name="T7" fmla="*/ 22682198 h 22"/>
                <a:gd name="T8" fmla="*/ 30241876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12" y="0"/>
                  </a:moveTo>
                  <a:lnTo>
                    <a:pt x="20" y="13"/>
                  </a:lnTo>
                  <a:lnTo>
                    <a:pt x="7" y="22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0" name="Freeform 241"/>
            <p:cNvSpPr>
              <a:spLocks/>
            </p:cNvSpPr>
            <p:nvPr/>
          </p:nvSpPr>
          <p:spPr bwMode="auto">
            <a:xfrm>
              <a:off x="5546725" y="3859213"/>
              <a:ext cx="31750" cy="39687"/>
            </a:xfrm>
            <a:custGeom>
              <a:avLst/>
              <a:gdLst>
                <a:gd name="T0" fmla="*/ 30241876 w 20"/>
                <a:gd name="T1" fmla="*/ 0 h 25"/>
                <a:gd name="T2" fmla="*/ 50403118 w 20"/>
                <a:gd name="T3" fmla="*/ 35281745 h 25"/>
                <a:gd name="T4" fmla="*/ 20161249 w 20"/>
                <a:gd name="T5" fmla="*/ 63002324 h 25"/>
                <a:gd name="T6" fmla="*/ 0 w 20"/>
                <a:gd name="T7" fmla="*/ 22680326 h 25"/>
                <a:gd name="T8" fmla="*/ 30241876 w 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12" y="0"/>
                  </a:moveTo>
                  <a:lnTo>
                    <a:pt x="20" y="14"/>
                  </a:lnTo>
                  <a:lnTo>
                    <a:pt x="8" y="25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1" name="Freeform 242"/>
            <p:cNvSpPr>
              <a:spLocks/>
            </p:cNvSpPr>
            <p:nvPr/>
          </p:nvSpPr>
          <p:spPr bwMode="auto">
            <a:xfrm>
              <a:off x="5584825" y="3827463"/>
              <a:ext cx="34925" cy="39687"/>
            </a:xfrm>
            <a:custGeom>
              <a:avLst/>
              <a:gdLst>
                <a:gd name="T0" fmla="*/ 35282188 w 22"/>
                <a:gd name="T1" fmla="*/ 0 h 25"/>
                <a:gd name="T2" fmla="*/ 55443443 w 22"/>
                <a:gd name="T3" fmla="*/ 40321992 h 25"/>
                <a:gd name="T4" fmla="*/ 25201560 w 22"/>
                <a:gd name="T5" fmla="*/ 63002324 h 25"/>
                <a:gd name="T6" fmla="*/ 0 w 22"/>
                <a:gd name="T7" fmla="*/ 25201244 h 25"/>
                <a:gd name="T8" fmla="*/ 35282188 w 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14" y="0"/>
                  </a:moveTo>
                  <a:lnTo>
                    <a:pt x="22" y="16"/>
                  </a:lnTo>
                  <a:lnTo>
                    <a:pt x="10" y="25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5626100" y="3797300"/>
              <a:ext cx="34925" cy="41275"/>
            </a:xfrm>
            <a:custGeom>
              <a:avLst/>
              <a:gdLst>
                <a:gd name="T0" fmla="*/ 32761239 w 22"/>
                <a:gd name="T1" fmla="*/ 0 h 26"/>
                <a:gd name="T2" fmla="*/ 55443443 w 22"/>
                <a:gd name="T3" fmla="*/ 35282190 h 26"/>
                <a:gd name="T4" fmla="*/ 22682198 w 22"/>
                <a:gd name="T5" fmla="*/ 65524068 h 26"/>
                <a:gd name="T6" fmla="*/ 0 w 22"/>
                <a:gd name="T7" fmla="*/ 25201561 h 26"/>
                <a:gd name="T8" fmla="*/ 32761239 w 2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6"/>
                <a:gd name="T17" fmla="*/ 22 w 2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6">
                  <a:moveTo>
                    <a:pt x="13" y="0"/>
                  </a:moveTo>
                  <a:lnTo>
                    <a:pt x="22" y="14"/>
                  </a:lnTo>
                  <a:lnTo>
                    <a:pt x="9" y="26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5667375" y="3763963"/>
              <a:ext cx="33337" cy="42862"/>
            </a:xfrm>
            <a:custGeom>
              <a:avLst/>
              <a:gdLst>
                <a:gd name="T0" fmla="*/ 32760747 w 21"/>
                <a:gd name="T1" fmla="*/ 0 h 27"/>
                <a:gd name="T2" fmla="*/ 52921699 w 21"/>
                <a:gd name="T3" fmla="*/ 40322031 h 27"/>
                <a:gd name="T4" fmla="*/ 20160946 w 21"/>
                <a:gd name="T5" fmla="*/ 68042637 h 27"/>
                <a:gd name="T6" fmla="*/ 0 w 21"/>
                <a:gd name="T7" fmla="*/ 30241526 h 27"/>
                <a:gd name="T8" fmla="*/ 32760747 w 2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13" y="0"/>
                  </a:moveTo>
                  <a:lnTo>
                    <a:pt x="21" y="16"/>
                  </a:lnTo>
                  <a:lnTo>
                    <a:pt x="8" y="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5711825" y="3736975"/>
              <a:ext cx="31750" cy="34925"/>
            </a:xfrm>
            <a:custGeom>
              <a:avLst/>
              <a:gdLst>
                <a:gd name="T0" fmla="*/ 25201559 w 20"/>
                <a:gd name="T1" fmla="*/ 0 h 22"/>
                <a:gd name="T2" fmla="*/ 50403118 w 20"/>
                <a:gd name="T3" fmla="*/ 35282188 h 22"/>
                <a:gd name="T4" fmla="*/ 15120938 w 20"/>
                <a:gd name="T5" fmla="*/ 55443443 h 22"/>
                <a:gd name="T6" fmla="*/ 0 w 20"/>
                <a:gd name="T7" fmla="*/ 25201560 h 22"/>
                <a:gd name="T8" fmla="*/ 25201559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10" y="0"/>
                  </a:moveTo>
                  <a:lnTo>
                    <a:pt x="20" y="14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5749925" y="3703638"/>
              <a:ext cx="34925" cy="39687"/>
            </a:xfrm>
            <a:custGeom>
              <a:avLst/>
              <a:gdLst>
                <a:gd name="T0" fmla="*/ 35282188 w 22"/>
                <a:gd name="T1" fmla="*/ 0 h 25"/>
                <a:gd name="T2" fmla="*/ 55443443 w 22"/>
                <a:gd name="T3" fmla="*/ 40321992 h 25"/>
                <a:gd name="T4" fmla="*/ 25201560 w 22"/>
                <a:gd name="T5" fmla="*/ 63002324 h 25"/>
                <a:gd name="T6" fmla="*/ 0 w 22"/>
                <a:gd name="T7" fmla="*/ 22680326 h 25"/>
                <a:gd name="T8" fmla="*/ 35282188 w 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14" y="0"/>
                  </a:moveTo>
                  <a:lnTo>
                    <a:pt x="22" y="16"/>
                  </a:lnTo>
                  <a:lnTo>
                    <a:pt x="10" y="25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5791200" y="3675063"/>
              <a:ext cx="34925" cy="34925"/>
            </a:xfrm>
            <a:custGeom>
              <a:avLst/>
              <a:gdLst>
                <a:gd name="T0" fmla="*/ 30241877 w 22"/>
                <a:gd name="T1" fmla="*/ 0 h 22"/>
                <a:gd name="T2" fmla="*/ 55443443 w 22"/>
                <a:gd name="T3" fmla="*/ 37801549 h 22"/>
                <a:gd name="T4" fmla="*/ 20161249 w 22"/>
                <a:gd name="T5" fmla="*/ 55443443 h 22"/>
                <a:gd name="T6" fmla="*/ 0 w 22"/>
                <a:gd name="T7" fmla="*/ 22682198 h 22"/>
                <a:gd name="T8" fmla="*/ 30241877 w 2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12" y="0"/>
                  </a:moveTo>
                  <a:lnTo>
                    <a:pt x="22" y="15"/>
                  </a:lnTo>
                  <a:lnTo>
                    <a:pt x="8" y="22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5832475" y="3643313"/>
              <a:ext cx="31750" cy="39687"/>
            </a:xfrm>
            <a:custGeom>
              <a:avLst/>
              <a:gdLst>
                <a:gd name="T0" fmla="*/ 32761237 w 20"/>
                <a:gd name="T1" fmla="*/ 0 h 25"/>
                <a:gd name="T2" fmla="*/ 50403118 w 20"/>
                <a:gd name="T3" fmla="*/ 32760827 h 25"/>
                <a:gd name="T4" fmla="*/ 20161249 w 20"/>
                <a:gd name="T5" fmla="*/ 63002324 h 25"/>
                <a:gd name="T6" fmla="*/ 0 w 20"/>
                <a:gd name="T7" fmla="*/ 22680326 h 25"/>
                <a:gd name="T8" fmla="*/ 32761237 w 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13" y="0"/>
                  </a:moveTo>
                  <a:lnTo>
                    <a:pt x="20" y="13"/>
                  </a:lnTo>
                  <a:lnTo>
                    <a:pt x="8" y="25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5875338" y="3613150"/>
              <a:ext cx="33337" cy="36512"/>
            </a:xfrm>
            <a:custGeom>
              <a:avLst/>
              <a:gdLst>
                <a:gd name="T0" fmla="*/ 32760747 w 21"/>
                <a:gd name="T1" fmla="*/ 0 h 23"/>
                <a:gd name="T2" fmla="*/ 52921699 w 21"/>
                <a:gd name="T3" fmla="*/ 35281705 h 23"/>
                <a:gd name="T4" fmla="*/ 20160946 w 21"/>
                <a:gd name="T5" fmla="*/ 57962012 h 23"/>
                <a:gd name="T6" fmla="*/ 0 w 21"/>
                <a:gd name="T7" fmla="*/ 25201215 h 23"/>
                <a:gd name="T8" fmla="*/ 32760747 w 2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13" y="0"/>
                  </a:moveTo>
                  <a:lnTo>
                    <a:pt x="21" y="14"/>
                  </a:lnTo>
                  <a:lnTo>
                    <a:pt x="8" y="23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5911850" y="3582988"/>
              <a:ext cx="38100" cy="39687"/>
            </a:xfrm>
            <a:custGeom>
              <a:avLst/>
              <a:gdLst>
                <a:gd name="T0" fmla="*/ 37801550 w 24"/>
                <a:gd name="T1" fmla="*/ 0 h 25"/>
                <a:gd name="T2" fmla="*/ 60483756 w 24"/>
                <a:gd name="T3" fmla="*/ 32760827 h 25"/>
                <a:gd name="T4" fmla="*/ 27722516 w 24"/>
                <a:gd name="T5" fmla="*/ 63002324 h 25"/>
                <a:gd name="T6" fmla="*/ 0 w 24"/>
                <a:gd name="T7" fmla="*/ 20160996 h 25"/>
                <a:gd name="T8" fmla="*/ 37801550 w 2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5"/>
                <a:gd name="T17" fmla="*/ 24 w 2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5">
                  <a:moveTo>
                    <a:pt x="15" y="0"/>
                  </a:moveTo>
                  <a:lnTo>
                    <a:pt x="24" y="13"/>
                  </a:lnTo>
                  <a:lnTo>
                    <a:pt x="11" y="25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5956300" y="3549650"/>
              <a:ext cx="34925" cy="39687"/>
            </a:xfrm>
            <a:custGeom>
              <a:avLst/>
              <a:gdLst>
                <a:gd name="T0" fmla="*/ 30241877 w 22"/>
                <a:gd name="T1" fmla="*/ 0 h 25"/>
                <a:gd name="T2" fmla="*/ 55443443 w 22"/>
                <a:gd name="T3" fmla="*/ 40321992 h 25"/>
                <a:gd name="T4" fmla="*/ 20161249 w 22"/>
                <a:gd name="T5" fmla="*/ 63002324 h 25"/>
                <a:gd name="T6" fmla="*/ 0 w 22"/>
                <a:gd name="T7" fmla="*/ 30241497 h 25"/>
                <a:gd name="T8" fmla="*/ 30241877 w 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12" y="0"/>
                  </a:moveTo>
                  <a:lnTo>
                    <a:pt x="22" y="16"/>
                  </a:lnTo>
                  <a:lnTo>
                    <a:pt x="8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5997575" y="3521075"/>
              <a:ext cx="31750" cy="38100"/>
            </a:xfrm>
            <a:custGeom>
              <a:avLst/>
              <a:gdLst>
                <a:gd name="T0" fmla="*/ 30241876 w 20"/>
                <a:gd name="T1" fmla="*/ 0 h 24"/>
                <a:gd name="T2" fmla="*/ 50403118 w 20"/>
                <a:gd name="T3" fmla="*/ 35282189 h 24"/>
                <a:gd name="T4" fmla="*/ 20161249 w 20"/>
                <a:gd name="T5" fmla="*/ 60483756 h 24"/>
                <a:gd name="T6" fmla="*/ 0 w 20"/>
                <a:gd name="T7" fmla="*/ 22682199 h 24"/>
                <a:gd name="T8" fmla="*/ 30241876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12" y="0"/>
                  </a:moveTo>
                  <a:lnTo>
                    <a:pt x="20" y="14"/>
                  </a:lnTo>
                  <a:lnTo>
                    <a:pt x="8" y="24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6040438" y="3489325"/>
              <a:ext cx="31750" cy="39687"/>
            </a:xfrm>
            <a:custGeom>
              <a:avLst/>
              <a:gdLst>
                <a:gd name="T0" fmla="*/ 30241876 w 20"/>
                <a:gd name="T1" fmla="*/ 0 h 25"/>
                <a:gd name="T2" fmla="*/ 50403118 w 20"/>
                <a:gd name="T3" fmla="*/ 40321992 h 25"/>
                <a:gd name="T4" fmla="*/ 20161249 w 20"/>
                <a:gd name="T5" fmla="*/ 63002324 h 25"/>
                <a:gd name="T6" fmla="*/ 0 w 20"/>
                <a:gd name="T7" fmla="*/ 25201244 h 25"/>
                <a:gd name="T8" fmla="*/ 30241876 w 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12" y="0"/>
                  </a:moveTo>
                  <a:lnTo>
                    <a:pt x="20" y="16"/>
                  </a:lnTo>
                  <a:lnTo>
                    <a:pt x="8" y="25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6080125" y="3459163"/>
              <a:ext cx="34925" cy="36512"/>
            </a:xfrm>
            <a:custGeom>
              <a:avLst/>
              <a:gdLst>
                <a:gd name="T0" fmla="*/ 32761239 w 22"/>
                <a:gd name="T1" fmla="*/ 0 h 23"/>
                <a:gd name="T2" fmla="*/ 55443443 w 22"/>
                <a:gd name="T3" fmla="*/ 32760790 h 23"/>
                <a:gd name="T4" fmla="*/ 22682198 w 22"/>
                <a:gd name="T5" fmla="*/ 57962012 h 23"/>
                <a:gd name="T6" fmla="*/ 0 w 22"/>
                <a:gd name="T7" fmla="*/ 25201215 h 23"/>
                <a:gd name="T8" fmla="*/ 32761239 w 2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13" y="0"/>
                  </a:moveTo>
                  <a:lnTo>
                    <a:pt x="22" y="13"/>
                  </a:lnTo>
                  <a:lnTo>
                    <a:pt x="9" y="23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6119813" y="3425825"/>
              <a:ext cx="38100" cy="42862"/>
            </a:xfrm>
            <a:custGeom>
              <a:avLst/>
              <a:gdLst>
                <a:gd name="T0" fmla="*/ 32761239 w 24"/>
                <a:gd name="T1" fmla="*/ 0 h 27"/>
                <a:gd name="T2" fmla="*/ 60483756 w 24"/>
                <a:gd name="T3" fmla="*/ 40322031 h 27"/>
                <a:gd name="T4" fmla="*/ 22682199 w 24"/>
                <a:gd name="T5" fmla="*/ 68042637 h 27"/>
                <a:gd name="T6" fmla="*/ 0 w 24"/>
                <a:gd name="T7" fmla="*/ 30241526 h 27"/>
                <a:gd name="T8" fmla="*/ 32761239 w 2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13" y="0"/>
                  </a:moveTo>
                  <a:lnTo>
                    <a:pt x="24" y="16"/>
                  </a:lnTo>
                  <a:lnTo>
                    <a:pt x="9" y="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5" name="Freeform 256"/>
            <p:cNvSpPr>
              <a:spLocks/>
            </p:cNvSpPr>
            <p:nvPr/>
          </p:nvSpPr>
          <p:spPr bwMode="auto">
            <a:xfrm>
              <a:off x="6164263" y="3398838"/>
              <a:ext cx="33337" cy="34925"/>
            </a:xfrm>
            <a:custGeom>
              <a:avLst/>
              <a:gdLst>
                <a:gd name="T0" fmla="*/ 27720512 w 21"/>
                <a:gd name="T1" fmla="*/ 0 h 22"/>
                <a:gd name="T2" fmla="*/ 52921699 w 21"/>
                <a:gd name="T3" fmla="*/ 32761239 h 22"/>
                <a:gd name="T4" fmla="*/ 17640035 w 21"/>
                <a:gd name="T5" fmla="*/ 55443443 h 22"/>
                <a:gd name="T6" fmla="*/ 0 w 21"/>
                <a:gd name="T7" fmla="*/ 25201560 h 22"/>
                <a:gd name="T8" fmla="*/ 27720512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11" y="0"/>
                  </a:moveTo>
                  <a:lnTo>
                    <a:pt x="21" y="13"/>
                  </a:lnTo>
                  <a:lnTo>
                    <a:pt x="7" y="22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6205538" y="3365500"/>
              <a:ext cx="31750" cy="39687"/>
            </a:xfrm>
            <a:custGeom>
              <a:avLst/>
              <a:gdLst>
                <a:gd name="T0" fmla="*/ 30241876 w 20"/>
                <a:gd name="T1" fmla="*/ 0 h 25"/>
                <a:gd name="T2" fmla="*/ 50403118 w 20"/>
                <a:gd name="T3" fmla="*/ 37801075 h 25"/>
                <a:gd name="T4" fmla="*/ 20161249 w 20"/>
                <a:gd name="T5" fmla="*/ 63002324 h 25"/>
                <a:gd name="T6" fmla="*/ 0 w 20"/>
                <a:gd name="T7" fmla="*/ 22680326 h 25"/>
                <a:gd name="T8" fmla="*/ 30241876 w 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12" y="0"/>
                  </a:moveTo>
                  <a:lnTo>
                    <a:pt x="20" y="15"/>
                  </a:lnTo>
                  <a:lnTo>
                    <a:pt x="8" y="25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6245225" y="3336925"/>
              <a:ext cx="33337" cy="34925"/>
            </a:xfrm>
            <a:custGeom>
              <a:avLst/>
              <a:gdLst>
                <a:gd name="T0" fmla="*/ 32760747 w 21"/>
                <a:gd name="T1" fmla="*/ 0 h 22"/>
                <a:gd name="T2" fmla="*/ 52921699 w 21"/>
                <a:gd name="T3" fmla="*/ 35282188 h 22"/>
                <a:gd name="T4" fmla="*/ 22680270 w 21"/>
                <a:gd name="T5" fmla="*/ 55443443 h 22"/>
                <a:gd name="T6" fmla="*/ 0 w 21"/>
                <a:gd name="T7" fmla="*/ 22682198 h 22"/>
                <a:gd name="T8" fmla="*/ 32760747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13" y="0"/>
                  </a:moveTo>
                  <a:lnTo>
                    <a:pt x="21" y="14"/>
                  </a:lnTo>
                  <a:lnTo>
                    <a:pt x="9" y="22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6284913" y="3305175"/>
              <a:ext cx="34925" cy="39687"/>
            </a:xfrm>
            <a:custGeom>
              <a:avLst/>
              <a:gdLst>
                <a:gd name="T0" fmla="*/ 32761239 w 22"/>
                <a:gd name="T1" fmla="*/ 0 h 25"/>
                <a:gd name="T2" fmla="*/ 55443443 w 22"/>
                <a:gd name="T3" fmla="*/ 32760827 h 25"/>
                <a:gd name="T4" fmla="*/ 22682198 w 22"/>
                <a:gd name="T5" fmla="*/ 63002324 h 25"/>
                <a:gd name="T6" fmla="*/ 0 w 22"/>
                <a:gd name="T7" fmla="*/ 22680326 h 25"/>
                <a:gd name="T8" fmla="*/ 32761239 w 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13" y="0"/>
                  </a:moveTo>
                  <a:lnTo>
                    <a:pt x="22" y="13"/>
                  </a:lnTo>
                  <a:lnTo>
                    <a:pt x="9" y="25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6326188" y="3271838"/>
              <a:ext cx="33337" cy="39687"/>
            </a:xfrm>
            <a:custGeom>
              <a:avLst/>
              <a:gdLst>
                <a:gd name="T0" fmla="*/ 32760747 w 21"/>
                <a:gd name="T1" fmla="*/ 0 h 25"/>
                <a:gd name="T2" fmla="*/ 52921699 w 21"/>
                <a:gd name="T3" fmla="*/ 40321992 h 25"/>
                <a:gd name="T4" fmla="*/ 25201182 w 21"/>
                <a:gd name="T5" fmla="*/ 63002324 h 25"/>
                <a:gd name="T6" fmla="*/ 0 w 21"/>
                <a:gd name="T7" fmla="*/ 30241497 h 25"/>
                <a:gd name="T8" fmla="*/ 32760747 w 2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5"/>
                <a:gd name="T17" fmla="*/ 21 w 2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5">
                  <a:moveTo>
                    <a:pt x="13" y="0"/>
                  </a:moveTo>
                  <a:lnTo>
                    <a:pt x="21" y="16"/>
                  </a:lnTo>
                  <a:lnTo>
                    <a:pt x="10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6370638" y="3244850"/>
              <a:ext cx="31750" cy="39687"/>
            </a:xfrm>
            <a:custGeom>
              <a:avLst/>
              <a:gdLst>
                <a:gd name="T0" fmla="*/ 30241876 w 20"/>
                <a:gd name="T1" fmla="*/ 0 h 25"/>
                <a:gd name="T2" fmla="*/ 50403118 w 20"/>
                <a:gd name="T3" fmla="*/ 32760827 h 25"/>
                <a:gd name="T4" fmla="*/ 20161249 w 20"/>
                <a:gd name="T5" fmla="*/ 63002324 h 25"/>
                <a:gd name="T6" fmla="*/ 0 w 20"/>
                <a:gd name="T7" fmla="*/ 22680326 h 25"/>
                <a:gd name="T8" fmla="*/ 30241876 w 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12" y="0"/>
                  </a:moveTo>
                  <a:lnTo>
                    <a:pt x="20" y="13"/>
                  </a:lnTo>
                  <a:lnTo>
                    <a:pt x="8" y="25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6408738" y="3211513"/>
              <a:ext cx="34925" cy="39687"/>
            </a:xfrm>
            <a:custGeom>
              <a:avLst/>
              <a:gdLst>
                <a:gd name="T0" fmla="*/ 35282188 w 22"/>
                <a:gd name="T1" fmla="*/ 0 h 25"/>
                <a:gd name="T2" fmla="*/ 55443443 w 22"/>
                <a:gd name="T3" fmla="*/ 40321992 h 25"/>
                <a:gd name="T4" fmla="*/ 25201560 w 22"/>
                <a:gd name="T5" fmla="*/ 63002324 h 25"/>
                <a:gd name="T6" fmla="*/ 0 w 22"/>
                <a:gd name="T7" fmla="*/ 30241497 h 25"/>
                <a:gd name="T8" fmla="*/ 35282188 w 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5"/>
                <a:gd name="T17" fmla="*/ 22 w 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5">
                  <a:moveTo>
                    <a:pt x="14" y="0"/>
                  </a:moveTo>
                  <a:lnTo>
                    <a:pt x="22" y="16"/>
                  </a:lnTo>
                  <a:lnTo>
                    <a:pt x="10" y="25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6451600" y="3184525"/>
              <a:ext cx="33337" cy="34925"/>
            </a:xfrm>
            <a:custGeom>
              <a:avLst/>
              <a:gdLst>
                <a:gd name="T0" fmla="*/ 35281658 w 21"/>
                <a:gd name="T1" fmla="*/ 0 h 22"/>
                <a:gd name="T2" fmla="*/ 52921699 w 21"/>
                <a:gd name="T3" fmla="*/ 32761239 h 22"/>
                <a:gd name="T4" fmla="*/ 17640035 w 21"/>
                <a:gd name="T5" fmla="*/ 55443443 h 22"/>
                <a:gd name="T6" fmla="*/ 0 w 21"/>
                <a:gd name="T7" fmla="*/ 17640300 h 22"/>
                <a:gd name="T8" fmla="*/ 35281658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14" y="0"/>
                  </a:moveTo>
                  <a:lnTo>
                    <a:pt x="21" y="13"/>
                  </a:lnTo>
                  <a:lnTo>
                    <a:pt x="7" y="22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6491288" y="3151188"/>
              <a:ext cx="36512" cy="39687"/>
            </a:xfrm>
            <a:custGeom>
              <a:avLst/>
              <a:gdLst>
                <a:gd name="T0" fmla="*/ 35281705 w 23"/>
                <a:gd name="T1" fmla="*/ 0 h 25"/>
                <a:gd name="T2" fmla="*/ 57962012 w 23"/>
                <a:gd name="T3" fmla="*/ 40321992 h 25"/>
                <a:gd name="T4" fmla="*/ 25201215 w 23"/>
                <a:gd name="T5" fmla="*/ 63002324 h 25"/>
                <a:gd name="T6" fmla="*/ 0 w 23"/>
                <a:gd name="T7" fmla="*/ 25201244 h 25"/>
                <a:gd name="T8" fmla="*/ 35281705 w 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14" y="0"/>
                  </a:moveTo>
                  <a:lnTo>
                    <a:pt x="23" y="16"/>
                  </a:lnTo>
                  <a:lnTo>
                    <a:pt x="10" y="25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6534150" y="3121025"/>
              <a:ext cx="33337" cy="36512"/>
            </a:xfrm>
            <a:custGeom>
              <a:avLst/>
              <a:gdLst>
                <a:gd name="T0" fmla="*/ 32760747 w 21"/>
                <a:gd name="T1" fmla="*/ 0 h 23"/>
                <a:gd name="T2" fmla="*/ 52921699 w 21"/>
                <a:gd name="T3" fmla="*/ 32760790 h 23"/>
                <a:gd name="T4" fmla="*/ 22680270 w 21"/>
                <a:gd name="T5" fmla="*/ 57962012 h 23"/>
                <a:gd name="T6" fmla="*/ 0 w 21"/>
                <a:gd name="T7" fmla="*/ 22680301 h 23"/>
                <a:gd name="T8" fmla="*/ 32760747 w 2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13" y="0"/>
                  </a:moveTo>
                  <a:lnTo>
                    <a:pt x="21" y="13"/>
                  </a:lnTo>
                  <a:lnTo>
                    <a:pt x="9" y="23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6573838" y="3087688"/>
              <a:ext cx="34925" cy="42862"/>
            </a:xfrm>
            <a:custGeom>
              <a:avLst/>
              <a:gdLst>
                <a:gd name="T0" fmla="*/ 35282188 w 22"/>
                <a:gd name="T1" fmla="*/ 0 h 27"/>
                <a:gd name="T2" fmla="*/ 55443443 w 22"/>
                <a:gd name="T3" fmla="*/ 37801111 h 27"/>
                <a:gd name="T4" fmla="*/ 25201560 w 22"/>
                <a:gd name="T5" fmla="*/ 68042637 h 27"/>
                <a:gd name="T6" fmla="*/ 0 w 22"/>
                <a:gd name="T7" fmla="*/ 27720606 h 27"/>
                <a:gd name="T8" fmla="*/ 35282188 w 2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7"/>
                <a:gd name="T17" fmla="*/ 22 w 2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7">
                  <a:moveTo>
                    <a:pt x="14" y="0"/>
                  </a:moveTo>
                  <a:lnTo>
                    <a:pt x="22" y="15"/>
                  </a:lnTo>
                  <a:lnTo>
                    <a:pt x="10" y="27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6615113" y="3060700"/>
              <a:ext cx="36512" cy="34925"/>
            </a:xfrm>
            <a:custGeom>
              <a:avLst/>
              <a:gdLst>
                <a:gd name="T0" fmla="*/ 37801032 w 23"/>
                <a:gd name="T1" fmla="*/ 0 h 22"/>
                <a:gd name="T2" fmla="*/ 57962012 w 23"/>
                <a:gd name="T3" fmla="*/ 32761239 h 22"/>
                <a:gd name="T4" fmla="*/ 20160973 w 23"/>
                <a:gd name="T5" fmla="*/ 55443443 h 22"/>
                <a:gd name="T6" fmla="*/ 0 w 23"/>
                <a:gd name="T7" fmla="*/ 22682198 h 22"/>
                <a:gd name="T8" fmla="*/ 37801032 w 2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2"/>
                <a:gd name="T17" fmla="*/ 23 w 2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2">
                  <a:moveTo>
                    <a:pt x="15" y="0"/>
                  </a:moveTo>
                  <a:lnTo>
                    <a:pt x="23" y="13"/>
                  </a:lnTo>
                  <a:lnTo>
                    <a:pt x="8" y="22"/>
                  </a:lnTo>
                  <a:lnTo>
                    <a:pt x="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6656388" y="3027363"/>
              <a:ext cx="36512" cy="39687"/>
            </a:xfrm>
            <a:custGeom>
              <a:avLst/>
              <a:gdLst>
                <a:gd name="T0" fmla="*/ 30241463 w 23"/>
                <a:gd name="T1" fmla="*/ 0 h 25"/>
                <a:gd name="T2" fmla="*/ 57962012 w 23"/>
                <a:gd name="T3" fmla="*/ 37801075 h 25"/>
                <a:gd name="T4" fmla="*/ 20160973 w 23"/>
                <a:gd name="T5" fmla="*/ 63002324 h 25"/>
                <a:gd name="T6" fmla="*/ 0 w 23"/>
                <a:gd name="T7" fmla="*/ 22680326 h 25"/>
                <a:gd name="T8" fmla="*/ 30241463 w 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12" y="0"/>
                  </a:moveTo>
                  <a:lnTo>
                    <a:pt x="23" y="15"/>
                  </a:lnTo>
                  <a:lnTo>
                    <a:pt x="8" y="25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6699250" y="2995613"/>
              <a:ext cx="33337" cy="39687"/>
            </a:xfrm>
            <a:custGeom>
              <a:avLst/>
              <a:gdLst>
                <a:gd name="T0" fmla="*/ 32760747 w 21"/>
                <a:gd name="T1" fmla="*/ 0 h 25"/>
                <a:gd name="T2" fmla="*/ 52921699 w 21"/>
                <a:gd name="T3" fmla="*/ 40321992 h 25"/>
                <a:gd name="T4" fmla="*/ 22680270 w 21"/>
                <a:gd name="T5" fmla="*/ 63002324 h 25"/>
                <a:gd name="T6" fmla="*/ 0 w 21"/>
                <a:gd name="T7" fmla="*/ 27720580 h 25"/>
                <a:gd name="T8" fmla="*/ 32760747 w 21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5"/>
                <a:gd name="T17" fmla="*/ 21 w 2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5">
                  <a:moveTo>
                    <a:pt x="13" y="0"/>
                  </a:moveTo>
                  <a:lnTo>
                    <a:pt x="21" y="16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6738938" y="2963863"/>
              <a:ext cx="34925" cy="42862"/>
            </a:xfrm>
            <a:custGeom>
              <a:avLst/>
              <a:gdLst>
                <a:gd name="T0" fmla="*/ 35282188 w 22"/>
                <a:gd name="T1" fmla="*/ 0 h 27"/>
                <a:gd name="T2" fmla="*/ 55443443 w 22"/>
                <a:gd name="T3" fmla="*/ 37801111 h 27"/>
                <a:gd name="T4" fmla="*/ 25201560 w 22"/>
                <a:gd name="T5" fmla="*/ 68042637 h 27"/>
                <a:gd name="T6" fmla="*/ 0 w 22"/>
                <a:gd name="T7" fmla="*/ 27720606 h 27"/>
                <a:gd name="T8" fmla="*/ 35282188 w 2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7"/>
                <a:gd name="T17" fmla="*/ 22 w 2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7">
                  <a:moveTo>
                    <a:pt x="14" y="0"/>
                  </a:moveTo>
                  <a:lnTo>
                    <a:pt x="22" y="15"/>
                  </a:lnTo>
                  <a:lnTo>
                    <a:pt x="10" y="27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6780213" y="2933700"/>
              <a:ext cx="36512" cy="39687"/>
            </a:xfrm>
            <a:custGeom>
              <a:avLst/>
              <a:gdLst>
                <a:gd name="T0" fmla="*/ 37801032 w 23"/>
                <a:gd name="T1" fmla="*/ 0 h 25"/>
                <a:gd name="T2" fmla="*/ 57962012 w 23"/>
                <a:gd name="T3" fmla="*/ 42841322 h 25"/>
                <a:gd name="T4" fmla="*/ 20160973 w 23"/>
                <a:gd name="T5" fmla="*/ 63002324 h 25"/>
                <a:gd name="T6" fmla="*/ 0 w 23"/>
                <a:gd name="T7" fmla="*/ 30241497 h 25"/>
                <a:gd name="T8" fmla="*/ 37801032 w 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15" y="0"/>
                  </a:moveTo>
                  <a:lnTo>
                    <a:pt x="23" y="17"/>
                  </a:lnTo>
                  <a:lnTo>
                    <a:pt x="8" y="25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1" name="Freeform 272"/>
            <p:cNvSpPr>
              <a:spLocks noEditPoints="1"/>
            </p:cNvSpPr>
            <p:nvPr/>
          </p:nvSpPr>
          <p:spPr bwMode="auto">
            <a:xfrm>
              <a:off x="1884363" y="4240213"/>
              <a:ext cx="85725" cy="96837"/>
            </a:xfrm>
            <a:custGeom>
              <a:avLst/>
              <a:gdLst>
                <a:gd name="T0" fmla="*/ 68045018 w 54"/>
                <a:gd name="T1" fmla="*/ 141128036 h 61"/>
                <a:gd name="T2" fmla="*/ 68045018 w 54"/>
                <a:gd name="T3" fmla="*/ 153727955 h 61"/>
                <a:gd name="T4" fmla="*/ 68045018 w 54"/>
                <a:gd name="T5" fmla="*/ 141128036 h 61"/>
                <a:gd name="T6" fmla="*/ 105846582 w 54"/>
                <a:gd name="T7" fmla="*/ 120966895 h 61"/>
                <a:gd name="T8" fmla="*/ 105846582 w 54"/>
                <a:gd name="T9" fmla="*/ 143647384 h 61"/>
                <a:gd name="T10" fmla="*/ 85685313 w 54"/>
                <a:gd name="T11" fmla="*/ 153727955 h 61"/>
                <a:gd name="T12" fmla="*/ 68045018 w 54"/>
                <a:gd name="T13" fmla="*/ 141128036 h 61"/>
                <a:gd name="T14" fmla="*/ 115927204 w 54"/>
                <a:gd name="T15" fmla="*/ 98284793 h 61"/>
                <a:gd name="T16" fmla="*/ 136088449 w 54"/>
                <a:gd name="T17" fmla="*/ 80644588 h 61"/>
                <a:gd name="T18" fmla="*/ 128528776 w 54"/>
                <a:gd name="T19" fmla="*/ 110886324 h 61"/>
                <a:gd name="T20" fmla="*/ 115927204 w 54"/>
                <a:gd name="T21" fmla="*/ 133566814 h 61"/>
                <a:gd name="T22" fmla="*/ 118448154 w 54"/>
                <a:gd name="T23" fmla="*/ 80644588 h 61"/>
                <a:gd name="T24" fmla="*/ 136088449 w 54"/>
                <a:gd name="T25" fmla="*/ 80644588 h 61"/>
                <a:gd name="T26" fmla="*/ 118448154 w 54"/>
                <a:gd name="T27" fmla="*/ 80644588 h 61"/>
                <a:gd name="T28" fmla="*/ 118448154 w 54"/>
                <a:gd name="T29" fmla="*/ 80644588 h 61"/>
                <a:gd name="T30" fmla="*/ 136088449 w 54"/>
                <a:gd name="T31" fmla="*/ 80644588 h 61"/>
                <a:gd name="T32" fmla="*/ 118448154 w 54"/>
                <a:gd name="T33" fmla="*/ 80644588 h 61"/>
                <a:gd name="T34" fmla="*/ 105846582 w 54"/>
                <a:gd name="T35" fmla="*/ 35282009 h 61"/>
                <a:gd name="T36" fmla="*/ 126007827 w 54"/>
                <a:gd name="T37" fmla="*/ 35282009 h 61"/>
                <a:gd name="T38" fmla="*/ 136088449 w 54"/>
                <a:gd name="T39" fmla="*/ 63002796 h 61"/>
                <a:gd name="T40" fmla="*/ 118448154 w 54"/>
                <a:gd name="T41" fmla="*/ 80644588 h 61"/>
                <a:gd name="T42" fmla="*/ 88206262 w 54"/>
                <a:gd name="T43" fmla="*/ 25201432 h 61"/>
                <a:gd name="T44" fmla="*/ 68045018 w 54"/>
                <a:gd name="T45" fmla="*/ 0 h 61"/>
                <a:gd name="T46" fmla="*/ 90725624 w 54"/>
                <a:gd name="T47" fmla="*/ 7559637 h 61"/>
                <a:gd name="T48" fmla="*/ 115927204 w 54"/>
                <a:gd name="T49" fmla="*/ 25201432 h 61"/>
                <a:gd name="T50" fmla="*/ 68045018 w 54"/>
                <a:gd name="T51" fmla="*/ 25201432 h 61"/>
                <a:gd name="T52" fmla="*/ 68045018 w 54"/>
                <a:gd name="T53" fmla="*/ 0 h 61"/>
                <a:gd name="T54" fmla="*/ 68045018 w 54"/>
                <a:gd name="T55" fmla="*/ 25201432 h 61"/>
                <a:gd name="T56" fmla="*/ 68045018 w 54"/>
                <a:gd name="T57" fmla="*/ 25201432 h 61"/>
                <a:gd name="T58" fmla="*/ 68045018 w 54"/>
                <a:gd name="T59" fmla="*/ 0 h 61"/>
                <a:gd name="T60" fmla="*/ 68045018 w 54"/>
                <a:gd name="T61" fmla="*/ 25201432 h 61"/>
                <a:gd name="T62" fmla="*/ 32762828 w 54"/>
                <a:gd name="T63" fmla="*/ 35282009 h 61"/>
                <a:gd name="T64" fmla="*/ 27722517 w 54"/>
                <a:gd name="T65" fmla="*/ 15120862 h 61"/>
                <a:gd name="T66" fmla="*/ 52924085 w 54"/>
                <a:gd name="T67" fmla="*/ 0 h 61"/>
                <a:gd name="T68" fmla="*/ 68045018 w 54"/>
                <a:gd name="T69" fmla="*/ 25201432 h 61"/>
                <a:gd name="T70" fmla="*/ 22682200 w 54"/>
                <a:gd name="T71" fmla="*/ 57962511 h 61"/>
                <a:gd name="T72" fmla="*/ 0 w 54"/>
                <a:gd name="T73" fmla="*/ 80644588 h 61"/>
                <a:gd name="T74" fmla="*/ 2520950 w 54"/>
                <a:gd name="T75" fmla="*/ 47881928 h 61"/>
                <a:gd name="T76" fmla="*/ 15120939 w 54"/>
                <a:gd name="T77" fmla="*/ 25201432 h 61"/>
                <a:gd name="T78" fmla="*/ 15120939 w 54"/>
                <a:gd name="T79" fmla="*/ 80644588 h 61"/>
                <a:gd name="T80" fmla="*/ 0 w 54"/>
                <a:gd name="T81" fmla="*/ 80644588 h 61"/>
                <a:gd name="T82" fmla="*/ 15120939 w 54"/>
                <a:gd name="T83" fmla="*/ 80644588 h 61"/>
                <a:gd name="T84" fmla="*/ 15120939 w 54"/>
                <a:gd name="T85" fmla="*/ 80644588 h 61"/>
                <a:gd name="T86" fmla="*/ 0 w 54"/>
                <a:gd name="T87" fmla="*/ 80644588 h 61"/>
                <a:gd name="T88" fmla="*/ 15120939 w 54"/>
                <a:gd name="T89" fmla="*/ 80644588 h 61"/>
                <a:gd name="T90" fmla="*/ 32762828 w 54"/>
                <a:gd name="T91" fmla="*/ 120966895 h 61"/>
                <a:gd name="T92" fmla="*/ 12601575 w 54"/>
                <a:gd name="T93" fmla="*/ 120966895 h 61"/>
                <a:gd name="T94" fmla="*/ 2520950 w 54"/>
                <a:gd name="T95" fmla="*/ 90725159 h 61"/>
                <a:gd name="T96" fmla="*/ 15120939 w 54"/>
                <a:gd name="T97" fmla="*/ 80644588 h 61"/>
                <a:gd name="T98" fmla="*/ 47883761 w 54"/>
                <a:gd name="T99" fmla="*/ 133566814 h 61"/>
                <a:gd name="T100" fmla="*/ 68045018 w 54"/>
                <a:gd name="T101" fmla="*/ 153727955 h 61"/>
                <a:gd name="T102" fmla="*/ 42843450 w 54"/>
                <a:gd name="T103" fmla="*/ 151208606 h 61"/>
                <a:gd name="T104" fmla="*/ 15120939 w 54"/>
                <a:gd name="T105" fmla="*/ 133566814 h 61"/>
                <a:gd name="T106" fmla="*/ 68045018 w 54"/>
                <a:gd name="T107" fmla="*/ 141128036 h 61"/>
                <a:gd name="T108" fmla="*/ 68045018 w 54"/>
                <a:gd name="T109" fmla="*/ 153727955 h 61"/>
                <a:gd name="T110" fmla="*/ 68045018 w 54"/>
                <a:gd name="T111" fmla="*/ 141128036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1"/>
                <a:gd name="T170" fmla="*/ 54 w 54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1">
                  <a:moveTo>
                    <a:pt x="27" y="56"/>
                  </a:moveTo>
                  <a:lnTo>
                    <a:pt x="27" y="56"/>
                  </a:lnTo>
                  <a:lnTo>
                    <a:pt x="27" y="61"/>
                  </a:lnTo>
                  <a:lnTo>
                    <a:pt x="27" y="56"/>
                  </a:lnTo>
                  <a:close/>
                  <a:moveTo>
                    <a:pt x="27" y="56"/>
                  </a:moveTo>
                  <a:lnTo>
                    <a:pt x="35" y="53"/>
                  </a:lnTo>
                  <a:lnTo>
                    <a:pt x="42" y="48"/>
                  </a:lnTo>
                  <a:lnTo>
                    <a:pt x="46" y="53"/>
                  </a:lnTo>
                  <a:lnTo>
                    <a:pt x="42" y="57"/>
                  </a:lnTo>
                  <a:lnTo>
                    <a:pt x="36" y="60"/>
                  </a:lnTo>
                  <a:lnTo>
                    <a:pt x="34" y="61"/>
                  </a:lnTo>
                  <a:lnTo>
                    <a:pt x="27" y="61"/>
                  </a:lnTo>
                  <a:lnTo>
                    <a:pt x="27" y="56"/>
                  </a:lnTo>
                  <a:close/>
                  <a:moveTo>
                    <a:pt x="42" y="48"/>
                  </a:moveTo>
                  <a:lnTo>
                    <a:pt x="46" y="39"/>
                  </a:lnTo>
                  <a:lnTo>
                    <a:pt x="47" y="32"/>
                  </a:lnTo>
                  <a:lnTo>
                    <a:pt x="54" y="32"/>
                  </a:lnTo>
                  <a:lnTo>
                    <a:pt x="54" y="36"/>
                  </a:lnTo>
                  <a:lnTo>
                    <a:pt x="51" y="44"/>
                  </a:lnTo>
                  <a:lnTo>
                    <a:pt x="50" y="48"/>
                  </a:lnTo>
                  <a:lnTo>
                    <a:pt x="46" y="53"/>
                  </a:lnTo>
                  <a:lnTo>
                    <a:pt x="42" y="48"/>
                  </a:lnTo>
                  <a:close/>
                  <a:moveTo>
                    <a:pt x="47" y="32"/>
                  </a:moveTo>
                  <a:lnTo>
                    <a:pt x="47" y="32"/>
                  </a:lnTo>
                  <a:lnTo>
                    <a:pt x="54" y="32"/>
                  </a:lnTo>
                  <a:lnTo>
                    <a:pt x="47" y="32"/>
                  </a:lnTo>
                  <a:close/>
                  <a:moveTo>
                    <a:pt x="47" y="32"/>
                  </a:moveTo>
                  <a:lnTo>
                    <a:pt x="47" y="32"/>
                  </a:lnTo>
                  <a:lnTo>
                    <a:pt x="54" y="32"/>
                  </a:lnTo>
                  <a:lnTo>
                    <a:pt x="47" y="32"/>
                  </a:lnTo>
                  <a:close/>
                  <a:moveTo>
                    <a:pt x="47" y="32"/>
                  </a:moveTo>
                  <a:lnTo>
                    <a:pt x="46" y="23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50" y="14"/>
                  </a:lnTo>
                  <a:lnTo>
                    <a:pt x="51" y="19"/>
                  </a:lnTo>
                  <a:lnTo>
                    <a:pt x="54" y="25"/>
                  </a:lnTo>
                  <a:lnTo>
                    <a:pt x="54" y="32"/>
                  </a:lnTo>
                  <a:lnTo>
                    <a:pt x="47" y="32"/>
                  </a:lnTo>
                  <a:close/>
                  <a:moveTo>
                    <a:pt x="42" y="14"/>
                  </a:moveTo>
                  <a:lnTo>
                    <a:pt x="35" y="10"/>
                  </a:lnTo>
                  <a:lnTo>
                    <a:pt x="27" y="1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2" y="14"/>
                  </a:lnTo>
                  <a:close/>
                  <a:moveTo>
                    <a:pt x="27" y="10"/>
                  </a:moveTo>
                  <a:lnTo>
                    <a:pt x="27" y="1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27" y="10"/>
                  </a:moveTo>
                  <a:lnTo>
                    <a:pt x="27" y="1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27" y="10"/>
                  </a:moveTo>
                  <a:lnTo>
                    <a:pt x="19" y="10"/>
                  </a:lnTo>
                  <a:lnTo>
                    <a:pt x="13" y="14"/>
                  </a:lnTo>
                  <a:lnTo>
                    <a:pt x="6" y="10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0"/>
                  </a:lnTo>
                  <a:close/>
                  <a:moveTo>
                    <a:pt x="13" y="14"/>
                  </a:moveTo>
                  <a:lnTo>
                    <a:pt x="9" y="23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1" y="19"/>
                  </a:lnTo>
                  <a:lnTo>
                    <a:pt x="5" y="14"/>
                  </a:lnTo>
                  <a:lnTo>
                    <a:pt x="6" y="10"/>
                  </a:lnTo>
                  <a:lnTo>
                    <a:pt x="13" y="14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6" y="32"/>
                  </a:moveTo>
                  <a:lnTo>
                    <a:pt x="9" y="39"/>
                  </a:lnTo>
                  <a:lnTo>
                    <a:pt x="13" y="48"/>
                  </a:lnTo>
                  <a:lnTo>
                    <a:pt x="6" y="53"/>
                  </a:lnTo>
                  <a:lnTo>
                    <a:pt x="5" y="48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13" y="48"/>
                  </a:moveTo>
                  <a:lnTo>
                    <a:pt x="19" y="53"/>
                  </a:lnTo>
                  <a:lnTo>
                    <a:pt x="27" y="56"/>
                  </a:lnTo>
                  <a:lnTo>
                    <a:pt x="27" y="61"/>
                  </a:lnTo>
                  <a:lnTo>
                    <a:pt x="21" y="61"/>
                  </a:lnTo>
                  <a:lnTo>
                    <a:pt x="17" y="60"/>
                  </a:lnTo>
                  <a:lnTo>
                    <a:pt x="11" y="57"/>
                  </a:lnTo>
                  <a:lnTo>
                    <a:pt x="6" y="53"/>
                  </a:lnTo>
                  <a:lnTo>
                    <a:pt x="13" y="48"/>
                  </a:lnTo>
                  <a:close/>
                  <a:moveTo>
                    <a:pt x="27" y="56"/>
                  </a:moveTo>
                  <a:lnTo>
                    <a:pt x="27" y="56"/>
                  </a:lnTo>
                  <a:lnTo>
                    <a:pt x="27" y="61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2" name="Freeform 273"/>
            <p:cNvSpPr>
              <a:spLocks noEditPoints="1"/>
            </p:cNvSpPr>
            <p:nvPr/>
          </p:nvSpPr>
          <p:spPr bwMode="auto">
            <a:xfrm>
              <a:off x="2492375" y="4197350"/>
              <a:ext cx="90487" cy="98425"/>
            </a:xfrm>
            <a:custGeom>
              <a:avLst/>
              <a:gdLst>
                <a:gd name="T0" fmla="*/ 75604274 w 57"/>
                <a:gd name="T1" fmla="*/ 0 h 62"/>
                <a:gd name="T2" fmla="*/ 143647330 w 57"/>
                <a:gd name="T3" fmla="*/ 141128765 h 62"/>
                <a:gd name="T4" fmla="*/ 126007132 w 57"/>
                <a:gd name="T5" fmla="*/ 148690026 h 62"/>
                <a:gd name="T6" fmla="*/ 60483424 w 57"/>
                <a:gd name="T7" fmla="*/ 12601575 h 62"/>
                <a:gd name="T8" fmla="*/ 75604274 w 57"/>
                <a:gd name="T9" fmla="*/ 0 h 62"/>
                <a:gd name="T10" fmla="*/ 143647330 w 57"/>
                <a:gd name="T11" fmla="*/ 141128765 h 62"/>
                <a:gd name="T12" fmla="*/ 143647330 w 57"/>
                <a:gd name="T13" fmla="*/ 148690026 h 62"/>
                <a:gd name="T14" fmla="*/ 138607047 w 57"/>
                <a:gd name="T15" fmla="*/ 156249699 h 62"/>
                <a:gd name="T16" fmla="*/ 138607047 w 57"/>
                <a:gd name="T17" fmla="*/ 141128765 h 62"/>
                <a:gd name="T18" fmla="*/ 143647330 w 57"/>
                <a:gd name="T19" fmla="*/ 141128765 h 62"/>
                <a:gd name="T20" fmla="*/ 138607047 w 57"/>
                <a:gd name="T21" fmla="*/ 156249699 h 62"/>
                <a:gd name="T22" fmla="*/ 2519349 w 57"/>
                <a:gd name="T23" fmla="*/ 156249699 h 62"/>
                <a:gd name="T24" fmla="*/ 2519349 w 57"/>
                <a:gd name="T25" fmla="*/ 138609403 h 62"/>
                <a:gd name="T26" fmla="*/ 138607047 w 57"/>
                <a:gd name="T27" fmla="*/ 138609403 h 62"/>
                <a:gd name="T28" fmla="*/ 138607047 w 57"/>
                <a:gd name="T29" fmla="*/ 156249699 h 62"/>
                <a:gd name="T30" fmla="*/ 2519349 w 57"/>
                <a:gd name="T31" fmla="*/ 156249699 h 62"/>
                <a:gd name="T32" fmla="*/ 0 w 57"/>
                <a:gd name="T33" fmla="*/ 148690026 h 62"/>
                <a:gd name="T34" fmla="*/ 0 w 57"/>
                <a:gd name="T35" fmla="*/ 141128765 h 62"/>
                <a:gd name="T36" fmla="*/ 2519349 w 57"/>
                <a:gd name="T37" fmla="*/ 141128765 h 62"/>
                <a:gd name="T38" fmla="*/ 2519349 w 57"/>
                <a:gd name="T39" fmla="*/ 156249699 h 62"/>
                <a:gd name="T40" fmla="*/ 0 w 57"/>
                <a:gd name="T41" fmla="*/ 141128765 h 62"/>
                <a:gd name="T42" fmla="*/ 60483424 w 57"/>
                <a:gd name="T43" fmla="*/ 0 h 62"/>
                <a:gd name="T44" fmla="*/ 75604274 w 57"/>
                <a:gd name="T45" fmla="*/ 12601575 h 62"/>
                <a:gd name="T46" fmla="*/ 12599918 w 57"/>
                <a:gd name="T47" fmla="*/ 148690026 h 62"/>
                <a:gd name="T48" fmla="*/ 0 w 57"/>
                <a:gd name="T49" fmla="*/ 141128765 h 62"/>
                <a:gd name="T50" fmla="*/ 60483424 w 57"/>
                <a:gd name="T51" fmla="*/ 0 h 62"/>
                <a:gd name="T52" fmla="*/ 70563991 w 57"/>
                <a:gd name="T53" fmla="*/ 0 h 62"/>
                <a:gd name="T54" fmla="*/ 75604274 w 57"/>
                <a:gd name="T55" fmla="*/ 0 h 62"/>
                <a:gd name="T56" fmla="*/ 70563991 w 57"/>
                <a:gd name="T57" fmla="*/ 7561264 h 62"/>
                <a:gd name="T58" fmla="*/ 60483424 w 57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"/>
                <a:gd name="T91" fmla="*/ 0 h 62"/>
                <a:gd name="T92" fmla="*/ 57 w 57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62">
                  <a:moveTo>
                    <a:pt x="30" y="0"/>
                  </a:moveTo>
                  <a:lnTo>
                    <a:pt x="57" y="56"/>
                  </a:lnTo>
                  <a:lnTo>
                    <a:pt x="50" y="59"/>
                  </a:lnTo>
                  <a:lnTo>
                    <a:pt x="24" y="5"/>
                  </a:lnTo>
                  <a:lnTo>
                    <a:pt x="30" y="0"/>
                  </a:lnTo>
                  <a:close/>
                  <a:moveTo>
                    <a:pt x="57" y="56"/>
                  </a:moveTo>
                  <a:lnTo>
                    <a:pt x="57" y="59"/>
                  </a:lnTo>
                  <a:lnTo>
                    <a:pt x="55" y="62"/>
                  </a:lnTo>
                  <a:lnTo>
                    <a:pt x="55" y="56"/>
                  </a:lnTo>
                  <a:lnTo>
                    <a:pt x="57" y="56"/>
                  </a:lnTo>
                  <a:close/>
                  <a:moveTo>
                    <a:pt x="55" y="62"/>
                  </a:moveTo>
                  <a:lnTo>
                    <a:pt x="1" y="62"/>
                  </a:lnTo>
                  <a:lnTo>
                    <a:pt x="1" y="55"/>
                  </a:lnTo>
                  <a:lnTo>
                    <a:pt x="55" y="55"/>
                  </a:lnTo>
                  <a:lnTo>
                    <a:pt x="55" y="62"/>
                  </a:lnTo>
                  <a:close/>
                  <a:moveTo>
                    <a:pt x="1" y="62"/>
                  </a:moveTo>
                  <a:lnTo>
                    <a:pt x="0" y="59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1" y="62"/>
                  </a:lnTo>
                  <a:close/>
                  <a:moveTo>
                    <a:pt x="0" y="56"/>
                  </a:moveTo>
                  <a:lnTo>
                    <a:pt x="24" y="0"/>
                  </a:lnTo>
                  <a:lnTo>
                    <a:pt x="30" y="5"/>
                  </a:lnTo>
                  <a:lnTo>
                    <a:pt x="5" y="59"/>
                  </a:lnTo>
                  <a:lnTo>
                    <a:pt x="0" y="56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3" name="Freeform 274"/>
            <p:cNvSpPr>
              <a:spLocks noEditPoints="1"/>
            </p:cNvSpPr>
            <p:nvPr/>
          </p:nvSpPr>
          <p:spPr bwMode="auto">
            <a:xfrm>
              <a:off x="3409950" y="4279900"/>
              <a:ext cx="85725" cy="96837"/>
            </a:xfrm>
            <a:custGeom>
              <a:avLst/>
              <a:gdLst>
                <a:gd name="T0" fmla="*/ 70564380 w 54"/>
                <a:gd name="T1" fmla="*/ 136087750 h 61"/>
                <a:gd name="T2" fmla="*/ 70564380 w 54"/>
                <a:gd name="T3" fmla="*/ 153727955 h 61"/>
                <a:gd name="T4" fmla="*/ 70564380 w 54"/>
                <a:gd name="T5" fmla="*/ 136087750 h 61"/>
                <a:gd name="T6" fmla="*/ 108367531 w 54"/>
                <a:gd name="T7" fmla="*/ 120966895 h 61"/>
                <a:gd name="T8" fmla="*/ 108367531 w 54"/>
                <a:gd name="T9" fmla="*/ 143647384 h 61"/>
                <a:gd name="T10" fmla="*/ 83165951 w 54"/>
                <a:gd name="T11" fmla="*/ 153727955 h 61"/>
                <a:gd name="T12" fmla="*/ 70564380 w 54"/>
                <a:gd name="T13" fmla="*/ 136087750 h 61"/>
                <a:gd name="T14" fmla="*/ 118448154 w 54"/>
                <a:gd name="T15" fmla="*/ 103325078 h 61"/>
                <a:gd name="T16" fmla="*/ 136088449 w 54"/>
                <a:gd name="T17" fmla="*/ 80644588 h 61"/>
                <a:gd name="T18" fmla="*/ 133569087 w 54"/>
                <a:gd name="T19" fmla="*/ 110886324 h 61"/>
                <a:gd name="T20" fmla="*/ 118448154 w 54"/>
                <a:gd name="T21" fmla="*/ 133566814 h 61"/>
                <a:gd name="T22" fmla="*/ 123488465 w 54"/>
                <a:gd name="T23" fmla="*/ 80644588 h 61"/>
                <a:gd name="T24" fmla="*/ 136088449 w 54"/>
                <a:gd name="T25" fmla="*/ 80644588 h 61"/>
                <a:gd name="T26" fmla="*/ 123488465 w 54"/>
                <a:gd name="T27" fmla="*/ 80644588 h 61"/>
                <a:gd name="T28" fmla="*/ 123488465 w 54"/>
                <a:gd name="T29" fmla="*/ 80644588 h 61"/>
                <a:gd name="T30" fmla="*/ 136088449 w 54"/>
                <a:gd name="T31" fmla="*/ 80644588 h 61"/>
                <a:gd name="T32" fmla="*/ 123488465 w 54"/>
                <a:gd name="T33" fmla="*/ 80644588 h 61"/>
                <a:gd name="T34" fmla="*/ 108367531 w 54"/>
                <a:gd name="T35" fmla="*/ 40322294 h 61"/>
                <a:gd name="T36" fmla="*/ 128528776 w 54"/>
                <a:gd name="T37" fmla="*/ 35282009 h 61"/>
                <a:gd name="T38" fmla="*/ 136088449 w 54"/>
                <a:gd name="T39" fmla="*/ 63002796 h 61"/>
                <a:gd name="T40" fmla="*/ 123488465 w 54"/>
                <a:gd name="T41" fmla="*/ 80644588 h 61"/>
                <a:gd name="T42" fmla="*/ 88206262 w 54"/>
                <a:gd name="T43" fmla="*/ 25201432 h 61"/>
                <a:gd name="T44" fmla="*/ 70564380 w 54"/>
                <a:gd name="T45" fmla="*/ 0 h 61"/>
                <a:gd name="T46" fmla="*/ 98286885 w 54"/>
                <a:gd name="T47" fmla="*/ 7559637 h 61"/>
                <a:gd name="T48" fmla="*/ 118448154 w 54"/>
                <a:gd name="T49" fmla="*/ 25201432 h 61"/>
                <a:gd name="T50" fmla="*/ 70564380 w 54"/>
                <a:gd name="T51" fmla="*/ 25201432 h 61"/>
                <a:gd name="T52" fmla="*/ 70564380 w 54"/>
                <a:gd name="T53" fmla="*/ 0 h 61"/>
                <a:gd name="T54" fmla="*/ 70564380 w 54"/>
                <a:gd name="T55" fmla="*/ 25201432 h 61"/>
                <a:gd name="T56" fmla="*/ 70564380 w 54"/>
                <a:gd name="T57" fmla="*/ 25201432 h 61"/>
                <a:gd name="T58" fmla="*/ 70564380 w 54"/>
                <a:gd name="T59" fmla="*/ 0 h 61"/>
                <a:gd name="T60" fmla="*/ 70564380 w 54"/>
                <a:gd name="T61" fmla="*/ 25201432 h 61"/>
                <a:gd name="T62" fmla="*/ 30241879 w 54"/>
                <a:gd name="T63" fmla="*/ 40322294 h 61"/>
                <a:gd name="T64" fmla="*/ 30241879 w 54"/>
                <a:gd name="T65" fmla="*/ 10080574 h 61"/>
                <a:gd name="T66" fmla="*/ 57964396 w 54"/>
                <a:gd name="T67" fmla="*/ 0 h 61"/>
                <a:gd name="T68" fmla="*/ 70564380 w 54"/>
                <a:gd name="T69" fmla="*/ 25201432 h 61"/>
                <a:gd name="T70" fmla="*/ 20161251 w 54"/>
                <a:gd name="T71" fmla="*/ 57962511 h 61"/>
                <a:gd name="T72" fmla="*/ 0 w 54"/>
                <a:gd name="T73" fmla="*/ 80644588 h 61"/>
                <a:gd name="T74" fmla="*/ 5040313 w 54"/>
                <a:gd name="T75" fmla="*/ 47881928 h 61"/>
                <a:gd name="T76" fmla="*/ 20161251 w 54"/>
                <a:gd name="T77" fmla="*/ 25201432 h 61"/>
                <a:gd name="T78" fmla="*/ 20161251 w 54"/>
                <a:gd name="T79" fmla="*/ 80644588 h 61"/>
                <a:gd name="T80" fmla="*/ 0 w 54"/>
                <a:gd name="T81" fmla="*/ 80644588 h 61"/>
                <a:gd name="T82" fmla="*/ 20161251 w 54"/>
                <a:gd name="T83" fmla="*/ 80644588 h 61"/>
                <a:gd name="T84" fmla="*/ 20161251 w 54"/>
                <a:gd name="T85" fmla="*/ 80644588 h 61"/>
                <a:gd name="T86" fmla="*/ 0 w 54"/>
                <a:gd name="T87" fmla="*/ 80644588 h 61"/>
                <a:gd name="T88" fmla="*/ 20161251 w 54"/>
                <a:gd name="T89" fmla="*/ 80644588 h 61"/>
                <a:gd name="T90" fmla="*/ 30241879 w 54"/>
                <a:gd name="T91" fmla="*/ 120966895 h 61"/>
                <a:gd name="T92" fmla="*/ 10080625 w 54"/>
                <a:gd name="T93" fmla="*/ 120966895 h 61"/>
                <a:gd name="T94" fmla="*/ 0 w 54"/>
                <a:gd name="T95" fmla="*/ 90725159 h 61"/>
                <a:gd name="T96" fmla="*/ 20161251 w 54"/>
                <a:gd name="T97" fmla="*/ 80644588 h 61"/>
                <a:gd name="T98" fmla="*/ 50403123 w 54"/>
                <a:gd name="T99" fmla="*/ 133566814 h 61"/>
                <a:gd name="T100" fmla="*/ 70564380 w 54"/>
                <a:gd name="T101" fmla="*/ 153727955 h 61"/>
                <a:gd name="T102" fmla="*/ 40322501 w 54"/>
                <a:gd name="T103" fmla="*/ 151208606 h 61"/>
                <a:gd name="T104" fmla="*/ 20161251 w 54"/>
                <a:gd name="T105" fmla="*/ 133566814 h 61"/>
                <a:gd name="T106" fmla="*/ 70564380 w 54"/>
                <a:gd name="T107" fmla="*/ 136087750 h 61"/>
                <a:gd name="T108" fmla="*/ 70564380 w 54"/>
                <a:gd name="T109" fmla="*/ 153727955 h 61"/>
                <a:gd name="T110" fmla="*/ 70564380 w 54"/>
                <a:gd name="T111" fmla="*/ 136087750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1"/>
                <a:gd name="T170" fmla="*/ 54 w 54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1">
                  <a:moveTo>
                    <a:pt x="28" y="54"/>
                  </a:moveTo>
                  <a:lnTo>
                    <a:pt x="28" y="54"/>
                  </a:lnTo>
                  <a:lnTo>
                    <a:pt x="28" y="61"/>
                  </a:lnTo>
                  <a:lnTo>
                    <a:pt x="28" y="54"/>
                  </a:lnTo>
                  <a:close/>
                  <a:moveTo>
                    <a:pt x="28" y="54"/>
                  </a:moveTo>
                  <a:lnTo>
                    <a:pt x="35" y="53"/>
                  </a:lnTo>
                  <a:lnTo>
                    <a:pt x="43" y="48"/>
                  </a:lnTo>
                  <a:lnTo>
                    <a:pt x="47" y="53"/>
                  </a:lnTo>
                  <a:lnTo>
                    <a:pt x="43" y="57"/>
                  </a:lnTo>
                  <a:lnTo>
                    <a:pt x="39" y="60"/>
                  </a:lnTo>
                  <a:lnTo>
                    <a:pt x="33" y="61"/>
                  </a:lnTo>
                  <a:lnTo>
                    <a:pt x="28" y="61"/>
                  </a:lnTo>
                  <a:lnTo>
                    <a:pt x="28" y="54"/>
                  </a:lnTo>
                  <a:close/>
                  <a:moveTo>
                    <a:pt x="43" y="48"/>
                  </a:moveTo>
                  <a:lnTo>
                    <a:pt x="47" y="41"/>
                  </a:lnTo>
                  <a:lnTo>
                    <a:pt x="49" y="32"/>
                  </a:lnTo>
                  <a:lnTo>
                    <a:pt x="54" y="32"/>
                  </a:lnTo>
                  <a:lnTo>
                    <a:pt x="54" y="36"/>
                  </a:lnTo>
                  <a:lnTo>
                    <a:pt x="53" y="44"/>
                  </a:lnTo>
                  <a:lnTo>
                    <a:pt x="51" y="48"/>
                  </a:lnTo>
                  <a:lnTo>
                    <a:pt x="47" y="53"/>
                  </a:lnTo>
                  <a:lnTo>
                    <a:pt x="43" y="48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7" y="23"/>
                  </a:lnTo>
                  <a:lnTo>
                    <a:pt x="43" y="16"/>
                  </a:lnTo>
                  <a:lnTo>
                    <a:pt x="47" y="10"/>
                  </a:lnTo>
                  <a:lnTo>
                    <a:pt x="51" y="14"/>
                  </a:lnTo>
                  <a:lnTo>
                    <a:pt x="53" y="19"/>
                  </a:lnTo>
                  <a:lnTo>
                    <a:pt x="54" y="25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3" y="16"/>
                  </a:moveTo>
                  <a:lnTo>
                    <a:pt x="35" y="1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3"/>
                  </a:lnTo>
                  <a:lnTo>
                    <a:pt x="43" y="4"/>
                  </a:lnTo>
                  <a:lnTo>
                    <a:pt x="47" y="10"/>
                  </a:lnTo>
                  <a:lnTo>
                    <a:pt x="43" y="16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28" y="0"/>
                  </a:lnTo>
                  <a:lnTo>
                    <a:pt x="28" y="10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28" y="0"/>
                  </a:lnTo>
                  <a:lnTo>
                    <a:pt x="28" y="10"/>
                  </a:lnTo>
                  <a:close/>
                  <a:moveTo>
                    <a:pt x="28" y="10"/>
                  </a:moveTo>
                  <a:lnTo>
                    <a:pt x="20" y="10"/>
                  </a:lnTo>
                  <a:lnTo>
                    <a:pt x="12" y="16"/>
                  </a:lnTo>
                  <a:lnTo>
                    <a:pt x="8" y="10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0"/>
                  </a:lnTo>
                  <a:close/>
                  <a:moveTo>
                    <a:pt x="12" y="16"/>
                  </a:moveTo>
                  <a:lnTo>
                    <a:pt x="8" y="23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2" y="16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8" y="41"/>
                  </a:lnTo>
                  <a:lnTo>
                    <a:pt x="12" y="48"/>
                  </a:lnTo>
                  <a:lnTo>
                    <a:pt x="8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12" y="48"/>
                  </a:moveTo>
                  <a:lnTo>
                    <a:pt x="20" y="53"/>
                  </a:lnTo>
                  <a:lnTo>
                    <a:pt x="28" y="54"/>
                  </a:lnTo>
                  <a:lnTo>
                    <a:pt x="28" y="61"/>
                  </a:lnTo>
                  <a:lnTo>
                    <a:pt x="23" y="61"/>
                  </a:lnTo>
                  <a:lnTo>
                    <a:pt x="16" y="60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12" y="48"/>
                  </a:lnTo>
                  <a:close/>
                  <a:moveTo>
                    <a:pt x="28" y="54"/>
                  </a:moveTo>
                  <a:lnTo>
                    <a:pt x="28" y="54"/>
                  </a:lnTo>
                  <a:lnTo>
                    <a:pt x="28" y="61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4" name="Freeform 275"/>
            <p:cNvSpPr>
              <a:spLocks noEditPoints="1"/>
            </p:cNvSpPr>
            <p:nvPr/>
          </p:nvSpPr>
          <p:spPr bwMode="auto">
            <a:xfrm>
              <a:off x="4479925" y="4275138"/>
              <a:ext cx="85725" cy="95250"/>
            </a:xfrm>
            <a:custGeom>
              <a:avLst/>
              <a:gdLst>
                <a:gd name="T0" fmla="*/ 63004707 w 54"/>
                <a:gd name="T1" fmla="*/ 128528779 h 60"/>
                <a:gd name="T2" fmla="*/ 63004707 w 54"/>
                <a:gd name="T3" fmla="*/ 151209386 h 60"/>
                <a:gd name="T4" fmla="*/ 63004707 w 54"/>
                <a:gd name="T5" fmla="*/ 128528779 h 60"/>
                <a:gd name="T6" fmla="*/ 105846582 w 54"/>
                <a:gd name="T7" fmla="*/ 110886896 h 60"/>
                <a:gd name="T8" fmla="*/ 105846582 w 54"/>
                <a:gd name="T9" fmla="*/ 133569091 h 60"/>
                <a:gd name="T10" fmla="*/ 78124053 w 54"/>
                <a:gd name="T11" fmla="*/ 143649713 h 60"/>
                <a:gd name="T12" fmla="*/ 63004707 w 54"/>
                <a:gd name="T13" fmla="*/ 128528779 h 60"/>
                <a:gd name="T14" fmla="*/ 115927204 w 54"/>
                <a:gd name="T15" fmla="*/ 95765938 h 60"/>
                <a:gd name="T16" fmla="*/ 136088449 w 54"/>
                <a:gd name="T17" fmla="*/ 70564382 h 60"/>
                <a:gd name="T18" fmla="*/ 131048138 w 54"/>
                <a:gd name="T19" fmla="*/ 98286887 h 60"/>
                <a:gd name="T20" fmla="*/ 115927204 w 54"/>
                <a:gd name="T21" fmla="*/ 128528779 h 60"/>
                <a:gd name="T22" fmla="*/ 123488465 w 54"/>
                <a:gd name="T23" fmla="*/ 70564382 h 60"/>
                <a:gd name="T24" fmla="*/ 136088449 w 54"/>
                <a:gd name="T25" fmla="*/ 70564382 h 60"/>
                <a:gd name="T26" fmla="*/ 123488465 w 54"/>
                <a:gd name="T27" fmla="*/ 70564382 h 60"/>
                <a:gd name="T28" fmla="*/ 123488465 w 54"/>
                <a:gd name="T29" fmla="*/ 70564382 h 60"/>
                <a:gd name="T30" fmla="*/ 136088449 w 54"/>
                <a:gd name="T31" fmla="*/ 70564382 h 60"/>
                <a:gd name="T32" fmla="*/ 123488465 w 54"/>
                <a:gd name="T33" fmla="*/ 70564382 h 60"/>
                <a:gd name="T34" fmla="*/ 105846582 w 54"/>
                <a:gd name="T35" fmla="*/ 32762829 h 60"/>
                <a:gd name="T36" fmla="*/ 126007827 w 54"/>
                <a:gd name="T37" fmla="*/ 32762829 h 60"/>
                <a:gd name="T38" fmla="*/ 136088449 w 54"/>
                <a:gd name="T39" fmla="*/ 55443448 h 60"/>
                <a:gd name="T40" fmla="*/ 123488465 w 54"/>
                <a:gd name="T41" fmla="*/ 70564382 h 60"/>
                <a:gd name="T42" fmla="*/ 85685313 w 54"/>
                <a:gd name="T43" fmla="*/ 17641889 h 60"/>
                <a:gd name="T44" fmla="*/ 63004707 w 54"/>
                <a:gd name="T45" fmla="*/ 0 h 60"/>
                <a:gd name="T46" fmla="*/ 95765935 w 54"/>
                <a:gd name="T47" fmla="*/ 2520950 h 60"/>
                <a:gd name="T48" fmla="*/ 115927204 w 54"/>
                <a:gd name="T49" fmla="*/ 17641889 h 60"/>
                <a:gd name="T50" fmla="*/ 63004707 w 54"/>
                <a:gd name="T51" fmla="*/ 15120940 h 60"/>
                <a:gd name="T52" fmla="*/ 63004707 w 54"/>
                <a:gd name="T53" fmla="*/ 0 h 60"/>
                <a:gd name="T54" fmla="*/ 63004707 w 54"/>
                <a:gd name="T55" fmla="*/ 15120940 h 60"/>
                <a:gd name="T56" fmla="*/ 63004707 w 54"/>
                <a:gd name="T57" fmla="*/ 15120940 h 60"/>
                <a:gd name="T58" fmla="*/ 63004707 w 54"/>
                <a:gd name="T59" fmla="*/ 0 h 60"/>
                <a:gd name="T60" fmla="*/ 63004707 w 54"/>
                <a:gd name="T61" fmla="*/ 15120940 h 60"/>
                <a:gd name="T62" fmla="*/ 25201562 w 54"/>
                <a:gd name="T63" fmla="*/ 32762829 h 60"/>
                <a:gd name="T64" fmla="*/ 25201562 w 54"/>
                <a:gd name="T65" fmla="*/ 7561264 h 60"/>
                <a:gd name="T66" fmla="*/ 52924085 w 54"/>
                <a:gd name="T67" fmla="*/ 0 h 60"/>
                <a:gd name="T68" fmla="*/ 63004707 w 54"/>
                <a:gd name="T69" fmla="*/ 15120940 h 60"/>
                <a:gd name="T70" fmla="*/ 20161251 w 54"/>
                <a:gd name="T71" fmla="*/ 47883763 h 60"/>
                <a:gd name="T72" fmla="*/ 0 w 54"/>
                <a:gd name="T73" fmla="*/ 70564382 h 60"/>
                <a:gd name="T74" fmla="*/ 2520950 w 54"/>
                <a:gd name="T75" fmla="*/ 42843452 h 60"/>
                <a:gd name="T76" fmla="*/ 20161251 w 54"/>
                <a:gd name="T77" fmla="*/ 17641889 h 60"/>
                <a:gd name="T78" fmla="*/ 12601575 w 54"/>
                <a:gd name="T79" fmla="*/ 70564382 h 60"/>
                <a:gd name="T80" fmla="*/ 0 w 54"/>
                <a:gd name="T81" fmla="*/ 70564382 h 60"/>
                <a:gd name="T82" fmla="*/ 12601575 w 54"/>
                <a:gd name="T83" fmla="*/ 70564382 h 60"/>
                <a:gd name="T84" fmla="*/ 12601575 w 54"/>
                <a:gd name="T85" fmla="*/ 70564382 h 60"/>
                <a:gd name="T86" fmla="*/ 0 w 54"/>
                <a:gd name="T87" fmla="*/ 70564382 h 60"/>
                <a:gd name="T88" fmla="*/ 12601575 w 54"/>
                <a:gd name="T89" fmla="*/ 70564382 h 60"/>
                <a:gd name="T90" fmla="*/ 25201562 w 54"/>
                <a:gd name="T91" fmla="*/ 110886896 h 60"/>
                <a:gd name="T92" fmla="*/ 10080625 w 54"/>
                <a:gd name="T93" fmla="*/ 118448157 h 60"/>
                <a:gd name="T94" fmla="*/ 0 w 54"/>
                <a:gd name="T95" fmla="*/ 88206265 h 60"/>
                <a:gd name="T96" fmla="*/ 12601575 w 54"/>
                <a:gd name="T97" fmla="*/ 70564382 h 60"/>
                <a:gd name="T98" fmla="*/ 50403123 w 54"/>
                <a:gd name="T99" fmla="*/ 126007830 h 60"/>
                <a:gd name="T100" fmla="*/ 63004707 w 54"/>
                <a:gd name="T101" fmla="*/ 151209386 h 60"/>
                <a:gd name="T102" fmla="*/ 40322501 w 54"/>
                <a:gd name="T103" fmla="*/ 143649713 h 60"/>
                <a:gd name="T104" fmla="*/ 20161251 w 54"/>
                <a:gd name="T105" fmla="*/ 128528779 h 60"/>
                <a:gd name="T106" fmla="*/ 63004707 w 54"/>
                <a:gd name="T107" fmla="*/ 128528779 h 60"/>
                <a:gd name="T108" fmla="*/ 63004707 w 54"/>
                <a:gd name="T109" fmla="*/ 151209386 h 60"/>
                <a:gd name="T110" fmla="*/ 63004707 w 54"/>
                <a:gd name="T111" fmla="*/ 128528779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0"/>
                <a:gd name="T170" fmla="*/ 54 w 54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0">
                  <a:moveTo>
                    <a:pt x="25" y="51"/>
                  </a:moveTo>
                  <a:lnTo>
                    <a:pt x="25" y="51"/>
                  </a:lnTo>
                  <a:lnTo>
                    <a:pt x="25" y="60"/>
                  </a:lnTo>
                  <a:lnTo>
                    <a:pt x="25" y="51"/>
                  </a:lnTo>
                  <a:close/>
                  <a:moveTo>
                    <a:pt x="25" y="51"/>
                  </a:moveTo>
                  <a:lnTo>
                    <a:pt x="34" y="50"/>
                  </a:lnTo>
                  <a:lnTo>
                    <a:pt x="42" y="44"/>
                  </a:lnTo>
                  <a:lnTo>
                    <a:pt x="46" y="51"/>
                  </a:lnTo>
                  <a:lnTo>
                    <a:pt x="42" y="53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5" y="60"/>
                  </a:lnTo>
                  <a:lnTo>
                    <a:pt x="25" y="51"/>
                  </a:lnTo>
                  <a:close/>
                  <a:moveTo>
                    <a:pt x="42" y="44"/>
                  </a:moveTo>
                  <a:lnTo>
                    <a:pt x="46" y="38"/>
                  </a:lnTo>
                  <a:lnTo>
                    <a:pt x="49" y="28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2" y="39"/>
                  </a:lnTo>
                  <a:lnTo>
                    <a:pt x="50" y="47"/>
                  </a:lnTo>
                  <a:lnTo>
                    <a:pt x="46" y="51"/>
                  </a:lnTo>
                  <a:lnTo>
                    <a:pt x="42" y="44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54" y="28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54" y="28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46" y="19"/>
                  </a:lnTo>
                  <a:lnTo>
                    <a:pt x="42" y="13"/>
                  </a:lnTo>
                  <a:lnTo>
                    <a:pt x="46" y="7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4" y="22"/>
                  </a:lnTo>
                  <a:lnTo>
                    <a:pt x="54" y="28"/>
                  </a:lnTo>
                  <a:lnTo>
                    <a:pt x="49" y="28"/>
                  </a:lnTo>
                  <a:close/>
                  <a:moveTo>
                    <a:pt x="42" y="13"/>
                  </a:moveTo>
                  <a:lnTo>
                    <a:pt x="34" y="7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7"/>
                  </a:lnTo>
                  <a:lnTo>
                    <a:pt x="42" y="13"/>
                  </a:lnTo>
                  <a:close/>
                  <a:moveTo>
                    <a:pt x="25" y="6"/>
                  </a:moveTo>
                  <a:lnTo>
                    <a:pt x="25" y="6"/>
                  </a:lnTo>
                  <a:lnTo>
                    <a:pt x="25" y="0"/>
                  </a:lnTo>
                  <a:lnTo>
                    <a:pt x="25" y="6"/>
                  </a:lnTo>
                  <a:close/>
                  <a:moveTo>
                    <a:pt x="25" y="6"/>
                  </a:moveTo>
                  <a:lnTo>
                    <a:pt x="25" y="6"/>
                  </a:lnTo>
                  <a:lnTo>
                    <a:pt x="25" y="0"/>
                  </a:lnTo>
                  <a:lnTo>
                    <a:pt x="25" y="6"/>
                  </a:lnTo>
                  <a:close/>
                  <a:moveTo>
                    <a:pt x="25" y="6"/>
                  </a:moveTo>
                  <a:lnTo>
                    <a:pt x="20" y="7"/>
                  </a:lnTo>
                  <a:lnTo>
                    <a:pt x="10" y="13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6"/>
                  </a:lnTo>
                  <a:close/>
                  <a:moveTo>
                    <a:pt x="10" y="13"/>
                  </a:moveTo>
                  <a:lnTo>
                    <a:pt x="8" y="19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0" y="13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0" y="28"/>
                  </a:lnTo>
                  <a:lnTo>
                    <a:pt x="5" y="28"/>
                  </a:lnTo>
                  <a:close/>
                  <a:moveTo>
                    <a:pt x="5" y="28"/>
                  </a:moveTo>
                  <a:lnTo>
                    <a:pt x="5" y="28"/>
                  </a:lnTo>
                  <a:lnTo>
                    <a:pt x="0" y="28"/>
                  </a:lnTo>
                  <a:lnTo>
                    <a:pt x="5" y="28"/>
                  </a:lnTo>
                  <a:close/>
                  <a:moveTo>
                    <a:pt x="5" y="28"/>
                  </a:moveTo>
                  <a:lnTo>
                    <a:pt x="8" y="38"/>
                  </a:lnTo>
                  <a:lnTo>
                    <a:pt x="10" y="44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5" y="28"/>
                  </a:lnTo>
                  <a:close/>
                  <a:moveTo>
                    <a:pt x="10" y="44"/>
                  </a:moveTo>
                  <a:lnTo>
                    <a:pt x="20" y="50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1" y="57"/>
                  </a:lnTo>
                  <a:lnTo>
                    <a:pt x="16" y="57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10" y="44"/>
                  </a:lnTo>
                  <a:close/>
                  <a:moveTo>
                    <a:pt x="25" y="51"/>
                  </a:moveTo>
                  <a:lnTo>
                    <a:pt x="25" y="51"/>
                  </a:lnTo>
                  <a:lnTo>
                    <a:pt x="25" y="60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5" name="Freeform 276"/>
            <p:cNvSpPr>
              <a:spLocks noEditPoints="1"/>
            </p:cNvSpPr>
            <p:nvPr/>
          </p:nvSpPr>
          <p:spPr bwMode="auto">
            <a:xfrm>
              <a:off x="5091113" y="4146550"/>
              <a:ext cx="87312" cy="103187"/>
            </a:xfrm>
            <a:custGeom>
              <a:avLst/>
              <a:gdLst>
                <a:gd name="T0" fmla="*/ 68043041 w 55"/>
                <a:gd name="T1" fmla="*/ 136087764 h 65"/>
                <a:gd name="T2" fmla="*/ 68043041 w 55"/>
                <a:gd name="T3" fmla="*/ 163808541 h 65"/>
                <a:gd name="T4" fmla="*/ 68043041 w 55"/>
                <a:gd name="T5" fmla="*/ 136087764 h 65"/>
                <a:gd name="T6" fmla="*/ 105845977 w 55"/>
                <a:gd name="T7" fmla="*/ 120966907 h 65"/>
                <a:gd name="T8" fmla="*/ 105845977 w 55"/>
                <a:gd name="T9" fmla="*/ 143647399 h 65"/>
                <a:gd name="T10" fmla="*/ 78123606 w 55"/>
                <a:gd name="T11" fmla="*/ 156248907 h 65"/>
                <a:gd name="T12" fmla="*/ 68043041 w 55"/>
                <a:gd name="T13" fmla="*/ 136087764 h 65"/>
                <a:gd name="T14" fmla="*/ 115926541 w 55"/>
                <a:gd name="T15" fmla="*/ 103325088 h 65"/>
                <a:gd name="T16" fmla="*/ 138607017 w 55"/>
                <a:gd name="T17" fmla="*/ 80644596 h 65"/>
                <a:gd name="T18" fmla="*/ 131047388 w 55"/>
                <a:gd name="T19" fmla="*/ 108365399 h 65"/>
                <a:gd name="T20" fmla="*/ 115926541 w 55"/>
                <a:gd name="T21" fmla="*/ 136087764 h 65"/>
                <a:gd name="T22" fmla="*/ 120966823 w 55"/>
                <a:gd name="T23" fmla="*/ 80644596 h 65"/>
                <a:gd name="T24" fmla="*/ 138607017 w 55"/>
                <a:gd name="T25" fmla="*/ 80644596 h 65"/>
                <a:gd name="T26" fmla="*/ 120966823 w 55"/>
                <a:gd name="T27" fmla="*/ 80644596 h 65"/>
                <a:gd name="T28" fmla="*/ 120966823 w 55"/>
                <a:gd name="T29" fmla="*/ 80644596 h 65"/>
                <a:gd name="T30" fmla="*/ 138607017 w 55"/>
                <a:gd name="T31" fmla="*/ 80644596 h 65"/>
                <a:gd name="T32" fmla="*/ 120966823 w 55"/>
                <a:gd name="T33" fmla="*/ 80644596 h 65"/>
                <a:gd name="T34" fmla="*/ 105845977 w 55"/>
                <a:gd name="T35" fmla="*/ 40322298 h 65"/>
                <a:gd name="T36" fmla="*/ 126007106 w 55"/>
                <a:gd name="T37" fmla="*/ 37801361 h 65"/>
                <a:gd name="T38" fmla="*/ 138607017 w 55"/>
                <a:gd name="T39" fmla="*/ 63002802 h 65"/>
                <a:gd name="T40" fmla="*/ 120966823 w 55"/>
                <a:gd name="T41" fmla="*/ 80644596 h 65"/>
                <a:gd name="T42" fmla="*/ 85684823 w 55"/>
                <a:gd name="T43" fmla="*/ 30241727 h 65"/>
                <a:gd name="T44" fmla="*/ 68043041 w 55"/>
                <a:gd name="T45" fmla="*/ 0 h 65"/>
                <a:gd name="T46" fmla="*/ 95765387 w 55"/>
                <a:gd name="T47" fmla="*/ 10080575 h 65"/>
                <a:gd name="T48" fmla="*/ 115926541 w 55"/>
                <a:gd name="T49" fmla="*/ 22680498 h 65"/>
                <a:gd name="T50" fmla="*/ 68043041 w 55"/>
                <a:gd name="T51" fmla="*/ 22680498 h 65"/>
                <a:gd name="T52" fmla="*/ 68043041 w 55"/>
                <a:gd name="T53" fmla="*/ 0 h 65"/>
                <a:gd name="T54" fmla="*/ 68043041 w 55"/>
                <a:gd name="T55" fmla="*/ 22680498 h 65"/>
                <a:gd name="T56" fmla="*/ 68043041 w 55"/>
                <a:gd name="T57" fmla="*/ 22680498 h 65"/>
                <a:gd name="T58" fmla="*/ 68043041 w 55"/>
                <a:gd name="T59" fmla="*/ 0 h 65"/>
                <a:gd name="T60" fmla="*/ 68043041 w 55"/>
                <a:gd name="T61" fmla="*/ 22680498 h 65"/>
                <a:gd name="T62" fmla="*/ 27720771 w 55"/>
                <a:gd name="T63" fmla="*/ 40322298 h 65"/>
                <a:gd name="T64" fmla="*/ 27720771 w 55"/>
                <a:gd name="T65" fmla="*/ 17640212 h 65"/>
                <a:gd name="T66" fmla="*/ 52922195 w 55"/>
                <a:gd name="T67" fmla="*/ 7559638 h 65"/>
                <a:gd name="T68" fmla="*/ 68043041 w 55"/>
                <a:gd name="T69" fmla="*/ 22680498 h 65"/>
                <a:gd name="T70" fmla="*/ 15120853 w 55"/>
                <a:gd name="T71" fmla="*/ 60483453 h 65"/>
                <a:gd name="T72" fmla="*/ 0 w 55"/>
                <a:gd name="T73" fmla="*/ 80644596 h 65"/>
                <a:gd name="T74" fmla="*/ 2519348 w 55"/>
                <a:gd name="T75" fmla="*/ 52922231 h 65"/>
                <a:gd name="T76" fmla="*/ 15120853 w 55"/>
                <a:gd name="T77" fmla="*/ 22680498 h 65"/>
                <a:gd name="T78" fmla="*/ 15120853 w 55"/>
                <a:gd name="T79" fmla="*/ 80644596 h 65"/>
                <a:gd name="T80" fmla="*/ 0 w 55"/>
                <a:gd name="T81" fmla="*/ 80644596 h 65"/>
                <a:gd name="T82" fmla="*/ 15120853 w 55"/>
                <a:gd name="T83" fmla="*/ 80644596 h 65"/>
                <a:gd name="T84" fmla="*/ 15120853 w 55"/>
                <a:gd name="T85" fmla="*/ 80644596 h 65"/>
                <a:gd name="T86" fmla="*/ 0 w 55"/>
                <a:gd name="T87" fmla="*/ 80644596 h 65"/>
                <a:gd name="T88" fmla="*/ 15120853 w 55"/>
                <a:gd name="T89" fmla="*/ 80644596 h 65"/>
                <a:gd name="T90" fmla="*/ 27720771 w 55"/>
                <a:gd name="T91" fmla="*/ 120966907 h 65"/>
                <a:gd name="T92" fmla="*/ 7559633 w 55"/>
                <a:gd name="T93" fmla="*/ 126007192 h 65"/>
                <a:gd name="T94" fmla="*/ 0 w 55"/>
                <a:gd name="T95" fmla="*/ 95765453 h 65"/>
                <a:gd name="T96" fmla="*/ 15120853 w 55"/>
                <a:gd name="T97" fmla="*/ 80644596 h 65"/>
                <a:gd name="T98" fmla="*/ 47881900 w 55"/>
                <a:gd name="T99" fmla="*/ 133566827 h 65"/>
                <a:gd name="T100" fmla="*/ 68043041 w 55"/>
                <a:gd name="T101" fmla="*/ 163808541 h 65"/>
                <a:gd name="T102" fmla="*/ 37801335 w 55"/>
                <a:gd name="T103" fmla="*/ 156248907 h 65"/>
                <a:gd name="T104" fmla="*/ 15120853 w 55"/>
                <a:gd name="T105" fmla="*/ 136087764 h 65"/>
                <a:gd name="T106" fmla="*/ 68043041 w 55"/>
                <a:gd name="T107" fmla="*/ 136087764 h 65"/>
                <a:gd name="T108" fmla="*/ 68043041 w 55"/>
                <a:gd name="T109" fmla="*/ 163808541 h 65"/>
                <a:gd name="T110" fmla="*/ 68043041 w 55"/>
                <a:gd name="T111" fmla="*/ 136087764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"/>
                <a:gd name="T169" fmla="*/ 0 h 65"/>
                <a:gd name="T170" fmla="*/ 55 w 55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" h="65">
                  <a:moveTo>
                    <a:pt x="27" y="54"/>
                  </a:moveTo>
                  <a:lnTo>
                    <a:pt x="27" y="54"/>
                  </a:lnTo>
                  <a:lnTo>
                    <a:pt x="27" y="65"/>
                  </a:lnTo>
                  <a:lnTo>
                    <a:pt x="27" y="54"/>
                  </a:lnTo>
                  <a:close/>
                  <a:moveTo>
                    <a:pt x="27" y="54"/>
                  </a:moveTo>
                  <a:lnTo>
                    <a:pt x="34" y="53"/>
                  </a:lnTo>
                  <a:lnTo>
                    <a:pt x="42" y="48"/>
                  </a:lnTo>
                  <a:lnTo>
                    <a:pt x="46" y="54"/>
                  </a:lnTo>
                  <a:lnTo>
                    <a:pt x="42" y="57"/>
                  </a:lnTo>
                  <a:lnTo>
                    <a:pt x="38" y="62"/>
                  </a:lnTo>
                  <a:lnTo>
                    <a:pt x="31" y="62"/>
                  </a:lnTo>
                  <a:lnTo>
                    <a:pt x="27" y="65"/>
                  </a:lnTo>
                  <a:lnTo>
                    <a:pt x="27" y="54"/>
                  </a:lnTo>
                  <a:close/>
                  <a:moveTo>
                    <a:pt x="42" y="48"/>
                  </a:moveTo>
                  <a:lnTo>
                    <a:pt x="46" y="41"/>
                  </a:lnTo>
                  <a:lnTo>
                    <a:pt x="48" y="32"/>
                  </a:lnTo>
                  <a:lnTo>
                    <a:pt x="55" y="32"/>
                  </a:lnTo>
                  <a:lnTo>
                    <a:pt x="55" y="38"/>
                  </a:lnTo>
                  <a:lnTo>
                    <a:pt x="52" y="43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2" y="48"/>
                  </a:lnTo>
                  <a:close/>
                  <a:moveTo>
                    <a:pt x="48" y="32"/>
                  </a:moveTo>
                  <a:lnTo>
                    <a:pt x="48" y="32"/>
                  </a:lnTo>
                  <a:lnTo>
                    <a:pt x="55" y="32"/>
                  </a:lnTo>
                  <a:lnTo>
                    <a:pt x="48" y="32"/>
                  </a:lnTo>
                  <a:close/>
                  <a:moveTo>
                    <a:pt x="48" y="32"/>
                  </a:moveTo>
                  <a:lnTo>
                    <a:pt x="48" y="32"/>
                  </a:lnTo>
                  <a:lnTo>
                    <a:pt x="55" y="32"/>
                  </a:lnTo>
                  <a:lnTo>
                    <a:pt x="48" y="32"/>
                  </a:lnTo>
                  <a:close/>
                  <a:moveTo>
                    <a:pt x="48" y="32"/>
                  </a:moveTo>
                  <a:lnTo>
                    <a:pt x="46" y="24"/>
                  </a:lnTo>
                  <a:lnTo>
                    <a:pt x="42" y="16"/>
                  </a:lnTo>
                  <a:lnTo>
                    <a:pt x="46" y="9"/>
                  </a:lnTo>
                  <a:lnTo>
                    <a:pt x="50" y="15"/>
                  </a:lnTo>
                  <a:lnTo>
                    <a:pt x="52" y="21"/>
                  </a:lnTo>
                  <a:lnTo>
                    <a:pt x="55" y="25"/>
                  </a:lnTo>
                  <a:lnTo>
                    <a:pt x="55" y="32"/>
                  </a:lnTo>
                  <a:lnTo>
                    <a:pt x="48" y="32"/>
                  </a:lnTo>
                  <a:close/>
                  <a:moveTo>
                    <a:pt x="42" y="16"/>
                  </a:moveTo>
                  <a:lnTo>
                    <a:pt x="34" y="12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42" y="16"/>
                  </a:lnTo>
                  <a:close/>
                  <a:moveTo>
                    <a:pt x="27" y="9"/>
                  </a:moveTo>
                  <a:lnTo>
                    <a:pt x="27" y="9"/>
                  </a:lnTo>
                  <a:lnTo>
                    <a:pt x="27" y="0"/>
                  </a:lnTo>
                  <a:lnTo>
                    <a:pt x="27" y="9"/>
                  </a:lnTo>
                  <a:close/>
                  <a:moveTo>
                    <a:pt x="27" y="9"/>
                  </a:moveTo>
                  <a:lnTo>
                    <a:pt x="27" y="9"/>
                  </a:lnTo>
                  <a:lnTo>
                    <a:pt x="27" y="0"/>
                  </a:lnTo>
                  <a:lnTo>
                    <a:pt x="27" y="9"/>
                  </a:lnTo>
                  <a:close/>
                  <a:moveTo>
                    <a:pt x="27" y="9"/>
                  </a:moveTo>
                  <a:lnTo>
                    <a:pt x="19" y="12"/>
                  </a:lnTo>
                  <a:lnTo>
                    <a:pt x="11" y="16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27" y="9"/>
                  </a:lnTo>
                  <a:close/>
                  <a:moveTo>
                    <a:pt x="11" y="16"/>
                  </a:moveTo>
                  <a:lnTo>
                    <a:pt x="6" y="24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6" y="9"/>
                  </a:lnTo>
                  <a:lnTo>
                    <a:pt x="11" y="16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6" y="32"/>
                  </a:moveTo>
                  <a:lnTo>
                    <a:pt x="6" y="41"/>
                  </a:lnTo>
                  <a:lnTo>
                    <a:pt x="11" y="48"/>
                  </a:lnTo>
                  <a:lnTo>
                    <a:pt x="6" y="54"/>
                  </a:lnTo>
                  <a:lnTo>
                    <a:pt x="3" y="50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11" y="48"/>
                  </a:moveTo>
                  <a:lnTo>
                    <a:pt x="19" y="53"/>
                  </a:lnTo>
                  <a:lnTo>
                    <a:pt x="27" y="54"/>
                  </a:lnTo>
                  <a:lnTo>
                    <a:pt x="27" y="65"/>
                  </a:lnTo>
                  <a:lnTo>
                    <a:pt x="21" y="62"/>
                  </a:lnTo>
                  <a:lnTo>
                    <a:pt x="15" y="62"/>
                  </a:lnTo>
                  <a:lnTo>
                    <a:pt x="11" y="57"/>
                  </a:lnTo>
                  <a:lnTo>
                    <a:pt x="6" y="54"/>
                  </a:lnTo>
                  <a:lnTo>
                    <a:pt x="11" y="48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65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6" name="Freeform 277"/>
            <p:cNvSpPr>
              <a:spLocks noEditPoints="1"/>
            </p:cNvSpPr>
            <p:nvPr/>
          </p:nvSpPr>
          <p:spPr bwMode="auto">
            <a:xfrm>
              <a:off x="6770688" y="2894013"/>
              <a:ext cx="85725" cy="96837"/>
            </a:xfrm>
            <a:custGeom>
              <a:avLst/>
              <a:gdLst>
                <a:gd name="T0" fmla="*/ 73083742 w 54"/>
                <a:gd name="T1" fmla="*/ 133566814 h 61"/>
                <a:gd name="T2" fmla="*/ 73083742 w 54"/>
                <a:gd name="T3" fmla="*/ 153727955 h 61"/>
                <a:gd name="T4" fmla="*/ 73083742 w 54"/>
                <a:gd name="T5" fmla="*/ 133566814 h 61"/>
                <a:gd name="T6" fmla="*/ 105846582 w 54"/>
                <a:gd name="T7" fmla="*/ 110886324 h 61"/>
                <a:gd name="T8" fmla="*/ 105846582 w 54"/>
                <a:gd name="T9" fmla="*/ 141128036 h 61"/>
                <a:gd name="T10" fmla="*/ 83165951 w 54"/>
                <a:gd name="T11" fmla="*/ 153727955 h 61"/>
                <a:gd name="T12" fmla="*/ 73083742 w 54"/>
                <a:gd name="T13" fmla="*/ 133566814 h 61"/>
                <a:gd name="T14" fmla="*/ 115927204 w 54"/>
                <a:gd name="T15" fmla="*/ 98284793 h 61"/>
                <a:gd name="T16" fmla="*/ 136088449 w 54"/>
                <a:gd name="T17" fmla="*/ 75604303 h 61"/>
                <a:gd name="T18" fmla="*/ 131048138 w 54"/>
                <a:gd name="T19" fmla="*/ 108365388 h 61"/>
                <a:gd name="T20" fmla="*/ 115927204 w 54"/>
                <a:gd name="T21" fmla="*/ 133566814 h 61"/>
                <a:gd name="T22" fmla="*/ 120967515 w 54"/>
                <a:gd name="T23" fmla="*/ 75604303 h 61"/>
                <a:gd name="T24" fmla="*/ 136088449 w 54"/>
                <a:gd name="T25" fmla="*/ 75604303 h 61"/>
                <a:gd name="T26" fmla="*/ 120967515 w 54"/>
                <a:gd name="T27" fmla="*/ 75604303 h 61"/>
                <a:gd name="T28" fmla="*/ 120967515 w 54"/>
                <a:gd name="T29" fmla="*/ 75604303 h 61"/>
                <a:gd name="T30" fmla="*/ 136088449 w 54"/>
                <a:gd name="T31" fmla="*/ 75604303 h 61"/>
                <a:gd name="T32" fmla="*/ 120967515 w 54"/>
                <a:gd name="T33" fmla="*/ 75604303 h 61"/>
                <a:gd name="T34" fmla="*/ 105846582 w 54"/>
                <a:gd name="T35" fmla="*/ 37801358 h 61"/>
                <a:gd name="T36" fmla="*/ 126007827 w 54"/>
                <a:gd name="T37" fmla="*/ 37801358 h 61"/>
                <a:gd name="T38" fmla="*/ 136088449 w 54"/>
                <a:gd name="T39" fmla="*/ 63002796 h 61"/>
                <a:gd name="T40" fmla="*/ 120967515 w 54"/>
                <a:gd name="T41" fmla="*/ 75604303 h 61"/>
                <a:gd name="T42" fmla="*/ 88206262 w 54"/>
                <a:gd name="T43" fmla="*/ 22680496 h 61"/>
                <a:gd name="T44" fmla="*/ 73083742 w 54"/>
                <a:gd name="T45" fmla="*/ 0 h 61"/>
                <a:gd name="T46" fmla="*/ 95765935 w 54"/>
                <a:gd name="T47" fmla="*/ 7559637 h 61"/>
                <a:gd name="T48" fmla="*/ 115927204 w 54"/>
                <a:gd name="T49" fmla="*/ 22680496 h 61"/>
                <a:gd name="T50" fmla="*/ 73083742 w 54"/>
                <a:gd name="T51" fmla="*/ 15120862 h 61"/>
                <a:gd name="T52" fmla="*/ 73083742 w 54"/>
                <a:gd name="T53" fmla="*/ 0 h 61"/>
                <a:gd name="T54" fmla="*/ 73083742 w 54"/>
                <a:gd name="T55" fmla="*/ 15120862 h 61"/>
                <a:gd name="T56" fmla="*/ 73083742 w 54"/>
                <a:gd name="T57" fmla="*/ 15120862 h 61"/>
                <a:gd name="T58" fmla="*/ 73083742 w 54"/>
                <a:gd name="T59" fmla="*/ 0 h 61"/>
                <a:gd name="T60" fmla="*/ 73083742 w 54"/>
                <a:gd name="T61" fmla="*/ 15120862 h 61"/>
                <a:gd name="T62" fmla="*/ 27722517 w 54"/>
                <a:gd name="T63" fmla="*/ 37801358 h 61"/>
                <a:gd name="T64" fmla="*/ 27722517 w 54"/>
                <a:gd name="T65" fmla="*/ 12599922 h 61"/>
                <a:gd name="T66" fmla="*/ 55443447 w 54"/>
                <a:gd name="T67" fmla="*/ 0 h 61"/>
                <a:gd name="T68" fmla="*/ 73083742 w 54"/>
                <a:gd name="T69" fmla="*/ 15120862 h 61"/>
                <a:gd name="T70" fmla="*/ 22682200 w 54"/>
                <a:gd name="T71" fmla="*/ 52922226 h 61"/>
                <a:gd name="T72" fmla="*/ 0 w 54"/>
                <a:gd name="T73" fmla="*/ 75604303 h 61"/>
                <a:gd name="T74" fmla="*/ 5040313 w 54"/>
                <a:gd name="T75" fmla="*/ 45362579 h 61"/>
                <a:gd name="T76" fmla="*/ 22682200 w 54"/>
                <a:gd name="T77" fmla="*/ 22680496 h 61"/>
                <a:gd name="T78" fmla="*/ 15120939 w 54"/>
                <a:gd name="T79" fmla="*/ 75604303 h 61"/>
                <a:gd name="T80" fmla="*/ 0 w 54"/>
                <a:gd name="T81" fmla="*/ 75604303 h 61"/>
                <a:gd name="T82" fmla="*/ 15120939 w 54"/>
                <a:gd name="T83" fmla="*/ 75604303 h 61"/>
                <a:gd name="T84" fmla="*/ 15120939 w 54"/>
                <a:gd name="T85" fmla="*/ 75604303 h 61"/>
                <a:gd name="T86" fmla="*/ 0 w 54"/>
                <a:gd name="T87" fmla="*/ 75604303 h 61"/>
                <a:gd name="T88" fmla="*/ 15120939 w 54"/>
                <a:gd name="T89" fmla="*/ 75604303 h 61"/>
                <a:gd name="T90" fmla="*/ 27722517 w 54"/>
                <a:gd name="T91" fmla="*/ 110886324 h 61"/>
                <a:gd name="T92" fmla="*/ 12601575 w 54"/>
                <a:gd name="T93" fmla="*/ 123486244 h 61"/>
                <a:gd name="T94" fmla="*/ 0 w 54"/>
                <a:gd name="T95" fmla="*/ 93244508 h 61"/>
                <a:gd name="T96" fmla="*/ 15120939 w 54"/>
                <a:gd name="T97" fmla="*/ 75604303 h 61"/>
                <a:gd name="T98" fmla="*/ 52924085 w 54"/>
                <a:gd name="T99" fmla="*/ 133566814 h 61"/>
                <a:gd name="T100" fmla="*/ 73083742 w 54"/>
                <a:gd name="T101" fmla="*/ 153727955 h 61"/>
                <a:gd name="T102" fmla="*/ 37801552 w 54"/>
                <a:gd name="T103" fmla="*/ 148687670 h 61"/>
                <a:gd name="T104" fmla="*/ 22682200 w 54"/>
                <a:gd name="T105" fmla="*/ 133566814 h 61"/>
                <a:gd name="T106" fmla="*/ 73083742 w 54"/>
                <a:gd name="T107" fmla="*/ 133566814 h 61"/>
                <a:gd name="T108" fmla="*/ 73083742 w 54"/>
                <a:gd name="T109" fmla="*/ 153727955 h 61"/>
                <a:gd name="T110" fmla="*/ 73083742 w 54"/>
                <a:gd name="T111" fmla="*/ 133566814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1"/>
                <a:gd name="T170" fmla="*/ 54 w 54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1">
                  <a:moveTo>
                    <a:pt x="29" y="53"/>
                  </a:moveTo>
                  <a:lnTo>
                    <a:pt x="29" y="53"/>
                  </a:lnTo>
                  <a:lnTo>
                    <a:pt x="29" y="61"/>
                  </a:lnTo>
                  <a:lnTo>
                    <a:pt x="29" y="53"/>
                  </a:lnTo>
                  <a:close/>
                  <a:moveTo>
                    <a:pt x="29" y="53"/>
                  </a:moveTo>
                  <a:lnTo>
                    <a:pt x="35" y="53"/>
                  </a:lnTo>
                  <a:lnTo>
                    <a:pt x="42" y="44"/>
                  </a:lnTo>
                  <a:lnTo>
                    <a:pt x="46" y="53"/>
                  </a:lnTo>
                  <a:lnTo>
                    <a:pt x="42" y="56"/>
                  </a:lnTo>
                  <a:lnTo>
                    <a:pt x="38" y="59"/>
                  </a:lnTo>
                  <a:lnTo>
                    <a:pt x="33" y="61"/>
                  </a:lnTo>
                  <a:lnTo>
                    <a:pt x="29" y="61"/>
                  </a:lnTo>
                  <a:lnTo>
                    <a:pt x="29" y="53"/>
                  </a:lnTo>
                  <a:close/>
                  <a:moveTo>
                    <a:pt x="42" y="44"/>
                  </a:moveTo>
                  <a:lnTo>
                    <a:pt x="46" y="39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37"/>
                  </a:lnTo>
                  <a:lnTo>
                    <a:pt x="52" y="43"/>
                  </a:lnTo>
                  <a:lnTo>
                    <a:pt x="50" y="49"/>
                  </a:lnTo>
                  <a:lnTo>
                    <a:pt x="46" y="53"/>
                  </a:lnTo>
                  <a:lnTo>
                    <a:pt x="42" y="44"/>
                  </a:lnTo>
                  <a:close/>
                  <a:moveTo>
                    <a:pt x="48" y="30"/>
                  </a:moveTo>
                  <a:lnTo>
                    <a:pt x="48" y="30"/>
                  </a:lnTo>
                  <a:lnTo>
                    <a:pt x="54" y="30"/>
                  </a:lnTo>
                  <a:lnTo>
                    <a:pt x="48" y="30"/>
                  </a:lnTo>
                  <a:close/>
                  <a:moveTo>
                    <a:pt x="48" y="30"/>
                  </a:moveTo>
                  <a:lnTo>
                    <a:pt x="48" y="30"/>
                  </a:lnTo>
                  <a:lnTo>
                    <a:pt x="54" y="30"/>
                  </a:lnTo>
                  <a:lnTo>
                    <a:pt x="48" y="30"/>
                  </a:lnTo>
                  <a:close/>
                  <a:moveTo>
                    <a:pt x="48" y="30"/>
                  </a:moveTo>
                  <a:lnTo>
                    <a:pt x="46" y="21"/>
                  </a:lnTo>
                  <a:lnTo>
                    <a:pt x="42" y="15"/>
                  </a:lnTo>
                  <a:lnTo>
                    <a:pt x="46" y="9"/>
                  </a:lnTo>
                  <a:lnTo>
                    <a:pt x="50" y="15"/>
                  </a:lnTo>
                  <a:lnTo>
                    <a:pt x="52" y="18"/>
                  </a:lnTo>
                  <a:lnTo>
                    <a:pt x="54" y="25"/>
                  </a:lnTo>
                  <a:lnTo>
                    <a:pt x="54" y="30"/>
                  </a:lnTo>
                  <a:lnTo>
                    <a:pt x="48" y="30"/>
                  </a:lnTo>
                  <a:close/>
                  <a:moveTo>
                    <a:pt x="42" y="15"/>
                  </a:moveTo>
                  <a:lnTo>
                    <a:pt x="35" y="9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2" y="5"/>
                  </a:lnTo>
                  <a:lnTo>
                    <a:pt x="46" y="9"/>
                  </a:lnTo>
                  <a:lnTo>
                    <a:pt x="42" y="15"/>
                  </a:lnTo>
                  <a:close/>
                  <a:moveTo>
                    <a:pt x="29" y="6"/>
                  </a:moveTo>
                  <a:lnTo>
                    <a:pt x="29" y="6"/>
                  </a:lnTo>
                  <a:lnTo>
                    <a:pt x="29" y="0"/>
                  </a:lnTo>
                  <a:lnTo>
                    <a:pt x="29" y="6"/>
                  </a:lnTo>
                  <a:close/>
                  <a:moveTo>
                    <a:pt x="29" y="6"/>
                  </a:moveTo>
                  <a:lnTo>
                    <a:pt x="29" y="6"/>
                  </a:lnTo>
                  <a:lnTo>
                    <a:pt x="29" y="0"/>
                  </a:lnTo>
                  <a:lnTo>
                    <a:pt x="29" y="6"/>
                  </a:lnTo>
                  <a:close/>
                  <a:moveTo>
                    <a:pt x="29" y="6"/>
                  </a:moveTo>
                  <a:lnTo>
                    <a:pt x="21" y="9"/>
                  </a:lnTo>
                  <a:lnTo>
                    <a:pt x="11" y="15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29" y="6"/>
                  </a:lnTo>
                  <a:close/>
                  <a:moveTo>
                    <a:pt x="11" y="15"/>
                  </a:moveTo>
                  <a:lnTo>
                    <a:pt x="9" y="21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1" y="15"/>
                  </a:lnTo>
                  <a:close/>
                  <a:moveTo>
                    <a:pt x="6" y="30"/>
                  </a:moveTo>
                  <a:lnTo>
                    <a:pt x="6" y="30"/>
                  </a:lnTo>
                  <a:lnTo>
                    <a:pt x="0" y="30"/>
                  </a:lnTo>
                  <a:lnTo>
                    <a:pt x="6" y="30"/>
                  </a:lnTo>
                  <a:close/>
                  <a:moveTo>
                    <a:pt x="6" y="30"/>
                  </a:moveTo>
                  <a:lnTo>
                    <a:pt x="6" y="30"/>
                  </a:lnTo>
                  <a:lnTo>
                    <a:pt x="0" y="30"/>
                  </a:lnTo>
                  <a:lnTo>
                    <a:pt x="6" y="30"/>
                  </a:lnTo>
                  <a:close/>
                  <a:moveTo>
                    <a:pt x="6" y="30"/>
                  </a:moveTo>
                  <a:lnTo>
                    <a:pt x="9" y="39"/>
                  </a:lnTo>
                  <a:lnTo>
                    <a:pt x="11" y="44"/>
                  </a:lnTo>
                  <a:lnTo>
                    <a:pt x="9" y="53"/>
                  </a:lnTo>
                  <a:lnTo>
                    <a:pt x="5" y="49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6" y="30"/>
                  </a:lnTo>
                  <a:close/>
                  <a:moveTo>
                    <a:pt x="11" y="44"/>
                  </a:moveTo>
                  <a:lnTo>
                    <a:pt x="21" y="53"/>
                  </a:lnTo>
                  <a:lnTo>
                    <a:pt x="29" y="53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5" y="59"/>
                  </a:lnTo>
                  <a:lnTo>
                    <a:pt x="11" y="56"/>
                  </a:lnTo>
                  <a:lnTo>
                    <a:pt x="9" y="53"/>
                  </a:lnTo>
                  <a:lnTo>
                    <a:pt x="11" y="44"/>
                  </a:lnTo>
                  <a:close/>
                  <a:moveTo>
                    <a:pt x="29" y="53"/>
                  </a:moveTo>
                  <a:lnTo>
                    <a:pt x="29" y="53"/>
                  </a:lnTo>
                  <a:lnTo>
                    <a:pt x="29" y="61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7" name="Freeform 278"/>
            <p:cNvSpPr>
              <a:spLocks noEditPoints="1"/>
            </p:cNvSpPr>
            <p:nvPr/>
          </p:nvSpPr>
          <p:spPr bwMode="auto">
            <a:xfrm>
              <a:off x="1924050" y="3648075"/>
              <a:ext cx="4894262" cy="860425"/>
            </a:xfrm>
            <a:custGeom>
              <a:avLst/>
              <a:gdLst>
                <a:gd name="T0" fmla="*/ 12599985 w 3083"/>
                <a:gd name="T1" fmla="*/ 1123989578 h 542"/>
                <a:gd name="T2" fmla="*/ 977820612 w 3083"/>
                <a:gd name="T3" fmla="*/ 1323082626 h 542"/>
                <a:gd name="T4" fmla="*/ 967739991 w 3083"/>
                <a:gd name="T5" fmla="*/ 1365924469 h 542"/>
                <a:gd name="T6" fmla="*/ 0 w 3083"/>
                <a:gd name="T7" fmla="*/ 1164312060 h 542"/>
                <a:gd name="T8" fmla="*/ 12599985 w 3083"/>
                <a:gd name="T9" fmla="*/ 1123989578 h 542"/>
                <a:gd name="T10" fmla="*/ 972780302 w 3083"/>
                <a:gd name="T11" fmla="*/ 1365924469 h 542"/>
                <a:gd name="T12" fmla="*/ 972780302 w 3083"/>
                <a:gd name="T13" fmla="*/ 1365924469 h 542"/>
                <a:gd name="T14" fmla="*/ 967739991 w 3083"/>
                <a:gd name="T15" fmla="*/ 1365924469 h 542"/>
                <a:gd name="T16" fmla="*/ 972780302 w 3083"/>
                <a:gd name="T17" fmla="*/ 1338203557 h 542"/>
                <a:gd name="T18" fmla="*/ 972780302 w 3083"/>
                <a:gd name="T19" fmla="*/ 1365924469 h 542"/>
                <a:gd name="T20" fmla="*/ 972780302 w 3083"/>
                <a:gd name="T21" fmla="*/ 1320561677 h 542"/>
                <a:gd name="T22" fmla="*/ 2147483647 w 3083"/>
                <a:gd name="T23" fmla="*/ 1255037644 h 542"/>
                <a:gd name="T24" fmla="*/ 2147483647 w 3083"/>
                <a:gd name="T25" fmla="*/ 1295360126 h 542"/>
                <a:gd name="T26" fmla="*/ 972780302 w 3083"/>
                <a:gd name="T27" fmla="*/ 1365924469 h 542"/>
                <a:gd name="T28" fmla="*/ 972780302 w 3083"/>
                <a:gd name="T29" fmla="*/ 1320561677 h 542"/>
                <a:gd name="T30" fmla="*/ 2147483647 w 3083"/>
                <a:gd name="T31" fmla="*/ 1255037644 h 542"/>
                <a:gd name="T32" fmla="*/ 2147483647 w 3083"/>
                <a:gd name="T33" fmla="*/ 1255037644 h 542"/>
                <a:gd name="T34" fmla="*/ 2147483647 w 3083"/>
                <a:gd name="T35" fmla="*/ 1280239195 h 542"/>
                <a:gd name="T36" fmla="*/ 2147483647 w 3083"/>
                <a:gd name="T37" fmla="*/ 1255037644 h 542"/>
                <a:gd name="T38" fmla="*/ 2147483647 w 3083"/>
                <a:gd name="T39" fmla="*/ 1255037644 h 542"/>
                <a:gd name="T40" fmla="*/ 2147483647 w 3083"/>
                <a:gd name="T41" fmla="*/ 1209674852 h 542"/>
                <a:gd name="T42" fmla="*/ 2147483647 w 3083"/>
                <a:gd name="T43" fmla="*/ 1255037644 h 542"/>
                <a:gd name="T44" fmla="*/ 2147483647 w 3083"/>
                <a:gd name="T45" fmla="*/ 1295360126 h 542"/>
                <a:gd name="T46" fmla="*/ 2147483647 w 3083"/>
                <a:gd name="T47" fmla="*/ 1255037644 h 542"/>
                <a:gd name="T48" fmla="*/ 2147483647 w 3083"/>
                <a:gd name="T49" fmla="*/ 1249997334 h 542"/>
                <a:gd name="T50" fmla="*/ 2147483647 w 3083"/>
                <a:gd name="T51" fmla="*/ 1255037644 h 542"/>
                <a:gd name="T52" fmla="*/ 2147483647 w 3083"/>
                <a:gd name="T53" fmla="*/ 1255037644 h 542"/>
                <a:gd name="T54" fmla="*/ 2147483647 w 3083"/>
                <a:gd name="T55" fmla="*/ 1232355454 h 542"/>
                <a:gd name="T56" fmla="*/ 2147483647 w 3083"/>
                <a:gd name="T57" fmla="*/ 1249997334 h 542"/>
                <a:gd name="T58" fmla="*/ 2147483647 w 3083"/>
                <a:gd name="T59" fmla="*/ 1209674852 h 542"/>
                <a:gd name="T60" fmla="*/ 2147483647 w 3083"/>
                <a:gd name="T61" fmla="*/ 1073586476 h 542"/>
                <a:gd name="T62" fmla="*/ 2147483647 w 3083"/>
                <a:gd name="T63" fmla="*/ 1113908958 h 542"/>
                <a:gd name="T64" fmla="*/ 2147483647 w 3083"/>
                <a:gd name="T65" fmla="*/ 1249997334 h 542"/>
                <a:gd name="T66" fmla="*/ 2147483647 w 3083"/>
                <a:gd name="T67" fmla="*/ 1209674852 h 542"/>
                <a:gd name="T68" fmla="*/ 2147483647 w 3083"/>
                <a:gd name="T69" fmla="*/ 1113908958 h 542"/>
                <a:gd name="T70" fmla="*/ 2147483647 w 3083"/>
                <a:gd name="T71" fmla="*/ 1113908958 h 542"/>
                <a:gd name="T72" fmla="*/ 2147483647 w 3083"/>
                <a:gd name="T73" fmla="*/ 1113908958 h 542"/>
                <a:gd name="T74" fmla="*/ 2147483647 w 3083"/>
                <a:gd name="T75" fmla="*/ 1091226768 h 542"/>
                <a:gd name="T76" fmla="*/ 2147483647 w 3083"/>
                <a:gd name="T77" fmla="*/ 1113908958 h 542"/>
                <a:gd name="T78" fmla="*/ 2147483647 w 3083"/>
                <a:gd name="T79" fmla="*/ 1073586476 h 542"/>
                <a:gd name="T80" fmla="*/ 2147483647 w 3083"/>
                <a:gd name="T81" fmla="*/ 0 h 542"/>
                <a:gd name="T82" fmla="*/ 2147483647 w 3083"/>
                <a:gd name="T83" fmla="*/ 42841856 h 542"/>
                <a:gd name="T84" fmla="*/ 2147483647 w 3083"/>
                <a:gd name="T85" fmla="*/ 1113908958 h 542"/>
                <a:gd name="T86" fmla="*/ 2147483647 w 3083"/>
                <a:gd name="T87" fmla="*/ 1073586476 h 5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83"/>
                <a:gd name="T133" fmla="*/ 0 h 542"/>
                <a:gd name="T134" fmla="*/ 3083 w 3083"/>
                <a:gd name="T135" fmla="*/ 542 h 5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83" h="542">
                  <a:moveTo>
                    <a:pt x="5" y="446"/>
                  </a:moveTo>
                  <a:lnTo>
                    <a:pt x="388" y="525"/>
                  </a:lnTo>
                  <a:lnTo>
                    <a:pt x="384" y="542"/>
                  </a:lnTo>
                  <a:lnTo>
                    <a:pt x="0" y="462"/>
                  </a:lnTo>
                  <a:lnTo>
                    <a:pt x="5" y="446"/>
                  </a:lnTo>
                  <a:close/>
                  <a:moveTo>
                    <a:pt x="386" y="542"/>
                  </a:moveTo>
                  <a:lnTo>
                    <a:pt x="386" y="542"/>
                  </a:lnTo>
                  <a:lnTo>
                    <a:pt x="384" y="542"/>
                  </a:lnTo>
                  <a:lnTo>
                    <a:pt x="386" y="531"/>
                  </a:lnTo>
                  <a:lnTo>
                    <a:pt x="386" y="542"/>
                  </a:lnTo>
                  <a:close/>
                  <a:moveTo>
                    <a:pt x="386" y="524"/>
                  </a:moveTo>
                  <a:lnTo>
                    <a:pt x="961" y="498"/>
                  </a:lnTo>
                  <a:lnTo>
                    <a:pt x="964" y="514"/>
                  </a:lnTo>
                  <a:lnTo>
                    <a:pt x="386" y="542"/>
                  </a:lnTo>
                  <a:lnTo>
                    <a:pt x="386" y="524"/>
                  </a:lnTo>
                  <a:close/>
                  <a:moveTo>
                    <a:pt x="961" y="498"/>
                  </a:moveTo>
                  <a:lnTo>
                    <a:pt x="961" y="498"/>
                  </a:lnTo>
                  <a:lnTo>
                    <a:pt x="964" y="508"/>
                  </a:lnTo>
                  <a:lnTo>
                    <a:pt x="961" y="498"/>
                  </a:lnTo>
                  <a:close/>
                  <a:moveTo>
                    <a:pt x="961" y="498"/>
                  </a:moveTo>
                  <a:lnTo>
                    <a:pt x="1635" y="480"/>
                  </a:lnTo>
                  <a:lnTo>
                    <a:pt x="1637" y="498"/>
                  </a:lnTo>
                  <a:lnTo>
                    <a:pt x="964" y="514"/>
                  </a:lnTo>
                  <a:lnTo>
                    <a:pt x="961" y="498"/>
                  </a:lnTo>
                  <a:close/>
                  <a:moveTo>
                    <a:pt x="1637" y="496"/>
                  </a:moveTo>
                  <a:lnTo>
                    <a:pt x="1637" y="498"/>
                  </a:lnTo>
                  <a:lnTo>
                    <a:pt x="1635" y="489"/>
                  </a:lnTo>
                  <a:lnTo>
                    <a:pt x="1637" y="496"/>
                  </a:lnTo>
                  <a:close/>
                  <a:moveTo>
                    <a:pt x="1635" y="480"/>
                  </a:moveTo>
                  <a:lnTo>
                    <a:pt x="2021" y="426"/>
                  </a:lnTo>
                  <a:lnTo>
                    <a:pt x="2022" y="442"/>
                  </a:lnTo>
                  <a:lnTo>
                    <a:pt x="1637" y="496"/>
                  </a:lnTo>
                  <a:lnTo>
                    <a:pt x="1635" y="480"/>
                  </a:lnTo>
                  <a:close/>
                  <a:moveTo>
                    <a:pt x="2025" y="442"/>
                  </a:moveTo>
                  <a:lnTo>
                    <a:pt x="2022" y="442"/>
                  </a:lnTo>
                  <a:lnTo>
                    <a:pt x="2022" y="433"/>
                  </a:lnTo>
                  <a:lnTo>
                    <a:pt x="2025" y="442"/>
                  </a:lnTo>
                  <a:close/>
                  <a:moveTo>
                    <a:pt x="2018" y="426"/>
                  </a:moveTo>
                  <a:lnTo>
                    <a:pt x="3078" y="0"/>
                  </a:lnTo>
                  <a:lnTo>
                    <a:pt x="3083" y="17"/>
                  </a:lnTo>
                  <a:lnTo>
                    <a:pt x="2025" y="442"/>
                  </a:lnTo>
                  <a:lnTo>
                    <a:pt x="2018" y="426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1887538" y="4329113"/>
              <a:ext cx="77787" cy="80962"/>
            </a:xfrm>
            <a:custGeom>
              <a:avLst/>
              <a:gdLst>
                <a:gd name="T0" fmla="*/ 63002713 w 49"/>
                <a:gd name="T1" fmla="*/ 128526392 h 51"/>
                <a:gd name="T2" fmla="*/ 83163827 w 49"/>
                <a:gd name="T3" fmla="*/ 123486113 h 51"/>
                <a:gd name="T4" fmla="*/ 105845899 w 49"/>
                <a:gd name="T5" fmla="*/ 113405553 h 51"/>
                <a:gd name="T6" fmla="*/ 120966734 w 49"/>
                <a:gd name="T7" fmla="*/ 88204129 h 51"/>
                <a:gd name="T8" fmla="*/ 123486080 w 49"/>
                <a:gd name="T9" fmla="*/ 57962450 h 51"/>
                <a:gd name="T10" fmla="*/ 120966734 w 49"/>
                <a:gd name="T11" fmla="*/ 40322251 h 51"/>
                <a:gd name="T12" fmla="*/ 105845899 w 49"/>
                <a:gd name="T13" fmla="*/ 12599909 h 51"/>
                <a:gd name="T14" fmla="*/ 83163827 w 49"/>
                <a:gd name="T15" fmla="*/ 2519347 h 51"/>
                <a:gd name="T16" fmla="*/ 63002713 w 49"/>
                <a:gd name="T17" fmla="*/ 0 h 51"/>
                <a:gd name="T18" fmla="*/ 37801308 w 49"/>
                <a:gd name="T19" fmla="*/ 2519347 h 51"/>
                <a:gd name="T20" fmla="*/ 17640187 w 49"/>
                <a:gd name="T21" fmla="*/ 12599909 h 51"/>
                <a:gd name="T22" fmla="*/ 7559627 w 49"/>
                <a:gd name="T23" fmla="*/ 40322251 h 51"/>
                <a:gd name="T24" fmla="*/ 0 w 49"/>
                <a:gd name="T25" fmla="*/ 57962450 h 51"/>
                <a:gd name="T26" fmla="*/ 7559627 w 49"/>
                <a:gd name="T27" fmla="*/ 88204129 h 51"/>
                <a:gd name="T28" fmla="*/ 17640187 w 49"/>
                <a:gd name="T29" fmla="*/ 113405553 h 51"/>
                <a:gd name="T30" fmla="*/ 37801308 w 49"/>
                <a:gd name="T31" fmla="*/ 123486113 h 51"/>
                <a:gd name="T32" fmla="*/ 63002713 w 49"/>
                <a:gd name="T33" fmla="*/ 12852639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1"/>
                <a:gd name="T53" fmla="*/ 49 w 49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1">
                  <a:moveTo>
                    <a:pt x="25" y="51"/>
                  </a:moveTo>
                  <a:lnTo>
                    <a:pt x="33" y="49"/>
                  </a:lnTo>
                  <a:lnTo>
                    <a:pt x="42" y="45"/>
                  </a:lnTo>
                  <a:lnTo>
                    <a:pt x="48" y="35"/>
                  </a:lnTo>
                  <a:lnTo>
                    <a:pt x="49" y="23"/>
                  </a:lnTo>
                  <a:lnTo>
                    <a:pt x="48" y="16"/>
                  </a:lnTo>
                  <a:lnTo>
                    <a:pt x="42" y="5"/>
                  </a:lnTo>
                  <a:lnTo>
                    <a:pt x="33" y="1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7" y="5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35"/>
                  </a:lnTo>
                  <a:lnTo>
                    <a:pt x="7" y="45"/>
                  </a:lnTo>
                  <a:lnTo>
                    <a:pt x="15" y="49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79" name="Freeform 280"/>
            <p:cNvSpPr>
              <a:spLocks noEditPoints="1"/>
            </p:cNvSpPr>
            <p:nvPr/>
          </p:nvSpPr>
          <p:spPr bwMode="auto">
            <a:xfrm>
              <a:off x="1884363" y="4319588"/>
              <a:ext cx="85725" cy="96837"/>
            </a:xfrm>
            <a:custGeom>
              <a:avLst/>
              <a:gdLst>
                <a:gd name="T0" fmla="*/ 68045018 w 54"/>
                <a:gd name="T1" fmla="*/ 133566814 h 61"/>
                <a:gd name="T2" fmla="*/ 68045018 w 54"/>
                <a:gd name="T3" fmla="*/ 153727955 h 61"/>
                <a:gd name="T4" fmla="*/ 68045018 w 54"/>
                <a:gd name="T5" fmla="*/ 133566814 h 61"/>
                <a:gd name="T6" fmla="*/ 105846582 w 54"/>
                <a:gd name="T7" fmla="*/ 120966895 h 61"/>
                <a:gd name="T8" fmla="*/ 105846582 w 54"/>
                <a:gd name="T9" fmla="*/ 143647384 h 61"/>
                <a:gd name="T10" fmla="*/ 85685313 w 54"/>
                <a:gd name="T11" fmla="*/ 153727955 h 61"/>
                <a:gd name="T12" fmla="*/ 68045018 w 54"/>
                <a:gd name="T13" fmla="*/ 133566814 h 61"/>
                <a:gd name="T14" fmla="*/ 115927204 w 54"/>
                <a:gd name="T15" fmla="*/ 98284793 h 61"/>
                <a:gd name="T16" fmla="*/ 136088449 w 54"/>
                <a:gd name="T17" fmla="*/ 73083367 h 61"/>
                <a:gd name="T18" fmla="*/ 128528776 w 54"/>
                <a:gd name="T19" fmla="*/ 110886324 h 61"/>
                <a:gd name="T20" fmla="*/ 115927204 w 54"/>
                <a:gd name="T21" fmla="*/ 133566814 h 61"/>
                <a:gd name="T22" fmla="*/ 118448154 w 54"/>
                <a:gd name="T23" fmla="*/ 73083367 h 61"/>
                <a:gd name="T24" fmla="*/ 136088449 w 54"/>
                <a:gd name="T25" fmla="*/ 73083367 h 61"/>
                <a:gd name="T26" fmla="*/ 118448154 w 54"/>
                <a:gd name="T27" fmla="*/ 73083367 h 61"/>
                <a:gd name="T28" fmla="*/ 118448154 w 54"/>
                <a:gd name="T29" fmla="*/ 73083367 h 61"/>
                <a:gd name="T30" fmla="*/ 136088449 w 54"/>
                <a:gd name="T31" fmla="*/ 73083367 h 61"/>
                <a:gd name="T32" fmla="*/ 118448154 w 54"/>
                <a:gd name="T33" fmla="*/ 73083367 h 61"/>
                <a:gd name="T34" fmla="*/ 105846582 w 54"/>
                <a:gd name="T35" fmla="*/ 32761073 h 61"/>
                <a:gd name="T36" fmla="*/ 126007827 w 54"/>
                <a:gd name="T37" fmla="*/ 32761073 h 61"/>
                <a:gd name="T38" fmla="*/ 136088449 w 54"/>
                <a:gd name="T39" fmla="*/ 63002796 h 61"/>
                <a:gd name="T40" fmla="*/ 118448154 w 54"/>
                <a:gd name="T41" fmla="*/ 73083367 h 61"/>
                <a:gd name="T42" fmla="*/ 88206262 w 54"/>
                <a:gd name="T43" fmla="*/ 25201432 h 61"/>
                <a:gd name="T44" fmla="*/ 68045018 w 54"/>
                <a:gd name="T45" fmla="*/ 0 h 61"/>
                <a:gd name="T46" fmla="*/ 90725624 w 54"/>
                <a:gd name="T47" fmla="*/ 7559637 h 61"/>
                <a:gd name="T48" fmla="*/ 115927204 w 54"/>
                <a:gd name="T49" fmla="*/ 25201432 h 61"/>
                <a:gd name="T50" fmla="*/ 68045018 w 54"/>
                <a:gd name="T51" fmla="*/ 17640211 h 61"/>
                <a:gd name="T52" fmla="*/ 68045018 w 54"/>
                <a:gd name="T53" fmla="*/ 0 h 61"/>
                <a:gd name="T54" fmla="*/ 68045018 w 54"/>
                <a:gd name="T55" fmla="*/ 17640211 h 61"/>
                <a:gd name="T56" fmla="*/ 68045018 w 54"/>
                <a:gd name="T57" fmla="*/ 17640211 h 61"/>
                <a:gd name="T58" fmla="*/ 68045018 w 54"/>
                <a:gd name="T59" fmla="*/ 0 h 61"/>
                <a:gd name="T60" fmla="*/ 68045018 w 54"/>
                <a:gd name="T61" fmla="*/ 17640211 h 61"/>
                <a:gd name="T62" fmla="*/ 32762828 w 54"/>
                <a:gd name="T63" fmla="*/ 32761073 h 61"/>
                <a:gd name="T64" fmla="*/ 27722517 w 54"/>
                <a:gd name="T65" fmla="*/ 15120862 h 61"/>
                <a:gd name="T66" fmla="*/ 52924085 w 54"/>
                <a:gd name="T67" fmla="*/ 0 h 61"/>
                <a:gd name="T68" fmla="*/ 68045018 w 54"/>
                <a:gd name="T69" fmla="*/ 17640211 h 61"/>
                <a:gd name="T70" fmla="*/ 22682200 w 54"/>
                <a:gd name="T71" fmla="*/ 57962511 h 61"/>
                <a:gd name="T72" fmla="*/ 0 w 54"/>
                <a:gd name="T73" fmla="*/ 73083367 h 61"/>
                <a:gd name="T74" fmla="*/ 2520950 w 54"/>
                <a:gd name="T75" fmla="*/ 47881928 h 61"/>
                <a:gd name="T76" fmla="*/ 15120939 w 54"/>
                <a:gd name="T77" fmla="*/ 25201432 h 61"/>
                <a:gd name="T78" fmla="*/ 15120939 w 54"/>
                <a:gd name="T79" fmla="*/ 73083367 h 61"/>
                <a:gd name="T80" fmla="*/ 0 w 54"/>
                <a:gd name="T81" fmla="*/ 73083367 h 61"/>
                <a:gd name="T82" fmla="*/ 15120939 w 54"/>
                <a:gd name="T83" fmla="*/ 73083367 h 61"/>
                <a:gd name="T84" fmla="*/ 15120939 w 54"/>
                <a:gd name="T85" fmla="*/ 73083367 h 61"/>
                <a:gd name="T86" fmla="*/ 0 w 54"/>
                <a:gd name="T87" fmla="*/ 73083367 h 61"/>
                <a:gd name="T88" fmla="*/ 15120939 w 54"/>
                <a:gd name="T89" fmla="*/ 73083367 h 61"/>
                <a:gd name="T90" fmla="*/ 32762828 w 54"/>
                <a:gd name="T91" fmla="*/ 120966895 h 61"/>
                <a:gd name="T92" fmla="*/ 12601575 w 54"/>
                <a:gd name="T93" fmla="*/ 120966895 h 61"/>
                <a:gd name="T94" fmla="*/ 2520950 w 54"/>
                <a:gd name="T95" fmla="*/ 90725159 h 61"/>
                <a:gd name="T96" fmla="*/ 15120939 w 54"/>
                <a:gd name="T97" fmla="*/ 73083367 h 61"/>
                <a:gd name="T98" fmla="*/ 47883761 w 54"/>
                <a:gd name="T99" fmla="*/ 133566814 h 61"/>
                <a:gd name="T100" fmla="*/ 68045018 w 54"/>
                <a:gd name="T101" fmla="*/ 153727955 h 61"/>
                <a:gd name="T102" fmla="*/ 42843450 w 54"/>
                <a:gd name="T103" fmla="*/ 151208606 h 61"/>
                <a:gd name="T104" fmla="*/ 15120939 w 54"/>
                <a:gd name="T105" fmla="*/ 133566814 h 61"/>
                <a:gd name="T106" fmla="*/ 68045018 w 54"/>
                <a:gd name="T107" fmla="*/ 133566814 h 61"/>
                <a:gd name="T108" fmla="*/ 68045018 w 54"/>
                <a:gd name="T109" fmla="*/ 153727955 h 61"/>
                <a:gd name="T110" fmla="*/ 68045018 w 54"/>
                <a:gd name="T111" fmla="*/ 133566814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1"/>
                <a:gd name="T170" fmla="*/ 54 w 54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1">
                  <a:moveTo>
                    <a:pt x="27" y="53"/>
                  </a:moveTo>
                  <a:lnTo>
                    <a:pt x="27" y="53"/>
                  </a:lnTo>
                  <a:lnTo>
                    <a:pt x="27" y="61"/>
                  </a:lnTo>
                  <a:lnTo>
                    <a:pt x="27" y="53"/>
                  </a:lnTo>
                  <a:close/>
                  <a:moveTo>
                    <a:pt x="27" y="53"/>
                  </a:moveTo>
                  <a:lnTo>
                    <a:pt x="35" y="53"/>
                  </a:lnTo>
                  <a:lnTo>
                    <a:pt x="42" y="48"/>
                  </a:lnTo>
                  <a:lnTo>
                    <a:pt x="46" y="53"/>
                  </a:lnTo>
                  <a:lnTo>
                    <a:pt x="42" y="57"/>
                  </a:lnTo>
                  <a:lnTo>
                    <a:pt x="36" y="60"/>
                  </a:lnTo>
                  <a:lnTo>
                    <a:pt x="34" y="61"/>
                  </a:lnTo>
                  <a:lnTo>
                    <a:pt x="27" y="61"/>
                  </a:lnTo>
                  <a:lnTo>
                    <a:pt x="27" y="53"/>
                  </a:lnTo>
                  <a:close/>
                  <a:moveTo>
                    <a:pt x="42" y="48"/>
                  </a:moveTo>
                  <a:lnTo>
                    <a:pt x="46" y="39"/>
                  </a:lnTo>
                  <a:lnTo>
                    <a:pt x="47" y="29"/>
                  </a:lnTo>
                  <a:lnTo>
                    <a:pt x="54" y="29"/>
                  </a:lnTo>
                  <a:lnTo>
                    <a:pt x="54" y="36"/>
                  </a:lnTo>
                  <a:lnTo>
                    <a:pt x="51" y="44"/>
                  </a:lnTo>
                  <a:lnTo>
                    <a:pt x="50" y="48"/>
                  </a:lnTo>
                  <a:lnTo>
                    <a:pt x="46" y="53"/>
                  </a:lnTo>
                  <a:lnTo>
                    <a:pt x="42" y="48"/>
                  </a:lnTo>
                  <a:close/>
                  <a:moveTo>
                    <a:pt x="47" y="29"/>
                  </a:moveTo>
                  <a:lnTo>
                    <a:pt x="47" y="29"/>
                  </a:lnTo>
                  <a:lnTo>
                    <a:pt x="54" y="29"/>
                  </a:lnTo>
                  <a:lnTo>
                    <a:pt x="47" y="29"/>
                  </a:lnTo>
                  <a:close/>
                  <a:moveTo>
                    <a:pt x="47" y="29"/>
                  </a:moveTo>
                  <a:lnTo>
                    <a:pt x="47" y="29"/>
                  </a:lnTo>
                  <a:lnTo>
                    <a:pt x="54" y="29"/>
                  </a:lnTo>
                  <a:lnTo>
                    <a:pt x="47" y="29"/>
                  </a:lnTo>
                  <a:close/>
                  <a:moveTo>
                    <a:pt x="47" y="29"/>
                  </a:moveTo>
                  <a:lnTo>
                    <a:pt x="46" y="23"/>
                  </a:lnTo>
                  <a:lnTo>
                    <a:pt x="42" y="13"/>
                  </a:lnTo>
                  <a:lnTo>
                    <a:pt x="46" y="10"/>
                  </a:lnTo>
                  <a:lnTo>
                    <a:pt x="50" y="13"/>
                  </a:lnTo>
                  <a:lnTo>
                    <a:pt x="51" y="19"/>
                  </a:lnTo>
                  <a:lnTo>
                    <a:pt x="54" y="25"/>
                  </a:lnTo>
                  <a:lnTo>
                    <a:pt x="54" y="29"/>
                  </a:lnTo>
                  <a:lnTo>
                    <a:pt x="47" y="29"/>
                  </a:lnTo>
                  <a:close/>
                  <a:moveTo>
                    <a:pt x="42" y="13"/>
                  </a:moveTo>
                  <a:lnTo>
                    <a:pt x="35" y="10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2" y="13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19" y="10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13" y="13"/>
                  </a:moveTo>
                  <a:lnTo>
                    <a:pt x="9" y="23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13" y="13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6" y="29"/>
                  </a:moveTo>
                  <a:lnTo>
                    <a:pt x="9" y="39"/>
                  </a:lnTo>
                  <a:lnTo>
                    <a:pt x="13" y="48"/>
                  </a:lnTo>
                  <a:lnTo>
                    <a:pt x="6" y="53"/>
                  </a:lnTo>
                  <a:lnTo>
                    <a:pt x="5" y="48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6" y="29"/>
                  </a:lnTo>
                  <a:close/>
                  <a:moveTo>
                    <a:pt x="13" y="48"/>
                  </a:moveTo>
                  <a:lnTo>
                    <a:pt x="19" y="53"/>
                  </a:lnTo>
                  <a:lnTo>
                    <a:pt x="27" y="53"/>
                  </a:lnTo>
                  <a:lnTo>
                    <a:pt x="27" y="61"/>
                  </a:lnTo>
                  <a:lnTo>
                    <a:pt x="21" y="61"/>
                  </a:lnTo>
                  <a:lnTo>
                    <a:pt x="17" y="60"/>
                  </a:lnTo>
                  <a:lnTo>
                    <a:pt x="11" y="57"/>
                  </a:lnTo>
                  <a:lnTo>
                    <a:pt x="6" y="53"/>
                  </a:lnTo>
                  <a:lnTo>
                    <a:pt x="13" y="48"/>
                  </a:lnTo>
                  <a:close/>
                  <a:moveTo>
                    <a:pt x="27" y="53"/>
                  </a:moveTo>
                  <a:lnTo>
                    <a:pt x="27" y="53"/>
                  </a:lnTo>
                  <a:lnTo>
                    <a:pt x="27" y="61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2498725" y="4454525"/>
              <a:ext cx="77787" cy="80962"/>
            </a:xfrm>
            <a:custGeom>
              <a:avLst/>
              <a:gdLst>
                <a:gd name="T0" fmla="*/ 60483367 w 49"/>
                <a:gd name="T1" fmla="*/ 128526392 h 51"/>
                <a:gd name="T2" fmla="*/ 85684760 w 49"/>
                <a:gd name="T3" fmla="*/ 126007046 h 51"/>
                <a:gd name="T4" fmla="*/ 103324941 w 49"/>
                <a:gd name="T5" fmla="*/ 110886207 h 51"/>
                <a:gd name="T6" fmla="*/ 115926456 w 49"/>
                <a:gd name="T7" fmla="*/ 88204129 h 51"/>
                <a:gd name="T8" fmla="*/ 123486080 w 49"/>
                <a:gd name="T9" fmla="*/ 57962450 h 51"/>
                <a:gd name="T10" fmla="*/ 115926456 w 49"/>
                <a:gd name="T11" fmla="*/ 40322251 h 51"/>
                <a:gd name="T12" fmla="*/ 103324941 w 49"/>
                <a:gd name="T13" fmla="*/ 15120846 h 51"/>
                <a:gd name="T14" fmla="*/ 85684760 w 49"/>
                <a:gd name="T15" fmla="*/ 0 h 51"/>
                <a:gd name="T16" fmla="*/ 60483367 w 49"/>
                <a:gd name="T17" fmla="*/ 0 h 51"/>
                <a:gd name="T18" fmla="*/ 32761029 w 49"/>
                <a:gd name="T19" fmla="*/ 0 h 51"/>
                <a:gd name="T20" fmla="*/ 20161120 w 49"/>
                <a:gd name="T21" fmla="*/ 15120846 h 51"/>
                <a:gd name="T22" fmla="*/ 2519346 w 49"/>
                <a:gd name="T23" fmla="*/ 40322251 h 51"/>
                <a:gd name="T24" fmla="*/ 0 w 49"/>
                <a:gd name="T25" fmla="*/ 57962450 h 51"/>
                <a:gd name="T26" fmla="*/ 2519346 w 49"/>
                <a:gd name="T27" fmla="*/ 88204129 h 51"/>
                <a:gd name="T28" fmla="*/ 20161120 w 49"/>
                <a:gd name="T29" fmla="*/ 110886207 h 51"/>
                <a:gd name="T30" fmla="*/ 32761029 w 49"/>
                <a:gd name="T31" fmla="*/ 126007046 h 51"/>
                <a:gd name="T32" fmla="*/ 60483367 w 49"/>
                <a:gd name="T33" fmla="*/ 12852639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1"/>
                <a:gd name="T53" fmla="*/ 49 w 49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1">
                  <a:moveTo>
                    <a:pt x="24" y="51"/>
                  </a:moveTo>
                  <a:lnTo>
                    <a:pt x="34" y="50"/>
                  </a:lnTo>
                  <a:lnTo>
                    <a:pt x="41" y="44"/>
                  </a:lnTo>
                  <a:lnTo>
                    <a:pt x="46" y="35"/>
                  </a:lnTo>
                  <a:lnTo>
                    <a:pt x="49" y="23"/>
                  </a:lnTo>
                  <a:lnTo>
                    <a:pt x="46" y="16"/>
                  </a:lnTo>
                  <a:lnTo>
                    <a:pt x="41" y="6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8" y="6"/>
                  </a:lnTo>
                  <a:lnTo>
                    <a:pt x="1" y="16"/>
                  </a:lnTo>
                  <a:lnTo>
                    <a:pt x="0" y="23"/>
                  </a:lnTo>
                  <a:lnTo>
                    <a:pt x="1" y="35"/>
                  </a:lnTo>
                  <a:lnTo>
                    <a:pt x="8" y="44"/>
                  </a:lnTo>
                  <a:lnTo>
                    <a:pt x="13" y="50"/>
                  </a:lnTo>
                  <a:lnTo>
                    <a:pt x="24" y="51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1" name="Freeform 282"/>
            <p:cNvSpPr>
              <a:spLocks noEditPoints="1"/>
            </p:cNvSpPr>
            <p:nvPr/>
          </p:nvSpPr>
          <p:spPr bwMode="auto">
            <a:xfrm>
              <a:off x="2492375" y="4445000"/>
              <a:ext cx="90487" cy="98425"/>
            </a:xfrm>
            <a:custGeom>
              <a:avLst/>
              <a:gdLst>
                <a:gd name="T0" fmla="*/ 70563991 w 57"/>
                <a:gd name="T1" fmla="*/ 133569092 h 62"/>
                <a:gd name="T2" fmla="*/ 70563991 w 57"/>
                <a:gd name="T3" fmla="*/ 156249699 h 62"/>
                <a:gd name="T4" fmla="*/ 70563991 w 57"/>
                <a:gd name="T5" fmla="*/ 133569092 h 62"/>
                <a:gd name="T6" fmla="*/ 105845999 w 57"/>
                <a:gd name="T7" fmla="*/ 115927209 h 62"/>
                <a:gd name="T8" fmla="*/ 113405630 w 57"/>
                <a:gd name="T9" fmla="*/ 143649714 h 62"/>
                <a:gd name="T10" fmla="*/ 85684841 w 57"/>
                <a:gd name="T11" fmla="*/ 156249699 h 62"/>
                <a:gd name="T12" fmla="*/ 70563991 w 57"/>
                <a:gd name="T13" fmla="*/ 133569092 h 62"/>
                <a:gd name="T14" fmla="*/ 115926566 w 57"/>
                <a:gd name="T15" fmla="*/ 100806250 h 62"/>
                <a:gd name="T16" fmla="*/ 143647330 w 57"/>
                <a:gd name="T17" fmla="*/ 73085332 h 62"/>
                <a:gd name="T18" fmla="*/ 133566763 w 57"/>
                <a:gd name="T19" fmla="*/ 110886897 h 62"/>
                <a:gd name="T20" fmla="*/ 123486197 w 57"/>
                <a:gd name="T21" fmla="*/ 133569092 h 62"/>
                <a:gd name="T22" fmla="*/ 123486197 w 57"/>
                <a:gd name="T23" fmla="*/ 73085332 h 62"/>
                <a:gd name="T24" fmla="*/ 143647330 w 57"/>
                <a:gd name="T25" fmla="*/ 73085332 h 62"/>
                <a:gd name="T26" fmla="*/ 123486197 w 57"/>
                <a:gd name="T27" fmla="*/ 73085332 h 62"/>
                <a:gd name="T28" fmla="*/ 123486197 w 57"/>
                <a:gd name="T29" fmla="*/ 73085332 h 62"/>
                <a:gd name="T30" fmla="*/ 143647330 w 57"/>
                <a:gd name="T31" fmla="*/ 73085332 h 62"/>
                <a:gd name="T32" fmla="*/ 123486197 w 57"/>
                <a:gd name="T33" fmla="*/ 73085332 h 62"/>
                <a:gd name="T34" fmla="*/ 105845999 w 57"/>
                <a:gd name="T35" fmla="*/ 37803141 h 62"/>
                <a:gd name="T36" fmla="*/ 126007132 w 57"/>
                <a:gd name="T37" fmla="*/ 37803141 h 62"/>
                <a:gd name="T38" fmla="*/ 138607047 w 57"/>
                <a:gd name="T39" fmla="*/ 65524071 h 62"/>
                <a:gd name="T40" fmla="*/ 123486197 w 57"/>
                <a:gd name="T41" fmla="*/ 73085332 h 62"/>
                <a:gd name="T42" fmla="*/ 90725124 w 57"/>
                <a:gd name="T43" fmla="*/ 25201562 h 62"/>
                <a:gd name="T44" fmla="*/ 70563991 w 57"/>
                <a:gd name="T45" fmla="*/ 0 h 62"/>
                <a:gd name="T46" fmla="*/ 95765408 w 57"/>
                <a:gd name="T47" fmla="*/ 7561264 h 62"/>
                <a:gd name="T48" fmla="*/ 123486197 w 57"/>
                <a:gd name="T49" fmla="*/ 25201562 h 62"/>
                <a:gd name="T50" fmla="*/ 70563991 w 57"/>
                <a:gd name="T51" fmla="*/ 17641889 h 62"/>
                <a:gd name="T52" fmla="*/ 70563991 w 57"/>
                <a:gd name="T53" fmla="*/ 0 h 62"/>
                <a:gd name="T54" fmla="*/ 70563991 w 57"/>
                <a:gd name="T55" fmla="*/ 17641889 h 62"/>
                <a:gd name="T56" fmla="*/ 70563991 w 57"/>
                <a:gd name="T57" fmla="*/ 17641889 h 62"/>
                <a:gd name="T58" fmla="*/ 70563991 w 57"/>
                <a:gd name="T59" fmla="*/ 0 h 62"/>
                <a:gd name="T60" fmla="*/ 70563991 w 57"/>
                <a:gd name="T61" fmla="*/ 17641889 h 62"/>
                <a:gd name="T62" fmla="*/ 35281996 w 57"/>
                <a:gd name="T63" fmla="*/ 37803141 h 62"/>
                <a:gd name="T64" fmla="*/ 30241712 w 57"/>
                <a:gd name="T65" fmla="*/ 15120940 h 62"/>
                <a:gd name="T66" fmla="*/ 52922206 w 57"/>
                <a:gd name="T67" fmla="*/ 0 h 62"/>
                <a:gd name="T68" fmla="*/ 70563991 w 57"/>
                <a:gd name="T69" fmla="*/ 17641889 h 62"/>
                <a:gd name="T70" fmla="*/ 27720777 w 57"/>
                <a:gd name="T71" fmla="*/ 55443449 h 62"/>
                <a:gd name="T72" fmla="*/ 0 w 57"/>
                <a:gd name="T73" fmla="*/ 73085332 h 62"/>
                <a:gd name="T74" fmla="*/ 2519349 w 57"/>
                <a:gd name="T75" fmla="*/ 47883763 h 62"/>
                <a:gd name="T76" fmla="*/ 20161139 w 57"/>
                <a:gd name="T77" fmla="*/ 25201562 h 62"/>
                <a:gd name="T78" fmla="*/ 20161139 w 57"/>
                <a:gd name="T79" fmla="*/ 73085332 h 62"/>
                <a:gd name="T80" fmla="*/ 0 w 57"/>
                <a:gd name="T81" fmla="*/ 73085332 h 62"/>
                <a:gd name="T82" fmla="*/ 20161139 w 57"/>
                <a:gd name="T83" fmla="*/ 73085332 h 62"/>
                <a:gd name="T84" fmla="*/ 20161139 w 57"/>
                <a:gd name="T85" fmla="*/ 73085332 h 62"/>
                <a:gd name="T86" fmla="*/ 0 w 57"/>
                <a:gd name="T87" fmla="*/ 73085332 h 62"/>
                <a:gd name="T88" fmla="*/ 20161139 w 57"/>
                <a:gd name="T89" fmla="*/ 73085332 h 62"/>
                <a:gd name="T90" fmla="*/ 35281996 w 57"/>
                <a:gd name="T91" fmla="*/ 115927209 h 62"/>
                <a:gd name="T92" fmla="*/ 12599918 w 57"/>
                <a:gd name="T93" fmla="*/ 120967520 h 62"/>
                <a:gd name="T94" fmla="*/ 2519349 w 57"/>
                <a:gd name="T95" fmla="*/ 95765939 h 62"/>
                <a:gd name="T96" fmla="*/ 20161139 w 57"/>
                <a:gd name="T97" fmla="*/ 73085332 h 62"/>
                <a:gd name="T98" fmla="*/ 50402845 w 57"/>
                <a:gd name="T99" fmla="*/ 133569092 h 62"/>
                <a:gd name="T100" fmla="*/ 70563991 w 57"/>
                <a:gd name="T101" fmla="*/ 156249699 h 62"/>
                <a:gd name="T102" fmla="*/ 42841627 w 57"/>
                <a:gd name="T103" fmla="*/ 151209387 h 62"/>
                <a:gd name="T104" fmla="*/ 20161139 w 57"/>
                <a:gd name="T105" fmla="*/ 133569092 h 62"/>
                <a:gd name="T106" fmla="*/ 70563991 w 57"/>
                <a:gd name="T107" fmla="*/ 133569092 h 62"/>
                <a:gd name="T108" fmla="*/ 70563991 w 57"/>
                <a:gd name="T109" fmla="*/ 156249699 h 62"/>
                <a:gd name="T110" fmla="*/ 70563991 w 57"/>
                <a:gd name="T111" fmla="*/ 133569092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62"/>
                <a:gd name="T170" fmla="*/ 57 w 57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62">
                  <a:moveTo>
                    <a:pt x="28" y="53"/>
                  </a:moveTo>
                  <a:lnTo>
                    <a:pt x="28" y="53"/>
                  </a:lnTo>
                  <a:lnTo>
                    <a:pt x="28" y="62"/>
                  </a:lnTo>
                  <a:lnTo>
                    <a:pt x="28" y="53"/>
                  </a:lnTo>
                  <a:close/>
                  <a:moveTo>
                    <a:pt x="28" y="53"/>
                  </a:moveTo>
                  <a:lnTo>
                    <a:pt x="36" y="53"/>
                  </a:lnTo>
                  <a:lnTo>
                    <a:pt x="42" y="46"/>
                  </a:lnTo>
                  <a:lnTo>
                    <a:pt x="49" y="53"/>
                  </a:lnTo>
                  <a:lnTo>
                    <a:pt x="45" y="57"/>
                  </a:lnTo>
                  <a:lnTo>
                    <a:pt x="38" y="60"/>
                  </a:lnTo>
                  <a:lnTo>
                    <a:pt x="34" y="62"/>
                  </a:lnTo>
                  <a:lnTo>
                    <a:pt x="28" y="62"/>
                  </a:lnTo>
                  <a:lnTo>
                    <a:pt x="28" y="53"/>
                  </a:lnTo>
                  <a:close/>
                  <a:moveTo>
                    <a:pt x="42" y="46"/>
                  </a:moveTo>
                  <a:lnTo>
                    <a:pt x="46" y="40"/>
                  </a:lnTo>
                  <a:lnTo>
                    <a:pt x="49" y="29"/>
                  </a:lnTo>
                  <a:lnTo>
                    <a:pt x="57" y="29"/>
                  </a:lnTo>
                  <a:lnTo>
                    <a:pt x="55" y="38"/>
                  </a:lnTo>
                  <a:lnTo>
                    <a:pt x="53" y="44"/>
                  </a:lnTo>
                  <a:lnTo>
                    <a:pt x="50" y="48"/>
                  </a:lnTo>
                  <a:lnTo>
                    <a:pt x="49" y="53"/>
                  </a:lnTo>
                  <a:lnTo>
                    <a:pt x="42" y="46"/>
                  </a:lnTo>
                  <a:close/>
                  <a:moveTo>
                    <a:pt x="49" y="29"/>
                  </a:moveTo>
                  <a:lnTo>
                    <a:pt x="49" y="29"/>
                  </a:lnTo>
                  <a:lnTo>
                    <a:pt x="57" y="29"/>
                  </a:lnTo>
                  <a:lnTo>
                    <a:pt x="49" y="29"/>
                  </a:lnTo>
                  <a:close/>
                  <a:moveTo>
                    <a:pt x="49" y="29"/>
                  </a:moveTo>
                  <a:lnTo>
                    <a:pt x="49" y="29"/>
                  </a:lnTo>
                  <a:lnTo>
                    <a:pt x="57" y="29"/>
                  </a:lnTo>
                  <a:lnTo>
                    <a:pt x="49" y="29"/>
                  </a:lnTo>
                  <a:close/>
                  <a:moveTo>
                    <a:pt x="49" y="29"/>
                  </a:moveTo>
                  <a:lnTo>
                    <a:pt x="46" y="22"/>
                  </a:lnTo>
                  <a:lnTo>
                    <a:pt x="42" y="15"/>
                  </a:lnTo>
                  <a:lnTo>
                    <a:pt x="49" y="10"/>
                  </a:lnTo>
                  <a:lnTo>
                    <a:pt x="50" y="15"/>
                  </a:lnTo>
                  <a:lnTo>
                    <a:pt x="53" y="19"/>
                  </a:lnTo>
                  <a:lnTo>
                    <a:pt x="55" y="26"/>
                  </a:lnTo>
                  <a:lnTo>
                    <a:pt x="57" y="29"/>
                  </a:lnTo>
                  <a:lnTo>
                    <a:pt x="49" y="29"/>
                  </a:lnTo>
                  <a:close/>
                  <a:moveTo>
                    <a:pt x="42" y="15"/>
                  </a:moveTo>
                  <a:lnTo>
                    <a:pt x="36" y="10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3"/>
                  </a:lnTo>
                  <a:lnTo>
                    <a:pt x="45" y="6"/>
                  </a:lnTo>
                  <a:lnTo>
                    <a:pt x="49" y="10"/>
                  </a:lnTo>
                  <a:lnTo>
                    <a:pt x="42" y="15"/>
                  </a:lnTo>
                  <a:close/>
                  <a:moveTo>
                    <a:pt x="28" y="7"/>
                  </a:move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close/>
                  <a:moveTo>
                    <a:pt x="28" y="7"/>
                  </a:move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close/>
                  <a:moveTo>
                    <a:pt x="28" y="7"/>
                  </a:moveTo>
                  <a:lnTo>
                    <a:pt x="20" y="10"/>
                  </a:lnTo>
                  <a:lnTo>
                    <a:pt x="14" y="15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7"/>
                  </a:lnTo>
                  <a:close/>
                  <a:moveTo>
                    <a:pt x="14" y="15"/>
                  </a:moveTo>
                  <a:lnTo>
                    <a:pt x="11" y="22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1" y="19"/>
                  </a:lnTo>
                  <a:lnTo>
                    <a:pt x="5" y="15"/>
                  </a:lnTo>
                  <a:lnTo>
                    <a:pt x="8" y="10"/>
                  </a:lnTo>
                  <a:lnTo>
                    <a:pt x="14" y="15"/>
                  </a:lnTo>
                  <a:close/>
                  <a:moveTo>
                    <a:pt x="8" y="29"/>
                  </a:moveTo>
                  <a:lnTo>
                    <a:pt x="8" y="29"/>
                  </a:lnTo>
                  <a:lnTo>
                    <a:pt x="0" y="29"/>
                  </a:lnTo>
                  <a:lnTo>
                    <a:pt x="8" y="29"/>
                  </a:lnTo>
                  <a:close/>
                  <a:moveTo>
                    <a:pt x="8" y="29"/>
                  </a:moveTo>
                  <a:lnTo>
                    <a:pt x="8" y="29"/>
                  </a:lnTo>
                  <a:lnTo>
                    <a:pt x="0" y="29"/>
                  </a:lnTo>
                  <a:lnTo>
                    <a:pt x="8" y="29"/>
                  </a:lnTo>
                  <a:close/>
                  <a:moveTo>
                    <a:pt x="8" y="29"/>
                  </a:moveTo>
                  <a:lnTo>
                    <a:pt x="11" y="40"/>
                  </a:lnTo>
                  <a:lnTo>
                    <a:pt x="14" y="46"/>
                  </a:lnTo>
                  <a:lnTo>
                    <a:pt x="8" y="53"/>
                  </a:lnTo>
                  <a:lnTo>
                    <a:pt x="5" y="48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8" y="29"/>
                  </a:lnTo>
                  <a:close/>
                  <a:moveTo>
                    <a:pt x="14" y="46"/>
                  </a:moveTo>
                  <a:lnTo>
                    <a:pt x="20" y="53"/>
                  </a:lnTo>
                  <a:lnTo>
                    <a:pt x="28" y="53"/>
                  </a:lnTo>
                  <a:lnTo>
                    <a:pt x="28" y="62"/>
                  </a:lnTo>
                  <a:lnTo>
                    <a:pt x="21" y="62"/>
                  </a:lnTo>
                  <a:lnTo>
                    <a:pt x="17" y="60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14" y="46"/>
                  </a:lnTo>
                  <a:close/>
                  <a:moveTo>
                    <a:pt x="28" y="53"/>
                  </a:moveTo>
                  <a:lnTo>
                    <a:pt x="28" y="53"/>
                  </a:lnTo>
                  <a:lnTo>
                    <a:pt x="28" y="62"/>
                  </a:lnTo>
                  <a:lnTo>
                    <a:pt x="28" y="5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3416300" y="4410075"/>
              <a:ext cx="74612" cy="80962"/>
            </a:xfrm>
            <a:custGeom>
              <a:avLst/>
              <a:gdLst>
                <a:gd name="T0" fmla="*/ 60483350 w 47"/>
                <a:gd name="T1" fmla="*/ 128526392 h 51"/>
                <a:gd name="T2" fmla="*/ 80644458 w 47"/>
                <a:gd name="T3" fmla="*/ 126007046 h 51"/>
                <a:gd name="T4" fmla="*/ 103324911 w 47"/>
                <a:gd name="T5" fmla="*/ 113405553 h 51"/>
                <a:gd name="T6" fmla="*/ 113405490 w 47"/>
                <a:gd name="T7" fmla="*/ 93244409 h 51"/>
                <a:gd name="T8" fmla="*/ 118445767 w 47"/>
                <a:gd name="T9" fmla="*/ 70563943 h 51"/>
                <a:gd name="T10" fmla="*/ 113405490 w 47"/>
                <a:gd name="T11" fmla="*/ 40322251 h 51"/>
                <a:gd name="T12" fmla="*/ 103324911 w 47"/>
                <a:gd name="T13" fmla="*/ 15120846 h 51"/>
                <a:gd name="T14" fmla="*/ 80644458 w 47"/>
                <a:gd name="T15" fmla="*/ 7559629 h 51"/>
                <a:gd name="T16" fmla="*/ 60483350 w 47"/>
                <a:gd name="T17" fmla="*/ 0 h 51"/>
                <a:gd name="T18" fmla="*/ 37801297 w 47"/>
                <a:gd name="T19" fmla="*/ 7559629 h 51"/>
                <a:gd name="T20" fmla="*/ 15120837 w 47"/>
                <a:gd name="T21" fmla="*/ 15120846 h 51"/>
                <a:gd name="T22" fmla="*/ 5040279 w 47"/>
                <a:gd name="T23" fmla="*/ 40322251 h 51"/>
                <a:gd name="T24" fmla="*/ 0 w 47"/>
                <a:gd name="T25" fmla="*/ 70563943 h 51"/>
                <a:gd name="T26" fmla="*/ 5040279 w 47"/>
                <a:gd name="T27" fmla="*/ 93244409 h 51"/>
                <a:gd name="T28" fmla="*/ 15120837 w 47"/>
                <a:gd name="T29" fmla="*/ 113405553 h 51"/>
                <a:gd name="T30" fmla="*/ 37801297 w 47"/>
                <a:gd name="T31" fmla="*/ 126007046 h 51"/>
                <a:gd name="T32" fmla="*/ 60483350 w 47"/>
                <a:gd name="T33" fmla="*/ 12852639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1"/>
                <a:gd name="T53" fmla="*/ 47 w 47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1">
                  <a:moveTo>
                    <a:pt x="24" y="51"/>
                  </a:moveTo>
                  <a:lnTo>
                    <a:pt x="32" y="50"/>
                  </a:lnTo>
                  <a:lnTo>
                    <a:pt x="41" y="45"/>
                  </a:lnTo>
                  <a:lnTo>
                    <a:pt x="45" y="37"/>
                  </a:lnTo>
                  <a:lnTo>
                    <a:pt x="47" y="28"/>
                  </a:lnTo>
                  <a:lnTo>
                    <a:pt x="45" y="16"/>
                  </a:lnTo>
                  <a:lnTo>
                    <a:pt x="41" y="6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5" y="3"/>
                  </a:lnTo>
                  <a:lnTo>
                    <a:pt x="6" y="6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6" y="45"/>
                  </a:lnTo>
                  <a:lnTo>
                    <a:pt x="15" y="50"/>
                  </a:lnTo>
                  <a:lnTo>
                    <a:pt x="24" y="51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3" name="Freeform 284"/>
            <p:cNvSpPr>
              <a:spLocks noEditPoints="1"/>
            </p:cNvSpPr>
            <p:nvPr/>
          </p:nvSpPr>
          <p:spPr bwMode="auto">
            <a:xfrm>
              <a:off x="3409950" y="4403725"/>
              <a:ext cx="85725" cy="95250"/>
            </a:xfrm>
            <a:custGeom>
              <a:avLst/>
              <a:gdLst>
                <a:gd name="T0" fmla="*/ 70564380 w 54"/>
                <a:gd name="T1" fmla="*/ 136088453 h 60"/>
                <a:gd name="T2" fmla="*/ 70564380 w 54"/>
                <a:gd name="T3" fmla="*/ 151209386 h 60"/>
                <a:gd name="T4" fmla="*/ 70564380 w 54"/>
                <a:gd name="T5" fmla="*/ 136088453 h 60"/>
                <a:gd name="T6" fmla="*/ 108367531 w 54"/>
                <a:gd name="T7" fmla="*/ 120967519 h 60"/>
                <a:gd name="T8" fmla="*/ 108367531 w 54"/>
                <a:gd name="T9" fmla="*/ 138609402 h 60"/>
                <a:gd name="T10" fmla="*/ 83165951 w 54"/>
                <a:gd name="T11" fmla="*/ 151209386 h 60"/>
                <a:gd name="T12" fmla="*/ 70564380 w 54"/>
                <a:gd name="T13" fmla="*/ 136088453 h 60"/>
                <a:gd name="T14" fmla="*/ 118448154 w 54"/>
                <a:gd name="T15" fmla="*/ 95765938 h 60"/>
                <a:gd name="T16" fmla="*/ 136088449 w 54"/>
                <a:gd name="T17" fmla="*/ 80645004 h 60"/>
                <a:gd name="T18" fmla="*/ 133569087 w 54"/>
                <a:gd name="T19" fmla="*/ 105846585 h 60"/>
                <a:gd name="T20" fmla="*/ 118448154 w 54"/>
                <a:gd name="T21" fmla="*/ 131048141 h 60"/>
                <a:gd name="T22" fmla="*/ 123488465 w 54"/>
                <a:gd name="T23" fmla="*/ 80645004 h 60"/>
                <a:gd name="T24" fmla="*/ 136088449 w 54"/>
                <a:gd name="T25" fmla="*/ 80645004 h 60"/>
                <a:gd name="T26" fmla="*/ 123488465 w 54"/>
                <a:gd name="T27" fmla="*/ 80645004 h 60"/>
                <a:gd name="T28" fmla="*/ 123488465 w 54"/>
                <a:gd name="T29" fmla="*/ 80645004 h 60"/>
                <a:gd name="T30" fmla="*/ 136088449 w 54"/>
                <a:gd name="T31" fmla="*/ 80645004 h 60"/>
                <a:gd name="T32" fmla="*/ 123488465 w 54"/>
                <a:gd name="T33" fmla="*/ 80645004 h 60"/>
                <a:gd name="T34" fmla="*/ 108367531 w 54"/>
                <a:gd name="T35" fmla="*/ 32762829 h 60"/>
                <a:gd name="T36" fmla="*/ 128528776 w 54"/>
                <a:gd name="T37" fmla="*/ 32762829 h 60"/>
                <a:gd name="T38" fmla="*/ 136088449 w 54"/>
                <a:gd name="T39" fmla="*/ 63004709 h 60"/>
                <a:gd name="T40" fmla="*/ 123488465 w 54"/>
                <a:gd name="T41" fmla="*/ 80645004 h 60"/>
                <a:gd name="T42" fmla="*/ 88206262 w 54"/>
                <a:gd name="T43" fmla="*/ 20161251 h 60"/>
                <a:gd name="T44" fmla="*/ 70564380 w 54"/>
                <a:gd name="T45" fmla="*/ 0 h 60"/>
                <a:gd name="T46" fmla="*/ 98286885 w 54"/>
                <a:gd name="T47" fmla="*/ 5040313 h 60"/>
                <a:gd name="T48" fmla="*/ 118448154 w 54"/>
                <a:gd name="T49" fmla="*/ 20161251 h 60"/>
                <a:gd name="T50" fmla="*/ 70564380 w 54"/>
                <a:gd name="T51" fmla="*/ 17641889 h 60"/>
                <a:gd name="T52" fmla="*/ 70564380 w 54"/>
                <a:gd name="T53" fmla="*/ 0 h 60"/>
                <a:gd name="T54" fmla="*/ 70564380 w 54"/>
                <a:gd name="T55" fmla="*/ 17641889 h 60"/>
                <a:gd name="T56" fmla="*/ 70564380 w 54"/>
                <a:gd name="T57" fmla="*/ 17641889 h 60"/>
                <a:gd name="T58" fmla="*/ 70564380 w 54"/>
                <a:gd name="T59" fmla="*/ 0 h 60"/>
                <a:gd name="T60" fmla="*/ 70564380 w 54"/>
                <a:gd name="T61" fmla="*/ 17641889 h 60"/>
                <a:gd name="T62" fmla="*/ 30241879 w 54"/>
                <a:gd name="T63" fmla="*/ 32762829 h 60"/>
                <a:gd name="T64" fmla="*/ 30241879 w 54"/>
                <a:gd name="T65" fmla="*/ 10080626 h 60"/>
                <a:gd name="T66" fmla="*/ 57964396 w 54"/>
                <a:gd name="T67" fmla="*/ 0 h 60"/>
                <a:gd name="T68" fmla="*/ 70564380 w 54"/>
                <a:gd name="T69" fmla="*/ 17641889 h 60"/>
                <a:gd name="T70" fmla="*/ 20161251 w 54"/>
                <a:gd name="T71" fmla="*/ 55443448 h 60"/>
                <a:gd name="T72" fmla="*/ 0 w 54"/>
                <a:gd name="T73" fmla="*/ 80645004 h 60"/>
                <a:gd name="T74" fmla="*/ 5040313 w 54"/>
                <a:gd name="T75" fmla="*/ 42843452 h 60"/>
                <a:gd name="T76" fmla="*/ 20161251 w 54"/>
                <a:gd name="T77" fmla="*/ 20161251 h 60"/>
                <a:gd name="T78" fmla="*/ 20161251 w 54"/>
                <a:gd name="T79" fmla="*/ 80645004 h 60"/>
                <a:gd name="T80" fmla="*/ 0 w 54"/>
                <a:gd name="T81" fmla="*/ 80645004 h 60"/>
                <a:gd name="T82" fmla="*/ 20161251 w 54"/>
                <a:gd name="T83" fmla="*/ 80645004 h 60"/>
                <a:gd name="T84" fmla="*/ 20161251 w 54"/>
                <a:gd name="T85" fmla="*/ 80645004 h 60"/>
                <a:gd name="T86" fmla="*/ 0 w 54"/>
                <a:gd name="T87" fmla="*/ 80645004 h 60"/>
                <a:gd name="T88" fmla="*/ 20161251 w 54"/>
                <a:gd name="T89" fmla="*/ 80645004 h 60"/>
                <a:gd name="T90" fmla="*/ 30241879 w 54"/>
                <a:gd name="T91" fmla="*/ 120967519 h 60"/>
                <a:gd name="T92" fmla="*/ 10080625 w 54"/>
                <a:gd name="T93" fmla="*/ 120967519 h 60"/>
                <a:gd name="T94" fmla="*/ 0 w 54"/>
                <a:gd name="T95" fmla="*/ 90725627 h 60"/>
                <a:gd name="T96" fmla="*/ 20161251 w 54"/>
                <a:gd name="T97" fmla="*/ 80645004 h 60"/>
                <a:gd name="T98" fmla="*/ 50403123 w 54"/>
                <a:gd name="T99" fmla="*/ 131048141 h 60"/>
                <a:gd name="T100" fmla="*/ 70564380 w 54"/>
                <a:gd name="T101" fmla="*/ 151209386 h 60"/>
                <a:gd name="T102" fmla="*/ 40322501 w 54"/>
                <a:gd name="T103" fmla="*/ 146169075 h 60"/>
                <a:gd name="T104" fmla="*/ 20161251 w 54"/>
                <a:gd name="T105" fmla="*/ 131048141 h 60"/>
                <a:gd name="T106" fmla="*/ 70564380 w 54"/>
                <a:gd name="T107" fmla="*/ 136088453 h 60"/>
                <a:gd name="T108" fmla="*/ 70564380 w 54"/>
                <a:gd name="T109" fmla="*/ 151209386 h 60"/>
                <a:gd name="T110" fmla="*/ 70564380 w 54"/>
                <a:gd name="T111" fmla="*/ 136088453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0"/>
                <a:gd name="T170" fmla="*/ 54 w 54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0">
                  <a:moveTo>
                    <a:pt x="28" y="54"/>
                  </a:moveTo>
                  <a:lnTo>
                    <a:pt x="28" y="54"/>
                  </a:lnTo>
                  <a:lnTo>
                    <a:pt x="28" y="60"/>
                  </a:lnTo>
                  <a:lnTo>
                    <a:pt x="28" y="54"/>
                  </a:lnTo>
                  <a:close/>
                  <a:moveTo>
                    <a:pt x="28" y="54"/>
                  </a:moveTo>
                  <a:lnTo>
                    <a:pt x="35" y="52"/>
                  </a:lnTo>
                  <a:lnTo>
                    <a:pt x="43" y="48"/>
                  </a:lnTo>
                  <a:lnTo>
                    <a:pt x="47" y="52"/>
                  </a:lnTo>
                  <a:lnTo>
                    <a:pt x="43" y="55"/>
                  </a:lnTo>
                  <a:lnTo>
                    <a:pt x="39" y="58"/>
                  </a:lnTo>
                  <a:lnTo>
                    <a:pt x="33" y="60"/>
                  </a:lnTo>
                  <a:lnTo>
                    <a:pt x="28" y="60"/>
                  </a:lnTo>
                  <a:lnTo>
                    <a:pt x="28" y="54"/>
                  </a:lnTo>
                  <a:close/>
                  <a:moveTo>
                    <a:pt x="43" y="48"/>
                  </a:moveTo>
                  <a:lnTo>
                    <a:pt x="47" y="38"/>
                  </a:lnTo>
                  <a:lnTo>
                    <a:pt x="49" y="32"/>
                  </a:lnTo>
                  <a:lnTo>
                    <a:pt x="54" y="32"/>
                  </a:lnTo>
                  <a:lnTo>
                    <a:pt x="54" y="36"/>
                  </a:lnTo>
                  <a:lnTo>
                    <a:pt x="53" y="42"/>
                  </a:lnTo>
                  <a:lnTo>
                    <a:pt x="51" y="48"/>
                  </a:lnTo>
                  <a:lnTo>
                    <a:pt x="47" y="52"/>
                  </a:lnTo>
                  <a:lnTo>
                    <a:pt x="43" y="48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9" y="32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9" y="32"/>
                  </a:moveTo>
                  <a:lnTo>
                    <a:pt x="47" y="22"/>
                  </a:lnTo>
                  <a:lnTo>
                    <a:pt x="43" y="13"/>
                  </a:lnTo>
                  <a:lnTo>
                    <a:pt x="47" y="8"/>
                  </a:lnTo>
                  <a:lnTo>
                    <a:pt x="51" y="13"/>
                  </a:lnTo>
                  <a:lnTo>
                    <a:pt x="53" y="17"/>
                  </a:lnTo>
                  <a:lnTo>
                    <a:pt x="54" y="25"/>
                  </a:lnTo>
                  <a:lnTo>
                    <a:pt x="54" y="32"/>
                  </a:lnTo>
                  <a:lnTo>
                    <a:pt x="49" y="32"/>
                  </a:lnTo>
                  <a:close/>
                  <a:moveTo>
                    <a:pt x="43" y="13"/>
                  </a:moveTo>
                  <a:lnTo>
                    <a:pt x="35" y="8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3" y="13"/>
                  </a:lnTo>
                  <a:close/>
                  <a:moveTo>
                    <a:pt x="28" y="7"/>
                  </a:move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close/>
                  <a:moveTo>
                    <a:pt x="28" y="7"/>
                  </a:move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close/>
                  <a:moveTo>
                    <a:pt x="28" y="7"/>
                  </a:moveTo>
                  <a:lnTo>
                    <a:pt x="20" y="8"/>
                  </a:lnTo>
                  <a:lnTo>
                    <a:pt x="12" y="13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7"/>
                  </a:lnTo>
                  <a:close/>
                  <a:moveTo>
                    <a:pt x="12" y="13"/>
                  </a:moveTo>
                  <a:lnTo>
                    <a:pt x="8" y="2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8" y="8"/>
                  </a:lnTo>
                  <a:lnTo>
                    <a:pt x="12" y="13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8" y="32"/>
                  </a:moveTo>
                  <a:lnTo>
                    <a:pt x="8" y="3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12" y="48"/>
                  </a:moveTo>
                  <a:lnTo>
                    <a:pt x="20" y="52"/>
                  </a:lnTo>
                  <a:lnTo>
                    <a:pt x="28" y="54"/>
                  </a:lnTo>
                  <a:lnTo>
                    <a:pt x="28" y="60"/>
                  </a:lnTo>
                  <a:lnTo>
                    <a:pt x="23" y="60"/>
                  </a:lnTo>
                  <a:lnTo>
                    <a:pt x="16" y="58"/>
                  </a:lnTo>
                  <a:lnTo>
                    <a:pt x="12" y="55"/>
                  </a:lnTo>
                  <a:lnTo>
                    <a:pt x="8" y="52"/>
                  </a:lnTo>
                  <a:lnTo>
                    <a:pt x="12" y="48"/>
                  </a:lnTo>
                  <a:close/>
                  <a:moveTo>
                    <a:pt x="28" y="54"/>
                  </a:moveTo>
                  <a:lnTo>
                    <a:pt x="28" y="54"/>
                  </a:lnTo>
                  <a:lnTo>
                    <a:pt x="28" y="60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4486275" y="4381500"/>
              <a:ext cx="73025" cy="87312"/>
            </a:xfrm>
            <a:custGeom>
              <a:avLst/>
              <a:gdLst>
                <a:gd name="T0" fmla="*/ 52924082 w 46"/>
                <a:gd name="T1" fmla="*/ 138607017 h 55"/>
                <a:gd name="T2" fmla="*/ 78124049 w 46"/>
                <a:gd name="T3" fmla="*/ 131047388 h 55"/>
                <a:gd name="T4" fmla="*/ 103327191 w 46"/>
                <a:gd name="T5" fmla="*/ 115926541 h 55"/>
                <a:gd name="T6" fmla="*/ 113407837 w 46"/>
                <a:gd name="T7" fmla="*/ 90725105 h 55"/>
                <a:gd name="T8" fmla="*/ 115927199 w 46"/>
                <a:gd name="T9" fmla="*/ 68043041 h 55"/>
                <a:gd name="T10" fmla="*/ 113407837 w 46"/>
                <a:gd name="T11" fmla="*/ 40322270 h 55"/>
                <a:gd name="T12" fmla="*/ 103327191 w 46"/>
                <a:gd name="T13" fmla="*/ 15120853 h 55"/>
                <a:gd name="T14" fmla="*/ 78124049 w 46"/>
                <a:gd name="T15" fmla="*/ 5040284 h 55"/>
                <a:gd name="T16" fmla="*/ 52924082 w 46"/>
                <a:gd name="T17" fmla="*/ 0 h 55"/>
                <a:gd name="T18" fmla="*/ 35282188 w 46"/>
                <a:gd name="T19" fmla="*/ 5040284 h 55"/>
                <a:gd name="T20" fmla="*/ 12601574 w 46"/>
                <a:gd name="T21" fmla="*/ 15120853 h 55"/>
                <a:gd name="T22" fmla="*/ 2520950 w 46"/>
                <a:gd name="T23" fmla="*/ 40322270 h 55"/>
                <a:gd name="T24" fmla="*/ 0 w 46"/>
                <a:gd name="T25" fmla="*/ 68043041 h 55"/>
                <a:gd name="T26" fmla="*/ 2520950 w 46"/>
                <a:gd name="T27" fmla="*/ 90725105 h 55"/>
                <a:gd name="T28" fmla="*/ 12601574 w 46"/>
                <a:gd name="T29" fmla="*/ 115926541 h 55"/>
                <a:gd name="T30" fmla="*/ 35282188 w 46"/>
                <a:gd name="T31" fmla="*/ 131047388 h 55"/>
                <a:gd name="T32" fmla="*/ 52924082 w 46"/>
                <a:gd name="T33" fmla="*/ 13860701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5"/>
                <a:gd name="T53" fmla="*/ 46 w 46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5">
                  <a:moveTo>
                    <a:pt x="21" y="55"/>
                  </a:moveTo>
                  <a:lnTo>
                    <a:pt x="31" y="52"/>
                  </a:lnTo>
                  <a:lnTo>
                    <a:pt x="41" y="46"/>
                  </a:lnTo>
                  <a:lnTo>
                    <a:pt x="45" y="36"/>
                  </a:lnTo>
                  <a:lnTo>
                    <a:pt x="46" y="27"/>
                  </a:lnTo>
                  <a:lnTo>
                    <a:pt x="45" y="16"/>
                  </a:lnTo>
                  <a:lnTo>
                    <a:pt x="41" y="6"/>
                  </a:lnTo>
                  <a:lnTo>
                    <a:pt x="31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5" y="6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6"/>
                  </a:lnTo>
                  <a:lnTo>
                    <a:pt x="5" y="46"/>
                  </a:lnTo>
                  <a:lnTo>
                    <a:pt x="14" y="52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5" name="Freeform 286"/>
            <p:cNvSpPr>
              <a:spLocks noEditPoints="1"/>
            </p:cNvSpPr>
            <p:nvPr/>
          </p:nvSpPr>
          <p:spPr bwMode="auto">
            <a:xfrm>
              <a:off x="4479925" y="4375150"/>
              <a:ext cx="85725" cy="95250"/>
            </a:xfrm>
            <a:custGeom>
              <a:avLst/>
              <a:gdLst>
                <a:gd name="T0" fmla="*/ 63004707 w 54"/>
                <a:gd name="T1" fmla="*/ 136088453 h 60"/>
                <a:gd name="T2" fmla="*/ 63004707 w 54"/>
                <a:gd name="T3" fmla="*/ 151209386 h 60"/>
                <a:gd name="T4" fmla="*/ 63004707 w 54"/>
                <a:gd name="T5" fmla="*/ 136088453 h 60"/>
                <a:gd name="T6" fmla="*/ 105846582 w 54"/>
                <a:gd name="T7" fmla="*/ 118448157 h 60"/>
                <a:gd name="T8" fmla="*/ 105846582 w 54"/>
                <a:gd name="T9" fmla="*/ 141128764 h 60"/>
                <a:gd name="T10" fmla="*/ 78124053 w 54"/>
                <a:gd name="T11" fmla="*/ 151209386 h 60"/>
                <a:gd name="T12" fmla="*/ 63004707 w 54"/>
                <a:gd name="T13" fmla="*/ 136088453 h 60"/>
                <a:gd name="T14" fmla="*/ 115927204 w 54"/>
                <a:gd name="T15" fmla="*/ 100806249 h 60"/>
                <a:gd name="T16" fmla="*/ 136088449 w 54"/>
                <a:gd name="T17" fmla="*/ 78124055 h 60"/>
                <a:gd name="T18" fmla="*/ 131048138 w 54"/>
                <a:gd name="T19" fmla="*/ 108367535 h 60"/>
                <a:gd name="T20" fmla="*/ 115927204 w 54"/>
                <a:gd name="T21" fmla="*/ 128528779 h 60"/>
                <a:gd name="T22" fmla="*/ 123488465 w 54"/>
                <a:gd name="T23" fmla="*/ 78124055 h 60"/>
                <a:gd name="T24" fmla="*/ 136088449 w 54"/>
                <a:gd name="T25" fmla="*/ 78124055 h 60"/>
                <a:gd name="T26" fmla="*/ 123488465 w 54"/>
                <a:gd name="T27" fmla="*/ 78124055 h 60"/>
                <a:gd name="T28" fmla="*/ 123488465 w 54"/>
                <a:gd name="T29" fmla="*/ 78124055 h 60"/>
                <a:gd name="T30" fmla="*/ 136088449 w 54"/>
                <a:gd name="T31" fmla="*/ 78124055 h 60"/>
                <a:gd name="T32" fmla="*/ 123488465 w 54"/>
                <a:gd name="T33" fmla="*/ 78124055 h 60"/>
                <a:gd name="T34" fmla="*/ 105846582 w 54"/>
                <a:gd name="T35" fmla="*/ 40322502 h 60"/>
                <a:gd name="T36" fmla="*/ 126007827 w 54"/>
                <a:gd name="T37" fmla="*/ 32762829 h 60"/>
                <a:gd name="T38" fmla="*/ 136088449 w 54"/>
                <a:gd name="T39" fmla="*/ 63004709 h 60"/>
                <a:gd name="T40" fmla="*/ 123488465 w 54"/>
                <a:gd name="T41" fmla="*/ 78124055 h 60"/>
                <a:gd name="T42" fmla="*/ 85685313 w 54"/>
                <a:gd name="T43" fmla="*/ 22682200 h 60"/>
                <a:gd name="T44" fmla="*/ 63004707 w 54"/>
                <a:gd name="T45" fmla="*/ 0 h 60"/>
                <a:gd name="T46" fmla="*/ 95765935 w 54"/>
                <a:gd name="T47" fmla="*/ 2520950 h 60"/>
                <a:gd name="T48" fmla="*/ 115927204 w 54"/>
                <a:gd name="T49" fmla="*/ 22682200 h 60"/>
                <a:gd name="T50" fmla="*/ 63004707 w 54"/>
                <a:gd name="T51" fmla="*/ 22682200 h 60"/>
                <a:gd name="T52" fmla="*/ 63004707 w 54"/>
                <a:gd name="T53" fmla="*/ 0 h 60"/>
                <a:gd name="T54" fmla="*/ 63004707 w 54"/>
                <a:gd name="T55" fmla="*/ 22682200 h 60"/>
                <a:gd name="T56" fmla="*/ 63004707 w 54"/>
                <a:gd name="T57" fmla="*/ 22682200 h 60"/>
                <a:gd name="T58" fmla="*/ 63004707 w 54"/>
                <a:gd name="T59" fmla="*/ 0 h 60"/>
                <a:gd name="T60" fmla="*/ 63004707 w 54"/>
                <a:gd name="T61" fmla="*/ 22682200 h 60"/>
                <a:gd name="T62" fmla="*/ 25201562 w 54"/>
                <a:gd name="T63" fmla="*/ 40322502 h 60"/>
                <a:gd name="T64" fmla="*/ 25201562 w 54"/>
                <a:gd name="T65" fmla="*/ 10080626 h 60"/>
                <a:gd name="T66" fmla="*/ 52924085 w 54"/>
                <a:gd name="T67" fmla="*/ 0 h 60"/>
                <a:gd name="T68" fmla="*/ 63004707 w 54"/>
                <a:gd name="T69" fmla="*/ 22682200 h 60"/>
                <a:gd name="T70" fmla="*/ 20161251 w 54"/>
                <a:gd name="T71" fmla="*/ 55443448 h 60"/>
                <a:gd name="T72" fmla="*/ 0 w 54"/>
                <a:gd name="T73" fmla="*/ 78124055 h 60"/>
                <a:gd name="T74" fmla="*/ 2520950 w 54"/>
                <a:gd name="T75" fmla="*/ 45362813 h 60"/>
                <a:gd name="T76" fmla="*/ 20161251 w 54"/>
                <a:gd name="T77" fmla="*/ 22682200 h 60"/>
                <a:gd name="T78" fmla="*/ 12601575 w 54"/>
                <a:gd name="T79" fmla="*/ 78124055 h 60"/>
                <a:gd name="T80" fmla="*/ 0 w 54"/>
                <a:gd name="T81" fmla="*/ 78124055 h 60"/>
                <a:gd name="T82" fmla="*/ 12601575 w 54"/>
                <a:gd name="T83" fmla="*/ 78124055 h 60"/>
                <a:gd name="T84" fmla="*/ 12601575 w 54"/>
                <a:gd name="T85" fmla="*/ 78124055 h 60"/>
                <a:gd name="T86" fmla="*/ 0 w 54"/>
                <a:gd name="T87" fmla="*/ 78124055 h 60"/>
                <a:gd name="T88" fmla="*/ 12601575 w 54"/>
                <a:gd name="T89" fmla="*/ 78124055 h 60"/>
                <a:gd name="T90" fmla="*/ 25201562 w 54"/>
                <a:gd name="T91" fmla="*/ 118448157 h 60"/>
                <a:gd name="T92" fmla="*/ 10080625 w 54"/>
                <a:gd name="T93" fmla="*/ 118448157 h 60"/>
                <a:gd name="T94" fmla="*/ 0 w 54"/>
                <a:gd name="T95" fmla="*/ 88206265 h 60"/>
                <a:gd name="T96" fmla="*/ 12601575 w 54"/>
                <a:gd name="T97" fmla="*/ 78124055 h 60"/>
                <a:gd name="T98" fmla="*/ 50403123 w 54"/>
                <a:gd name="T99" fmla="*/ 128528779 h 60"/>
                <a:gd name="T100" fmla="*/ 63004707 w 54"/>
                <a:gd name="T101" fmla="*/ 151209386 h 60"/>
                <a:gd name="T102" fmla="*/ 40322501 w 54"/>
                <a:gd name="T103" fmla="*/ 148690024 h 60"/>
                <a:gd name="T104" fmla="*/ 20161251 w 54"/>
                <a:gd name="T105" fmla="*/ 128528779 h 60"/>
                <a:gd name="T106" fmla="*/ 63004707 w 54"/>
                <a:gd name="T107" fmla="*/ 136088453 h 60"/>
                <a:gd name="T108" fmla="*/ 63004707 w 54"/>
                <a:gd name="T109" fmla="*/ 151209386 h 60"/>
                <a:gd name="T110" fmla="*/ 63004707 w 54"/>
                <a:gd name="T111" fmla="*/ 136088453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0"/>
                <a:gd name="T170" fmla="*/ 54 w 54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0">
                  <a:moveTo>
                    <a:pt x="25" y="54"/>
                  </a:moveTo>
                  <a:lnTo>
                    <a:pt x="25" y="54"/>
                  </a:lnTo>
                  <a:lnTo>
                    <a:pt x="25" y="60"/>
                  </a:lnTo>
                  <a:lnTo>
                    <a:pt x="25" y="54"/>
                  </a:lnTo>
                  <a:close/>
                  <a:moveTo>
                    <a:pt x="25" y="54"/>
                  </a:moveTo>
                  <a:lnTo>
                    <a:pt x="34" y="51"/>
                  </a:lnTo>
                  <a:lnTo>
                    <a:pt x="42" y="47"/>
                  </a:lnTo>
                  <a:lnTo>
                    <a:pt x="46" y="51"/>
                  </a:lnTo>
                  <a:lnTo>
                    <a:pt x="42" y="56"/>
                  </a:lnTo>
                  <a:lnTo>
                    <a:pt x="38" y="59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5" y="54"/>
                  </a:lnTo>
                  <a:close/>
                  <a:moveTo>
                    <a:pt x="42" y="47"/>
                  </a:moveTo>
                  <a:lnTo>
                    <a:pt x="46" y="40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2" y="43"/>
                  </a:lnTo>
                  <a:lnTo>
                    <a:pt x="50" y="47"/>
                  </a:lnTo>
                  <a:lnTo>
                    <a:pt x="46" y="51"/>
                  </a:lnTo>
                  <a:lnTo>
                    <a:pt x="42" y="47"/>
                  </a:lnTo>
                  <a:close/>
                  <a:moveTo>
                    <a:pt x="49" y="31"/>
                  </a:moveTo>
                  <a:lnTo>
                    <a:pt x="49" y="31"/>
                  </a:lnTo>
                  <a:lnTo>
                    <a:pt x="54" y="31"/>
                  </a:lnTo>
                  <a:lnTo>
                    <a:pt x="49" y="31"/>
                  </a:lnTo>
                  <a:close/>
                  <a:moveTo>
                    <a:pt x="49" y="31"/>
                  </a:moveTo>
                  <a:lnTo>
                    <a:pt x="49" y="31"/>
                  </a:lnTo>
                  <a:lnTo>
                    <a:pt x="54" y="31"/>
                  </a:lnTo>
                  <a:lnTo>
                    <a:pt x="49" y="31"/>
                  </a:lnTo>
                  <a:close/>
                  <a:moveTo>
                    <a:pt x="49" y="31"/>
                  </a:moveTo>
                  <a:lnTo>
                    <a:pt x="46" y="22"/>
                  </a:lnTo>
                  <a:lnTo>
                    <a:pt x="42" y="16"/>
                  </a:lnTo>
                  <a:lnTo>
                    <a:pt x="46" y="9"/>
                  </a:lnTo>
                  <a:lnTo>
                    <a:pt x="50" y="13"/>
                  </a:lnTo>
                  <a:lnTo>
                    <a:pt x="52" y="18"/>
                  </a:lnTo>
                  <a:lnTo>
                    <a:pt x="54" y="25"/>
                  </a:lnTo>
                  <a:lnTo>
                    <a:pt x="54" y="31"/>
                  </a:lnTo>
                  <a:lnTo>
                    <a:pt x="49" y="31"/>
                  </a:lnTo>
                  <a:close/>
                  <a:moveTo>
                    <a:pt x="42" y="16"/>
                  </a:moveTo>
                  <a:lnTo>
                    <a:pt x="34" y="9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1"/>
                  </a:lnTo>
                  <a:lnTo>
                    <a:pt x="42" y="4"/>
                  </a:lnTo>
                  <a:lnTo>
                    <a:pt x="46" y="9"/>
                  </a:lnTo>
                  <a:lnTo>
                    <a:pt x="42" y="16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0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0" y="9"/>
                  </a:lnTo>
                  <a:lnTo>
                    <a:pt x="10" y="16"/>
                  </a:lnTo>
                  <a:lnTo>
                    <a:pt x="8" y="9"/>
                  </a:lnTo>
                  <a:lnTo>
                    <a:pt x="10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9"/>
                  </a:lnTo>
                  <a:close/>
                  <a:moveTo>
                    <a:pt x="10" y="16"/>
                  </a:moveTo>
                  <a:lnTo>
                    <a:pt x="8" y="22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0" y="16"/>
                  </a:lnTo>
                  <a:close/>
                  <a:moveTo>
                    <a:pt x="5" y="31"/>
                  </a:moveTo>
                  <a:lnTo>
                    <a:pt x="5" y="31"/>
                  </a:lnTo>
                  <a:lnTo>
                    <a:pt x="0" y="31"/>
                  </a:lnTo>
                  <a:lnTo>
                    <a:pt x="5" y="31"/>
                  </a:lnTo>
                  <a:close/>
                  <a:moveTo>
                    <a:pt x="5" y="31"/>
                  </a:moveTo>
                  <a:lnTo>
                    <a:pt x="5" y="31"/>
                  </a:lnTo>
                  <a:lnTo>
                    <a:pt x="0" y="31"/>
                  </a:lnTo>
                  <a:lnTo>
                    <a:pt x="5" y="31"/>
                  </a:lnTo>
                  <a:close/>
                  <a:moveTo>
                    <a:pt x="5" y="31"/>
                  </a:moveTo>
                  <a:lnTo>
                    <a:pt x="8" y="40"/>
                  </a:lnTo>
                  <a:lnTo>
                    <a:pt x="10" y="47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5" y="31"/>
                  </a:lnTo>
                  <a:close/>
                  <a:moveTo>
                    <a:pt x="10" y="47"/>
                  </a:moveTo>
                  <a:lnTo>
                    <a:pt x="20" y="51"/>
                  </a:lnTo>
                  <a:lnTo>
                    <a:pt x="25" y="54"/>
                  </a:lnTo>
                  <a:lnTo>
                    <a:pt x="25" y="60"/>
                  </a:lnTo>
                  <a:lnTo>
                    <a:pt x="21" y="60"/>
                  </a:lnTo>
                  <a:lnTo>
                    <a:pt x="16" y="59"/>
                  </a:lnTo>
                  <a:lnTo>
                    <a:pt x="10" y="56"/>
                  </a:lnTo>
                  <a:lnTo>
                    <a:pt x="8" y="51"/>
                  </a:lnTo>
                  <a:lnTo>
                    <a:pt x="10" y="47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60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5095875" y="4295775"/>
              <a:ext cx="74612" cy="80962"/>
            </a:xfrm>
            <a:custGeom>
              <a:avLst/>
              <a:gdLst>
                <a:gd name="T0" fmla="*/ 60483350 w 47"/>
                <a:gd name="T1" fmla="*/ 128526392 h 51"/>
                <a:gd name="T2" fmla="*/ 80644458 w 47"/>
                <a:gd name="T3" fmla="*/ 126007046 h 51"/>
                <a:gd name="T4" fmla="*/ 103324911 w 47"/>
                <a:gd name="T5" fmla="*/ 110886207 h 51"/>
                <a:gd name="T6" fmla="*/ 113405490 w 47"/>
                <a:gd name="T7" fmla="*/ 93244409 h 51"/>
                <a:gd name="T8" fmla="*/ 118445767 w 47"/>
                <a:gd name="T9" fmla="*/ 63002729 h 51"/>
                <a:gd name="T10" fmla="*/ 113405490 w 47"/>
                <a:gd name="T11" fmla="*/ 37801318 h 51"/>
                <a:gd name="T12" fmla="*/ 103324911 w 47"/>
                <a:gd name="T13" fmla="*/ 15120846 h 51"/>
                <a:gd name="T14" fmla="*/ 80644458 w 47"/>
                <a:gd name="T15" fmla="*/ 2519347 h 51"/>
                <a:gd name="T16" fmla="*/ 60483350 w 47"/>
                <a:gd name="T17" fmla="*/ 0 h 51"/>
                <a:gd name="T18" fmla="*/ 35281952 w 47"/>
                <a:gd name="T19" fmla="*/ 2519347 h 51"/>
                <a:gd name="T20" fmla="*/ 17640182 w 47"/>
                <a:gd name="T21" fmla="*/ 15120846 h 51"/>
                <a:gd name="T22" fmla="*/ 5040279 w 47"/>
                <a:gd name="T23" fmla="*/ 37801318 h 51"/>
                <a:gd name="T24" fmla="*/ 0 w 47"/>
                <a:gd name="T25" fmla="*/ 63002729 h 51"/>
                <a:gd name="T26" fmla="*/ 5040279 w 47"/>
                <a:gd name="T27" fmla="*/ 93244409 h 51"/>
                <a:gd name="T28" fmla="*/ 17640182 w 47"/>
                <a:gd name="T29" fmla="*/ 110886207 h 51"/>
                <a:gd name="T30" fmla="*/ 35281952 w 47"/>
                <a:gd name="T31" fmla="*/ 126007046 h 51"/>
                <a:gd name="T32" fmla="*/ 60483350 w 47"/>
                <a:gd name="T33" fmla="*/ 12852639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1"/>
                <a:gd name="T53" fmla="*/ 47 w 47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1">
                  <a:moveTo>
                    <a:pt x="24" y="51"/>
                  </a:moveTo>
                  <a:lnTo>
                    <a:pt x="32" y="50"/>
                  </a:lnTo>
                  <a:lnTo>
                    <a:pt x="41" y="44"/>
                  </a:lnTo>
                  <a:lnTo>
                    <a:pt x="45" y="37"/>
                  </a:lnTo>
                  <a:lnTo>
                    <a:pt x="47" y="25"/>
                  </a:lnTo>
                  <a:lnTo>
                    <a:pt x="45" y="15"/>
                  </a:lnTo>
                  <a:lnTo>
                    <a:pt x="41" y="6"/>
                  </a:lnTo>
                  <a:lnTo>
                    <a:pt x="32" y="1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7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7"/>
                  </a:lnTo>
                  <a:lnTo>
                    <a:pt x="7" y="44"/>
                  </a:lnTo>
                  <a:lnTo>
                    <a:pt x="14" y="50"/>
                  </a:lnTo>
                  <a:lnTo>
                    <a:pt x="24" y="51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7" name="Freeform 288"/>
            <p:cNvSpPr>
              <a:spLocks noEditPoints="1"/>
            </p:cNvSpPr>
            <p:nvPr/>
          </p:nvSpPr>
          <p:spPr bwMode="auto">
            <a:xfrm>
              <a:off x="5091113" y="4286250"/>
              <a:ext cx="87312" cy="98425"/>
            </a:xfrm>
            <a:custGeom>
              <a:avLst/>
              <a:gdLst>
                <a:gd name="T0" fmla="*/ 68043041 w 55"/>
                <a:gd name="T1" fmla="*/ 141128765 h 62"/>
                <a:gd name="T2" fmla="*/ 68043041 w 55"/>
                <a:gd name="T3" fmla="*/ 156249699 h 62"/>
                <a:gd name="T4" fmla="*/ 68043041 w 55"/>
                <a:gd name="T5" fmla="*/ 141128765 h 62"/>
                <a:gd name="T6" fmla="*/ 105845977 w 55"/>
                <a:gd name="T7" fmla="*/ 123488469 h 62"/>
                <a:gd name="T8" fmla="*/ 105845977 w 55"/>
                <a:gd name="T9" fmla="*/ 143649714 h 62"/>
                <a:gd name="T10" fmla="*/ 78123606 w 55"/>
                <a:gd name="T11" fmla="*/ 156249699 h 62"/>
                <a:gd name="T12" fmla="*/ 68043041 w 55"/>
                <a:gd name="T13" fmla="*/ 141128765 h 62"/>
                <a:gd name="T14" fmla="*/ 115926541 w 55"/>
                <a:gd name="T15" fmla="*/ 100806250 h 62"/>
                <a:gd name="T16" fmla="*/ 138607017 w 55"/>
                <a:gd name="T17" fmla="*/ 80645005 h 62"/>
                <a:gd name="T18" fmla="*/ 131047388 w 55"/>
                <a:gd name="T19" fmla="*/ 110886897 h 62"/>
                <a:gd name="T20" fmla="*/ 115926541 w 55"/>
                <a:gd name="T21" fmla="*/ 133569092 h 62"/>
                <a:gd name="T22" fmla="*/ 120966823 w 55"/>
                <a:gd name="T23" fmla="*/ 80645005 h 62"/>
                <a:gd name="T24" fmla="*/ 138607017 w 55"/>
                <a:gd name="T25" fmla="*/ 78125643 h 62"/>
                <a:gd name="T26" fmla="*/ 120966823 w 55"/>
                <a:gd name="T27" fmla="*/ 80645005 h 62"/>
                <a:gd name="T28" fmla="*/ 120966823 w 55"/>
                <a:gd name="T29" fmla="*/ 78125643 h 62"/>
                <a:gd name="T30" fmla="*/ 138607017 w 55"/>
                <a:gd name="T31" fmla="*/ 78125643 h 62"/>
                <a:gd name="T32" fmla="*/ 120966823 w 55"/>
                <a:gd name="T33" fmla="*/ 78125643 h 62"/>
                <a:gd name="T34" fmla="*/ 105845977 w 55"/>
                <a:gd name="T35" fmla="*/ 37803141 h 62"/>
                <a:gd name="T36" fmla="*/ 126007106 w 55"/>
                <a:gd name="T37" fmla="*/ 37803141 h 62"/>
                <a:gd name="T38" fmla="*/ 138607017 w 55"/>
                <a:gd name="T39" fmla="*/ 68045021 h 62"/>
                <a:gd name="T40" fmla="*/ 120966823 w 55"/>
                <a:gd name="T41" fmla="*/ 78125643 h 62"/>
                <a:gd name="T42" fmla="*/ 85684823 w 55"/>
                <a:gd name="T43" fmla="*/ 25201562 h 62"/>
                <a:gd name="T44" fmla="*/ 68043041 w 55"/>
                <a:gd name="T45" fmla="*/ 0 h 62"/>
                <a:gd name="T46" fmla="*/ 95765387 w 55"/>
                <a:gd name="T47" fmla="*/ 7561264 h 62"/>
                <a:gd name="T48" fmla="*/ 115926541 w 55"/>
                <a:gd name="T49" fmla="*/ 25201562 h 62"/>
                <a:gd name="T50" fmla="*/ 68043041 w 55"/>
                <a:gd name="T51" fmla="*/ 17641889 h 62"/>
                <a:gd name="T52" fmla="*/ 68043041 w 55"/>
                <a:gd name="T53" fmla="*/ 0 h 62"/>
                <a:gd name="T54" fmla="*/ 68043041 w 55"/>
                <a:gd name="T55" fmla="*/ 17641889 h 62"/>
                <a:gd name="T56" fmla="*/ 68043041 w 55"/>
                <a:gd name="T57" fmla="*/ 17641889 h 62"/>
                <a:gd name="T58" fmla="*/ 68043041 w 55"/>
                <a:gd name="T59" fmla="*/ 0 h 62"/>
                <a:gd name="T60" fmla="*/ 68043041 w 55"/>
                <a:gd name="T61" fmla="*/ 17641889 h 62"/>
                <a:gd name="T62" fmla="*/ 27720771 w 55"/>
                <a:gd name="T63" fmla="*/ 37803141 h 62"/>
                <a:gd name="T64" fmla="*/ 27720771 w 55"/>
                <a:gd name="T65" fmla="*/ 15120940 h 62"/>
                <a:gd name="T66" fmla="*/ 52922195 w 55"/>
                <a:gd name="T67" fmla="*/ 0 h 62"/>
                <a:gd name="T68" fmla="*/ 68043041 w 55"/>
                <a:gd name="T69" fmla="*/ 17641889 h 62"/>
                <a:gd name="T70" fmla="*/ 15120853 w 55"/>
                <a:gd name="T71" fmla="*/ 60483760 h 62"/>
                <a:gd name="T72" fmla="*/ 0 w 55"/>
                <a:gd name="T73" fmla="*/ 78125643 h 62"/>
                <a:gd name="T74" fmla="*/ 2519348 w 55"/>
                <a:gd name="T75" fmla="*/ 47883763 h 62"/>
                <a:gd name="T76" fmla="*/ 15120853 w 55"/>
                <a:gd name="T77" fmla="*/ 25201562 h 62"/>
                <a:gd name="T78" fmla="*/ 15120853 w 55"/>
                <a:gd name="T79" fmla="*/ 78125643 h 62"/>
                <a:gd name="T80" fmla="*/ 0 w 55"/>
                <a:gd name="T81" fmla="*/ 78125643 h 62"/>
                <a:gd name="T82" fmla="*/ 15120853 w 55"/>
                <a:gd name="T83" fmla="*/ 78125643 h 62"/>
                <a:gd name="T84" fmla="*/ 15120853 w 55"/>
                <a:gd name="T85" fmla="*/ 80645005 h 62"/>
                <a:gd name="T86" fmla="*/ 0 w 55"/>
                <a:gd name="T87" fmla="*/ 78125643 h 62"/>
                <a:gd name="T88" fmla="*/ 15120853 w 55"/>
                <a:gd name="T89" fmla="*/ 80645005 h 62"/>
                <a:gd name="T90" fmla="*/ 27720771 w 55"/>
                <a:gd name="T91" fmla="*/ 123488469 h 62"/>
                <a:gd name="T92" fmla="*/ 7559633 w 55"/>
                <a:gd name="T93" fmla="*/ 123488469 h 62"/>
                <a:gd name="T94" fmla="*/ 0 w 55"/>
                <a:gd name="T95" fmla="*/ 93246577 h 62"/>
                <a:gd name="T96" fmla="*/ 15120853 w 55"/>
                <a:gd name="T97" fmla="*/ 80645005 h 62"/>
                <a:gd name="T98" fmla="*/ 47881900 w 55"/>
                <a:gd name="T99" fmla="*/ 133569092 h 62"/>
                <a:gd name="T100" fmla="*/ 68043041 w 55"/>
                <a:gd name="T101" fmla="*/ 156249699 h 62"/>
                <a:gd name="T102" fmla="*/ 37801335 w 55"/>
                <a:gd name="T103" fmla="*/ 151209387 h 62"/>
                <a:gd name="T104" fmla="*/ 15120853 w 55"/>
                <a:gd name="T105" fmla="*/ 133569092 h 62"/>
                <a:gd name="T106" fmla="*/ 68043041 w 55"/>
                <a:gd name="T107" fmla="*/ 141128765 h 62"/>
                <a:gd name="T108" fmla="*/ 68043041 w 55"/>
                <a:gd name="T109" fmla="*/ 156249699 h 62"/>
                <a:gd name="T110" fmla="*/ 68043041 w 55"/>
                <a:gd name="T111" fmla="*/ 141128765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"/>
                <a:gd name="T169" fmla="*/ 0 h 62"/>
                <a:gd name="T170" fmla="*/ 55 w 55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" h="62">
                  <a:moveTo>
                    <a:pt x="27" y="56"/>
                  </a:moveTo>
                  <a:lnTo>
                    <a:pt x="27" y="56"/>
                  </a:lnTo>
                  <a:lnTo>
                    <a:pt x="27" y="62"/>
                  </a:lnTo>
                  <a:lnTo>
                    <a:pt x="27" y="56"/>
                  </a:lnTo>
                  <a:close/>
                  <a:moveTo>
                    <a:pt x="27" y="56"/>
                  </a:moveTo>
                  <a:lnTo>
                    <a:pt x="34" y="53"/>
                  </a:lnTo>
                  <a:lnTo>
                    <a:pt x="42" y="49"/>
                  </a:lnTo>
                  <a:lnTo>
                    <a:pt x="46" y="53"/>
                  </a:lnTo>
                  <a:lnTo>
                    <a:pt x="42" y="57"/>
                  </a:lnTo>
                  <a:lnTo>
                    <a:pt x="38" y="60"/>
                  </a:lnTo>
                  <a:lnTo>
                    <a:pt x="31" y="62"/>
                  </a:lnTo>
                  <a:lnTo>
                    <a:pt x="27" y="62"/>
                  </a:lnTo>
                  <a:lnTo>
                    <a:pt x="27" y="56"/>
                  </a:lnTo>
                  <a:close/>
                  <a:moveTo>
                    <a:pt x="42" y="49"/>
                  </a:moveTo>
                  <a:lnTo>
                    <a:pt x="46" y="40"/>
                  </a:lnTo>
                  <a:lnTo>
                    <a:pt x="48" y="32"/>
                  </a:lnTo>
                  <a:lnTo>
                    <a:pt x="55" y="32"/>
                  </a:lnTo>
                  <a:lnTo>
                    <a:pt x="55" y="37"/>
                  </a:lnTo>
                  <a:lnTo>
                    <a:pt x="52" y="44"/>
                  </a:lnTo>
                  <a:lnTo>
                    <a:pt x="50" y="49"/>
                  </a:lnTo>
                  <a:lnTo>
                    <a:pt x="46" y="53"/>
                  </a:lnTo>
                  <a:lnTo>
                    <a:pt x="42" y="49"/>
                  </a:lnTo>
                  <a:close/>
                  <a:moveTo>
                    <a:pt x="48" y="32"/>
                  </a:moveTo>
                  <a:lnTo>
                    <a:pt x="48" y="31"/>
                  </a:lnTo>
                  <a:lnTo>
                    <a:pt x="55" y="31"/>
                  </a:lnTo>
                  <a:lnTo>
                    <a:pt x="55" y="32"/>
                  </a:lnTo>
                  <a:lnTo>
                    <a:pt x="48" y="32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55" y="31"/>
                  </a:lnTo>
                  <a:lnTo>
                    <a:pt x="48" y="31"/>
                  </a:lnTo>
                  <a:close/>
                  <a:moveTo>
                    <a:pt x="48" y="31"/>
                  </a:moveTo>
                  <a:lnTo>
                    <a:pt x="46" y="24"/>
                  </a:lnTo>
                  <a:lnTo>
                    <a:pt x="42" y="15"/>
                  </a:lnTo>
                  <a:lnTo>
                    <a:pt x="46" y="10"/>
                  </a:lnTo>
                  <a:lnTo>
                    <a:pt x="50" y="15"/>
                  </a:lnTo>
                  <a:lnTo>
                    <a:pt x="52" y="19"/>
                  </a:lnTo>
                  <a:lnTo>
                    <a:pt x="55" y="27"/>
                  </a:lnTo>
                  <a:lnTo>
                    <a:pt x="55" y="31"/>
                  </a:lnTo>
                  <a:lnTo>
                    <a:pt x="48" y="31"/>
                  </a:lnTo>
                  <a:close/>
                  <a:moveTo>
                    <a:pt x="42" y="15"/>
                  </a:moveTo>
                  <a:lnTo>
                    <a:pt x="34" y="10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2" y="15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27" y="7"/>
                  </a:moveTo>
                  <a:lnTo>
                    <a:pt x="19" y="10"/>
                  </a:lnTo>
                  <a:lnTo>
                    <a:pt x="11" y="15"/>
                  </a:lnTo>
                  <a:lnTo>
                    <a:pt x="6" y="10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7"/>
                  </a:lnTo>
                  <a:close/>
                  <a:moveTo>
                    <a:pt x="11" y="15"/>
                  </a:moveTo>
                  <a:lnTo>
                    <a:pt x="6" y="24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11" y="15"/>
                  </a:lnTo>
                  <a:close/>
                  <a:moveTo>
                    <a:pt x="6" y="31"/>
                  </a:moveTo>
                  <a:lnTo>
                    <a:pt x="6" y="31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1"/>
                  </a:moveTo>
                  <a:lnTo>
                    <a:pt x="6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6" y="31"/>
                  </a:lnTo>
                  <a:close/>
                  <a:moveTo>
                    <a:pt x="6" y="32"/>
                  </a:moveTo>
                  <a:lnTo>
                    <a:pt x="6" y="40"/>
                  </a:lnTo>
                  <a:lnTo>
                    <a:pt x="11" y="49"/>
                  </a:lnTo>
                  <a:lnTo>
                    <a:pt x="6" y="53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6" y="32"/>
                  </a:lnTo>
                  <a:close/>
                  <a:moveTo>
                    <a:pt x="11" y="49"/>
                  </a:moveTo>
                  <a:lnTo>
                    <a:pt x="19" y="53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1" y="62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6" y="53"/>
                  </a:lnTo>
                  <a:lnTo>
                    <a:pt x="11" y="49"/>
                  </a:lnTo>
                  <a:close/>
                  <a:moveTo>
                    <a:pt x="27" y="56"/>
                  </a:moveTo>
                  <a:lnTo>
                    <a:pt x="27" y="56"/>
                  </a:lnTo>
                  <a:lnTo>
                    <a:pt x="27" y="62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6778625" y="3619500"/>
              <a:ext cx="71437" cy="84137"/>
            </a:xfrm>
            <a:custGeom>
              <a:avLst/>
              <a:gdLst>
                <a:gd name="T0" fmla="*/ 60483331 w 45"/>
                <a:gd name="T1" fmla="*/ 133566705 h 53"/>
                <a:gd name="T2" fmla="*/ 80644433 w 45"/>
                <a:gd name="T3" fmla="*/ 131047358 h 53"/>
                <a:gd name="T4" fmla="*/ 95765260 w 45"/>
                <a:gd name="T5" fmla="*/ 110886234 h 53"/>
                <a:gd name="T6" fmla="*/ 108365179 w 45"/>
                <a:gd name="T7" fmla="*/ 95765366 h 53"/>
                <a:gd name="T8" fmla="*/ 113405455 w 45"/>
                <a:gd name="T9" fmla="*/ 68043026 h 53"/>
                <a:gd name="T10" fmla="*/ 108365179 w 45"/>
                <a:gd name="T11" fmla="*/ 37801327 h 53"/>
                <a:gd name="T12" fmla="*/ 95765260 w 45"/>
                <a:gd name="T13" fmla="*/ 17640196 h 53"/>
                <a:gd name="T14" fmla="*/ 80644433 w 45"/>
                <a:gd name="T15" fmla="*/ 5040283 h 53"/>
                <a:gd name="T16" fmla="*/ 60483331 w 45"/>
                <a:gd name="T17" fmla="*/ 0 h 53"/>
                <a:gd name="T18" fmla="*/ 35281941 w 45"/>
                <a:gd name="T19" fmla="*/ 5040283 h 53"/>
                <a:gd name="T20" fmla="*/ 12599898 w 45"/>
                <a:gd name="T21" fmla="*/ 17640196 h 53"/>
                <a:gd name="T22" fmla="*/ 2519345 w 45"/>
                <a:gd name="T23" fmla="*/ 37801327 h 53"/>
                <a:gd name="T24" fmla="*/ 0 w 45"/>
                <a:gd name="T25" fmla="*/ 68043026 h 53"/>
                <a:gd name="T26" fmla="*/ 2519345 w 45"/>
                <a:gd name="T27" fmla="*/ 95765366 h 53"/>
                <a:gd name="T28" fmla="*/ 12599898 w 45"/>
                <a:gd name="T29" fmla="*/ 110886234 h 53"/>
                <a:gd name="T30" fmla="*/ 35281941 w 45"/>
                <a:gd name="T31" fmla="*/ 131047358 h 53"/>
                <a:gd name="T32" fmla="*/ 60483331 w 45"/>
                <a:gd name="T33" fmla="*/ 133566705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53"/>
                <a:gd name="T53" fmla="*/ 45 w 45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53">
                  <a:moveTo>
                    <a:pt x="24" y="53"/>
                  </a:moveTo>
                  <a:lnTo>
                    <a:pt x="32" y="52"/>
                  </a:lnTo>
                  <a:lnTo>
                    <a:pt x="38" y="44"/>
                  </a:lnTo>
                  <a:lnTo>
                    <a:pt x="43" y="38"/>
                  </a:lnTo>
                  <a:lnTo>
                    <a:pt x="45" y="27"/>
                  </a:lnTo>
                  <a:lnTo>
                    <a:pt x="43" y="15"/>
                  </a:lnTo>
                  <a:lnTo>
                    <a:pt x="38" y="7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5" y="7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44"/>
                  </a:lnTo>
                  <a:lnTo>
                    <a:pt x="14" y="52"/>
                  </a:lnTo>
                  <a:lnTo>
                    <a:pt x="24" y="53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89" name="Freeform 290"/>
            <p:cNvSpPr>
              <a:spLocks noEditPoints="1"/>
            </p:cNvSpPr>
            <p:nvPr/>
          </p:nvSpPr>
          <p:spPr bwMode="auto">
            <a:xfrm>
              <a:off x="6770688" y="3609975"/>
              <a:ext cx="85725" cy="100012"/>
            </a:xfrm>
            <a:custGeom>
              <a:avLst/>
              <a:gdLst>
                <a:gd name="T0" fmla="*/ 73083742 w 54"/>
                <a:gd name="T1" fmla="*/ 141128060 h 63"/>
                <a:gd name="T2" fmla="*/ 73083742 w 54"/>
                <a:gd name="T3" fmla="*/ 158768267 h 63"/>
                <a:gd name="T4" fmla="*/ 73083742 w 54"/>
                <a:gd name="T5" fmla="*/ 141128060 h 63"/>
                <a:gd name="T6" fmla="*/ 105846582 w 54"/>
                <a:gd name="T7" fmla="*/ 123486265 h 63"/>
                <a:gd name="T8" fmla="*/ 105846582 w 54"/>
                <a:gd name="T9" fmla="*/ 146168346 h 63"/>
                <a:gd name="T10" fmla="*/ 83165951 w 54"/>
                <a:gd name="T11" fmla="*/ 156248918 h 63"/>
                <a:gd name="T12" fmla="*/ 73083742 w 54"/>
                <a:gd name="T13" fmla="*/ 141128060 h 63"/>
                <a:gd name="T14" fmla="*/ 115927204 w 54"/>
                <a:gd name="T15" fmla="*/ 103325096 h 63"/>
                <a:gd name="T16" fmla="*/ 136088449 w 54"/>
                <a:gd name="T17" fmla="*/ 83163951 h 63"/>
                <a:gd name="T18" fmla="*/ 131048138 w 54"/>
                <a:gd name="T19" fmla="*/ 110886343 h 63"/>
                <a:gd name="T20" fmla="*/ 115927204 w 54"/>
                <a:gd name="T21" fmla="*/ 141128060 h 63"/>
                <a:gd name="T22" fmla="*/ 120967515 w 54"/>
                <a:gd name="T23" fmla="*/ 83163951 h 63"/>
                <a:gd name="T24" fmla="*/ 136088449 w 54"/>
                <a:gd name="T25" fmla="*/ 83163951 h 63"/>
                <a:gd name="T26" fmla="*/ 120967515 w 54"/>
                <a:gd name="T27" fmla="*/ 83163951 h 63"/>
                <a:gd name="T28" fmla="*/ 120967515 w 54"/>
                <a:gd name="T29" fmla="*/ 83163951 h 63"/>
                <a:gd name="T30" fmla="*/ 136088449 w 54"/>
                <a:gd name="T31" fmla="*/ 83163951 h 63"/>
                <a:gd name="T32" fmla="*/ 120967515 w 54"/>
                <a:gd name="T33" fmla="*/ 83163951 h 63"/>
                <a:gd name="T34" fmla="*/ 105846582 w 54"/>
                <a:gd name="T35" fmla="*/ 40322301 h 63"/>
                <a:gd name="T36" fmla="*/ 126007827 w 54"/>
                <a:gd name="T37" fmla="*/ 32761078 h 63"/>
                <a:gd name="T38" fmla="*/ 136088449 w 54"/>
                <a:gd name="T39" fmla="*/ 63002807 h 63"/>
                <a:gd name="T40" fmla="*/ 120967515 w 54"/>
                <a:gd name="T41" fmla="*/ 83163951 h 63"/>
                <a:gd name="T42" fmla="*/ 88206262 w 54"/>
                <a:gd name="T43" fmla="*/ 30241729 h 63"/>
                <a:gd name="T44" fmla="*/ 73083742 w 54"/>
                <a:gd name="T45" fmla="*/ 0 h 63"/>
                <a:gd name="T46" fmla="*/ 95765935 w 54"/>
                <a:gd name="T47" fmla="*/ 5040288 h 63"/>
                <a:gd name="T48" fmla="*/ 115927204 w 54"/>
                <a:gd name="T49" fmla="*/ 27720792 h 63"/>
                <a:gd name="T50" fmla="*/ 73083742 w 54"/>
                <a:gd name="T51" fmla="*/ 27720792 h 63"/>
                <a:gd name="T52" fmla="*/ 73083742 w 54"/>
                <a:gd name="T53" fmla="*/ 0 h 63"/>
                <a:gd name="T54" fmla="*/ 73083742 w 54"/>
                <a:gd name="T55" fmla="*/ 27720792 h 63"/>
                <a:gd name="T56" fmla="*/ 73083742 w 54"/>
                <a:gd name="T57" fmla="*/ 27720792 h 63"/>
                <a:gd name="T58" fmla="*/ 73083742 w 54"/>
                <a:gd name="T59" fmla="*/ 0 h 63"/>
                <a:gd name="T60" fmla="*/ 73083742 w 54"/>
                <a:gd name="T61" fmla="*/ 27720792 h 63"/>
                <a:gd name="T62" fmla="*/ 27722517 w 54"/>
                <a:gd name="T63" fmla="*/ 40322301 h 63"/>
                <a:gd name="T64" fmla="*/ 27722517 w 54"/>
                <a:gd name="T65" fmla="*/ 20161151 h 63"/>
                <a:gd name="T66" fmla="*/ 55443447 w 54"/>
                <a:gd name="T67" fmla="*/ 5040288 h 63"/>
                <a:gd name="T68" fmla="*/ 73083742 w 54"/>
                <a:gd name="T69" fmla="*/ 27720792 h 63"/>
                <a:gd name="T70" fmla="*/ 22682200 w 54"/>
                <a:gd name="T71" fmla="*/ 60483458 h 63"/>
                <a:gd name="T72" fmla="*/ 0 w 54"/>
                <a:gd name="T73" fmla="*/ 83163951 h 63"/>
                <a:gd name="T74" fmla="*/ 5040313 w 54"/>
                <a:gd name="T75" fmla="*/ 52922235 h 63"/>
                <a:gd name="T76" fmla="*/ 22682200 w 54"/>
                <a:gd name="T77" fmla="*/ 27720792 h 63"/>
                <a:gd name="T78" fmla="*/ 15120939 w 54"/>
                <a:gd name="T79" fmla="*/ 83163951 h 63"/>
                <a:gd name="T80" fmla="*/ 0 w 54"/>
                <a:gd name="T81" fmla="*/ 83163951 h 63"/>
                <a:gd name="T82" fmla="*/ 15120939 w 54"/>
                <a:gd name="T83" fmla="*/ 83163951 h 63"/>
                <a:gd name="T84" fmla="*/ 15120939 w 54"/>
                <a:gd name="T85" fmla="*/ 83163951 h 63"/>
                <a:gd name="T86" fmla="*/ 0 w 54"/>
                <a:gd name="T87" fmla="*/ 83163951 h 63"/>
                <a:gd name="T88" fmla="*/ 15120939 w 54"/>
                <a:gd name="T89" fmla="*/ 83163951 h 63"/>
                <a:gd name="T90" fmla="*/ 27722517 w 54"/>
                <a:gd name="T91" fmla="*/ 123486265 h 63"/>
                <a:gd name="T92" fmla="*/ 12601575 w 54"/>
                <a:gd name="T93" fmla="*/ 126007202 h 63"/>
                <a:gd name="T94" fmla="*/ 0 w 54"/>
                <a:gd name="T95" fmla="*/ 100805746 h 63"/>
                <a:gd name="T96" fmla="*/ 15120939 w 54"/>
                <a:gd name="T97" fmla="*/ 83163951 h 63"/>
                <a:gd name="T98" fmla="*/ 52924085 w 54"/>
                <a:gd name="T99" fmla="*/ 131047488 h 63"/>
                <a:gd name="T100" fmla="*/ 73083742 w 54"/>
                <a:gd name="T101" fmla="*/ 158768267 h 63"/>
                <a:gd name="T102" fmla="*/ 37801552 w 54"/>
                <a:gd name="T103" fmla="*/ 156248918 h 63"/>
                <a:gd name="T104" fmla="*/ 22682200 w 54"/>
                <a:gd name="T105" fmla="*/ 141128060 h 63"/>
                <a:gd name="T106" fmla="*/ 73083742 w 54"/>
                <a:gd name="T107" fmla="*/ 141128060 h 63"/>
                <a:gd name="T108" fmla="*/ 73083742 w 54"/>
                <a:gd name="T109" fmla="*/ 158768267 h 63"/>
                <a:gd name="T110" fmla="*/ 73083742 w 54"/>
                <a:gd name="T111" fmla="*/ 141128060 h 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63"/>
                <a:gd name="T170" fmla="*/ 54 w 54"/>
                <a:gd name="T171" fmla="*/ 63 h 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63">
                  <a:moveTo>
                    <a:pt x="29" y="56"/>
                  </a:moveTo>
                  <a:lnTo>
                    <a:pt x="29" y="56"/>
                  </a:lnTo>
                  <a:lnTo>
                    <a:pt x="29" y="63"/>
                  </a:lnTo>
                  <a:lnTo>
                    <a:pt x="29" y="56"/>
                  </a:lnTo>
                  <a:close/>
                  <a:moveTo>
                    <a:pt x="29" y="56"/>
                  </a:moveTo>
                  <a:lnTo>
                    <a:pt x="35" y="52"/>
                  </a:lnTo>
                  <a:lnTo>
                    <a:pt x="42" y="49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62"/>
                  </a:lnTo>
                  <a:lnTo>
                    <a:pt x="33" y="62"/>
                  </a:lnTo>
                  <a:lnTo>
                    <a:pt x="29" y="63"/>
                  </a:lnTo>
                  <a:lnTo>
                    <a:pt x="29" y="56"/>
                  </a:lnTo>
                  <a:close/>
                  <a:moveTo>
                    <a:pt x="42" y="49"/>
                  </a:moveTo>
                  <a:lnTo>
                    <a:pt x="46" y="41"/>
                  </a:lnTo>
                  <a:lnTo>
                    <a:pt x="48" y="33"/>
                  </a:lnTo>
                  <a:lnTo>
                    <a:pt x="54" y="33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50" y="50"/>
                  </a:lnTo>
                  <a:lnTo>
                    <a:pt x="46" y="56"/>
                  </a:lnTo>
                  <a:lnTo>
                    <a:pt x="42" y="49"/>
                  </a:lnTo>
                  <a:close/>
                  <a:moveTo>
                    <a:pt x="48" y="33"/>
                  </a:moveTo>
                  <a:lnTo>
                    <a:pt x="48" y="33"/>
                  </a:lnTo>
                  <a:lnTo>
                    <a:pt x="54" y="33"/>
                  </a:lnTo>
                  <a:lnTo>
                    <a:pt x="48" y="33"/>
                  </a:lnTo>
                  <a:close/>
                  <a:moveTo>
                    <a:pt x="48" y="33"/>
                  </a:moveTo>
                  <a:lnTo>
                    <a:pt x="48" y="33"/>
                  </a:lnTo>
                  <a:lnTo>
                    <a:pt x="54" y="33"/>
                  </a:lnTo>
                  <a:lnTo>
                    <a:pt x="48" y="33"/>
                  </a:lnTo>
                  <a:close/>
                  <a:moveTo>
                    <a:pt x="48" y="33"/>
                  </a:moveTo>
                  <a:lnTo>
                    <a:pt x="46" y="24"/>
                  </a:lnTo>
                  <a:lnTo>
                    <a:pt x="42" y="16"/>
                  </a:lnTo>
                  <a:lnTo>
                    <a:pt x="46" y="11"/>
                  </a:lnTo>
                  <a:lnTo>
                    <a:pt x="50" y="13"/>
                  </a:lnTo>
                  <a:lnTo>
                    <a:pt x="52" y="21"/>
                  </a:lnTo>
                  <a:lnTo>
                    <a:pt x="54" y="25"/>
                  </a:lnTo>
                  <a:lnTo>
                    <a:pt x="54" y="33"/>
                  </a:lnTo>
                  <a:lnTo>
                    <a:pt x="48" y="33"/>
                  </a:lnTo>
                  <a:close/>
                  <a:moveTo>
                    <a:pt x="42" y="16"/>
                  </a:moveTo>
                  <a:lnTo>
                    <a:pt x="35" y="12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2" y="8"/>
                  </a:lnTo>
                  <a:lnTo>
                    <a:pt x="46" y="11"/>
                  </a:lnTo>
                  <a:lnTo>
                    <a:pt x="42" y="16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0"/>
                  </a:lnTo>
                  <a:lnTo>
                    <a:pt x="29" y="11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0"/>
                  </a:lnTo>
                  <a:lnTo>
                    <a:pt x="29" y="11"/>
                  </a:lnTo>
                  <a:close/>
                  <a:moveTo>
                    <a:pt x="29" y="11"/>
                  </a:moveTo>
                  <a:lnTo>
                    <a:pt x="21" y="12"/>
                  </a:lnTo>
                  <a:lnTo>
                    <a:pt x="11" y="16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29" y="11"/>
                  </a:lnTo>
                  <a:close/>
                  <a:moveTo>
                    <a:pt x="11" y="16"/>
                  </a:moveTo>
                  <a:lnTo>
                    <a:pt x="9" y="24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5" y="13"/>
                  </a:lnTo>
                  <a:lnTo>
                    <a:pt x="9" y="11"/>
                  </a:lnTo>
                  <a:lnTo>
                    <a:pt x="11" y="16"/>
                  </a:lnTo>
                  <a:close/>
                  <a:moveTo>
                    <a:pt x="6" y="33"/>
                  </a:moveTo>
                  <a:lnTo>
                    <a:pt x="6" y="33"/>
                  </a:lnTo>
                  <a:lnTo>
                    <a:pt x="0" y="33"/>
                  </a:lnTo>
                  <a:lnTo>
                    <a:pt x="6" y="33"/>
                  </a:lnTo>
                  <a:close/>
                  <a:moveTo>
                    <a:pt x="6" y="33"/>
                  </a:moveTo>
                  <a:lnTo>
                    <a:pt x="6" y="33"/>
                  </a:lnTo>
                  <a:lnTo>
                    <a:pt x="0" y="33"/>
                  </a:lnTo>
                  <a:lnTo>
                    <a:pt x="6" y="33"/>
                  </a:lnTo>
                  <a:close/>
                  <a:moveTo>
                    <a:pt x="6" y="33"/>
                  </a:moveTo>
                  <a:lnTo>
                    <a:pt x="9" y="41"/>
                  </a:lnTo>
                  <a:lnTo>
                    <a:pt x="11" y="4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6" y="33"/>
                  </a:lnTo>
                  <a:close/>
                  <a:moveTo>
                    <a:pt x="11" y="49"/>
                  </a:moveTo>
                  <a:lnTo>
                    <a:pt x="21" y="52"/>
                  </a:lnTo>
                  <a:lnTo>
                    <a:pt x="29" y="56"/>
                  </a:lnTo>
                  <a:lnTo>
                    <a:pt x="29" y="63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9" y="56"/>
                  </a:lnTo>
                  <a:lnTo>
                    <a:pt x="11" y="49"/>
                  </a:lnTo>
                  <a:close/>
                  <a:moveTo>
                    <a:pt x="29" y="56"/>
                  </a:moveTo>
                  <a:lnTo>
                    <a:pt x="29" y="56"/>
                  </a:lnTo>
                  <a:lnTo>
                    <a:pt x="29" y="63"/>
                  </a:lnTo>
                  <a:lnTo>
                    <a:pt x="29" y="56"/>
                  </a:lnTo>
                  <a:close/>
                </a:path>
              </a:pathLst>
            </a:custGeom>
            <a:solidFill>
              <a:srgbClr val="2B68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90" name="Rectangle 291"/>
            <p:cNvSpPr>
              <a:spLocks noChangeArrowheads="1"/>
            </p:cNvSpPr>
            <p:nvPr/>
          </p:nvSpPr>
          <p:spPr bwMode="auto">
            <a:xfrm>
              <a:off x="7242300" y="2963863"/>
              <a:ext cx="285750" cy="31750"/>
            </a:xfrm>
            <a:prstGeom prst="rect">
              <a:avLst/>
            </a:prstGeom>
            <a:solidFill>
              <a:srgbClr val="DA27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292"/>
            <p:cNvSpPr>
              <a:spLocks noChangeArrowheads="1"/>
            </p:cNvSpPr>
            <p:nvPr/>
          </p:nvSpPr>
          <p:spPr bwMode="auto">
            <a:xfrm>
              <a:off x="7588375" y="2868613"/>
              <a:ext cx="545030" cy="23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F1A17"/>
                  </a:solidFill>
                  <a:latin typeface="Arial Narrow" pitchFamily="34" charset="0"/>
                </a:rPr>
                <a:t>Surface</a:t>
              </a:r>
              <a:endParaRPr lang="en-US"/>
            </a:p>
          </p:txBody>
        </p:sp>
        <p:sp>
          <p:nvSpPr>
            <p:cNvPr id="292" name="Rectangle 293"/>
            <p:cNvSpPr>
              <a:spLocks noChangeArrowheads="1"/>
            </p:cNvSpPr>
            <p:nvPr/>
          </p:nvSpPr>
          <p:spPr bwMode="auto">
            <a:xfrm>
              <a:off x="7242300" y="3200400"/>
              <a:ext cx="285750" cy="30162"/>
            </a:xfrm>
            <a:prstGeom prst="rect">
              <a:avLst/>
            </a:prstGeom>
            <a:solidFill>
              <a:srgbClr val="56B3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294"/>
            <p:cNvSpPr>
              <a:spLocks noChangeArrowheads="1"/>
            </p:cNvSpPr>
            <p:nvPr/>
          </p:nvSpPr>
          <p:spPr bwMode="auto">
            <a:xfrm>
              <a:off x="7588375" y="3101975"/>
              <a:ext cx="254882" cy="23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F1A17"/>
                  </a:solidFill>
                  <a:latin typeface="Arial Narrow" pitchFamily="34" charset="0"/>
                </a:rPr>
                <a:t>Mid</a:t>
              </a:r>
              <a:endParaRPr lang="en-US"/>
            </a:p>
          </p:txBody>
        </p:sp>
        <p:sp>
          <p:nvSpPr>
            <p:cNvPr id="294" name="Rectangle 295"/>
            <p:cNvSpPr>
              <a:spLocks noChangeArrowheads="1"/>
            </p:cNvSpPr>
            <p:nvPr/>
          </p:nvSpPr>
          <p:spPr bwMode="auto">
            <a:xfrm>
              <a:off x="7242300" y="3433763"/>
              <a:ext cx="285750" cy="30162"/>
            </a:xfrm>
            <a:prstGeom prst="rect">
              <a:avLst/>
            </a:prstGeom>
            <a:solidFill>
              <a:srgbClr val="2B6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296"/>
            <p:cNvSpPr>
              <a:spLocks noChangeArrowheads="1"/>
            </p:cNvSpPr>
            <p:nvPr/>
          </p:nvSpPr>
          <p:spPr bwMode="auto">
            <a:xfrm>
              <a:off x="7588375" y="3316288"/>
              <a:ext cx="421597" cy="23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F1A17"/>
                  </a:solidFill>
                  <a:latin typeface="Arial Narrow" pitchFamily="34" charset="0"/>
                </a:rPr>
                <a:t>Depth</a:t>
              </a:r>
              <a:endParaRPr lang="en-US"/>
            </a:p>
          </p:txBody>
        </p:sp>
        <p:sp>
          <p:nvSpPr>
            <p:cNvPr id="296" name="Rectangle 297"/>
            <p:cNvSpPr>
              <a:spLocks noChangeArrowheads="1"/>
            </p:cNvSpPr>
            <p:nvPr/>
          </p:nvSpPr>
          <p:spPr bwMode="auto">
            <a:xfrm>
              <a:off x="7242300" y="3794125"/>
              <a:ext cx="285750" cy="28575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Rectangle 298"/>
            <p:cNvSpPr>
              <a:spLocks noChangeArrowheads="1"/>
            </p:cNvSpPr>
            <p:nvPr/>
          </p:nvSpPr>
          <p:spPr bwMode="auto">
            <a:xfrm>
              <a:off x="7588375" y="3694113"/>
              <a:ext cx="333623" cy="23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F1A17"/>
                  </a:solidFill>
                  <a:latin typeface="Arial Narrow" pitchFamily="34" charset="0"/>
                </a:rPr>
                <a:t>Total</a:t>
              </a:r>
              <a:endParaRPr lang="en-US"/>
            </a:p>
          </p:txBody>
        </p:sp>
        <p:sp>
          <p:nvSpPr>
            <p:cNvPr id="298" name="Rectangle 299"/>
            <p:cNvSpPr>
              <a:spLocks noChangeArrowheads="1"/>
            </p:cNvSpPr>
            <p:nvPr/>
          </p:nvSpPr>
          <p:spPr bwMode="auto">
            <a:xfrm>
              <a:off x="7242300" y="4027488"/>
              <a:ext cx="23812" cy="28575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300"/>
            <p:cNvSpPr>
              <a:spLocks noChangeArrowheads="1"/>
            </p:cNvSpPr>
            <p:nvPr/>
          </p:nvSpPr>
          <p:spPr bwMode="auto">
            <a:xfrm>
              <a:off x="7294688" y="4027488"/>
              <a:ext cx="22225" cy="28575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301"/>
            <p:cNvSpPr>
              <a:spLocks noChangeArrowheads="1"/>
            </p:cNvSpPr>
            <p:nvPr/>
          </p:nvSpPr>
          <p:spPr bwMode="auto">
            <a:xfrm>
              <a:off x="7342313" y="4027488"/>
              <a:ext cx="25400" cy="28575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302"/>
            <p:cNvSpPr>
              <a:spLocks noChangeArrowheads="1"/>
            </p:cNvSpPr>
            <p:nvPr/>
          </p:nvSpPr>
          <p:spPr bwMode="auto">
            <a:xfrm>
              <a:off x="7389938" y="4027488"/>
              <a:ext cx="25400" cy="28575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303"/>
            <p:cNvSpPr>
              <a:spLocks noChangeArrowheads="1"/>
            </p:cNvSpPr>
            <p:nvPr/>
          </p:nvSpPr>
          <p:spPr bwMode="auto">
            <a:xfrm>
              <a:off x="7442325" y="4027488"/>
              <a:ext cx="20637" cy="28575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304"/>
            <p:cNvSpPr>
              <a:spLocks noChangeArrowheads="1"/>
            </p:cNvSpPr>
            <p:nvPr/>
          </p:nvSpPr>
          <p:spPr bwMode="auto">
            <a:xfrm>
              <a:off x="7489950" y="4027488"/>
              <a:ext cx="25400" cy="28575"/>
            </a:xfrm>
            <a:prstGeom prst="rect">
              <a:avLst/>
            </a:prstGeom>
            <a:solidFill>
              <a:srgbClr val="1315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305"/>
            <p:cNvSpPr>
              <a:spLocks noChangeArrowheads="1"/>
            </p:cNvSpPr>
            <p:nvPr/>
          </p:nvSpPr>
          <p:spPr bwMode="auto">
            <a:xfrm>
              <a:off x="7588375" y="3929063"/>
              <a:ext cx="448849" cy="23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F1A17"/>
                  </a:solidFill>
                  <a:latin typeface="Arial Narrow" pitchFamily="34" charset="0"/>
                </a:rPr>
                <a:t>Partial</a:t>
              </a:r>
              <a:endParaRPr lang="en-US"/>
            </a:p>
          </p:txBody>
        </p:sp>
        <p:sp>
          <p:nvSpPr>
            <p:cNvPr id="305" name="Rectangle 306"/>
            <p:cNvSpPr>
              <a:spLocks noChangeArrowheads="1"/>
            </p:cNvSpPr>
            <p:nvPr/>
          </p:nvSpPr>
          <p:spPr bwMode="auto">
            <a:xfrm>
              <a:off x="8004176" y="5265738"/>
              <a:ext cx="44885" cy="215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cxnSp>
          <p:nvCxnSpPr>
            <p:cNvPr id="306" name="Straight Connector 305"/>
            <p:cNvCxnSpPr/>
            <p:nvPr/>
          </p:nvCxnSpPr>
          <p:spPr bwMode="auto">
            <a:xfrm>
              <a:off x="7032730" y="2198016"/>
              <a:ext cx="0" cy="257897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 bwMode="auto">
            <a:xfrm>
              <a:off x="6934303" y="4769059"/>
              <a:ext cx="10954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8" name="TextBox 315"/>
            <p:cNvSpPr txBox="1">
              <a:spLocks noChangeArrowheads="1"/>
            </p:cNvSpPr>
            <p:nvPr/>
          </p:nvSpPr>
          <p:spPr bwMode="auto">
            <a:xfrm rot="16200000">
              <a:off x="6734540" y="1783686"/>
              <a:ext cx="525961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DDH</a:t>
              </a:r>
              <a:endParaRPr lang="en-AU" sz="1400" b="1"/>
            </a:p>
          </p:txBody>
        </p:sp>
      </p:grpSp>
      <p:sp>
        <p:nvSpPr>
          <p:cNvPr id="309" name="Footer Placeholder 3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6075" y="2811463"/>
            <a:ext cx="8797926" cy="2457450"/>
            <a:chOff x="345647" y="2811075"/>
            <a:chExt cx="8798353" cy="2457505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647" y="2811175"/>
              <a:ext cx="4391350" cy="245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5642" y="2811075"/>
              <a:ext cx="4448358" cy="2457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HYC – Test line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downslope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from a 60 year old drill hole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HYC – Test line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downslope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from a 60 year old drill hole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67347" y="1935403"/>
            <a:ext cx="6745288" cy="4146550"/>
            <a:chOff x="625474" y="1694088"/>
            <a:chExt cx="6746061" cy="414564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3018" y="1694088"/>
              <a:ext cx="382905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7705" y="4386489"/>
              <a:ext cx="2703830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5474" y="4379231"/>
              <a:ext cx="2682240" cy="146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4628291" y="2508974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Pb</a:t>
            </a:r>
            <a:r>
              <a:rPr lang="en-US" sz="2000" b="1" baseline="-25000" dirty="0" err="1" smtClean="0"/>
              <a:t>TM</a:t>
            </a:r>
            <a:endParaRPr lang="en-AU" sz="20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294536" y="5000047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Pb</a:t>
            </a:r>
            <a:r>
              <a:rPr lang="en-US" sz="2000" b="1" baseline="-25000" dirty="0" err="1" smtClean="0"/>
              <a:t>BM</a:t>
            </a:r>
            <a:endParaRPr lang="en-AU" sz="20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437427" y="5047101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Pb</a:t>
            </a:r>
            <a:r>
              <a:rPr lang="en-US" sz="2000" b="1" baseline="-25000" dirty="0" err="1" smtClean="0"/>
              <a:t>BF</a:t>
            </a:r>
            <a:endParaRPr lang="en-AU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415145" y="1937658"/>
          <a:ext cx="737053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8787" name="TextBox 3"/>
          <p:cNvSpPr txBox="1">
            <a:spLocks noChangeArrowheads="1"/>
          </p:cNvSpPr>
          <p:nvPr/>
        </p:nvSpPr>
        <p:spPr bwMode="auto">
          <a:xfrm rot="-5400000">
            <a:off x="630439" y="3623747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Pb (ppm)</a:t>
            </a:r>
            <a:endParaRPr lang="en-AU" sz="1800"/>
          </a:p>
        </p:txBody>
      </p:sp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2823586" y="0"/>
            <a:ext cx="2482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HYC Contamination Line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Surface Samples</a:t>
            </a:r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HYC Soil Pb Model Components</a:t>
            </a:r>
            <a:br>
              <a:rPr lang="en-US" dirty="0" smtClean="0"/>
            </a:br>
            <a:r>
              <a:rPr lang="en-US" dirty="0" smtClean="0"/>
              <a:t>Surface Samples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615620" y="2002972"/>
          <a:ext cx="6934200" cy="392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9811" name="TextBox 3"/>
          <p:cNvSpPr txBox="1">
            <a:spLocks noChangeArrowheads="1"/>
          </p:cNvSpPr>
          <p:nvPr/>
        </p:nvSpPr>
        <p:spPr bwMode="auto">
          <a:xfrm rot="-5400000">
            <a:off x="925383" y="3711060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Pb (ppm)</a:t>
            </a:r>
            <a:endParaRPr lang="en-AU" sz="1800"/>
          </a:p>
        </p:txBody>
      </p:sp>
      <p:sp>
        <p:nvSpPr>
          <p:cNvPr id="119812" name="TextBox 4"/>
          <p:cNvSpPr txBox="1">
            <a:spLocks noChangeArrowheads="1"/>
          </p:cNvSpPr>
          <p:nvPr/>
        </p:nvSpPr>
        <p:spPr bwMode="auto">
          <a:xfrm>
            <a:off x="2823586" y="0"/>
            <a:ext cx="2482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HYC Contamination Line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30 cm Samples</a:t>
            </a:r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HYC Soil Pb Model Components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 cm Samples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HYC – The Lesson Learnt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 isotopes are very sensitive to labile, </a:t>
            </a:r>
            <a:br>
              <a:rPr lang="en-US" dirty="0" smtClean="0"/>
            </a:br>
            <a:r>
              <a:rPr lang="en-US" dirty="0" smtClean="0"/>
              <a:t>“target” Pb that cannot be discriminated by normal geochemistry</a:t>
            </a:r>
          </a:p>
          <a:p>
            <a:r>
              <a:rPr lang="en-US" dirty="0" smtClean="0"/>
              <a:t>This will apply also where the source is geological – not anthropogenic</a:t>
            </a:r>
          </a:p>
          <a:p>
            <a:r>
              <a:rPr lang="en-US" dirty="0" smtClean="0"/>
              <a:t>Case history studies to determine the effectiveness on novel geochemical techniques anywhere near historic mining or exploration is very </a:t>
            </a:r>
            <a:r>
              <a:rPr lang="en-US" dirty="0" err="1" smtClean="0"/>
              <a:t>very</a:t>
            </a:r>
            <a:r>
              <a:rPr lang="en-US" dirty="0" smtClean="0"/>
              <a:t> problematic!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45" y="2533132"/>
            <a:ext cx="8420100" cy="1362075"/>
          </a:xfrm>
        </p:spPr>
        <p:txBody>
          <a:bodyPr/>
          <a:lstStyle/>
          <a:p>
            <a:pPr algn="ctr"/>
            <a:r>
              <a:rPr lang="en-US" dirty="0" smtClean="0"/>
              <a:t>P</a:t>
            </a:r>
            <a:r>
              <a:rPr lang="en-US" cap="none" dirty="0" smtClean="0"/>
              <a:t>b</a:t>
            </a:r>
            <a:r>
              <a:rPr lang="en-US" dirty="0" smtClean="0"/>
              <a:t> isotopes – a Vegetation example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Vegetation 6km from an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VMS Mine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833" y="206221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Pb Isotopes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30" y="1062321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AU" b="1" dirty="0" smtClean="0"/>
              <a:t>Thesis:</a:t>
            </a:r>
          </a:p>
          <a:p>
            <a:pPr>
              <a:buFont typeface="Arial Narrow Bold" charset="0"/>
              <a:buChar char="•"/>
            </a:pPr>
            <a:r>
              <a:rPr lang="en-AU" b="1" dirty="0" smtClean="0"/>
              <a:t>In any geological terrain, mineralisation associated with a major hydrothermal event will have distinctive Pb isotope ratios that can be discriminated from minor mineralisation and from Pb derived from background rocks.</a:t>
            </a:r>
          </a:p>
          <a:p>
            <a:r>
              <a:rPr lang="en-US" b="1" i="1" dirty="0" smtClean="0">
                <a:solidFill>
                  <a:srgbClr val="0099CC"/>
                </a:solidFill>
              </a:rPr>
              <a:t>The General Exploration problem is </a:t>
            </a:r>
            <a:r>
              <a:rPr lang="en-US" b="1" dirty="0" smtClean="0"/>
              <a:t>– can we measure and interpret these fingerprints in common regolith geochemical samples – rocks, soils, vegetation, groundwater?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71817" y="6277722"/>
            <a:ext cx="2311400" cy="365125"/>
          </a:xfrm>
          <a:noFill/>
        </p:spPr>
        <p:txBody>
          <a:bodyPr/>
          <a:lstStyle/>
          <a:p>
            <a:r>
              <a:rPr lang="en-AU" smtClean="0"/>
              <a:t>SMEDG 26 June 2013</a:t>
            </a:r>
            <a:endParaRPr lang="en-AU" dirty="0"/>
          </a:p>
        </p:txBody>
      </p:sp>
      <p:sp>
        <p:nvSpPr>
          <p:cNvPr id="120835" name="Rectangle 7"/>
          <p:cNvSpPr>
            <a:spLocks noChangeArrowheads="1"/>
          </p:cNvSpPr>
          <p:nvPr/>
        </p:nvSpPr>
        <p:spPr bwMode="auto">
          <a:xfrm>
            <a:off x="6239405" y="5554664"/>
            <a:ext cx="30956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36" name="Rectangle 8"/>
          <p:cNvSpPr>
            <a:spLocks noChangeArrowheads="1"/>
          </p:cNvSpPr>
          <p:nvPr/>
        </p:nvSpPr>
        <p:spPr bwMode="auto">
          <a:xfrm>
            <a:off x="8483733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37" name="Rectangle 9"/>
          <p:cNvSpPr>
            <a:spLocks noChangeArrowheads="1"/>
          </p:cNvSpPr>
          <p:nvPr/>
        </p:nvSpPr>
        <p:spPr bwMode="auto">
          <a:xfrm>
            <a:off x="6239405" y="5554663"/>
            <a:ext cx="30956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38" name="Rectangle 10"/>
          <p:cNvSpPr>
            <a:spLocks noChangeArrowheads="1"/>
          </p:cNvSpPr>
          <p:nvPr/>
        </p:nvSpPr>
        <p:spPr bwMode="auto">
          <a:xfrm>
            <a:off x="8483733" y="5554663"/>
            <a:ext cx="36115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39" name="Rectangle 11"/>
          <p:cNvSpPr>
            <a:spLocks noChangeArrowheads="1"/>
          </p:cNvSpPr>
          <p:nvPr/>
        </p:nvSpPr>
        <p:spPr bwMode="auto">
          <a:xfrm>
            <a:off x="7553326" y="5411788"/>
            <a:ext cx="142743" cy="12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40" name="Rectangle 12"/>
          <p:cNvSpPr>
            <a:spLocks noChangeArrowheads="1"/>
          </p:cNvSpPr>
          <p:nvPr/>
        </p:nvSpPr>
        <p:spPr bwMode="auto">
          <a:xfrm>
            <a:off x="6444060" y="4327525"/>
            <a:ext cx="104907" cy="96838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41" name="Freeform 13"/>
          <p:cNvSpPr>
            <a:spLocks/>
          </p:cNvSpPr>
          <p:nvPr/>
        </p:nvSpPr>
        <p:spPr bwMode="auto">
          <a:xfrm>
            <a:off x="6444060" y="4578351"/>
            <a:ext cx="135863" cy="125413"/>
          </a:xfrm>
          <a:custGeom>
            <a:avLst/>
            <a:gdLst>
              <a:gd name="T0" fmla="*/ 125412 w 79"/>
              <a:gd name="T1" fmla="*/ 63500 h 79"/>
              <a:gd name="T2" fmla="*/ 63500 w 79"/>
              <a:gd name="T3" fmla="*/ 125413 h 79"/>
              <a:gd name="T4" fmla="*/ 0 w 79"/>
              <a:gd name="T5" fmla="*/ 63500 h 79"/>
              <a:gd name="T6" fmla="*/ 63500 w 79"/>
              <a:gd name="T7" fmla="*/ 0 h 79"/>
              <a:gd name="T8" fmla="*/ 125412 w 79"/>
              <a:gd name="T9" fmla="*/ 6350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79" y="40"/>
                </a:move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lnTo>
                  <a:pt x="79" y="40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842" name="Rectangle 14"/>
          <p:cNvSpPr>
            <a:spLocks noChangeArrowheads="1"/>
          </p:cNvSpPr>
          <p:nvPr/>
        </p:nvSpPr>
        <p:spPr bwMode="auto">
          <a:xfrm>
            <a:off x="6953119" y="4270375"/>
            <a:ext cx="10034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Surface Soil (S)</a:t>
            </a:r>
            <a:endParaRPr lang="en-AU"/>
          </a:p>
        </p:txBody>
      </p:sp>
      <p:sp>
        <p:nvSpPr>
          <p:cNvPr id="120843" name="Rectangle 15"/>
          <p:cNvSpPr>
            <a:spLocks noChangeArrowheads="1"/>
          </p:cNvSpPr>
          <p:nvPr/>
        </p:nvSpPr>
        <p:spPr bwMode="auto">
          <a:xfrm>
            <a:off x="6958277" y="4560889"/>
            <a:ext cx="2532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Sub</a:t>
            </a:r>
            <a:endParaRPr lang="en-AU"/>
          </a:p>
        </p:txBody>
      </p:sp>
      <p:sp>
        <p:nvSpPr>
          <p:cNvPr id="120844" name="Rectangle 16"/>
          <p:cNvSpPr>
            <a:spLocks noChangeArrowheads="1"/>
          </p:cNvSpPr>
          <p:nvPr/>
        </p:nvSpPr>
        <p:spPr bwMode="auto">
          <a:xfrm>
            <a:off x="7267840" y="4560889"/>
            <a:ext cx="512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-</a:t>
            </a:r>
            <a:endParaRPr lang="en-AU"/>
          </a:p>
        </p:txBody>
      </p:sp>
      <p:sp>
        <p:nvSpPr>
          <p:cNvPr id="120845" name="Rectangle 17"/>
          <p:cNvSpPr>
            <a:spLocks noChangeArrowheads="1"/>
          </p:cNvSpPr>
          <p:nvPr/>
        </p:nvSpPr>
        <p:spPr bwMode="auto">
          <a:xfrm>
            <a:off x="7329752" y="4560889"/>
            <a:ext cx="106913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surface Soil (SS)</a:t>
            </a:r>
            <a:endParaRPr lang="en-AU"/>
          </a:p>
        </p:txBody>
      </p:sp>
      <p:sp>
        <p:nvSpPr>
          <p:cNvPr id="120846" name="Rectangle 18"/>
          <p:cNvSpPr>
            <a:spLocks noChangeArrowheads="1"/>
          </p:cNvSpPr>
          <p:nvPr/>
        </p:nvSpPr>
        <p:spPr bwMode="auto">
          <a:xfrm>
            <a:off x="6413104" y="4864100"/>
            <a:ext cx="1719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SA</a:t>
            </a:r>
            <a:endParaRPr lang="en-AU"/>
          </a:p>
        </p:txBody>
      </p:sp>
      <p:sp>
        <p:nvSpPr>
          <p:cNvPr id="120847" name="Rectangle 19"/>
          <p:cNvSpPr>
            <a:spLocks noChangeArrowheads="1"/>
          </p:cNvSpPr>
          <p:nvPr/>
        </p:nvSpPr>
        <p:spPr bwMode="auto">
          <a:xfrm>
            <a:off x="6413104" y="5145089"/>
            <a:ext cx="39594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AmAc</a:t>
            </a:r>
            <a:endParaRPr lang="en-AU"/>
          </a:p>
        </p:txBody>
      </p:sp>
      <p:sp>
        <p:nvSpPr>
          <p:cNvPr id="120848" name="Rectangle 20"/>
          <p:cNvSpPr>
            <a:spLocks noChangeArrowheads="1"/>
          </p:cNvSpPr>
          <p:nvPr/>
        </p:nvSpPr>
        <p:spPr bwMode="auto">
          <a:xfrm>
            <a:off x="6953119" y="4864100"/>
            <a:ext cx="7747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Strong Acid</a:t>
            </a:r>
            <a:endParaRPr lang="en-AU"/>
          </a:p>
        </p:txBody>
      </p:sp>
      <p:sp>
        <p:nvSpPr>
          <p:cNvPr id="120849" name="Rectangle 21"/>
          <p:cNvSpPr>
            <a:spLocks noChangeArrowheads="1"/>
          </p:cNvSpPr>
          <p:nvPr/>
        </p:nvSpPr>
        <p:spPr bwMode="auto">
          <a:xfrm>
            <a:off x="6953119" y="5145089"/>
            <a:ext cx="135626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Ammonium Acetate</a:t>
            </a:r>
            <a:endParaRPr lang="en-AU"/>
          </a:p>
        </p:txBody>
      </p:sp>
      <p:sp>
        <p:nvSpPr>
          <p:cNvPr id="120850" name="Rectangle 22"/>
          <p:cNvSpPr>
            <a:spLocks noChangeArrowheads="1"/>
          </p:cNvSpPr>
          <p:nvPr/>
        </p:nvSpPr>
        <p:spPr bwMode="auto">
          <a:xfrm>
            <a:off x="6500813" y="4046538"/>
            <a:ext cx="17198" cy="127000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51" name="Rectangle 23"/>
          <p:cNvSpPr>
            <a:spLocks noChangeArrowheads="1"/>
          </p:cNvSpPr>
          <p:nvPr/>
        </p:nvSpPr>
        <p:spPr bwMode="auto">
          <a:xfrm>
            <a:off x="6444060" y="4098926"/>
            <a:ext cx="135863" cy="17463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52" name="Rectangle 24"/>
          <p:cNvSpPr>
            <a:spLocks noChangeArrowheads="1"/>
          </p:cNvSpPr>
          <p:nvPr/>
        </p:nvSpPr>
        <p:spPr bwMode="auto">
          <a:xfrm>
            <a:off x="6953118" y="3744914"/>
            <a:ext cx="5836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Phyllode</a:t>
            </a:r>
            <a:endParaRPr lang="en-AU"/>
          </a:p>
        </p:txBody>
      </p:sp>
      <p:sp>
        <p:nvSpPr>
          <p:cNvPr id="120853" name="Rectangle 25"/>
          <p:cNvSpPr>
            <a:spLocks noChangeArrowheads="1"/>
          </p:cNvSpPr>
          <p:nvPr/>
        </p:nvSpPr>
        <p:spPr bwMode="auto">
          <a:xfrm>
            <a:off x="6939360" y="4002089"/>
            <a:ext cx="3104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Twig</a:t>
            </a:r>
            <a:endParaRPr lang="en-AU"/>
          </a:p>
        </p:txBody>
      </p:sp>
      <p:sp>
        <p:nvSpPr>
          <p:cNvPr id="120854" name="Freeform 26"/>
          <p:cNvSpPr>
            <a:spLocks noEditPoints="1"/>
          </p:cNvSpPr>
          <p:nvPr/>
        </p:nvSpPr>
        <p:spPr bwMode="auto">
          <a:xfrm>
            <a:off x="1735271" y="1687513"/>
            <a:ext cx="6784578" cy="3919537"/>
          </a:xfrm>
          <a:custGeom>
            <a:avLst/>
            <a:gdLst>
              <a:gd name="T0" fmla="*/ 33338 w 3945"/>
              <a:gd name="T1" fmla="*/ 12700 h 2469"/>
              <a:gd name="T2" fmla="*/ 0 w 3945"/>
              <a:gd name="T3" fmla="*/ 12700 h 2469"/>
              <a:gd name="T4" fmla="*/ 0 w 3945"/>
              <a:gd name="T5" fmla="*/ 0 h 2469"/>
              <a:gd name="T6" fmla="*/ 33338 w 3945"/>
              <a:gd name="T7" fmla="*/ 0 h 2469"/>
              <a:gd name="T8" fmla="*/ 33338 w 3945"/>
              <a:gd name="T9" fmla="*/ 12700 h 2469"/>
              <a:gd name="T10" fmla="*/ 15875 w 3945"/>
              <a:gd name="T11" fmla="*/ 3919537 h 2469"/>
              <a:gd name="T12" fmla="*/ 0 w 3945"/>
              <a:gd name="T13" fmla="*/ 3902075 h 2469"/>
              <a:gd name="T14" fmla="*/ 0 w 3945"/>
              <a:gd name="T15" fmla="*/ 12700 h 2469"/>
              <a:gd name="T16" fmla="*/ 33338 w 3945"/>
              <a:gd name="T17" fmla="*/ 12700 h 2469"/>
              <a:gd name="T18" fmla="*/ 33338 w 3945"/>
              <a:gd name="T19" fmla="*/ 3902075 h 2469"/>
              <a:gd name="T20" fmla="*/ 15875 w 3945"/>
              <a:gd name="T21" fmla="*/ 3919537 h 2469"/>
              <a:gd name="T22" fmla="*/ 15875 w 3945"/>
              <a:gd name="T23" fmla="*/ 3919537 h 2469"/>
              <a:gd name="T24" fmla="*/ 0 w 3945"/>
              <a:gd name="T25" fmla="*/ 3919537 h 2469"/>
              <a:gd name="T26" fmla="*/ 0 w 3945"/>
              <a:gd name="T27" fmla="*/ 3902075 h 2469"/>
              <a:gd name="T28" fmla="*/ 15875 w 3945"/>
              <a:gd name="T29" fmla="*/ 3919537 h 2469"/>
              <a:gd name="T30" fmla="*/ 6245225 w 3945"/>
              <a:gd name="T31" fmla="*/ 3919537 h 2469"/>
              <a:gd name="T32" fmla="*/ 15875 w 3945"/>
              <a:gd name="T33" fmla="*/ 3919537 h 2469"/>
              <a:gd name="T34" fmla="*/ 15875 w 3945"/>
              <a:gd name="T35" fmla="*/ 3884612 h 2469"/>
              <a:gd name="T36" fmla="*/ 6245225 w 3945"/>
              <a:gd name="T37" fmla="*/ 3884612 h 2469"/>
              <a:gd name="T38" fmla="*/ 6245225 w 3945"/>
              <a:gd name="T39" fmla="*/ 3919537 h 2469"/>
              <a:gd name="T40" fmla="*/ 6245225 w 3945"/>
              <a:gd name="T41" fmla="*/ 3919537 h 2469"/>
              <a:gd name="T42" fmla="*/ 6245225 w 3945"/>
              <a:gd name="T43" fmla="*/ 3884612 h 2469"/>
              <a:gd name="T44" fmla="*/ 6262687 w 3945"/>
              <a:gd name="T45" fmla="*/ 3884612 h 2469"/>
              <a:gd name="T46" fmla="*/ 6262687 w 3945"/>
              <a:gd name="T47" fmla="*/ 3919537 h 2469"/>
              <a:gd name="T48" fmla="*/ 6245225 w 3945"/>
              <a:gd name="T49" fmla="*/ 3919537 h 24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45"/>
              <a:gd name="T76" fmla="*/ 0 h 2469"/>
              <a:gd name="T77" fmla="*/ 3945 w 3945"/>
              <a:gd name="T78" fmla="*/ 2469 h 24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45" h="2469">
                <a:moveTo>
                  <a:pt x="21" y="8"/>
                </a:moveTo>
                <a:lnTo>
                  <a:pt x="0" y="8"/>
                </a:lnTo>
                <a:lnTo>
                  <a:pt x="0" y="0"/>
                </a:lnTo>
                <a:lnTo>
                  <a:pt x="21" y="0"/>
                </a:lnTo>
                <a:lnTo>
                  <a:pt x="21" y="8"/>
                </a:lnTo>
                <a:close/>
                <a:moveTo>
                  <a:pt x="10" y="2469"/>
                </a:moveTo>
                <a:lnTo>
                  <a:pt x="0" y="2458"/>
                </a:lnTo>
                <a:lnTo>
                  <a:pt x="0" y="8"/>
                </a:lnTo>
                <a:lnTo>
                  <a:pt x="21" y="8"/>
                </a:lnTo>
                <a:lnTo>
                  <a:pt x="21" y="2458"/>
                </a:lnTo>
                <a:lnTo>
                  <a:pt x="10" y="2469"/>
                </a:lnTo>
                <a:close/>
                <a:moveTo>
                  <a:pt x="10" y="2469"/>
                </a:moveTo>
                <a:lnTo>
                  <a:pt x="0" y="2469"/>
                </a:lnTo>
                <a:lnTo>
                  <a:pt x="0" y="2458"/>
                </a:lnTo>
                <a:lnTo>
                  <a:pt x="10" y="2469"/>
                </a:lnTo>
                <a:close/>
                <a:moveTo>
                  <a:pt x="3934" y="2469"/>
                </a:moveTo>
                <a:lnTo>
                  <a:pt x="10" y="2469"/>
                </a:lnTo>
                <a:lnTo>
                  <a:pt x="10" y="2447"/>
                </a:lnTo>
                <a:lnTo>
                  <a:pt x="3934" y="2447"/>
                </a:lnTo>
                <a:lnTo>
                  <a:pt x="3934" y="2469"/>
                </a:lnTo>
                <a:close/>
                <a:moveTo>
                  <a:pt x="3934" y="2469"/>
                </a:moveTo>
                <a:lnTo>
                  <a:pt x="3934" y="2447"/>
                </a:lnTo>
                <a:lnTo>
                  <a:pt x="3945" y="2447"/>
                </a:lnTo>
                <a:lnTo>
                  <a:pt x="3945" y="2469"/>
                </a:lnTo>
                <a:lnTo>
                  <a:pt x="3934" y="246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855" name="Rectangle 27"/>
          <p:cNvSpPr>
            <a:spLocks noChangeArrowheads="1"/>
          </p:cNvSpPr>
          <p:nvPr/>
        </p:nvSpPr>
        <p:spPr bwMode="auto">
          <a:xfrm>
            <a:off x="4517893" y="6022976"/>
            <a:ext cx="2164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206</a:t>
            </a:r>
            <a:endParaRPr lang="en-AU"/>
          </a:p>
        </p:txBody>
      </p:sp>
      <p:sp>
        <p:nvSpPr>
          <p:cNvPr id="120856" name="Rectangle 28"/>
          <p:cNvSpPr>
            <a:spLocks noChangeArrowheads="1"/>
          </p:cNvSpPr>
          <p:nvPr/>
        </p:nvSpPr>
        <p:spPr bwMode="auto">
          <a:xfrm>
            <a:off x="5167974" y="6022976"/>
            <a:ext cx="2164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204</a:t>
            </a:r>
            <a:endParaRPr lang="en-AU"/>
          </a:p>
        </p:txBody>
      </p:sp>
      <p:sp>
        <p:nvSpPr>
          <p:cNvPr id="120857" name="Rectangle 29"/>
          <p:cNvSpPr>
            <a:spLocks noChangeArrowheads="1"/>
          </p:cNvSpPr>
          <p:nvPr/>
        </p:nvSpPr>
        <p:spPr bwMode="auto">
          <a:xfrm>
            <a:off x="4758664" y="6034089"/>
            <a:ext cx="36548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Pb/</a:t>
            </a:r>
            <a:endParaRPr lang="en-AU"/>
          </a:p>
        </p:txBody>
      </p:sp>
      <p:sp>
        <p:nvSpPr>
          <p:cNvPr id="120858" name="Rectangle 30"/>
          <p:cNvSpPr>
            <a:spLocks noChangeArrowheads="1"/>
          </p:cNvSpPr>
          <p:nvPr/>
        </p:nvSpPr>
        <p:spPr bwMode="auto">
          <a:xfrm>
            <a:off x="5403586" y="6034089"/>
            <a:ext cx="26129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Pb</a:t>
            </a:r>
            <a:endParaRPr lang="en-AU"/>
          </a:p>
        </p:txBody>
      </p:sp>
      <p:sp>
        <p:nvSpPr>
          <p:cNvPr id="120859" name="Rectangle 31"/>
          <p:cNvSpPr>
            <a:spLocks noChangeArrowheads="1"/>
          </p:cNvSpPr>
          <p:nvPr/>
        </p:nvSpPr>
        <p:spPr bwMode="auto">
          <a:xfrm rot="-5400000">
            <a:off x="1054281" y="4083343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</a:t>
            </a:r>
            <a:endParaRPr lang="en-AU"/>
          </a:p>
        </p:txBody>
      </p:sp>
      <p:sp>
        <p:nvSpPr>
          <p:cNvPr id="120860" name="Rectangle 32"/>
          <p:cNvSpPr>
            <a:spLocks noChangeArrowheads="1"/>
          </p:cNvSpPr>
          <p:nvPr/>
        </p:nvSpPr>
        <p:spPr bwMode="auto">
          <a:xfrm rot="-5400000">
            <a:off x="1054281" y="4008730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0</a:t>
            </a:r>
            <a:endParaRPr lang="en-AU"/>
          </a:p>
        </p:txBody>
      </p:sp>
      <p:sp>
        <p:nvSpPr>
          <p:cNvPr id="120861" name="Rectangle 33"/>
          <p:cNvSpPr>
            <a:spLocks noChangeArrowheads="1"/>
          </p:cNvSpPr>
          <p:nvPr/>
        </p:nvSpPr>
        <p:spPr bwMode="auto">
          <a:xfrm rot="-5400000">
            <a:off x="1054281" y="3935705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7</a:t>
            </a:r>
            <a:endParaRPr lang="en-AU"/>
          </a:p>
        </p:txBody>
      </p:sp>
      <p:sp>
        <p:nvSpPr>
          <p:cNvPr id="120862" name="Rectangle 34"/>
          <p:cNvSpPr>
            <a:spLocks noChangeArrowheads="1"/>
          </p:cNvSpPr>
          <p:nvPr/>
        </p:nvSpPr>
        <p:spPr bwMode="auto">
          <a:xfrm rot="-5400000">
            <a:off x="1054281" y="3489618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</a:t>
            </a:r>
            <a:endParaRPr lang="en-AU"/>
          </a:p>
        </p:txBody>
      </p:sp>
      <p:sp>
        <p:nvSpPr>
          <p:cNvPr id="120863" name="Rectangle 35"/>
          <p:cNvSpPr>
            <a:spLocks noChangeArrowheads="1"/>
          </p:cNvSpPr>
          <p:nvPr/>
        </p:nvSpPr>
        <p:spPr bwMode="auto">
          <a:xfrm rot="-5400000">
            <a:off x="1054281" y="3415005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0</a:t>
            </a:r>
            <a:endParaRPr lang="en-AU"/>
          </a:p>
        </p:txBody>
      </p:sp>
      <p:sp>
        <p:nvSpPr>
          <p:cNvPr id="120864" name="Rectangle 36"/>
          <p:cNvSpPr>
            <a:spLocks noChangeArrowheads="1"/>
          </p:cNvSpPr>
          <p:nvPr/>
        </p:nvSpPr>
        <p:spPr bwMode="auto">
          <a:xfrm rot="-5400000">
            <a:off x="1054281" y="3335630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4</a:t>
            </a:r>
            <a:endParaRPr lang="en-AU"/>
          </a:p>
        </p:txBody>
      </p:sp>
      <p:sp>
        <p:nvSpPr>
          <p:cNvPr id="120865" name="Rectangle 37"/>
          <p:cNvSpPr>
            <a:spLocks noChangeArrowheads="1"/>
          </p:cNvSpPr>
          <p:nvPr/>
        </p:nvSpPr>
        <p:spPr bwMode="auto">
          <a:xfrm rot="-5400000">
            <a:off x="1104537" y="3761438"/>
            <a:ext cx="1298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</a:t>
            </a:r>
            <a:endParaRPr lang="en-AU"/>
          </a:p>
        </p:txBody>
      </p:sp>
      <p:sp>
        <p:nvSpPr>
          <p:cNvPr id="120866" name="Rectangle 38"/>
          <p:cNvSpPr>
            <a:spLocks noChangeArrowheads="1"/>
          </p:cNvSpPr>
          <p:nvPr/>
        </p:nvSpPr>
        <p:spPr bwMode="auto">
          <a:xfrm rot="-5400000">
            <a:off x="1103736" y="3604275"/>
            <a:ext cx="13144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b</a:t>
            </a:r>
            <a:endParaRPr lang="en-AU"/>
          </a:p>
        </p:txBody>
      </p:sp>
      <p:sp>
        <p:nvSpPr>
          <p:cNvPr id="120867" name="Rectangle 39"/>
          <p:cNvSpPr>
            <a:spLocks noChangeArrowheads="1"/>
          </p:cNvSpPr>
          <p:nvPr/>
        </p:nvSpPr>
        <p:spPr bwMode="auto">
          <a:xfrm rot="-5400000">
            <a:off x="1117362" y="3495532"/>
            <a:ext cx="10419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/</a:t>
            </a:r>
            <a:endParaRPr lang="en-AU"/>
          </a:p>
        </p:txBody>
      </p:sp>
      <p:sp>
        <p:nvSpPr>
          <p:cNvPr id="120868" name="Rectangle 40"/>
          <p:cNvSpPr>
            <a:spLocks noChangeArrowheads="1"/>
          </p:cNvSpPr>
          <p:nvPr/>
        </p:nvSpPr>
        <p:spPr bwMode="auto">
          <a:xfrm rot="-5400000">
            <a:off x="1104537" y="3162950"/>
            <a:ext cx="1298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</a:t>
            </a:r>
            <a:endParaRPr lang="en-AU"/>
          </a:p>
        </p:txBody>
      </p:sp>
      <p:sp>
        <p:nvSpPr>
          <p:cNvPr id="120869" name="Rectangle 41"/>
          <p:cNvSpPr>
            <a:spLocks noChangeArrowheads="1"/>
          </p:cNvSpPr>
          <p:nvPr/>
        </p:nvSpPr>
        <p:spPr bwMode="auto">
          <a:xfrm rot="-5400000">
            <a:off x="1107176" y="3010550"/>
            <a:ext cx="13144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b</a:t>
            </a:r>
            <a:endParaRPr lang="en-AU"/>
          </a:p>
        </p:txBody>
      </p:sp>
      <p:sp>
        <p:nvSpPr>
          <p:cNvPr id="120870" name="Rectangle 42"/>
          <p:cNvSpPr>
            <a:spLocks noChangeArrowheads="1"/>
          </p:cNvSpPr>
          <p:nvPr/>
        </p:nvSpPr>
        <p:spPr bwMode="auto">
          <a:xfrm>
            <a:off x="1561571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13.0</a:t>
            </a:r>
            <a:endParaRPr lang="en-AU"/>
          </a:p>
        </p:txBody>
      </p:sp>
      <p:sp>
        <p:nvSpPr>
          <p:cNvPr id="120871" name="Rectangle 43"/>
          <p:cNvSpPr>
            <a:spLocks noChangeArrowheads="1"/>
          </p:cNvSpPr>
          <p:nvPr/>
        </p:nvSpPr>
        <p:spPr bwMode="auto">
          <a:xfrm>
            <a:off x="3816219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15.5</a:t>
            </a:r>
            <a:endParaRPr lang="en-AU"/>
          </a:p>
        </p:txBody>
      </p:sp>
      <p:sp>
        <p:nvSpPr>
          <p:cNvPr id="120872" name="Rectangle 44"/>
          <p:cNvSpPr>
            <a:spLocks noChangeArrowheads="1"/>
          </p:cNvSpPr>
          <p:nvPr/>
        </p:nvSpPr>
        <p:spPr bwMode="auto">
          <a:xfrm>
            <a:off x="6065706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18.0</a:t>
            </a:r>
            <a:endParaRPr lang="en-AU"/>
          </a:p>
        </p:txBody>
      </p:sp>
      <p:sp>
        <p:nvSpPr>
          <p:cNvPr id="120873" name="Rectangle 45"/>
          <p:cNvSpPr>
            <a:spLocks noChangeArrowheads="1"/>
          </p:cNvSpPr>
          <p:nvPr/>
        </p:nvSpPr>
        <p:spPr bwMode="auto">
          <a:xfrm>
            <a:off x="8322073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20.5</a:t>
            </a:r>
            <a:endParaRPr lang="en-AU"/>
          </a:p>
        </p:txBody>
      </p:sp>
      <p:sp>
        <p:nvSpPr>
          <p:cNvPr id="120874" name="Rectangle 46"/>
          <p:cNvSpPr>
            <a:spLocks noChangeArrowheads="1"/>
          </p:cNvSpPr>
          <p:nvPr/>
        </p:nvSpPr>
        <p:spPr bwMode="auto">
          <a:xfrm>
            <a:off x="1337998" y="5429251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14.4</a:t>
            </a:r>
            <a:endParaRPr lang="en-AU"/>
          </a:p>
        </p:txBody>
      </p:sp>
      <p:sp>
        <p:nvSpPr>
          <p:cNvPr id="120875" name="Rectangle 47"/>
          <p:cNvSpPr>
            <a:spLocks noChangeArrowheads="1"/>
          </p:cNvSpPr>
          <p:nvPr/>
        </p:nvSpPr>
        <p:spPr bwMode="auto">
          <a:xfrm>
            <a:off x="1337998" y="4527551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14.8</a:t>
            </a:r>
            <a:endParaRPr lang="en-AU"/>
          </a:p>
        </p:txBody>
      </p:sp>
      <p:sp>
        <p:nvSpPr>
          <p:cNvPr id="120876" name="Rectangle 48"/>
          <p:cNvSpPr>
            <a:spLocks noChangeArrowheads="1"/>
          </p:cNvSpPr>
          <p:nvPr/>
        </p:nvSpPr>
        <p:spPr bwMode="auto">
          <a:xfrm>
            <a:off x="1337998" y="3549651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15.2</a:t>
            </a:r>
            <a:endParaRPr lang="en-AU"/>
          </a:p>
        </p:txBody>
      </p:sp>
      <p:sp>
        <p:nvSpPr>
          <p:cNvPr id="120877" name="Rectangle 49"/>
          <p:cNvSpPr>
            <a:spLocks noChangeArrowheads="1"/>
          </p:cNvSpPr>
          <p:nvPr/>
        </p:nvSpPr>
        <p:spPr bwMode="auto">
          <a:xfrm>
            <a:off x="1337998" y="2579689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15.6</a:t>
            </a:r>
            <a:endParaRPr lang="en-AU"/>
          </a:p>
        </p:txBody>
      </p:sp>
      <p:sp>
        <p:nvSpPr>
          <p:cNvPr id="120878" name="Rectangle 50"/>
          <p:cNvSpPr>
            <a:spLocks noChangeArrowheads="1"/>
          </p:cNvSpPr>
          <p:nvPr/>
        </p:nvSpPr>
        <p:spPr bwMode="auto">
          <a:xfrm>
            <a:off x="1337998" y="1608139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16.0</a:t>
            </a:r>
            <a:endParaRPr lang="en-AU"/>
          </a:p>
        </p:txBody>
      </p:sp>
      <p:sp>
        <p:nvSpPr>
          <p:cNvPr id="120879" name="Rectangle 51"/>
          <p:cNvSpPr>
            <a:spLocks noChangeArrowheads="1"/>
          </p:cNvSpPr>
          <p:nvPr/>
        </p:nvSpPr>
        <p:spPr bwMode="auto">
          <a:xfrm>
            <a:off x="1735271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0" name="Rectangle 52"/>
          <p:cNvSpPr>
            <a:spLocks noChangeArrowheads="1"/>
          </p:cNvSpPr>
          <p:nvPr/>
        </p:nvSpPr>
        <p:spPr bwMode="auto">
          <a:xfrm>
            <a:off x="3984759" y="5554664"/>
            <a:ext cx="30956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1" name="Rectangle 53"/>
          <p:cNvSpPr>
            <a:spLocks noChangeArrowheads="1"/>
          </p:cNvSpPr>
          <p:nvPr/>
        </p:nvSpPr>
        <p:spPr bwMode="auto">
          <a:xfrm>
            <a:off x="6239405" y="5554664"/>
            <a:ext cx="30956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2" name="Rectangle 54"/>
          <p:cNvSpPr>
            <a:spLocks noChangeArrowheads="1"/>
          </p:cNvSpPr>
          <p:nvPr/>
        </p:nvSpPr>
        <p:spPr bwMode="auto">
          <a:xfrm>
            <a:off x="8483733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3" name="Rectangle 55"/>
          <p:cNvSpPr>
            <a:spLocks noChangeArrowheads="1"/>
          </p:cNvSpPr>
          <p:nvPr/>
        </p:nvSpPr>
        <p:spPr bwMode="auto">
          <a:xfrm>
            <a:off x="1752469" y="5572126"/>
            <a:ext cx="3783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4" name="Rectangle 56"/>
          <p:cNvSpPr>
            <a:spLocks noChangeArrowheads="1"/>
          </p:cNvSpPr>
          <p:nvPr/>
        </p:nvSpPr>
        <p:spPr bwMode="auto">
          <a:xfrm>
            <a:off x="1752469" y="4602164"/>
            <a:ext cx="37835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5" name="Rectangle 57"/>
          <p:cNvSpPr>
            <a:spLocks noChangeArrowheads="1"/>
          </p:cNvSpPr>
          <p:nvPr/>
        </p:nvSpPr>
        <p:spPr bwMode="auto">
          <a:xfrm>
            <a:off x="1752469" y="3630613"/>
            <a:ext cx="37835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6" name="Rectangle 58"/>
          <p:cNvSpPr>
            <a:spLocks noChangeArrowheads="1"/>
          </p:cNvSpPr>
          <p:nvPr/>
        </p:nvSpPr>
        <p:spPr bwMode="auto">
          <a:xfrm>
            <a:off x="1752469" y="2652714"/>
            <a:ext cx="3783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7" name="Rectangle 59"/>
          <p:cNvSpPr>
            <a:spLocks noChangeArrowheads="1"/>
          </p:cNvSpPr>
          <p:nvPr/>
        </p:nvSpPr>
        <p:spPr bwMode="auto">
          <a:xfrm>
            <a:off x="1771386" y="1687514"/>
            <a:ext cx="18918" cy="2857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8" name="Rectangle 60"/>
          <p:cNvSpPr>
            <a:spLocks noChangeArrowheads="1"/>
          </p:cNvSpPr>
          <p:nvPr/>
        </p:nvSpPr>
        <p:spPr bwMode="auto">
          <a:xfrm>
            <a:off x="1735271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89" name="Rectangle 61"/>
          <p:cNvSpPr>
            <a:spLocks noChangeArrowheads="1"/>
          </p:cNvSpPr>
          <p:nvPr/>
        </p:nvSpPr>
        <p:spPr bwMode="auto">
          <a:xfrm>
            <a:off x="3984759" y="5554663"/>
            <a:ext cx="30956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0" name="Rectangle 62"/>
          <p:cNvSpPr>
            <a:spLocks noChangeArrowheads="1"/>
          </p:cNvSpPr>
          <p:nvPr/>
        </p:nvSpPr>
        <p:spPr bwMode="auto">
          <a:xfrm>
            <a:off x="6239405" y="5554663"/>
            <a:ext cx="30956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1" name="Rectangle 63"/>
          <p:cNvSpPr>
            <a:spLocks noChangeArrowheads="1"/>
          </p:cNvSpPr>
          <p:nvPr/>
        </p:nvSpPr>
        <p:spPr bwMode="auto">
          <a:xfrm>
            <a:off x="8483733" y="5554663"/>
            <a:ext cx="36115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2" name="Rectangle 64"/>
          <p:cNvSpPr>
            <a:spLocks noChangeArrowheads="1"/>
          </p:cNvSpPr>
          <p:nvPr/>
        </p:nvSpPr>
        <p:spPr bwMode="auto">
          <a:xfrm>
            <a:off x="1752469" y="5572126"/>
            <a:ext cx="3783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3" name="Rectangle 65"/>
          <p:cNvSpPr>
            <a:spLocks noChangeArrowheads="1"/>
          </p:cNvSpPr>
          <p:nvPr/>
        </p:nvSpPr>
        <p:spPr bwMode="auto">
          <a:xfrm>
            <a:off x="1771386" y="4602164"/>
            <a:ext cx="18918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4" name="Rectangle 66"/>
          <p:cNvSpPr>
            <a:spLocks noChangeArrowheads="1"/>
          </p:cNvSpPr>
          <p:nvPr/>
        </p:nvSpPr>
        <p:spPr bwMode="auto">
          <a:xfrm>
            <a:off x="1771386" y="3630613"/>
            <a:ext cx="18918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5" name="Rectangle 67"/>
          <p:cNvSpPr>
            <a:spLocks noChangeArrowheads="1"/>
          </p:cNvSpPr>
          <p:nvPr/>
        </p:nvSpPr>
        <p:spPr bwMode="auto">
          <a:xfrm>
            <a:off x="1771386" y="2652714"/>
            <a:ext cx="18918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6" name="Rectangle 68"/>
          <p:cNvSpPr>
            <a:spLocks noChangeArrowheads="1"/>
          </p:cNvSpPr>
          <p:nvPr/>
        </p:nvSpPr>
        <p:spPr bwMode="auto">
          <a:xfrm>
            <a:off x="1771386" y="1687514"/>
            <a:ext cx="18918" cy="2857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97" name="Rectangle 69"/>
          <p:cNvSpPr>
            <a:spLocks noChangeArrowheads="1"/>
          </p:cNvSpPr>
          <p:nvPr/>
        </p:nvSpPr>
        <p:spPr bwMode="auto">
          <a:xfrm>
            <a:off x="1902089" y="1739900"/>
            <a:ext cx="9409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900" b="1">
                <a:solidFill>
                  <a:srgbClr val="131516"/>
                </a:solidFill>
              </a:rPr>
              <a:t>Analytical Precision</a:t>
            </a:r>
            <a:endParaRPr lang="en-AU"/>
          </a:p>
        </p:txBody>
      </p:sp>
      <p:sp>
        <p:nvSpPr>
          <p:cNvPr id="120898" name="Freeform 70"/>
          <p:cNvSpPr>
            <a:spLocks/>
          </p:cNvSpPr>
          <p:nvPr/>
        </p:nvSpPr>
        <p:spPr bwMode="auto">
          <a:xfrm>
            <a:off x="1814382" y="1739900"/>
            <a:ext cx="49873" cy="160338"/>
          </a:xfrm>
          <a:custGeom>
            <a:avLst/>
            <a:gdLst>
              <a:gd name="T0" fmla="*/ 46037 w 29"/>
              <a:gd name="T1" fmla="*/ 0 h 101"/>
              <a:gd name="T2" fmla="*/ 46037 w 29"/>
              <a:gd name="T3" fmla="*/ 0 h 101"/>
              <a:gd name="T4" fmla="*/ 46037 w 29"/>
              <a:gd name="T5" fmla="*/ 4763 h 101"/>
              <a:gd name="T6" fmla="*/ 46037 w 29"/>
              <a:gd name="T7" fmla="*/ 4763 h 101"/>
              <a:gd name="T8" fmla="*/ 46037 w 29"/>
              <a:gd name="T9" fmla="*/ 11113 h 101"/>
              <a:gd name="T10" fmla="*/ 46037 w 29"/>
              <a:gd name="T11" fmla="*/ 11113 h 101"/>
              <a:gd name="T12" fmla="*/ 46037 w 29"/>
              <a:gd name="T13" fmla="*/ 17463 h 101"/>
              <a:gd name="T14" fmla="*/ 46037 w 29"/>
              <a:gd name="T15" fmla="*/ 17463 h 101"/>
              <a:gd name="T16" fmla="*/ 46037 w 29"/>
              <a:gd name="T17" fmla="*/ 22225 h 101"/>
              <a:gd name="T18" fmla="*/ 46037 w 29"/>
              <a:gd name="T19" fmla="*/ 28575 h 101"/>
              <a:gd name="T20" fmla="*/ 46037 w 29"/>
              <a:gd name="T21" fmla="*/ 33338 h 101"/>
              <a:gd name="T22" fmla="*/ 41275 w 29"/>
              <a:gd name="T23" fmla="*/ 33338 h 101"/>
              <a:gd name="T24" fmla="*/ 41275 w 29"/>
              <a:gd name="T25" fmla="*/ 46038 h 101"/>
              <a:gd name="T26" fmla="*/ 41275 w 29"/>
              <a:gd name="T27" fmla="*/ 50800 h 101"/>
              <a:gd name="T28" fmla="*/ 34925 w 29"/>
              <a:gd name="T29" fmla="*/ 61913 h 101"/>
              <a:gd name="T30" fmla="*/ 28575 w 29"/>
              <a:gd name="T31" fmla="*/ 90488 h 101"/>
              <a:gd name="T32" fmla="*/ 23812 w 29"/>
              <a:gd name="T33" fmla="*/ 114300 h 101"/>
              <a:gd name="T34" fmla="*/ 17462 w 29"/>
              <a:gd name="T35" fmla="*/ 125413 h 101"/>
              <a:gd name="T36" fmla="*/ 17462 w 29"/>
              <a:gd name="T37" fmla="*/ 131763 h 101"/>
              <a:gd name="T38" fmla="*/ 12700 w 29"/>
              <a:gd name="T39" fmla="*/ 136525 h 101"/>
              <a:gd name="T40" fmla="*/ 12700 w 29"/>
              <a:gd name="T41" fmla="*/ 142875 h 101"/>
              <a:gd name="T42" fmla="*/ 12700 w 29"/>
              <a:gd name="T43" fmla="*/ 142875 h 101"/>
              <a:gd name="T44" fmla="*/ 12700 w 29"/>
              <a:gd name="T45" fmla="*/ 147638 h 101"/>
              <a:gd name="T46" fmla="*/ 12700 w 29"/>
              <a:gd name="T47" fmla="*/ 147638 h 101"/>
              <a:gd name="T48" fmla="*/ 12700 w 29"/>
              <a:gd name="T49" fmla="*/ 153988 h 101"/>
              <a:gd name="T50" fmla="*/ 6350 w 29"/>
              <a:gd name="T51" fmla="*/ 153988 h 101"/>
              <a:gd name="T52" fmla="*/ 6350 w 29"/>
              <a:gd name="T53" fmla="*/ 160338 h 101"/>
              <a:gd name="T54" fmla="*/ 6350 w 29"/>
              <a:gd name="T55" fmla="*/ 160338 h 101"/>
              <a:gd name="T56" fmla="*/ 0 w 29"/>
              <a:gd name="T57" fmla="*/ 160338 h 101"/>
              <a:gd name="T58" fmla="*/ 0 w 29"/>
              <a:gd name="T59" fmla="*/ 160338 h 101"/>
              <a:gd name="T60" fmla="*/ 0 w 29"/>
              <a:gd name="T61" fmla="*/ 153988 h 101"/>
              <a:gd name="T62" fmla="*/ 0 w 29"/>
              <a:gd name="T63" fmla="*/ 147638 h 101"/>
              <a:gd name="T64" fmla="*/ 0 w 29"/>
              <a:gd name="T65" fmla="*/ 147638 h 101"/>
              <a:gd name="T66" fmla="*/ 6350 w 29"/>
              <a:gd name="T67" fmla="*/ 147638 h 101"/>
              <a:gd name="T68" fmla="*/ 6350 w 29"/>
              <a:gd name="T69" fmla="*/ 142875 h 101"/>
              <a:gd name="T70" fmla="*/ 6350 w 29"/>
              <a:gd name="T71" fmla="*/ 142875 h 101"/>
              <a:gd name="T72" fmla="*/ 6350 w 29"/>
              <a:gd name="T73" fmla="*/ 136525 h 101"/>
              <a:gd name="T74" fmla="*/ 6350 w 29"/>
              <a:gd name="T75" fmla="*/ 131763 h 101"/>
              <a:gd name="T76" fmla="*/ 12700 w 29"/>
              <a:gd name="T77" fmla="*/ 125413 h 101"/>
              <a:gd name="T78" fmla="*/ 12700 w 29"/>
              <a:gd name="T79" fmla="*/ 119063 h 101"/>
              <a:gd name="T80" fmla="*/ 12700 w 29"/>
              <a:gd name="T81" fmla="*/ 114300 h 101"/>
              <a:gd name="T82" fmla="*/ 12700 w 29"/>
              <a:gd name="T83" fmla="*/ 107950 h 101"/>
              <a:gd name="T84" fmla="*/ 17462 w 29"/>
              <a:gd name="T85" fmla="*/ 96838 h 101"/>
              <a:gd name="T86" fmla="*/ 23812 w 29"/>
              <a:gd name="T87" fmla="*/ 68263 h 101"/>
              <a:gd name="T88" fmla="*/ 34925 w 29"/>
              <a:gd name="T89" fmla="*/ 46038 h 101"/>
              <a:gd name="T90" fmla="*/ 34925 w 29"/>
              <a:gd name="T91" fmla="*/ 33338 h 101"/>
              <a:gd name="T92" fmla="*/ 34925 w 29"/>
              <a:gd name="T93" fmla="*/ 28575 h 101"/>
              <a:gd name="T94" fmla="*/ 41275 w 29"/>
              <a:gd name="T95" fmla="*/ 22225 h 101"/>
              <a:gd name="T96" fmla="*/ 41275 w 29"/>
              <a:gd name="T97" fmla="*/ 17463 h 101"/>
              <a:gd name="T98" fmla="*/ 41275 w 29"/>
              <a:gd name="T99" fmla="*/ 11113 h 101"/>
              <a:gd name="T100" fmla="*/ 41275 w 29"/>
              <a:gd name="T101" fmla="*/ 11113 h 101"/>
              <a:gd name="T102" fmla="*/ 46037 w 29"/>
              <a:gd name="T103" fmla="*/ 4763 h 101"/>
              <a:gd name="T104" fmla="*/ 46037 w 29"/>
              <a:gd name="T105" fmla="*/ 4763 h 101"/>
              <a:gd name="T106" fmla="*/ 46037 w 29"/>
              <a:gd name="T107" fmla="*/ 0 h 101"/>
              <a:gd name="T108" fmla="*/ 46037 w 29"/>
              <a:gd name="T109" fmla="*/ 0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"/>
              <a:gd name="T166" fmla="*/ 0 h 101"/>
              <a:gd name="T167" fmla="*/ 29 w 29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" h="101">
                <a:moveTo>
                  <a:pt x="29" y="0"/>
                </a:moveTo>
                <a:lnTo>
                  <a:pt x="29" y="0"/>
                </a:lnTo>
                <a:lnTo>
                  <a:pt x="29" y="3"/>
                </a:lnTo>
                <a:lnTo>
                  <a:pt x="29" y="7"/>
                </a:lnTo>
                <a:lnTo>
                  <a:pt x="29" y="11"/>
                </a:lnTo>
                <a:lnTo>
                  <a:pt x="29" y="14"/>
                </a:lnTo>
                <a:lnTo>
                  <a:pt x="29" y="18"/>
                </a:lnTo>
                <a:lnTo>
                  <a:pt x="29" y="21"/>
                </a:lnTo>
                <a:lnTo>
                  <a:pt x="26" y="21"/>
                </a:lnTo>
                <a:lnTo>
                  <a:pt x="26" y="29"/>
                </a:lnTo>
                <a:lnTo>
                  <a:pt x="26" y="32"/>
                </a:lnTo>
                <a:lnTo>
                  <a:pt x="22" y="39"/>
                </a:lnTo>
                <a:lnTo>
                  <a:pt x="18" y="57"/>
                </a:lnTo>
                <a:lnTo>
                  <a:pt x="15" y="72"/>
                </a:lnTo>
                <a:lnTo>
                  <a:pt x="11" y="79"/>
                </a:lnTo>
                <a:lnTo>
                  <a:pt x="11" y="83"/>
                </a:lnTo>
                <a:lnTo>
                  <a:pt x="8" y="86"/>
                </a:lnTo>
                <a:lnTo>
                  <a:pt x="8" y="90"/>
                </a:lnTo>
                <a:lnTo>
                  <a:pt x="8" y="93"/>
                </a:lnTo>
                <a:lnTo>
                  <a:pt x="8" y="97"/>
                </a:lnTo>
                <a:lnTo>
                  <a:pt x="4" y="97"/>
                </a:lnTo>
                <a:lnTo>
                  <a:pt x="4" y="101"/>
                </a:lnTo>
                <a:lnTo>
                  <a:pt x="0" y="101"/>
                </a:lnTo>
                <a:lnTo>
                  <a:pt x="0" y="97"/>
                </a:lnTo>
                <a:lnTo>
                  <a:pt x="0" y="93"/>
                </a:lnTo>
                <a:lnTo>
                  <a:pt x="4" y="93"/>
                </a:lnTo>
                <a:lnTo>
                  <a:pt x="4" y="90"/>
                </a:lnTo>
                <a:lnTo>
                  <a:pt x="4" y="86"/>
                </a:lnTo>
                <a:lnTo>
                  <a:pt x="4" y="83"/>
                </a:lnTo>
                <a:lnTo>
                  <a:pt x="8" y="79"/>
                </a:lnTo>
                <a:lnTo>
                  <a:pt x="8" y="75"/>
                </a:lnTo>
                <a:lnTo>
                  <a:pt x="8" y="72"/>
                </a:lnTo>
                <a:lnTo>
                  <a:pt x="8" y="68"/>
                </a:lnTo>
                <a:lnTo>
                  <a:pt x="11" y="61"/>
                </a:lnTo>
                <a:lnTo>
                  <a:pt x="15" y="43"/>
                </a:lnTo>
                <a:lnTo>
                  <a:pt x="22" y="29"/>
                </a:lnTo>
                <a:lnTo>
                  <a:pt x="22" y="21"/>
                </a:lnTo>
                <a:lnTo>
                  <a:pt x="22" y="18"/>
                </a:lnTo>
                <a:lnTo>
                  <a:pt x="26" y="14"/>
                </a:lnTo>
                <a:lnTo>
                  <a:pt x="26" y="11"/>
                </a:lnTo>
                <a:lnTo>
                  <a:pt x="26" y="7"/>
                </a:lnTo>
                <a:lnTo>
                  <a:pt x="29" y="3"/>
                </a:lnTo>
                <a:lnTo>
                  <a:pt x="29" y="0"/>
                </a:lnTo>
                <a:close/>
              </a:path>
            </a:pathLst>
          </a:custGeom>
          <a:solidFill>
            <a:srgbClr val="F1E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899" name="Freeform 71"/>
          <p:cNvSpPr>
            <a:spLocks noEditPoints="1"/>
          </p:cNvSpPr>
          <p:nvPr/>
        </p:nvSpPr>
        <p:spPr bwMode="auto">
          <a:xfrm>
            <a:off x="1814381" y="1733550"/>
            <a:ext cx="56753" cy="177800"/>
          </a:xfrm>
          <a:custGeom>
            <a:avLst/>
            <a:gdLst>
              <a:gd name="T0" fmla="*/ 46037 w 33"/>
              <a:gd name="T1" fmla="*/ 11113 h 112"/>
              <a:gd name="T2" fmla="*/ 52387 w 33"/>
              <a:gd name="T3" fmla="*/ 6350 h 112"/>
              <a:gd name="T4" fmla="*/ 52387 w 33"/>
              <a:gd name="T5" fmla="*/ 11113 h 112"/>
              <a:gd name="T6" fmla="*/ 46037 w 33"/>
              <a:gd name="T7" fmla="*/ 11113 h 112"/>
              <a:gd name="T8" fmla="*/ 52387 w 33"/>
              <a:gd name="T9" fmla="*/ 17463 h 112"/>
              <a:gd name="T10" fmla="*/ 46037 w 33"/>
              <a:gd name="T11" fmla="*/ 17463 h 112"/>
              <a:gd name="T12" fmla="*/ 41275 w 33"/>
              <a:gd name="T13" fmla="*/ 17463 h 112"/>
              <a:gd name="T14" fmla="*/ 52387 w 33"/>
              <a:gd name="T15" fmla="*/ 23812 h 112"/>
              <a:gd name="T16" fmla="*/ 41275 w 33"/>
              <a:gd name="T17" fmla="*/ 23812 h 112"/>
              <a:gd name="T18" fmla="*/ 41275 w 33"/>
              <a:gd name="T19" fmla="*/ 28575 h 112"/>
              <a:gd name="T20" fmla="*/ 46037 w 33"/>
              <a:gd name="T21" fmla="*/ 34925 h 112"/>
              <a:gd name="T22" fmla="*/ 41275 w 33"/>
              <a:gd name="T23" fmla="*/ 34925 h 112"/>
              <a:gd name="T24" fmla="*/ 41275 w 33"/>
              <a:gd name="T25" fmla="*/ 52388 h 112"/>
              <a:gd name="T26" fmla="*/ 41275 w 33"/>
              <a:gd name="T27" fmla="*/ 57150 h 112"/>
              <a:gd name="T28" fmla="*/ 34925 w 33"/>
              <a:gd name="T29" fmla="*/ 68263 h 112"/>
              <a:gd name="T30" fmla="*/ 34925 w 33"/>
              <a:gd name="T31" fmla="*/ 68263 h 112"/>
              <a:gd name="T32" fmla="*/ 34925 w 33"/>
              <a:gd name="T33" fmla="*/ 96837 h 112"/>
              <a:gd name="T34" fmla="*/ 23812 w 33"/>
              <a:gd name="T35" fmla="*/ 131763 h 112"/>
              <a:gd name="T36" fmla="*/ 23812 w 33"/>
              <a:gd name="T37" fmla="*/ 131763 h 112"/>
              <a:gd name="T38" fmla="*/ 17462 w 33"/>
              <a:gd name="T39" fmla="*/ 142875 h 112"/>
              <a:gd name="T40" fmla="*/ 12700 w 33"/>
              <a:gd name="T41" fmla="*/ 149225 h 112"/>
              <a:gd name="T42" fmla="*/ 12700 w 33"/>
              <a:gd name="T43" fmla="*/ 153988 h 112"/>
              <a:gd name="T44" fmla="*/ 6350 w 33"/>
              <a:gd name="T45" fmla="*/ 153988 h 112"/>
              <a:gd name="T46" fmla="*/ 0 w 33"/>
              <a:gd name="T47" fmla="*/ 153988 h 112"/>
              <a:gd name="T48" fmla="*/ 0 w 33"/>
              <a:gd name="T49" fmla="*/ 160338 h 112"/>
              <a:gd name="T50" fmla="*/ 0 w 33"/>
              <a:gd name="T51" fmla="*/ 160338 h 112"/>
              <a:gd name="T52" fmla="*/ 0 w 33"/>
              <a:gd name="T53" fmla="*/ 166688 h 112"/>
              <a:gd name="T54" fmla="*/ 6350 w 33"/>
              <a:gd name="T55" fmla="*/ 166688 h 112"/>
              <a:gd name="T56" fmla="*/ 0 w 33"/>
              <a:gd name="T57" fmla="*/ 160338 h 112"/>
              <a:gd name="T58" fmla="*/ 6350 w 33"/>
              <a:gd name="T59" fmla="*/ 171450 h 112"/>
              <a:gd name="T60" fmla="*/ 6350 w 33"/>
              <a:gd name="T61" fmla="*/ 166688 h 112"/>
              <a:gd name="T62" fmla="*/ 6350 w 33"/>
              <a:gd name="T63" fmla="*/ 166688 h 112"/>
              <a:gd name="T64" fmla="*/ 0 w 33"/>
              <a:gd name="T65" fmla="*/ 166688 h 112"/>
              <a:gd name="T66" fmla="*/ 0 w 33"/>
              <a:gd name="T67" fmla="*/ 166688 h 112"/>
              <a:gd name="T68" fmla="*/ 0 w 33"/>
              <a:gd name="T69" fmla="*/ 160338 h 112"/>
              <a:gd name="T70" fmla="*/ 0 w 33"/>
              <a:gd name="T71" fmla="*/ 153988 h 112"/>
              <a:gd name="T72" fmla="*/ 6350 w 33"/>
              <a:gd name="T73" fmla="*/ 153988 h 112"/>
              <a:gd name="T74" fmla="*/ 0 w 33"/>
              <a:gd name="T75" fmla="*/ 149225 h 112"/>
              <a:gd name="T76" fmla="*/ 0 w 33"/>
              <a:gd name="T77" fmla="*/ 149225 h 112"/>
              <a:gd name="T78" fmla="*/ 12700 w 33"/>
              <a:gd name="T79" fmla="*/ 149225 h 112"/>
              <a:gd name="T80" fmla="*/ 0 w 33"/>
              <a:gd name="T81" fmla="*/ 149225 h 112"/>
              <a:gd name="T82" fmla="*/ 0 w 33"/>
              <a:gd name="T83" fmla="*/ 138113 h 112"/>
              <a:gd name="T84" fmla="*/ 12700 w 33"/>
              <a:gd name="T85" fmla="*/ 131763 h 112"/>
              <a:gd name="T86" fmla="*/ 6350 w 33"/>
              <a:gd name="T87" fmla="*/ 125413 h 112"/>
              <a:gd name="T88" fmla="*/ 17462 w 33"/>
              <a:gd name="T89" fmla="*/ 125413 h 112"/>
              <a:gd name="T90" fmla="*/ 12700 w 33"/>
              <a:gd name="T91" fmla="*/ 103188 h 112"/>
              <a:gd name="T92" fmla="*/ 28575 w 33"/>
              <a:gd name="T93" fmla="*/ 74613 h 112"/>
              <a:gd name="T94" fmla="*/ 34925 w 33"/>
              <a:gd name="T95" fmla="*/ 52388 h 112"/>
              <a:gd name="T96" fmla="*/ 28575 w 33"/>
              <a:gd name="T97" fmla="*/ 39688 h 112"/>
              <a:gd name="T98" fmla="*/ 41275 w 33"/>
              <a:gd name="T99" fmla="*/ 34925 h 112"/>
              <a:gd name="T100" fmla="*/ 41275 w 33"/>
              <a:gd name="T101" fmla="*/ 28575 h 112"/>
              <a:gd name="T102" fmla="*/ 41275 w 33"/>
              <a:gd name="T103" fmla="*/ 28575 h 112"/>
              <a:gd name="T104" fmla="*/ 41275 w 33"/>
              <a:gd name="T105" fmla="*/ 23812 h 112"/>
              <a:gd name="T106" fmla="*/ 41275 w 33"/>
              <a:gd name="T107" fmla="*/ 17463 h 112"/>
              <a:gd name="T108" fmla="*/ 41275 w 33"/>
              <a:gd name="T109" fmla="*/ 11113 h 112"/>
              <a:gd name="T110" fmla="*/ 46037 w 33"/>
              <a:gd name="T111" fmla="*/ 17463 h 112"/>
              <a:gd name="T112" fmla="*/ 46037 w 33"/>
              <a:gd name="T113" fmla="*/ 11113 h 112"/>
              <a:gd name="T114" fmla="*/ 46037 w 33"/>
              <a:gd name="T115" fmla="*/ 11113 h 112"/>
              <a:gd name="T116" fmla="*/ 46037 w 33"/>
              <a:gd name="T117" fmla="*/ 11113 h 112"/>
              <a:gd name="T118" fmla="*/ 46037 w 33"/>
              <a:gd name="T119" fmla="*/ 11113 h 112"/>
              <a:gd name="T120" fmla="*/ 46037 w 33"/>
              <a:gd name="T121" fmla="*/ 6350 h 112"/>
              <a:gd name="T122" fmla="*/ 46037 w 33"/>
              <a:gd name="T123" fmla="*/ 0 h 112"/>
              <a:gd name="T124" fmla="*/ 52387 w 33"/>
              <a:gd name="T125" fmla="*/ 6350 h 1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"/>
              <a:gd name="T190" fmla="*/ 0 h 112"/>
              <a:gd name="T191" fmla="*/ 33 w 33"/>
              <a:gd name="T192" fmla="*/ 112 h 1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" h="112">
                <a:moveTo>
                  <a:pt x="29" y="7"/>
                </a:moveTo>
                <a:lnTo>
                  <a:pt x="29" y="4"/>
                </a:lnTo>
                <a:lnTo>
                  <a:pt x="33" y="4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9" y="4"/>
                </a:lnTo>
                <a:lnTo>
                  <a:pt x="29" y="7"/>
                </a:lnTo>
                <a:close/>
                <a:moveTo>
                  <a:pt x="33" y="7"/>
                </a:moveTo>
                <a:lnTo>
                  <a:pt x="29" y="7"/>
                </a:lnTo>
                <a:lnTo>
                  <a:pt x="33" y="4"/>
                </a:lnTo>
                <a:lnTo>
                  <a:pt x="33" y="7"/>
                </a:lnTo>
                <a:close/>
                <a:moveTo>
                  <a:pt x="33" y="4"/>
                </a:moveTo>
                <a:lnTo>
                  <a:pt x="33" y="4"/>
                </a:lnTo>
                <a:lnTo>
                  <a:pt x="33" y="7"/>
                </a:lnTo>
                <a:lnTo>
                  <a:pt x="33" y="4"/>
                </a:lnTo>
                <a:close/>
                <a:moveTo>
                  <a:pt x="33" y="7"/>
                </a:moveTo>
                <a:lnTo>
                  <a:pt x="29" y="7"/>
                </a:lnTo>
                <a:lnTo>
                  <a:pt x="33" y="7"/>
                </a:lnTo>
                <a:close/>
                <a:moveTo>
                  <a:pt x="33" y="7"/>
                </a:moveTo>
                <a:lnTo>
                  <a:pt x="33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33" y="7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33" y="7"/>
                </a:lnTo>
                <a:lnTo>
                  <a:pt x="29" y="7"/>
                </a:lnTo>
                <a:close/>
                <a:moveTo>
                  <a:pt x="33" y="11"/>
                </a:moveTo>
                <a:lnTo>
                  <a:pt x="29" y="11"/>
                </a:lnTo>
                <a:lnTo>
                  <a:pt x="29" y="7"/>
                </a:lnTo>
                <a:lnTo>
                  <a:pt x="33" y="7"/>
                </a:lnTo>
                <a:lnTo>
                  <a:pt x="33" y="11"/>
                </a:lnTo>
                <a:close/>
                <a:moveTo>
                  <a:pt x="33" y="11"/>
                </a:moveTo>
                <a:lnTo>
                  <a:pt x="33" y="11"/>
                </a:lnTo>
                <a:close/>
                <a:moveTo>
                  <a:pt x="29" y="11"/>
                </a:moveTo>
                <a:lnTo>
                  <a:pt x="29" y="11"/>
                </a:lnTo>
                <a:lnTo>
                  <a:pt x="29" y="7"/>
                </a:lnTo>
                <a:lnTo>
                  <a:pt x="33" y="11"/>
                </a:lnTo>
                <a:lnTo>
                  <a:pt x="29" y="11"/>
                </a:lnTo>
                <a:close/>
                <a:moveTo>
                  <a:pt x="29" y="11"/>
                </a:moveTo>
                <a:lnTo>
                  <a:pt x="29" y="11"/>
                </a:lnTo>
                <a:close/>
                <a:moveTo>
                  <a:pt x="26" y="11"/>
                </a:moveTo>
                <a:lnTo>
                  <a:pt x="26" y="11"/>
                </a:lnTo>
                <a:lnTo>
                  <a:pt x="29" y="11"/>
                </a:lnTo>
                <a:lnTo>
                  <a:pt x="33" y="11"/>
                </a:lnTo>
                <a:lnTo>
                  <a:pt x="26" y="11"/>
                </a:lnTo>
                <a:close/>
                <a:moveTo>
                  <a:pt x="26" y="11"/>
                </a:moveTo>
                <a:lnTo>
                  <a:pt x="26" y="11"/>
                </a:lnTo>
                <a:close/>
                <a:moveTo>
                  <a:pt x="33" y="15"/>
                </a:moveTo>
                <a:lnTo>
                  <a:pt x="26" y="15"/>
                </a:lnTo>
                <a:lnTo>
                  <a:pt x="26" y="11"/>
                </a:lnTo>
                <a:lnTo>
                  <a:pt x="33" y="11"/>
                </a:lnTo>
                <a:lnTo>
                  <a:pt x="33" y="15"/>
                </a:lnTo>
                <a:close/>
                <a:moveTo>
                  <a:pt x="33" y="15"/>
                </a:moveTo>
                <a:lnTo>
                  <a:pt x="33" y="15"/>
                </a:lnTo>
                <a:close/>
                <a:moveTo>
                  <a:pt x="26" y="15"/>
                </a:moveTo>
                <a:lnTo>
                  <a:pt x="26" y="15"/>
                </a:lnTo>
                <a:lnTo>
                  <a:pt x="29" y="11"/>
                </a:lnTo>
                <a:lnTo>
                  <a:pt x="33" y="15"/>
                </a:lnTo>
                <a:lnTo>
                  <a:pt x="29" y="15"/>
                </a:lnTo>
                <a:lnTo>
                  <a:pt x="26" y="15"/>
                </a:lnTo>
                <a:close/>
                <a:moveTo>
                  <a:pt x="26" y="15"/>
                </a:moveTo>
                <a:lnTo>
                  <a:pt x="26" y="15"/>
                </a:lnTo>
                <a:close/>
                <a:moveTo>
                  <a:pt x="26" y="18"/>
                </a:moveTo>
                <a:lnTo>
                  <a:pt x="26" y="18"/>
                </a:lnTo>
                <a:lnTo>
                  <a:pt x="26" y="15"/>
                </a:lnTo>
                <a:lnTo>
                  <a:pt x="29" y="15"/>
                </a:lnTo>
                <a:lnTo>
                  <a:pt x="29" y="18"/>
                </a:lnTo>
                <a:lnTo>
                  <a:pt x="26" y="18"/>
                </a:lnTo>
                <a:close/>
                <a:moveTo>
                  <a:pt x="26" y="18"/>
                </a:moveTo>
                <a:lnTo>
                  <a:pt x="26" y="18"/>
                </a:lnTo>
                <a:close/>
                <a:moveTo>
                  <a:pt x="29" y="22"/>
                </a:moveTo>
                <a:lnTo>
                  <a:pt x="26" y="22"/>
                </a:lnTo>
                <a:lnTo>
                  <a:pt x="26" y="18"/>
                </a:lnTo>
                <a:lnTo>
                  <a:pt x="29" y="18"/>
                </a:lnTo>
                <a:lnTo>
                  <a:pt x="29" y="22"/>
                </a:lnTo>
                <a:close/>
                <a:moveTo>
                  <a:pt x="29" y="22"/>
                </a:moveTo>
                <a:lnTo>
                  <a:pt x="29" y="22"/>
                </a:lnTo>
                <a:close/>
                <a:moveTo>
                  <a:pt x="26" y="22"/>
                </a:moveTo>
                <a:lnTo>
                  <a:pt x="26" y="22"/>
                </a:lnTo>
                <a:lnTo>
                  <a:pt x="29" y="22"/>
                </a:lnTo>
                <a:lnTo>
                  <a:pt x="29" y="25"/>
                </a:lnTo>
                <a:lnTo>
                  <a:pt x="26" y="22"/>
                </a:lnTo>
                <a:close/>
                <a:moveTo>
                  <a:pt x="26" y="22"/>
                </a:moveTo>
                <a:lnTo>
                  <a:pt x="26" y="22"/>
                </a:lnTo>
                <a:close/>
                <a:moveTo>
                  <a:pt x="29" y="29"/>
                </a:moveTo>
                <a:lnTo>
                  <a:pt x="26" y="25"/>
                </a:lnTo>
                <a:lnTo>
                  <a:pt x="26" y="22"/>
                </a:lnTo>
                <a:lnTo>
                  <a:pt x="29" y="25"/>
                </a:lnTo>
                <a:lnTo>
                  <a:pt x="29" y="29"/>
                </a:lnTo>
                <a:close/>
                <a:moveTo>
                  <a:pt x="29" y="29"/>
                </a:moveTo>
                <a:lnTo>
                  <a:pt x="29" y="29"/>
                </a:lnTo>
                <a:close/>
                <a:moveTo>
                  <a:pt x="26" y="33"/>
                </a:moveTo>
                <a:lnTo>
                  <a:pt x="26" y="33"/>
                </a:lnTo>
                <a:lnTo>
                  <a:pt x="26" y="25"/>
                </a:lnTo>
                <a:lnTo>
                  <a:pt x="29" y="29"/>
                </a:lnTo>
                <a:lnTo>
                  <a:pt x="29" y="33"/>
                </a:lnTo>
                <a:lnTo>
                  <a:pt x="26" y="33"/>
                </a:lnTo>
                <a:close/>
                <a:moveTo>
                  <a:pt x="26" y="33"/>
                </a:moveTo>
                <a:lnTo>
                  <a:pt x="26" y="33"/>
                </a:lnTo>
                <a:close/>
                <a:moveTo>
                  <a:pt x="26" y="36"/>
                </a:moveTo>
                <a:lnTo>
                  <a:pt x="22" y="36"/>
                </a:lnTo>
                <a:lnTo>
                  <a:pt x="26" y="33"/>
                </a:lnTo>
                <a:lnTo>
                  <a:pt x="29" y="33"/>
                </a:lnTo>
                <a:lnTo>
                  <a:pt x="26" y="36"/>
                </a:lnTo>
                <a:close/>
                <a:moveTo>
                  <a:pt x="26" y="36"/>
                </a:moveTo>
                <a:lnTo>
                  <a:pt x="26" y="36"/>
                </a:lnTo>
                <a:close/>
                <a:moveTo>
                  <a:pt x="26" y="43"/>
                </a:moveTo>
                <a:lnTo>
                  <a:pt x="22" y="43"/>
                </a:lnTo>
                <a:lnTo>
                  <a:pt x="22" y="36"/>
                </a:lnTo>
                <a:lnTo>
                  <a:pt x="26" y="36"/>
                </a:lnTo>
                <a:lnTo>
                  <a:pt x="26" y="43"/>
                </a:lnTo>
                <a:close/>
                <a:moveTo>
                  <a:pt x="26" y="43"/>
                </a:moveTo>
                <a:lnTo>
                  <a:pt x="26" y="43"/>
                </a:lnTo>
                <a:close/>
                <a:moveTo>
                  <a:pt x="22" y="61"/>
                </a:moveTo>
                <a:lnTo>
                  <a:pt x="18" y="58"/>
                </a:lnTo>
                <a:lnTo>
                  <a:pt x="22" y="43"/>
                </a:lnTo>
                <a:lnTo>
                  <a:pt x="26" y="43"/>
                </a:lnTo>
                <a:lnTo>
                  <a:pt x="22" y="61"/>
                </a:lnTo>
                <a:close/>
                <a:moveTo>
                  <a:pt x="22" y="61"/>
                </a:moveTo>
                <a:lnTo>
                  <a:pt x="22" y="61"/>
                </a:lnTo>
                <a:close/>
                <a:moveTo>
                  <a:pt x="18" y="79"/>
                </a:moveTo>
                <a:lnTo>
                  <a:pt x="11" y="76"/>
                </a:lnTo>
                <a:lnTo>
                  <a:pt x="18" y="58"/>
                </a:lnTo>
                <a:lnTo>
                  <a:pt x="22" y="61"/>
                </a:lnTo>
                <a:lnTo>
                  <a:pt x="18" y="79"/>
                </a:lnTo>
                <a:close/>
                <a:moveTo>
                  <a:pt x="18" y="79"/>
                </a:moveTo>
                <a:lnTo>
                  <a:pt x="18" y="79"/>
                </a:lnTo>
                <a:close/>
                <a:moveTo>
                  <a:pt x="15" y="83"/>
                </a:moveTo>
                <a:lnTo>
                  <a:pt x="11" y="83"/>
                </a:lnTo>
                <a:lnTo>
                  <a:pt x="11" y="76"/>
                </a:lnTo>
                <a:lnTo>
                  <a:pt x="18" y="79"/>
                </a:lnTo>
                <a:lnTo>
                  <a:pt x="15" y="83"/>
                </a:lnTo>
                <a:close/>
                <a:moveTo>
                  <a:pt x="15" y="83"/>
                </a:moveTo>
                <a:lnTo>
                  <a:pt x="15" y="83"/>
                </a:lnTo>
                <a:close/>
                <a:moveTo>
                  <a:pt x="11" y="87"/>
                </a:moveTo>
                <a:lnTo>
                  <a:pt x="8" y="87"/>
                </a:lnTo>
                <a:lnTo>
                  <a:pt x="11" y="83"/>
                </a:lnTo>
                <a:lnTo>
                  <a:pt x="15" y="83"/>
                </a:lnTo>
                <a:lnTo>
                  <a:pt x="11" y="87"/>
                </a:lnTo>
                <a:close/>
                <a:moveTo>
                  <a:pt x="11" y="90"/>
                </a:moveTo>
                <a:lnTo>
                  <a:pt x="8" y="90"/>
                </a:lnTo>
                <a:lnTo>
                  <a:pt x="8" y="87"/>
                </a:lnTo>
                <a:lnTo>
                  <a:pt x="11" y="87"/>
                </a:lnTo>
                <a:lnTo>
                  <a:pt x="11" y="90"/>
                </a:lnTo>
                <a:close/>
                <a:moveTo>
                  <a:pt x="11" y="90"/>
                </a:moveTo>
                <a:lnTo>
                  <a:pt x="11" y="90"/>
                </a:lnTo>
                <a:close/>
                <a:moveTo>
                  <a:pt x="8" y="94"/>
                </a:moveTo>
                <a:lnTo>
                  <a:pt x="8" y="94"/>
                </a:lnTo>
                <a:lnTo>
                  <a:pt x="8" y="90"/>
                </a:lnTo>
                <a:lnTo>
                  <a:pt x="11" y="90"/>
                </a:lnTo>
                <a:lnTo>
                  <a:pt x="11" y="94"/>
                </a:lnTo>
                <a:lnTo>
                  <a:pt x="8" y="94"/>
                </a:lnTo>
                <a:close/>
                <a:moveTo>
                  <a:pt x="8" y="94"/>
                </a:moveTo>
                <a:lnTo>
                  <a:pt x="8" y="94"/>
                </a:lnTo>
                <a:close/>
                <a:moveTo>
                  <a:pt x="11" y="97"/>
                </a:moveTo>
                <a:lnTo>
                  <a:pt x="8" y="94"/>
                </a:lnTo>
                <a:lnTo>
                  <a:pt x="11" y="94"/>
                </a:lnTo>
                <a:lnTo>
                  <a:pt x="11" y="97"/>
                </a:lnTo>
                <a:close/>
                <a:moveTo>
                  <a:pt x="11" y="97"/>
                </a:moveTo>
                <a:lnTo>
                  <a:pt x="11" y="97"/>
                </a:lnTo>
                <a:close/>
                <a:moveTo>
                  <a:pt x="8" y="97"/>
                </a:moveTo>
                <a:lnTo>
                  <a:pt x="4" y="97"/>
                </a:lnTo>
                <a:lnTo>
                  <a:pt x="8" y="94"/>
                </a:lnTo>
                <a:lnTo>
                  <a:pt x="11" y="97"/>
                </a:lnTo>
                <a:lnTo>
                  <a:pt x="8" y="97"/>
                </a:lnTo>
                <a:close/>
                <a:moveTo>
                  <a:pt x="8" y="97"/>
                </a:moveTo>
                <a:lnTo>
                  <a:pt x="8" y="97"/>
                </a:lnTo>
                <a:close/>
                <a:moveTo>
                  <a:pt x="4" y="97"/>
                </a:moveTo>
                <a:lnTo>
                  <a:pt x="4" y="97"/>
                </a:lnTo>
                <a:lnTo>
                  <a:pt x="8" y="97"/>
                </a:lnTo>
                <a:lnTo>
                  <a:pt x="8" y="101"/>
                </a:lnTo>
                <a:lnTo>
                  <a:pt x="4" y="97"/>
                </a:lnTo>
                <a:close/>
                <a:moveTo>
                  <a:pt x="0" y="97"/>
                </a:moveTo>
                <a:lnTo>
                  <a:pt x="4" y="97"/>
                </a:lnTo>
                <a:lnTo>
                  <a:pt x="8" y="101"/>
                </a:lnTo>
                <a:lnTo>
                  <a:pt x="0" y="97"/>
                </a:lnTo>
                <a:close/>
                <a:moveTo>
                  <a:pt x="0" y="97"/>
                </a:moveTo>
                <a:lnTo>
                  <a:pt x="0" y="97"/>
                </a:lnTo>
                <a:lnTo>
                  <a:pt x="4" y="97"/>
                </a:lnTo>
                <a:lnTo>
                  <a:pt x="0" y="97"/>
                </a:lnTo>
                <a:close/>
                <a:moveTo>
                  <a:pt x="0" y="101"/>
                </a:moveTo>
                <a:lnTo>
                  <a:pt x="0" y="97"/>
                </a:lnTo>
                <a:lnTo>
                  <a:pt x="8" y="101"/>
                </a:lnTo>
                <a:lnTo>
                  <a:pt x="8" y="105"/>
                </a:lnTo>
                <a:lnTo>
                  <a:pt x="0" y="101"/>
                </a:lnTo>
                <a:close/>
                <a:moveTo>
                  <a:pt x="8" y="105"/>
                </a:moveTo>
                <a:lnTo>
                  <a:pt x="0" y="101"/>
                </a:lnTo>
                <a:lnTo>
                  <a:pt x="8" y="105"/>
                </a:lnTo>
                <a:close/>
                <a:moveTo>
                  <a:pt x="8" y="105"/>
                </a:moveTo>
                <a:lnTo>
                  <a:pt x="8" y="105"/>
                </a:lnTo>
                <a:close/>
                <a:moveTo>
                  <a:pt x="8" y="105"/>
                </a:moveTo>
                <a:lnTo>
                  <a:pt x="0" y="105"/>
                </a:lnTo>
                <a:lnTo>
                  <a:pt x="0" y="101"/>
                </a:lnTo>
                <a:lnTo>
                  <a:pt x="8" y="105"/>
                </a:lnTo>
                <a:close/>
                <a:moveTo>
                  <a:pt x="8" y="105"/>
                </a:moveTo>
                <a:lnTo>
                  <a:pt x="8" y="105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8" y="105"/>
                </a:lnTo>
                <a:lnTo>
                  <a:pt x="0" y="105"/>
                </a:lnTo>
                <a:close/>
                <a:moveTo>
                  <a:pt x="4" y="108"/>
                </a:moveTo>
                <a:lnTo>
                  <a:pt x="0" y="105"/>
                </a:lnTo>
                <a:lnTo>
                  <a:pt x="8" y="105"/>
                </a:lnTo>
                <a:lnTo>
                  <a:pt x="4" y="105"/>
                </a:lnTo>
                <a:lnTo>
                  <a:pt x="4" y="108"/>
                </a:lnTo>
                <a:close/>
                <a:moveTo>
                  <a:pt x="4" y="105"/>
                </a:moveTo>
                <a:lnTo>
                  <a:pt x="4" y="108"/>
                </a:lnTo>
                <a:lnTo>
                  <a:pt x="4" y="105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4" y="101"/>
                </a:lnTo>
                <a:lnTo>
                  <a:pt x="4" y="108"/>
                </a:lnTo>
                <a:lnTo>
                  <a:pt x="0" y="108"/>
                </a:lnTo>
                <a:lnTo>
                  <a:pt x="0" y="105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0" y="105"/>
                </a:lnTo>
                <a:close/>
                <a:moveTo>
                  <a:pt x="0" y="105"/>
                </a:moveTo>
                <a:lnTo>
                  <a:pt x="0" y="105"/>
                </a:lnTo>
                <a:lnTo>
                  <a:pt x="4" y="105"/>
                </a:lnTo>
                <a:lnTo>
                  <a:pt x="4" y="108"/>
                </a:lnTo>
                <a:lnTo>
                  <a:pt x="0" y="105"/>
                </a:lnTo>
                <a:close/>
                <a:moveTo>
                  <a:pt x="4" y="108"/>
                </a:moveTo>
                <a:lnTo>
                  <a:pt x="0" y="112"/>
                </a:lnTo>
                <a:lnTo>
                  <a:pt x="0" y="105"/>
                </a:lnTo>
                <a:lnTo>
                  <a:pt x="4" y="108"/>
                </a:lnTo>
                <a:close/>
                <a:moveTo>
                  <a:pt x="4" y="105"/>
                </a:moveTo>
                <a:lnTo>
                  <a:pt x="4" y="105"/>
                </a:lnTo>
                <a:lnTo>
                  <a:pt x="0" y="105"/>
                </a:lnTo>
                <a:lnTo>
                  <a:pt x="4" y="105"/>
                </a:lnTo>
                <a:close/>
                <a:moveTo>
                  <a:pt x="4" y="105"/>
                </a:moveTo>
                <a:lnTo>
                  <a:pt x="4" y="105"/>
                </a:lnTo>
                <a:close/>
                <a:moveTo>
                  <a:pt x="4" y="105"/>
                </a:moveTo>
                <a:lnTo>
                  <a:pt x="0" y="105"/>
                </a:lnTo>
                <a:lnTo>
                  <a:pt x="4" y="105"/>
                </a:lnTo>
                <a:close/>
                <a:moveTo>
                  <a:pt x="4" y="105"/>
                </a:moveTo>
                <a:lnTo>
                  <a:pt x="4" y="105"/>
                </a:lnTo>
                <a:close/>
                <a:moveTo>
                  <a:pt x="0" y="105"/>
                </a:moveTo>
                <a:lnTo>
                  <a:pt x="4" y="105"/>
                </a:lnTo>
                <a:lnTo>
                  <a:pt x="0" y="105"/>
                </a:lnTo>
                <a:close/>
                <a:moveTo>
                  <a:pt x="0" y="105"/>
                </a:moveTo>
                <a:lnTo>
                  <a:pt x="0" y="105"/>
                </a:lnTo>
                <a:close/>
                <a:moveTo>
                  <a:pt x="4" y="105"/>
                </a:moveTo>
                <a:lnTo>
                  <a:pt x="4" y="105"/>
                </a:lnTo>
                <a:lnTo>
                  <a:pt x="0" y="105"/>
                </a:lnTo>
                <a:lnTo>
                  <a:pt x="4" y="105"/>
                </a:lnTo>
                <a:close/>
                <a:moveTo>
                  <a:pt x="0" y="101"/>
                </a:moveTo>
                <a:lnTo>
                  <a:pt x="4" y="105"/>
                </a:lnTo>
                <a:lnTo>
                  <a:pt x="0" y="105"/>
                </a:lnTo>
                <a:lnTo>
                  <a:pt x="0" y="101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0" y="105"/>
                </a:lnTo>
                <a:close/>
                <a:moveTo>
                  <a:pt x="4" y="101"/>
                </a:moveTo>
                <a:lnTo>
                  <a:pt x="4" y="101"/>
                </a:lnTo>
                <a:lnTo>
                  <a:pt x="4" y="105"/>
                </a:lnTo>
                <a:lnTo>
                  <a:pt x="0" y="101"/>
                </a:lnTo>
                <a:lnTo>
                  <a:pt x="4" y="101"/>
                </a:lnTo>
                <a:close/>
                <a:moveTo>
                  <a:pt x="4" y="101"/>
                </a:moveTo>
                <a:lnTo>
                  <a:pt x="4" y="101"/>
                </a:lnTo>
                <a:close/>
                <a:moveTo>
                  <a:pt x="4" y="101"/>
                </a:moveTo>
                <a:lnTo>
                  <a:pt x="4" y="101"/>
                </a:lnTo>
                <a:lnTo>
                  <a:pt x="0" y="101"/>
                </a:lnTo>
                <a:lnTo>
                  <a:pt x="4" y="101"/>
                </a:lnTo>
                <a:close/>
                <a:moveTo>
                  <a:pt x="0" y="97"/>
                </a:moveTo>
                <a:lnTo>
                  <a:pt x="4" y="97"/>
                </a:lnTo>
                <a:lnTo>
                  <a:pt x="4" y="101"/>
                </a:lnTo>
                <a:lnTo>
                  <a:pt x="0" y="101"/>
                </a:lnTo>
                <a:lnTo>
                  <a:pt x="0" y="97"/>
                </a:lnTo>
                <a:close/>
                <a:moveTo>
                  <a:pt x="0" y="97"/>
                </a:moveTo>
                <a:lnTo>
                  <a:pt x="0" y="97"/>
                </a:lnTo>
                <a:close/>
                <a:moveTo>
                  <a:pt x="8" y="97"/>
                </a:moveTo>
                <a:lnTo>
                  <a:pt x="4" y="97"/>
                </a:lnTo>
                <a:lnTo>
                  <a:pt x="0" y="97"/>
                </a:lnTo>
                <a:lnTo>
                  <a:pt x="8" y="97"/>
                </a:lnTo>
                <a:close/>
                <a:moveTo>
                  <a:pt x="8" y="97"/>
                </a:moveTo>
                <a:lnTo>
                  <a:pt x="8" y="97"/>
                </a:lnTo>
                <a:lnTo>
                  <a:pt x="0" y="97"/>
                </a:lnTo>
                <a:lnTo>
                  <a:pt x="0" y="94"/>
                </a:lnTo>
                <a:lnTo>
                  <a:pt x="8" y="97"/>
                </a:lnTo>
                <a:close/>
                <a:moveTo>
                  <a:pt x="8" y="97"/>
                </a:moveTo>
                <a:lnTo>
                  <a:pt x="8" y="97"/>
                </a:lnTo>
                <a:close/>
                <a:moveTo>
                  <a:pt x="0" y="94"/>
                </a:moveTo>
                <a:lnTo>
                  <a:pt x="8" y="94"/>
                </a:lnTo>
                <a:lnTo>
                  <a:pt x="8" y="97"/>
                </a:lnTo>
                <a:lnTo>
                  <a:pt x="0" y="97"/>
                </a:lnTo>
                <a:lnTo>
                  <a:pt x="0" y="94"/>
                </a:lnTo>
                <a:close/>
                <a:moveTo>
                  <a:pt x="0" y="94"/>
                </a:moveTo>
                <a:lnTo>
                  <a:pt x="0" y="94"/>
                </a:lnTo>
                <a:close/>
                <a:moveTo>
                  <a:pt x="8" y="94"/>
                </a:moveTo>
                <a:lnTo>
                  <a:pt x="8" y="94"/>
                </a:lnTo>
                <a:lnTo>
                  <a:pt x="0" y="94"/>
                </a:lnTo>
                <a:lnTo>
                  <a:pt x="0" y="90"/>
                </a:lnTo>
                <a:lnTo>
                  <a:pt x="8" y="94"/>
                </a:lnTo>
                <a:close/>
                <a:moveTo>
                  <a:pt x="8" y="94"/>
                </a:moveTo>
                <a:lnTo>
                  <a:pt x="8" y="94"/>
                </a:lnTo>
                <a:close/>
                <a:moveTo>
                  <a:pt x="8" y="90"/>
                </a:moveTo>
                <a:lnTo>
                  <a:pt x="8" y="94"/>
                </a:lnTo>
                <a:lnTo>
                  <a:pt x="0" y="94"/>
                </a:lnTo>
                <a:lnTo>
                  <a:pt x="0" y="87"/>
                </a:lnTo>
                <a:lnTo>
                  <a:pt x="8" y="90"/>
                </a:lnTo>
                <a:close/>
                <a:moveTo>
                  <a:pt x="0" y="87"/>
                </a:moveTo>
                <a:lnTo>
                  <a:pt x="8" y="87"/>
                </a:lnTo>
                <a:lnTo>
                  <a:pt x="8" y="90"/>
                </a:lnTo>
                <a:lnTo>
                  <a:pt x="0" y="87"/>
                </a:lnTo>
                <a:close/>
                <a:moveTo>
                  <a:pt x="0" y="87"/>
                </a:moveTo>
                <a:lnTo>
                  <a:pt x="0" y="87"/>
                </a:lnTo>
                <a:close/>
                <a:moveTo>
                  <a:pt x="8" y="83"/>
                </a:moveTo>
                <a:lnTo>
                  <a:pt x="8" y="83"/>
                </a:lnTo>
                <a:lnTo>
                  <a:pt x="8" y="87"/>
                </a:lnTo>
                <a:lnTo>
                  <a:pt x="0" y="87"/>
                </a:lnTo>
                <a:lnTo>
                  <a:pt x="4" y="83"/>
                </a:lnTo>
                <a:lnTo>
                  <a:pt x="8" y="83"/>
                </a:lnTo>
                <a:close/>
                <a:moveTo>
                  <a:pt x="8" y="83"/>
                </a:moveTo>
                <a:lnTo>
                  <a:pt x="8" y="83"/>
                </a:lnTo>
                <a:close/>
                <a:moveTo>
                  <a:pt x="4" y="79"/>
                </a:moveTo>
                <a:lnTo>
                  <a:pt x="8" y="83"/>
                </a:lnTo>
                <a:lnTo>
                  <a:pt x="4" y="83"/>
                </a:lnTo>
                <a:lnTo>
                  <a:pt x="4" y="79"/>
                </a:lnTo>
                <a:close/>
                <a:moveTo>
                  <a:pt x="4" y="79"/>
                </a:moveTo>
                <a:lnTo>
                  <a:pt x="4" y="79"/>
                </a:lnTo>
                <a:close/>
                <a:moveTo>
                  <a:pt x="11" y="79"/>
                </a:moveTo>
                <a:lnTo>
                  <a:pt x="11" y="79"/>
                </a:lnTo>
                <a:lnTo>
                  <a:pt x="8" y="83"/>
                </a:lnTo>
                <a:lnTo>
                  <a:pt x="4" y="79"/>
                </a:lnTo>
                <a:lnTo>
                  <a:pt x="4" y="76"/>
                </a:lnTo>
                <a:lnTo>
                  <a:pt x="11" y="79"/>
                </a:lnTo>
                <a:close/>
                <a:moveTo>
                  <a:pt x="11" y="79"/>
                </a:moveTo>
                <a:lnTo>
                  <a:pt x="11" y="79"/>
                </a:lnTo>
                <a:close/>
                <a:moveTo>
                  <a:pt x="8" y="72"/>
                </a:moveTo>
                <a:lnTo>
                  <a:pt x="11" y="72"/>
                </a:lnTo>
                <a:lnTo>
                  <a:pt x="11" y="79"/>
                </a:lnTo>
                <a:lnTo>
                  <a:pt x="4" y="76"/>
                </a:lnTo>
                <a:lnTo>
                  <a:pt x="8" y="72"/>
                </a:lnTo>
                <a:close/>
                <a:moveTo>
                  <a:pt x="8" y="72"/>
                </a:moveTo>
                <a:lnTo>
                  <a:pt x="8" y="72"/>
                </a:lnTo>
                <a:close/>
                <a:moveTo>
                  <a:pt x="8" y="65"/>
                </a:moveTo>
                <a:lnTo>
                  <a:pt x="11" y="65"/>
                </a:lnTo>
                <a:lnTo>
                  <a:pt x="11" y="72"/>
                </a:lnTo>
                <a:lnTo>
                  <a:pt x="8" y="72"/>
                </a:lnTo>
                <a:lnTo>
                  <a:pt x="8" y="65"/>
                </a:lnTo>
                <a:close/>
                <a:moveTo>
                  <a:pt x="8" y="65"/>
                </a:moveTo>
                <a:lnTo>
                  <a:pt x="8" y="65"/>
                </a:lnTo>
                <a:close/>
                <a:moveTo>
                  <a:pt x="11" y="47"/>
                </a:moveTo>
                <a:lnTo>
                  <a:pt x="18" y="47"/>
                </a:lnTo>
                <a:lnTo>
                  <a:pt x="11" y="65"/>
                </a:lnTo>
                <a:lnTo>
                  <a:pt x="8" y="65"/>
                </a:lnTo>
                <a:lnTo>
                  <a:pt x="11" y="47"/>
                </a:lnTo>
                <a:close/>
                <a:moveTo>
                  <a:pt x="11" y="47"/>
                </a:moveTo>
                <a:lnTo>
                  <a:pt x="11" y="47"/>
                </a:lnTo>
                <a:close/>
                <a:moveTo>
                  <a:pt x="22" y="33"/>
                </a:moveTo>
                <a:lnTo>
                  <a:pt x="22" y="33"/>
                </a:lnTo>
                <a:lnTo>
                  <a:pt x="18" y="47"/>
                </a:lnTo>
                <a:lnTo>
                  <a:pt x="11" y="47"/>
                </a:lnTo>
                <a:lnTo>
                  <a:pt x="18" y="33"/>
                </a:lnTo>
                <a:lnTo>
                  <a:pt x="22" y="33"/>
                </a:lnTo>
                <a:close/>
                <a:moveTo>
                  <a:pt x="22" y="33"/>
                </a:moveTo>
                <a:lnTo>
                  <a:pt x="22" y="33"/>
                </a:lnTo>
                <a:close/>
                <a:moveTo>
                  <a:pt x="18" y="25"/>
                </a:moveTo>
                <a:lnTo>
                  <a:pt x="26" y="25"/>
                </a:lnTo>
                <a:lnTo>
                  <a:pt x="22" y="33"/>
                </a:lnTo>
                <a:lnTo>
                  <a:pt x="18" y="33"/>
                </a:lnTo>
                <a:lnTo>
                  <a:pt x="18" y="25"/>
                </a:lnTo>
                <a:close/>
                <a:moveTo>
                  <a:pt x="18" y="25"/>
                </a:moveTo>
                <a:lnTo>
                  <a:pt x="18" y="25"/>
                </a:lnTo>
                <a:close/>
                <a:moveTo>
                  <a:pt x="26" y="22"/>
                </a:moveTo>
                <a:lnTo>
                  <a:pt x="26" y="22"/>
                </a:lnTo>
                <a:lnTo>
                  <a:pt x="26" y="25"/>
                </a:lnTo>
                <a:lnTo>
                  <a:pt x="18" y="25"/>
                </a:lnTo>
                <a:lnTo>
                  <a:pt x="22" y="22"/>
                </a:lnTo>
                <a:lnTo>
                  <a:pt x="26" y="22"/>
                </a:lnTo>
                <a:close/>
                <a:moveTo>
                  <a:pt x="26" y="22"/>
                </a:moveTo>
                <a:lnTo>
                  <a:pt x="26" y="22"/>
                </a:lnTo>
                <a:close/>
                <a:moveTo>
                  <a:pt x="22" y="15"/>
                </a:moveTo>
                <a:lnTo>
                  <a:pt x="26" y="18"/>
                </a:lnTo>
                <a:lnTo>
                  <a:pt x="26" y="22"/>
                </a:lnTo>
                <a:lnTo>
                  <a:pt x="22" y="22"/>
                </a:lnTo>
                <a:lnTo>
                  <a:pt x="22" y="15"/>
                </a:lnTo>
                <a:close/>
                <a:moveTo>
                  <a:pt x="22" y="15"/>
                </a:moveTo>
                <a:lnTo>
                  <a:pt x="22" y="15"/>
                </a:lnTo>
                <a:close/>
                <a:moveTo>
                  <a:pt x="26" y="15"/>
                </a:moveTo>
                <a:lnTo>
                  <a:pt x="26" y="15"/>
                </a:lnTo>
                <a:lnTo>
                  <a:pt x="26" y="18"/>
                </a:lnTo>
                <a:lnTo>
                  <a:pt x="22" y="15"/>
                </a:lnTo>
                <a:lnTo>
                  <a:pt x="26" y="15"/>
                </a:lnTo>
                <a:close/>
                <a:moveTo>
                  <a:pt x="26" y="15"/>
                </a:moveTo>
                <a:lnTo>
                  <a:pt x="26" y="15"/>
                </a:lnTo>
                <a:close/>
                <a:moveTo>
                  <a:pt x="26" y="11"/>
                </a:moveTo>
                <a:lnTo>
                  <a:pt x="29" y="15"/>
                </a:lnTo>
                <a:lnTo>
                  <a:pt x="26" y="15"/>
                </a:lnTo>
                <a:lnTo>
                  <a:pt x="22" y="15"/>
                </a:lnTo>
                <a:lnTo>
                  <a:pt x="26" y="11"/>
                </a:lnTo>
                <a:close/>
                <a:moveTo>
                  <a:pt x="26" y="11"/>
                </a:moveTo>
                <a:lnTo>
                  <a:pt x="26" y="11"/>
                </a:lnTo>
                <a:close/>
                <a:moveTo>
                  <a:pt x="29" y="11"/>
                </a:moveTo>
                <a:lnTo>
                  <a:pt x="29" y="15"/>
                </a:lnTo>
                <a:lnTo>
                  <a:pt x="26" y="11"/>
                </a:lnTo>
                <a:lnTo>
                  <a:pt x="29" y="11"/>
                </a:lnTo>
                <a:close/>
                <a:moveTo>
                  <a:pt x="26" y="7"/>
                </a:moveTo>
                <a:lnTo>
                  <a:pt x="29" y="11"/>
                </a:lnTo>
                <a:lnTo>
                  <a:pt x="26" y="11"/>
                </a:lnTo>
                <a:lnTo>
                  <a:pt x="26" y="7"/>
                </a:lnTo>
                <a:close/>
                <a:moveTo>
                  <a:pt x="26" y="7"/>
                </a:moveTo>
                <a:lnTo>
                  <a:pt x="26" y="7"/>
                </a:lnTo>
                <a:close/>
                <a:moveTo>
                  <a:pt x="29" y="7"/>
                </a:moveTo>
                <a:lnTo>
                  <a:pt x="29" y="11"/>
                </a:lnTo>
                <a:lnTo>
                  <a:pt x="26" y="7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11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6" y="7"/>
                </a:lnTo>
                <a:lnTo>
                  <a:pt x="29" y="7"/>
                </a:lnTo>
                <a:close/>
                <a:moveTo>
                  <a:pt x="26" y="4"/>
                </a:moveTo>
                <a:lnTo>
                  <a:pt x="29" y="7"/>
                </a:lnTo>
                <a:lnTo>
                  <a:pt x="26" y="7"/>
                </a:lnTo>
                <a:lnTo>
                  <a:pt x="26" y="4"/>
                </a:lnTo>
                <a:close/>
                <a:moveTo>
                  <a:pt x="26" y="7"/>
                </a:moveTo>
                <a:lnTo>
                  <a:pt x="26" y="4"/>
                </a:lnTo>
                <a:lnTo>
                  <a:pt x="26" y="7"/>
                </a:lnTo>
                <a:close/>
                <a:moveTo>
                  <a:pt x="26" y="4"/>
                </a:moveTo>
                <a:lnTo>
                  <a:pt x="29" y="7"/>
                </a:lnTo>
                <a:lnTo>
                  <a:pt x="26" y="4"/>
                </a:lnTo>
                <a:close/>
                <a:moveTo>
                  <a:pt x="26" y="4"/>
                </a:moveTo>
                <a:lnTo>
                  <a:pt x="26" y="4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6" y="4"/>
                </a:lnTo>
                <a:lnTo>
                  <a:pt x="29" y="4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9" y="4"/>
                </a:lnTo>
                <a:lnTo>
                  <a:pt x="29" y="0"/>
                </a:lnTo>
                <a:lnTo>
                  <a:pt x="29" y="7"/>
                </a:lnTo>
                <a:close/>
                <a:moveTo>
                  <a:pt x="29" y="0"/>
                </a:moveTo>
                <a:lnTo>
                  <a:pt x="33" y="7"/>
                </a:lnTo>
                <a:lnTo>
                  <a:pt x="29" y="7"/>
                </a:lnTo>
                <a:lnTo>
                  <a:pt x="29" y="0"/>
                </a:lnTo>
                <a:close/>
                <a:moveTo>
                  <a:pt x="29" y="0"/>
                </a:moveTo>
                <a:lnTo>
                  <a:pt x="29" y="0"/>
                </a:lnTo>
                <a:close/>
                <a:moveTo>
                  <a:pt x="29" y="7"/>
                </a:moveTo>
                <a:lnTo>
                  <a:pt x="29" y="4"/>
                </a:lnTo>
                <a:lnTo>
                  <a:pt x="29" y="7"/>
                </a:lnTo>
                <a:close/>
                <a:moveTo>
                  <a:pt x="29" y="0"/>
                </a:moveTo>
                <a:lnTo>
                  <a:pt x="29" y="0"/>
                </a:lnTo>
                <a:close/>
                <a:moveTo>
                  <a:pt x="33" y="4"/>
                </a:moveTo>
                <a:lnTo>
                  <a:pt x="29" y="7"/>
                </a:lnTo>
                <a:lnTo>
                  <a:pt x="29" y="0"/>
                </a:lnTo>
                <a:lnTo>
                  <a:pt x="33" y="4"/>
                </a:lnTo>
                <a:close/>
                <a:moveTo>
                  <a:pt x="29" y="0"/>
                </a:moveTo>
                <a:lnTo>
                  <a:pt x="33" y="0"/>
                </a:lnTo>
                <a:lnTo>
                  <a:pt x="33" y="4"/>
                </a:lnTo>
                <a:lnTo>
                  <a:pt x="29" y="0"/>
                </a:lnTo>
                <a:close/>
                <a:moveTo>
                  <a:pt x="29" y="4"/>
                </a:moveTo>
                <a:lnTo>
                  <a:pt x="29" y="4"/>
                </a:lnTo>
                <a:lnTo>
                  <a:pt x="33" y="4"/>
                </a:lnTo>
                <a:lnTo>
                  <a:pt x="29" y="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0" name="Freeform 72"/>
          <p:cNvSpPr>
            <a:spLocks/>
          </p:cNvSpPr>
          <p:nvPr/>
        </p:nvSpPr>
        <p:spPr bwMode="auto">
          <a:xfrm>
            <a:off x="1852216" y="1779588"/>
            <a:ext cx="6879" cy="11112"/>
          </a:xfrm>
          <a:custGeom>
            <a:avLst/>
            <a:gdLst>
              <a:gd name="T0" fmla="*/ 6350 w 4"/>
              <a:gd name="T1" fmla="*/ 0 h 7"/>
              <a:gd name="T2" fmla="*/ 6350 w 4"/>
              <a:gd name="T3" fmla="*/ 0 h 7"/>
              <a:gd name="T4" fmla="*/ 6350 w 4"/>
              <a:gd name="T5" fmla="*/ 6350 h 7"/>
              <a:gd name="T6" fmla="*/ 0 w 4"/>
              <a:gd name="T7" fmla="*/ 6350 h 7"/>
              <a:gd name="T8" fmla="*/ 0 w 4"/>
              <a:gd name="T9" fmla="*/ 6350 h 7"/>
              <a:gd name="T10" fmla="*/ 0 w 4"/>
              <a:gd name="T11" fmla="*/ 11112 h 7"/>
              <a:gd name="T12" fmla="*/ 0 w 4"/>
              <a:gd name="T13" fmla="*/ 11112 h 7"/>
              <a:gd name="T14" fmla="*/ 0 w 4"/>
              <a:gd name="T15" fmla="*/ 11112 h 7"/>
              <a:gd name="T16" fmla="*/ 0 w 4"/>
              <a:gd name="T17" fmla="*/ 11112 h 7"/>
              <a:gd name="T18" fmla="*/ 0 w 4"/>
              <a:gd name="T19" fmla="*/ 11112 h 7"/>
              <a:gd name="T20" fmla="*/ 0 w 4"/>
              <a:gd name="T21" fmla="*/ 6350 h 7"/>
              <a:gd name="T22" fmla="*/ 0 w 4"/>
              <a:gd name="T23" fmla="*/ 6350 h 7"/>
              <a:gd name="T24" fmla="*/ 0 w 4"/>
              <a:gd name="T25" fmla="*/ 0 h 7"/>
              <a:gd name="T26" fmla="*/ 6350 w 4"/>
              <a:gd name="T27" fmla="*/ 0 h 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7"/>
              <a:gd name="T44" fmla="*/ 4 w 4"/>
              <a:gd name="T45" fmla="*/ 7 h 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7">
                <a:moveTo>
                  <a:pt x="4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DB2C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1" name="Freeform 73"/>
          <p:cNvSpPr>
            <a:spLocks noEditPoints="1"/>
          </p:cNvSpPr>
          <p:nvPr/>
        </p:nvSpPr>
        <p:spPr bwMode="auto">
          <a:xfrm>
            <a:off x="1845337" y="1773238"/>
            <a:ext cx="13758" cy="23812"/>
          </a:xfrm>
          <a:custGeom>
            <a:avLst/>
            <a:gdLst>
              <a:gd name="T0" fmla="*/ 6350 w 8"/>
              <a:gd name="T1" fmla="*/ 6350 h 15"/>
              <a:gd name="T2" fmla="*/ 12700 w 8"/>
              <a:gd name="T3" fmla="*/ 6350 h 15"/>
              <a:gd name="T4" fmla="*/ 6350 w 8"/>
              <a:gd name="T5" fmla="*/ 6350 h 15"/>
              <a:gd name="T6" fmla="*/ 12700 w 8"/>
              <a:gd name="T7" fmla="*/ 0 h 15"/>
              <a:gd name="T8" fmla="*/ 6350 w 8"/>
              <a:gd name="T9" fmla="*/ 6350 h 15"/>
              <a:gd name="T10" fmla="*/ 12700 w 8"/>
              <a:gd name="T11" fmla="*/ 12700 h 15"/>
              <a:gd name="T12" fmla="*/ 6350 w 8"/>
              <a:gd name="T13" fmla="*/ 0 h 15"/>
              <a:gd name="T14" fmla="*/ 12700 w 8"/>
              <a:gd name="T15" fmla="*/ 12700 h 15"/>
              <a:gd name="T16" fmla="*/ 6350 w 8"/>
              <a:gd name="T17" fmla="*/ 6350 h 15"/>
              <a:gd name="T18" fmla="*/ 6350 w 8"/>
              <a:gd name="T19" fmla="*/ 6350 h 15"/>
              <a:gd name="T20" fmla="*/ 6350 w 8"/>
              <a:gd name="T21" fmla="*/ 12700 h 15"/>
              <a:gd name="T22" fmla="*/ 6350 w 8"/>
              <a:gd name="T23" fmla="*/ 12700 h 15"/>
              <a:gd name="T24" fmla="*/ 12700 w 8"/>
              <a:gd name="T25" fmla="*/ 12700 h 15"/>
              <a:gd name="T26" fmla="*/ 12700 w 8"/>
              <a:gd name="T27" fmla="*/ 12700 h 15"/>
              <a:gd name="T28" fmla="*/ 12700 w 8"/>
              <a:gd name="T29" fmla="*/ 17462 h 15"/>
              <a:gd name="T30" fmla="*/ 6350 w 8"/>
              <a:gd name="T31" fmla="*/ 17462 h 15"/>
              <a:gd name="T32" fmla="*/ 12700 w 8"/>
              <a:gd name="T33" fmla="*/ 17462 h 15"/>
              <a:gd name="T34" fmla="*/ 6350 w 8"/>
              <a:gd name="T35" fmla="*/ 17462 h 15"/>
              <a:gd name="T36" fmla="*/ 12700 w 8"/>
              <a:gd name="T37" fmla="*/ 17462 h 15"/>
              <a:gd name="T38" fmla="*/ 12700 w 8"/>
              <a:gd name="T39" fmla="*/ 17462 h 15"/>
              <a:gd name="T40" fmla="*/ 6350 w 8"/>
              <a:gd name="T41" fmla="*/ 23812 h 15"/>
              <a:gd name="T42" fmla="*/ 6350 w 8"/>
              <a:gd name="T43" fmla="*/ 17462 h 15"/>
              <a:gd name="T44" fmla="*/ 0 w 8"/>
              <a:gd name="T45" fmla="*/ 17462 h 15"/>
              <a:gd name="T46" fmla="*/ 6350 w 8"/>
              <a:gd name="T47" fmla="*/ 23812 h 15"/>
              <a:gd name="T48" fmla="*/ 6350 w 8"/>
              <a:gd name="T49" fmla="*/ 17462 h 15"/>
              <a:gd name="T50" fmla="*/ 6350 w 8"/>
              <a:gd name="T51" fmla="*/ 17462 h 15"/>
              <a:gd name="T52" fmla="*/ 6350 w 8"/>
              <a:gd name="T53" fmla="*/ 17462 h 15"/>
              <a:gd name="T54" fmla="*/ 6350 w 8"/>
              <a:gd name="T55" fmla="*/ 17462 h 15"/>
              <a:gd name="T56" fmla="*/ 6350 w 8"/>
              <a:gd name="T57" fmla="*/ 23812 h 15"/>
              <a:gd name="T58" fmla="*/ 0 w 8"/>
              <a:gd name="T59" fmla="*/ 23812 h 15"/>
              <a:gd name="T60" fmla="*/ 0 w 8"/>
              <a:gd name="T61" fmla="*/ 17462 h 15"/>
              <a:gd name="T62" fmla="*/ 6350 w 8"/>
              <a:gd name="T63" fmla="*/ 23812 h 15"/>
              <a:gd name="T64" fmla="*/ 6350 w 8"/>
              <a:gd name="T65" fmla="*/ 17462 h 15"/>
              <a:gd name="T66" fmla="*/ 6350 w 8"/>
              <a:gd name="T67" fmla="*/ 17462 h 15"/>
              <a:gd name="T68" fmla="*/ 0 w 8"/>
              <a:gd name="T69" fmla="*/ 17462 h 15"/>
              <a:gd name="T70" fmla="*/ 6350 w 8"/>
              <a:gd name="T71" fmla="*/ 17462 h 15"/>
              <a:gd name="T72" fmla="*/ 6350 w 8"/>
              <a:gd name="T73" fmla="*/ 17462 h 15"/>
              <a:gd name="T74" fmla="*/ 6350 w 8"/>
              <a:gd name="T75" fmla="*/ 17462 h 15"/>
              <a:gd name="T76" fmla="*/ 6350 w 8"/>
              <a:gd name="T77" fmla="*/ 17462 h 15"/>
              <a:gd name="T78" fmla="*/ 6350 w 8"/>
              <a:gd name="T79" fmla="*/ 12700 h 15"/>
              <a:gd name="T80" fmla="*/ 12700 w 8"/>
              <a:gd name="T81" fmla="*/ 17462 h 15"/>
              <a:gd name="T82" fmla="*/ 6350 w 8"/>
              <a:gd name="T83" fmla="*/ 17462 h 15"/>
              <a:gd name="T84" fmla="*/ 0 w 8"/>
              <a:gd name="T85" fmla="*/ 17462 h 15"/>
              <a:gd name="T86" fmla="*/ 6350 w 8"/>
              <a:gd name="T87" fmla="*/ 12700 h 15"/>
              <a:gd name="T88" fmla="*/ 6350 w 8"/>
              <a:gd name="T89" fmla="*/ 12700 h 15"/>
              <a:gd name="T90" fmla="*/ 12700 w 8"/>
              <a:gd name="T91" fmla="*/ 12700 h 15"/>
              <a:gd name="T92" fmla="*/ 6350 w 8"/>
              <a:gd name="T93" fmla="*/ 12700 h 15"/>
              <a:gd name="T94" fmla="*/ 12700 w 8"/>
              <a:gd name="T95" fmla="*/ 12700 h 15"/>
              <a:gd name="T96" fmla="*/ 6350 w 8"/>
              <a:gd name="T97" fmla="*/ 6350 h 15"/>
              <a:gd name="T98" fmla="*/ 6350 w 8"/>
              <a:gd name="T99" fmla="*/ 0 h 15"/>
              <a:gd name="T100" fmla="*/ 12700 w 8"/>
              <a:gd name="T101" fmla="*/ 12700 h 15"/>
              <a:gd name="T102" fmla="*/ 12700 w 8"/>
              <a:gd name="T103" fmla="*/ 6350 h 15"/>
              <a:gd name="T104" fmla="*/ 12700 w 8"/>
              <a:gd name="T105" fmla="*/ 0 h 15"/>
              <a:gd name="T106" fmla="*/ 12700 w 8"/>
              <a:gd name="T107" fmla="*/ 6350 h 15"/>
              <a:gd name="T108" fmla="*/ 6350 w 8"/>
              <a:gd name="T109" fmla="*/ 6350 h 15"/>
              <a:gd name="T110" fmla="*/ 12700 w 8"/>
              <a:gd name="T111" fmla="*/ 6350 h 15"/>
              <a:gd name="T112" fmla="*/ 6350 w 8"/>
              <a:gd name="T113" fmla="*/ 6350 h 15"/>
              <a:gd name="T114" fmla="*/ 12700 w 8"/>
              <a:gd name="T115" fmla="*/ 0 h 15"/>
              <a:gd name="T116" fmla="*/ 12700 w 8"/>
              <a:gd name="T117" fmla="*/ 0 h 15"/>
              <a:gd name="T118" fmla="*/ 12700 w 8"/>
              <a:gd name="T119" fmla="*/ 6350 h 15"/>
              <a:gd name="T120" fmla="*/ 12700 w 8"/>
              <a:gd name="T121" fmla="*/ 0 h 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"/>
              <a:gd name="T184" fmla="*/ 0 h 15"/>
              <a:gd name="T185" fmla="*/ 8 w 8"/>
              <a:gd name="T186" fmla="*/ 15 h 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" h="15"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8"/>
                </a:move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0"/>
                </a:moveTo>
                <a:lnTo>
                  <a:pt x="8" y="4"/>
                </a:lnTo>
                <a:lnTo>
                  <a:pt x="4" y="0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0"/>
                </a:moveTo>
                <a:lnTo>
                  <a:pt x="8" y="4"/>
                </a:lnTo>
                <a:lnTo>
                  <a:pt x="4" y="0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4"/>
                </a:moveTo>
                <a:lnTo>
                  <a:pt x="4" y="0"/>
                </a:lnTo>
                <a:lnTo>
                  <a:pt x="8" y="8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8"/>
                </a:move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close/>
                <a:moveTo>
                  <a:pt x="8" y="8"/>
                </a:moveTo>
                <a:lnTo>
                  <a:pt x="8" y="8"/>
                </a:lnTo>
                <a:close/>
                <a:moveTo>
                  <a:pt x="4" y="8"/>
                </a:moveTo>
                <a:lnTo>
                  <a:pt x="4" y="4"/>
                </a:lnTo>
                <a:lnTo>
                  <a:pt x="8" y="8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4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8" y="8"/>
                </a:lnTo>
                <a:lnTo>
                  <a:pt x="4" y="8"/>
                </a:lnTo>
                <a:close/>
                <a:moveTo>
                  <a:pt x="8" y="8"/>
                </a:moveTo>
                <a:lnTo>
                  <a:pt x="4" y="8"/>
                </a:lnTo>
                <a:lnTo>
                  <a:pt x="8" y="8"/>
                </a:lnTo>
                <a:close/>
                <a:moveTo>
                  <a:pt x="8" y="8"/>
                </a:moveTo>
                <a:lnTo>
                  <a:pt x="8" y="8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8" y="8"/>
                </a:lnTo>
                <a:lnTo>
                  <a:pt x="8" y="11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8"/>
                </a:lnTo>
                <a:close/>
                <a:moveTo>
                  <a:pt x="8" y="11"/>
                </a:moveTo>
                <a:lnTo>
                  <a:pt x="4" y="11"/>
                </a:lnTo>
                <a:lnTo>
                  <a:pt x="4" y="8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close/>
                <a:moveTo>
                  <a:pt x="4" y="11"/>
                </a:moveTo>
                <a:lnTo>
                  <a:pt x="4" y="8"/>
                </a:lnTo>
                <a:lnTo>
                  <a:pt x="8" y="11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4" y="8"/>
                </a:lnTo>
                <a:lnTo>
                  <a:pt x="4" y="11"/>
                </a:lnTo>
                <a:close/>
                <a:moveTo>
                  <a:pt x="8" y="11"/>
                </a:moveTo>
                <a:lnTo>
                  <a:pt x="4" y="11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4" y="8"/>
                </a:lnTo>
                <a:lnTo>
                  <a:pt x="8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8" y="11"/>
                </a:lnTo>
                <a:lnTo>
                  <a:pt x="0" y="11"/>
                </a:lnTo>
                <a:close/>
                <a:moveTo>
                  <a:pt x="4" y="15"/>
                </a:moveTo>
                <a:lnTo>
                  <a:pt x="0" y="11"/>
                </a:lnTo>
                <a:lnTo>
                  <a:pt x="8" y="11"/>
                </a:lnTo>
                <a:lnTo>
                  <a:pt x="4" y="15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4" y="15"/>
                </a:lnTo>
                <a:lnTo>
                  <a:pt x="8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4" y="15"/>
                </a:lnTo>
                <a:lnTo>
                  <a:pt x="8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4" y="15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4" y="15"/>
                </a:moveTo>
                <a:lnTo>
                  <a:pt x="0" y="11"/>
                </a:lnTo>
                <a:lnTo>
                  <a:pt x="4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4" y="15"/>
                </a:lnTo>
                <a:lnTo>
                  <a:pt x="0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4" y="11"/>
                </a:lnTo>
                <a:lnTo>
                  <a:pt x="0" y="11"/>
                </a:lnTo>
                <a:lnTo>
                  <a:pt x="4" y="8"/>
                </a:lnTo>
                <a:close/>
                <a:moveTo>
                  <a:pt x="0" y="11"/>
                </a:moveTo>
                <a:lnTo>
                  <a:pt x="0" y="8"/>
                </a:lnTo>
                <a:lnTo>
                  <a:pt x="4" y="8"/>
                </a:lnTo>
                <a:lnTo>
                  <a:pt x="0" y="11"/>
                </a:lnTo>
                <a:close/>
                <a:moveTo>
                  <a:pt x="8" y="11"/>
                </a:moveTo>
                <a:lnTo>
                  <a:pt x="4" y="11"/>
                </a:lnTo>
                <a:lnTo>
                  <a:pt x="4" y="8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4" y="11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0" y="11"/>
                </a:lnTo>
                <a:lnTo>
                  <a:pt x="8" y="11"/>
                </a:lnTo>
                <a:close/>
                <a:moveTo>
                  <a:pt x="0" y="8"/>
                </a:moveTo>
                <a:lnTo>
                  <a:pt x="8" y="11"/>
                </a:lnTo>
                <a:lnTo>
                  <a:pt x="0" y="11"/>
                </a:lnTo>
                <a:lnTo>
                  <a:pt x="0" y="8"/>
                </a:lnTo>
                <a:close/>
                <a:moveTo>
                  <a:pt x="0" y="11"/>
                </a:moveTo>
                <a:lnTo>
                  <a:pt x="0" y="8"/>
                </a:lnTo>
                <a:lnTo>
                  <a:pt x="0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0" y="8"/>
                </a:lnTo>
                <a:lnTo>
                  <a:pt x="4" y="8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close/>
                <a:moveTo>
                  <a:pt x="4" y="8"/>
                </a:moveTo>
                <a:lnTo>
                  <a:pt x="8" y="8"/>
                </a:lnTo>
                <a:lnTo>
                  <a:pt x="8" y="11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8"/>
                </a:lnTo>
                <a:close/>
                <a:moveTo>
                  <a:pt x="8" y="8"/>
                </a:moveTo>
                <a:lnTo>
                  <a:pt x="8" y="8"/>
                </a:lnTo>
                <a:lnTo>
                  <a:pt x="4" y="8"/>
                </a:lnTo>
                <a:lnTo>
                  <a:pt x="4" y="4"/>
                </a:lnTo>
                <a:lnTo>
                  <a:pt x="8" y="8"/>
                </a:lnTo>
                <a:close/>
                <a:moveTo>
                  <a:pt x="8" y="8"/>
                </a:moveTo>
                <a:lnTo>
                  <a:pt x="8" y="8"/>
                </a:lnTo>
                <a:close/>
                <a:moveTo>
                  <a:pt x="4" y="4"/>
                </a:moveTo>
                <a:lnTo>
                  <a:pt x="8" y="8"/>
                </a:lnTo>
                <a:lnTo>
                  <a:pt x="4" y="8"/>
                </a:lnTo>
                <a:lnTo>
                  <a:pt x="4" y="4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4" y="4"/>
                </a:lnTo>
                <a:lnTo>
                  <a:pt x="4" y="8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4" y="4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0"/>
                </a:move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close/>
                <a:moveTo>
                  <a:pt x="8" y="8"/>
                </a:moveTo>
                <a:lnTo>
                  <a:pt x="4" y="4"/>
                </a:lnTo>
                <a:lnTo>
                  <a:pt x="8" y="8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4" y="0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4"/>
                </a:lnTo>
                <a:lnTo>
                  <a:pt x="4" y="4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4"/>
                </a:lnTo>
                <a:close/>
                <a:moveTo>
                  <a:pt x="8" y="0"/>
                </a:moveTo>
                <a:lnTo>
                  <a:pt x="8" y="4"/>
                </a:lnTo>
                <a:lnTo>
                  <a:pt x="4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4" y="0"/>
                </a:lnTo>
                <a:lnTo>
                  <a:pt x="8" y="0"/>
                </a:lnTo>
                <a:lnTo>
                  <a:pt x="4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0"/>
                </a:lnTo>
                <a:lnTo>
                  <a:pt x="8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2" name="Rectangle 74"/>
          <p:cNvSpPr>
            <a:spLocks noChangeArrowheads="1"/>
          </p:cNvSpPr>
          <p:nvPr/>
        </p:nvSpPr>
        <p:spPr bwMode="auto">
          <a:xfrm>
            <a:off x="7553326" y="5407026"/>
            <a:ext cx="142743" cy="125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03" name="Freeform 75"/>
          <p:cNvSpPr>
            <a:spLocks/>
          </p:cNvSpPr>
          <p:nvPr/>
        </p:nvSpPr>
        <p:spPr bwMode="auto">
          <a:xfrm>
            <a:off x="2428346" y="2795588"/>
            <a:ext cx="2230570" cy="2616200"/>
          </a:xfrm>
          <a:custGeom>
            <a:avLst/>
            <a:gdLst>
              <a:gd name="T0" fmla="*/ 0 w 1297"/>
              <a:gd name="T1" fmla="*/ 2587625 h 1648"/>
              <a:gd name="T2" fmla="*/ 2025651 w 1297"/>
              <a:gd name="T3" fmla="*/ 0 h 1648"/>
              <a:gd name="T4" fmla="*/ 2058988 w 1297"/>
              <a:gd name="T5" fmla="*/ 23812 h 1648"/>
              <a:gd name="T6" fmla="*/ 28575 w 1297"/>
              <a:gd name="T7" fmla="*/ 2616200 h 1648"/>
              <a:gd name="T8" fmla="*/ 0 w 1297"/>
              <a:gd name="T9" fmla="*/ 2587625 h 1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7"/>
              <a:gd name="T16" fmla="*/ 0 h 1648"/>
              <a:gd name="T17" fmla="*/ 1297 w 1297"/>
              <a:gd name="T18" fmla="*/ 1648 h 1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7" h="1648">
                <a:moveTo>
                  <a:pt x="0" y="1630"/>
                </a:moveTo>
                <a:lnTo>
                  <a:pt x="1276" y="0"/>
                </a:lnTo>
                <a:lnTo>
                  <a:pt x="1297" y="15"/>
                </a:lnTo>
                <a:lnTo>
                  <a:pt x="18" y="1648"/>
                </a:lnTo>
                <a:lnTo>
                  <a:pt x="0" y="1630"/>
                </a:lnTo>
                <a:close/>
              </a:path>
            </a:pathLst>
          </a:custGeom>
          <a:solidFill>
            <a:srgbClr val="C2C1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4" name="Freeform 76"/>
          <p:cNvSpPr>
            <a:spLocks/>
          </p:cNvSpPr>
          <p:nvPr/>
        </p:nvSpPr>
        <p:spPr bwMode="auto">
          <a:xfrm>
            <a:off x="2044833" y="5200651"/>
            <a:ext cx="85990" cy="138113"/>
          </a:xfrm>
          <a:custGeom>
            <a:avLst/>
            <a:gdLst>
              <a:gd name="T0" fmla="*/ 79375 w 50"/>
              <a:gd name="T1" fmla="*/ 6350 h 87"/>
              <a:gd name="T2" fmla="*/ 79375 w 50"/>
              <a:gd name="T3" fmla="*/ 6350 h 87"/>
              <a:gd name="T4" fmla="*/ 79375 w 50"/>
              <a:gd name="T5" fmla="*/ 6350 h 87"/>
              <a:gd name="T6" fmla="*/ 79375 w 50"/>
              <a:gd name="T7" fmla="*/ 12700 h 87"/>
              <a:gd name="T8" fmla="*/ 79375 w 50"/>
              <a:gd name="T9" fmla="*/ 12700 h 87"/>
              <a:gd name="T10" fmla="*/ 79375 w 50"/>
              <a:gd name="T11" fmla="*/ 17463 h 87"/>
              <a:gd name="T12" fmla="*/ 79375 w 50"/>
              <a:gd name="T13" fmla="*/ 23813 h 87"/>
              <a:gd name="T14" fmla="*/ 74613 w 50"/>
              <a:gd name="T15" fmla="*/ 23813 h 87"/>
              <a:gd name="T16" fmla="*/ 74613 w 50"/>
              <a:gd name="T17" fmla="*/ 28575 h 87"/>
              <a:gd name="T18" fmla="*/ 74613 w 50"/>
              <a:gd name="T19" fmla="*/ 28575 h 87"/>
              <a:gd name="T20" fmla="*/ 74613 w 50"/>
              <a:gd name="T21" fmla="*/ 41275 h 87"/>
              <a:gd name="T22" fmla="*/ 74613 w 50"/>
              <a:gd name="T23" fmla="*/ 46038 h 87"/>
              <a:gd name="T24" fmla="*/ 68263 w 50"/>
              <a:gd name="T25" fmla="*/ 46038 h 87"/>
              <a:gd name="T26" fmla="*/ 68263 w 50"/>
              <a:gd name="T27" fmla="*/ 52388 h 87"/>
              <a:gd name="T28" fmla="*/ 61913 w 50"/>
              <a:gd name="T29" fmla="*/ 63500 h 87"/>
              <a:gd name="T30" fmla="*/ 50800 w 50"/>
              <a:gd name="T31" fmla="*/ 85725 h 87"/>
              <a:gd name="T32" fmla="*/ 33338 w 50"/>
              <a:gd name="T33" fmla="*/ 109538 h 87"/>
              <a:gd name="T34" fmla="*/ 33338 w 50"/>
              <a:gd name="T35" fmla="*/ 114300 h 87"/>
              <a:gd name="T36" fmla="*/ 28575 w 50"/>
              <a:gd name="T37" fmla="*/ 120650 h 87"/>
              <a:gd name="T38" fmla="*/ 22225 w 50"/>
              <a:gd name="T39" fmla="*/ 125413 h 87"/>
              <a:gd name="T40" fmla="*/ 17463 w 50"/>
              <a:gd name="T41" fmla="*/ 131763 h 87"/>
              <a:gd name="T42" fmla="*/ 17463 w 50"/>
              <a:gd name="T43" fmla="*/ 131763 h 87"/>
              <a:gd name="T44" fmla="*/ 17463 w 50"/>
              <a:gd name="T45" fmla="*/ 131763 h 87"/>
              <a:gd name="T46" fmla="*/ 11112 w 50"/>
              <a:gd name="T47" fmla="*/ 138113 h 87"/>
              <a:gd name="T48" fmla="*/ 11112 w 50"/>
              <a:gd name="T49" fmla="*/ 138113 h 87"/>
              <a:gd name="T50" fmla="*/ 4763 w 50"/>
              <a:gd name="T51" fmla="*/ 138113 h 87"/>
              <a:gd name="T52" fmla="*/ 0 w 50"/>
              <a:gd name="T53" fmla="*/ 138113 h 87"/>
              <a:gd name="T54" fmla="*/ 0 w 50"/>
              <a:gd name="T55" fmla="*/ 138113 h 87"/>
              <a:gd name="T56" fmla="*/ 0 w 50"/>
              <a:gd name="T57" fmla="*/ 138113 h 87"/>
              <a:gd name="T58" fmla="*/ 0 w 50"/>
              <a:gd name="T59" fmla="*/ 131763 h 87"/>
              <a:gd name="T60" fmla="*/ 0 w 50"/>
              <a:gd name="T61" fmla="*/ 131763 h 87"/>
              <a:gd name="T62" fmla="*/ 0 w 50"/>
              <a:gd name="T63" fmla="*/ 125413 h 87"/>
              <a:gd name="T64" fmla="*/ 0 w 50"/>
              <a:gd name="T65" fmla="*/ 120650 h 87"/>
              <a:gd name="T66" fmla="*/ 0 w 50"/>
              <a:gd name="T67" fmla="*/ 120650 h 87"/>
              <a:gd name="T68" fmla="*/ 0 w 50"/>
              <a:gd name="T69" fmla="*/ 114300 h 87"/>
              <a:gd name="T70" fmla="*/ 0 w 50"/>
              <a:gd name="T71" fmla="*/ 114300 h 87"/>
              <a:gd name="T72" fmla="*/ 0 w 50"/>
              <a:gd name="T73" fmla="*/ 109538 h 87"/>
              <a:gd name="T74" fmla="*/ 0 w 50"/>
              <a:gd name="T75" fmla="*/ 103188 h 87"/>
              <a:gd name="T76" fmla="*/ 4763 w 50"/>
              <a:gd name="T77" fmla="*/ 103188 h 87"/>
              <a:gd name="T78" fmla="*/ 4763 w 50"/>
              <a:gd name="T79" fmla="*/ 98425 h 87"/>
              <a:gd name="T80" fmla="*/ 11112 w 50"/>
              <a:gd name="T81" fmla="*/ 92075 h 87"/>
              <a:gd name="T82" fmla="*/ 11112 w 50"/>
              <a:gd name="T83" fmla="*/ 80963 h 87"/>
              <a:gd name="T84" fmla="*/ 17463 w 50"/>
              <a:gd name="T85" fmla="*/ 69850 h 87"/>
              <a:gd name="T86" fmla="*/ 28575 w 50"/>
              <a:gd name="T87" fmla="*/ 52388 h 87"/>
              <a:gd name="T88" fmla="*/ 46037 w 50"/>
              <a:gd name="T89" fmla="*/ 28575 h 87"/>
              <a:gd name="T90" fmla="*/ 46037 w 50"/>
              <a:gd name="T91" fmla="*/ 23813 h 87"/>
              <a:gd name="T92" fmla="*/ 50800 w 50"/>
              <a:gd name="T93" fmla="*/ 17463 h 87"/>
              <a:gd name="T94" fmla="*/ 57150 w 50"/>
              <a:gd name="T95" fmla="*/ 12700 h 87"/>
              <a:gd name="T96" fmla="*/ 57150 w 50"/>
              <a:gd name="T97" fmla="*/ 12700 h 87"/>
              <a:gd name="T98" fmla="*/ 57150 w 50"/>
              <a:gd name="T99" fmla="*/ 6350 h 87"/>
              <a:gd name="T100" fmla="*/ 61913 w 50"/>
              <a:gd name="T101" fmla="*/ 6350 h 87"/>
              <a:gd name="T102" fmla="*/ 68263 w 50"/>
              <a:gd name="T103" fmla="*/ 6350 h 87"/>
              <a:gd name="T104" fmla="*/ 68263 w 50"/>
              <a:gd name="T105" fmla="*/ 0 h 87"/>
              <a:gd name="T106" fmla="*/ 74613 w 50"/>
              <a:gd name="T107" fmla="*/ 0 h 87"/>
              <a:gd name="T108" fmla="*/ 74613 w 50"/>
              <a:gd name="T109" fmla="*/ 0 h 87"/>
              <a:gd name="T110" fmla="*/ 79375 w 50"/>
              <a:gd name="T111" fmla="*/ 6350 h 8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"/>
              <a:gd name="T169" fmla="*/ 0 h 87"/>
              <a:gd name="T170" fmla="*/ 50 w 50"/>
              <a:gd name="T171" fmla="*/ 87 h 8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" h="87">
                <a:moveTo>
                  <a:pt x="50" y="4"/>
                </a:moveTo>
                <a:lnTo>
                  <a:pt x="50" y="4"/>
                </a:lnTo>
                <a:lnTo>
                  <a:pt x="50" y="8"/>
                </a:lnTo>
                <a:lnTo>
                  <a:pt x="50" y="11"/>
                </a:lnTo>
                <a:lnTo>
                  <a:pt x="50" y="15"/>
                </a:lnTo>
                <a:lnTo>
                  <a:pt x="47" y="15"/>
                </a:lnTo>
                <a:lnTo>
                  <a:pt x="47" y="18"/>
                </a:lnTo>
                <a:lnTo>
                  <a:pt x="47" y="26"/>
                </a:lnTo>
                <a:lnTo>
                  <a:pt x="47" y="29"/>
                </a:lnTo>
                <a:lnTo>
                  <a:pt x="43" y="29"/>
                </a:lnTo>
                <a:lnTo>
                  <a:pt x="43" y="33"/>
                </a:lnTo>
                <a:lnTo>
                  <a:pt x="39" y="40"/>
                </a:lnTo>
                <a:lnTo>
                  <a:pt x="32" y="54"/>
                </a:lnTo>
                <a:lnTo>
                  <a:pt x="21" y="69"/>
                </a:lnTo>
                <a:lnTo>
                  <a:pt x="21" y="72"/>
                </a:lnTo>
                <a:lnTo>
                  <a:pt x="18" y="76"/>
                </a:lnTo>
                <a:lnTo>
                  <a:pt x="14" y="79"/>
                </a:lnTo>
                <a:lnTo>
                  <a:pt x="11" y="83"/>
                </a:lnTo>
                <a:lnTo>
                  <a:pt x="7" y="87"/>
                </a:lnTo>
                <a:lnTo>
                  <a:pt x="3" y="87"/>
                </a:lnTo>
                <a:lnTo>
                  <a:pt x="0" y="87"/>
                </a:lnTo>
                <a:lnTo>
                  <a:pt x="0" y="83"/>
                </a:lnTo>
                <a:lnTo>
                  <a:pt x="0" y="79"/>
                </a:lnTo>
                <a:lnTo>
                  <a:pt x="0" y="76"/>
                </a:lnTo>
                <a:lnTo>
                  <a:pt x="0" y="72"/>
                </a:lnTo>
                <a:lnTo>
                  <a:pt x="0" y="69"/>
                </a:lnTo>
                <a:lnTo>
                  <a:pt x="0" y="65"/>
                </a:lnTo>
                <a:lnTo>
                  <a:pt x="3" y="65"/>
                </a:lnTo>
                <a:lnTo>
                  <a:pt x="3" y="62"/>
                </a:lnTo>
                <a:lnTo>
                  <a:pt x="7" y="58"/>
                </a:lnTo>
                <a:lnTo>
                  <a:pt x="7" y="51"/>
                </a:lnTo>
                <a:lnTo>
                  <a:pt x="11" y="44"/>
                </a:lnTo>
                <a:lnTo>
                  <a:pt x="18" y="33"/>
                </a:lnTo>
                <a:lnTo>
                  <a:pt x="29" y="18"/>
                </a:lnTo>
                <a:lnTo>
                  <a:pt x="29" y="15"/>
                </a:lnTo>
                <a:lnTo>
                  <a:pt x="32" y="11"/>
                </a:lnTo>
                <a:lnTo>
                  <a:pt x="36" y="8"/>
                </a:lnTo>
                <a:lnTo>
                  <a:pt x="36" y="4"/>
                </a:lnTo>
                <a:lnTo>
                  <a:pt x="39" y="4"/>
                </a:lnTo>
                <a:lnTo>
                  <a:pt x="43" y="4"/>
                </a:lnTo>
                <a:lnTo>
                  <a:pt x="43" y="0"/>
                </a:lnTo>
                <a:lnTo>
                  <a:pt x="47" y="0"/>
                </a:lnTo>
                <a:lnTo>
                  <a:pt x="50" y="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5" name="Freeform 77"/>
          <p:cNvSpPr>
            <a:spLocks noEditPoints="1"/>
          </p:cNvSpPr>
          <p:nvPr/>
        </p:nvSpPr>
        <p:spPr bwMode="auto">
          <a:xfrm>
            <a:off x="2037954" y="5200651"/>
            <a:ext cx="99748" cy="142875"/>
          </a:xfrm>
          <a:custGeom>
            <a:avLst/>
            <a:gdLst>
              <a:gd name="T0" fmla="*/ 92075 w 58"/>
              <a:gd name="T1" fmla="*/ 6350 h 90"/>
              <a:gd name="T2" fmla="*/ 92075 w 58"/>
              <a:gd name="T3" fmla="*/ 6350 h 90"/>
              <a:gd name="T4" fmla="*/ 80963 w 58"/>
              <a:gd name="T5" fmla="*/ 12700 h 90"/>
              <a:gd name="T6" fmla="*/ 80963 w 58"/>
              <a:gd name="T7" fmla="*/ 12700 h 90"/>
              <a:gd name="T8" fmla="*/ 92075 w 58"/>
              <a:gd name="T9" fmla="*/ 17463 h 90"/>
              <a:gd name="T10" fmla="*/ 80963 w 58"/>
              <a:gd name="T11" fmla="*/ 17463 h 90"/>
              <a:gd name="T12" fmla="*/ 80963 w 58"/>
              <a:gd name="T13" fmla="*/ 23812 h 90"/>
              <a:gd name="T14" fmla="*/ 80963 w 58"/>
              <a:gd name="T15" fmla="*/ 23812 h 90"/>
              <a:gd name="T16" fmla="*/ 85725 w 58"/>
              <a:gd name="T17" fmla="*/ 28575 h 90"/>
              <a:gd name="T18" fmla="*/ 80963 w 58"/>
              <a:gd name="T19" fmla="*/ 28575 h 90"/>
              <a:gd name="T20" fmla="*/ 80963 w 58"/>
              <a:gd name="T21" fmla="*/ 28575 h 90"/>
              <a:gd name="T22" fmla="*/ 74613 w 58"/>
              <a:gd name="T23" fmla="*/ 41275 h 90"/>
              <a:gd name="T24" fmla="*/ 80963 w 58"/>
              <a:gd name="T25" fmla="*/ 46037 h 90"/>
              <a:gd name="T26" fmla="*/ 74613 w 58"/>
              <a:gd name="T27" fmla="*/ 57150 h 90"/>
              <a:gd name="T28" fmla="*/ 74613 w 58"/>
              <a:gd name="T29" fmla="*/ 69850 h 90"/>
              <a:gd name="T30" fmla="*/ 57150 w 58"/>
              <a:gd name="T31" fmla="*/ 92075 h 90"/>
              <a:gd name="T32" fmla="*/ 39688 w 58"/>
              <a:gd name="T33" fmla="*/ 120650 h 90"/>
              <a:gd name="T34" fmla="*/ 34925 w 58"/>
              <a:gd name="T35" fmla="*/ 120650 h 90"/>
              <a:gd name="T36" fmla="*/ 28575 w 58"/>
              <a:gd name="T37" fmla="*/ 120650 h 90"/>
              <a:gd name="T38" fmla="*/ 28575 w 58"/>
              <a:gd name="T39" fmla="*/ 120650 h 90"/>
              <a:gd name="T40" fmla="*/ 23812 w 58"/>
              <a:gd name="T41" fmla="*/ 125413 h 90"/>
              <a:gd name="T42" fmla="*/ 17463 w 58"/>
              <a:gd name="T43" fmla="*/ 131763 h 90"/>
              <a:gd name="T44" fmla="*/ 17463 w 58"/>
              <a:gd name="T45" fmla="*/ 131763 h 90"/>
              <a:gd name="T46" fmla="*/ 17463 w 58"/>
              <a:gd name="T47" fmla="*/ 138113 h 90"/>
              <a:gd name="T48" fmla="*/ 17463 w 58"/>
              <a:gd name="T49" fmla="*/ 142875 h 90"/>
              <a:gd name="T50" fmla="*/ 11113 w 58"/>
              <a:gd name="T51" fmla="*/ 138113 h 90"/>
              <a:gd name="T52" fmla="*/ 6350 w 58"/>
              <a:gd name="T53" fmla="*/ 142875 h 90"/>
              <a:gd name="T54" fmla="*/ 6350 w 58"/>
              <a:gd name="T55" fmla="*/ 131763 h 90"/>
              <a:gd name="T56" fmla="*/ 6350 w 58"/>
              <a:gd name="T57" fmla="*/ 138113 h 90"/>
              <a:gd name="T58" fmla="*/ 0 w 58"/>
              <a:gd name="T59" fmla="*/ 138113 h 90"/>
              <a:gd name="T60" fmla="*/ 0 w 58"/>
              <a:gd name="T61" fmla="*/ 138113 h 90"/>
              <a:gd name="T62" fmla="*/ 0 w 58"/>
              <a:gd name="T63" fmla="*/ 131763 h 90"/>
              <a:gd name="T64" fmla="*/ 6350 w 58"/>
              <a:gd name="T65" fmla="*/ 131763 h 90"/>
              <a:gd name="T66" fmla="*/ 0 w 58"/>
              <a:gd name="T67" fmla="*/ 120650 h 90"/>
              <a:gd name="T68" fmla="*/ 6350 w 58"/>
              <a:gd name="T69" fmla="*/ 120650 h 90"/>
              <a:gd name="T70" fmla="*/ 0 w 58"/>
              <a:gd name="T71" fmla="*/ 114300 h 90"/>
              <a:gd name="T72" fmla="*/ 0 w 58"/>
              <a:gd name="T73" fmla="*/ 114300 h 90"/>
              <a:gd name="T74" fmla="*/ 11113 w 58"/>
              <a:gd name="T75" fmla="*/ 114300 h 90"/>
              <a:gd name="T76" fmla="*/ 6350 w 58"/>
              <a:gd name="T77" fmla="*/ 103188 h 90"/>
              <a:gd name="T78" fmla="*/ 17463 w 58"/>
              <a:gd name="T79" fmla="*/ 98425 h 90"/>
              <a:gd name="T80" fmla="*/ 17463 w 58"/>
              <a:gd name="T81" fmla="*/ 98425 h 90"/>
              <a:gd name="T82" fmla="*/ 11113 w 58"/>
              <a:gd name="T83" fmla="*/ 85725 h 90"/>
              <a:gd name="T84" fmla="*/ 17463 w 58"/>
              <a:gd name="T85" fmla="*/ 69850 h 90"/>
              <a:gd name="T86" fmla="*/ 34925 w 58"/>
              <a:gd name="T87" fmla="*/ 46037 h 90"/>
              <a:gd name="T88" fmla="*/ 46038 w 58"/>
              <a:gd name="T89" fmla="*/ 28575 h 90"/>
              <a:gd name="T90" fmla="*/ 57150 w 58"/>
              <a:gd name="T91" fmla="*/ 23812 h 90"/>
              <a:gd name="T92" fmla="*/ 57150 w 58"/>
              <a:gd name="T93" fmla="*/ 12700 h 90"/>
              <a:gd name="T94" fmla="*/ 63500 w 58"/>
              <a:gd name="T95" fmla="*/ 12700 h 90"/>
              <a:gd name="T96" fmla="*/ 63500 w 58"/>
              <a:gd name="T97" fmla="*/ 12700 h 90"/>
              <a:gd name="T98" fmla="*/ 68263 w 58"/>
              <a:gd name="T99" fmla="*/ 12700 h 90"/>
              <a:gd name="T100" fmla="*/ 63500 w 58"/>
              <a:gd name="T101" fmla="*/ 0 h 90"/>
              <a:gd name="T102" fmla="*/ 74613 w 58"/>
              <a:gd name="T103" fmla="*/ 0 h 90"/>
              <a:gd name="T104" fmla="*/ 74613 w 58"/>
              <a:gd name="T105" fmla="*/ 0 h 90"/>
              <a:gd name="T106" fmla="*/ 74613 w 58"/>
              <a:gd name="T107" fmla="*/ 0 h 90"/>
              <a:gd name="T108" fmla="*/ 80963 w 58"/>
              <a:gd name="T109" fmla="*/ 6350 h 90"/>
              <a:gd name="T110" fmla="*/ 80963 w 58"/>
              <a:gd name="T111" fmla="*/ 0 h 90"/>
              <a:gd name="T112" fmla="*/ 80963 w 58"/>
              <a:gd name="T113" fmla="*/ 6350 h 90"/>
              <a:gd name="T114" fmla="*/ 80963 w 58"/>
              <a:gd name="T115" fmla="*/ 0 h 90"/>
              <a:gd name="T116" fmla="*/ 80963 w 58"/>
              <a:gd name="T117" fmla="*/ 6350 h 90"/>
              <a:gd name="T118" fmla="*/ 85725 w 58"/>
              <a:gd name="T119" fmla="*/ 0 h 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90"/>
              <a:gd name="T182" fmla="*/ 58 w 58"/>
              <a:gd name="T183" fmla="*/ 90 h 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90">
                <a:moveTo>
                  <a:pt x="51" y="4"/>
                </a:moveTo>
                <a:lnTo>
                  <a:pt x="51" y="4"/>
                </a:lnTo>
                <a:lnTo>
                  <a:pt x="58" y="0"/>
                </a:lnTo>
                <a:lnTo>
                  <a:pt x="58" y="4"/>
                </a:lnTo>
                <a:lnTo>
                  <a:pt x="51" y="4"/>
                </a:lnTo>
                <a:close/>
                <a:moveTo>
                  <a:pt x="58" y="4"/>
                </a:moveTo>
                <a:lnTo>
                  <a:pt x="51" y="4"/>
                </a:lnTo>
                <a:lnTo>
                  <a:pt x="58" y="4"/>
                </a:lnTo>
                <a:close/>
                <a:moveTo>
                  <a:pt x="58" y="4"/>
                </a:moveTo>
                <a:lnTo>
                  <a:pt x="58" y="4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8" y="4"/>
                </a:lnTo>
                <a:lnTo>
                  <a:pt x="51" y="4"/>
                </a:lnTo>
                <a:close/>
                <a:moveTo>
                  <a:pt x="51" y="8"/>
                </a:moveTo>
                <a:lnTo>
                  <a:pt x="51" y="8"/>
                </a:lnTo>
                <a:lnTo>
                  <a:pt x="51" y="4"/>
                </a:lnTo>
                <a:lnTo>
                  <a:pt x="58" y="4"/>
                </a:lnTo>
                <a:lnTo>
                  <a:pt x="58" y="8"/>
                </a:lnTo>
                <a:lnTo>
                  <a:pt x="51" y="8"/>
                </a:lnTo>
                <a:close/>
                <a:moveTo>
                  <a:pt x="51" y="8"/>
                </a:moveTo>
                <a:lnTo>
                  <a:pt x="51" y="8"/>
                </a:lnTo>
                <a:close/>
                <a:moveTo>
                  <a:pt x="58" y="8"/>
                </a:moveTo>
                <a:lnTo>
                  <a:pt x="51" y="8"/>
                </a:lnTo>
                <a:lnTo>
                  <a:pt x="58" y="4"/>
                </a:lnTo>
                <a:lnTo>
                  <a:pt x="58" y="8"/>
                </a:lnTo>
                <a:close/>
                <a:moveTo>
                  <a:pt x="58" y="8"/>
                </a:moveTo>
                <a:lnTo>
                  <a:pt x="58" y="8"/>
                </a:lnTo>
                <a:close/>
                <a:moveTo>
                  <a:pt x="51" y="8"/>
                </a:moveTo>
                <a:lnTo>
                  <a:pt x="51" y="8"/>
                </a:lnTo>
                <a:lnTo>
                  <a:pt x="58" y="8"/>
                </a:lnTo>
                <a:lnTo>
                  <a:pt x="51" y="8"/>
                </a:lnTo>
                <a:close/>
                <a:moveTo>
                  <a:pt x="51" y="8"/>
                </a:moveTo>
                <a:lnTo>
                  <a:pt x="51" y="8"/>
                </a:lnTo>
                <a:close/>
                <a:moveTo>
                  <a:pt x="58" y="11"/>
                </a:moveTo>
                <a:lnTo>
                  <a:pt x="51" y="11"/>
                </a:lnTo>
                <a:lnTo>
                  <a:pt x="51" y="8"/>
                </a:lnTo>
                <a:lnTo>
                  <a:pt x="58" y="8"/>
                </a:lnTo>
                <a:lnTo>
                  <a:pt x="58" y="11"/>
                </a:lnTo>
                <a:close/>
                <a:moveTo>
                  <a:pt x="58" y="11"/>
                </a:moveTo>
                <a:lnTo>
                  <a:pt x="58" y="11"/>
                </a:lnTo>
                <a:close/>
                <a:moveTo>
                  <a:pt x="51" y="11"/>
                </a:moveTo>
                <a:lnTo>
                  <a:pt x="51" y="11"/>
                </a:lnTo>
                <a:lnTo>
                  <a:pt x="51" y="8"/>
                </a:lnTo>
                <a:lnTo>
                  <a:pt x="58" y="11"/>
                </a:lnTo>
                <a:lnTo>
                  <a:pt x="58" y="15"/>
                </a:lnTo>
                <a:lnTo>
                  <a:pt x="51" y="11"/>
                </a:lnTo>
                <a:close/>
                <a:moveTo>
                  <a:pt x="51" y="11"/>
                </a:moveTo>
                <a:lnTo>
                  <a:pt x="51" y="11"/>
                </a:lnTo>
                <a:close/>
                <a:moveTo>
                  <a:pt x="58" y="15"/>
                </a:moveTo>
                <a:lnTo>
                  <a:pt x="51" y="15"/>
                </a:lnTo>
                <a:lnTo>
                  <a:pt x="51" y="11"/>
                </a:lnTo>
                <a:lnTo>
                  <a:pt x="58" y="11"/>
                </a:lnTo>
                <a:lnTo>
                  <a:pt x="58" y="15"/>
                </a:lnTo>
                <a:close/>
                <a:moveTo>
                  <a:pt x="58" y="15"/>
                </a:moveTo>
                <a:lnTo>
                  <a:pt x="58" y="15"/>
                </a:lnTo>
                <a:close/>
                <a:moveTo>
                  <a:pt x="51" y="15"/>
                </a:moveTo>
                <a:lnTo>
                  <a:pt x="51" y="15"/>
                </a:lnTo>
                <a:lnTo>
                  <a:pt x="58" y="15"/>
                </a:lnTo>
                <a:lnTo>
                  <a:pt x="54" y="18"/>
                </a:lnTo>
                <a:lnTo>
                  <a:pt x="51" y="15"/>
                </a:lnTo>
                <a:close/>
                <a:moveTo>
                  <a:pt x="51" y="15"/>
                </a:moveTo>
                <a:lnTo>
                  <a:pt x="51" y="15"/>
                </a:lnTo>
                <a:close/>
                <a:moveTo>
                  <a:pt x="54" y="18"/>
                </a:moveTo>
                <a:lnTo>
                  <a:pt x="51" y="18"/>
                </a:lnTo>
                <a:lnTo>
                  <a:pt x="51" y="15"/>
                </a:lnTo>
                <a:lnTo>
                  <a:pt x="58" y="15"/>
                </a:lnTo>
                <a:lnTo>
                  <a:pt x="54" y="18"/>
                </a:lnTo>
                <a:close/>
                <a:moveTo>
                  <a:pt x="54" y="18"/>
                </a:moveTo>
                <a:lnTo>
                  <a:pt x="54" y="18"/>
                </a:lnTo>
                <a:close/>
                <a:moveTo>
                  <a:pt x="54" y="22"/>
                </a:moveTo>
                <a:lnTo>
                  <a:pt x="51" y="18"/>
                </a:lnTo>
                <a:lnTo>
                  <a:pt x="54" y="18"/>
                </a:lnTo>
                <a:lnTo>
                  <a:pt x="54" y="22"/>
                </a:lnTo>
                <a:close/>
                <a:moveTo>
                  <a:pt x="54" y="22"/>
                </a:moveTo>
                <a:lnTo>
                  <a:pt x="54" y="22"/>
                </a:lnTo>
                <a:close/>
                <a:moveTo>
                  <a:pt x="47" y="26"/>
                </a:moveTo>
                <a:lnTo>
                  <a:pt x="47" y="26"/>
                </a:lnTo>
                <a:lnTo>
                  <a:pt x="51" y="18"/>
                </a:lnTo>
                <a:lnTo>
                  <a:pt x="54" y="22"/>
                </a:lnTo>
                <a:lnTo>
                  <a:pt x="51" y="26"/>
                </a:lnTo>
                <a:lnTo>
                  <a:pt x="47" y="26"/>
                </a:lnTo>
                <a:close/>
                <a:moveTo>
                  <a:pt x="47" y="26"/>
                </a:moveTo>
                <a:lnTo>
                  <a:pt x="47" y="26"/>
                </a:lnTo>
                <a:close/>
                <a:moveTo>
                  <a:pt x="51" y="29"/>
                </a:moveTo>
                <a:lnTo>
                  <a:pt x="47" y="26"/>
                </a:lnTo>
                <a:lnTo>
                  <a:pt x="51" y="26"/>
                </a:lnTo>
                <a:lnTo>
                  <a:pt x="51" y="29"/>
                </a:lnTo>
                <a:close/>
                <a:moveTo>
                  <a:pt x="51" y="29"/>
                </a:moveTo>
                <a:lnTo>
                  <a:pt x="51" y="29"/>
                </a:lnTo>
                <a:close/>
                <a:moveTo>
                  <a:pt x="51" y="33"/>
                </a:moveTo>
                <a:lnTo>
                  <a:pt x="47" y="29"/>
                </a:lnTo>
                <a:lnTo>
                  <a:pt x="47" y="26"/>
                </a:lnTo>
                <a:lnTo>
                  <a:pt x="51" y="29"/>
                </a:lnTo>
                <a:lnTo>
                  <a:pt x="51" y="33"/>
                </a:lnTo>
                <a:close/>
                <a:moveTo>
                  <a:pt x="51" y="33"/>
                </a:moveTo>
                <a:lnTo>
                  <a:pt x="51" y="33"/>
                </a:lnTo>
                <a:close/>
                <a:moveTo>
                  <a:pt x="47" y="36"/>
                </a:moveTo>
                <a:lnTo>
                  <a:pt x="43" y="33"/>
                </a:lnTo>
                <a:lnTo>
                  <a:pt x="47" y="29"/>
                </a:lnTo>
                <a:lnTo>
                  <a:pt x="51" y="33"/>
                </a:lnTo>
                <a:lnTo>
                  <a:pt x="47" y="36"/>
                </a:lnTo>
                <a:close/>
                <a:moveTo>
                  <a:pt x="47" y="36"/>
                </a:moveTo>
                <a:lnTo>
                  <a:pt x="47" y="36"/>
                </a:lnTo>
                <a:close/>
                <a:moveTo>
                  <a:pt x="47" y="44"/>
                </a:moveTo>
                <a:lnTo>
                  <a:pt x="40" y="40"/>
                </a:lnTo>
                <a:lnTo>
                  <a:pt x="43" y="33"/>
                </a:lnTo>
                <a:lnTo>
                  <a:pt x="47" y="36"/>
                </a:lnTo>
                <a:lnTo>
                  <a:pt x="47" y="44"/>
                </a:lnTo>
                <a:close/>
                <a:moveTo>
                  <a:pt x="47" y="44"/>
                </a:moveTo>
                <a:lnTo>
                  <a:pt x="47" y="44"/>
                </a:lnTo>
                <a:close/>
                <a:moveTo>
                  <a:pt x="36" y="58"/>
                </a:moveTo>
                <a:lnTo>
                  <a:pt x="33" y="54"/>
                </a:lnTo>
                <a:lnTo>
                  <a:pt x="40" y="40"/>
                </a:lnTo>
                <a:lnTo>
                  <a:pt x="47" y="44"/>
                </a:lnTo>
                <a:lnTo>
                  <a:pt x="36" y="58"/>
                </a:lnTo>
                <a:close/>
                <a:moveTo>
                  <a:pt x="36" y="58"/>
                </a:moveTo>
                <a:lnTo>
                  <a:pt x="36" y="58"/>
                </a:lnTo>
                <a:close/>
                <a:moveTo>
                  <a:pt x="29" y="72"/>
                </a:moveTo>
                <a:lnTo>
                  <a:pt x="25" y="69"/>
                </a:lnTo>
                <a:lnTo>
                  <a:pt x="33" y="54"/>
                </a:lnTo>
                <a:lnTo>
                  <a:pt x="36" y="58"/>
                </a:lnTo>
                <a:lnTo>
                  <a:pt x="29" y="72"/>
                </a:lnTo>
                <a:close/>
                <a:moveTo>
                  <a:pt x="29" y="72"/>
                </a:moveTo>
                <a:lnTo>
                  <a:pt x="29" y="72"/>
                </a:lnTo>
                <a:close/>
                <a:moveTo>
                  <a:pt x="25" y="76"/>
                </a:moveTo>
                <a:lnTo>
                  <a:pt x="22" y="72"/>
                </a:lnTo>
                <a:lnTo>
                  <a:pt x="25" y="69"/>
                </a:lnTo>
                <a:lnTo>
                  <a:pt x="29" y="72"/>
                </a:lnTo>
                <a:lnTo>
                  <a:pt x="25" y="76"/>
                </a:lnTo>
                <a:close/>
                <a:moveTo>
                  <a:pt x="25" y="76"/>
                </a:moveTo>
                <a:lnTo>
                  <a:pt x="25" y="76"/>
                </a:lnTo>
                <a:close/>
                <a:moveTo>
                  <a:pt x="22" y="76"/>
                </a:moveTo>
                <a:lnTo>
                  <a:pt x="22" y="76"/>
                </a:lnTo>
                <a:lnTo>
                  <a:pt x="22" y="72"/>
                </a:lnTo>
                <a:lnTo>
                  <a:pt x="25" y="76"/>
                </a:lnTo>
                <a:lnTo>
                  <a:pt x="22" y="79"/>
                </a:lnTo>
                <a:lnTo>
                  <a:pt x="22" y="76"/>
                </a:lnTo>
                <a:close/>
                <a:moveTo>
                  <a:pt x="22" y="76"/>
                </a:moveTo>
                <a:lnTo>
                  <a:pt x="22" y="76"/>
                </a:lnTo>
                <a:close/>
                <a:moveTo>
                  <a:pt x="22" y="83"/>
                </a:moveTo>
                <a:lnTo>
                  <a:pt x="18" y="76"/>
                </a:lnTo>
                <a:lnTo>
                  <a:pt x="22" y="76"/>
                </a:lnTo>
                <a:lnTo>
                  <a:pt x="22" y="79"/>
                </a:lnTo>
                <a:lnTo>
                  <a:pt x="22" y="83"/>
                </a:lnTo>
                <a:close/>
                <a:moveTo>
                  <a:pt x="22" y="83"/>
                </a:moveTo>
                <a:lnTo>
                  <a:pt x="22" y="83"/>
                </a:lnTo>
                <a:close/>
                <a:moveTo>
                  <a:pt x="15" y="79"/>
                </a:moveTo>
                <a:lnTo>
                  <a:pt x="15" y="79"/>
                </a:lnTo>
                <a:lnTo>
                  <a:pt x="18" y="76"/>
                </a:lnTo>
                <a:lnTo>
                  <a:pt x="22" y="83"/>
                </a:lnTo>
                <a:lnTo>
                  <a:pt x="18" y="83"/>
                </a:lnTo>
                <a:lnTo>
                  <a:pt x="15" y="79"/>
                </a:lnTo>
                <a:close/>
                <a:moveTo>
                  <a:pt x="15" y="79"/>
                </a:moveTo>
                <a:lnTo>
                  <a:pt x="15" y="79"/>
                </a:lnTo>
                <a:close/>
                <a:moveTo>
                  <a:pt x="15" y="87"/>
                </a:moveTo>
                <a:lnTo>
                  <a:pt x="15" y="83"/>
                </a:lnTo>
                <a:lnTo>
                  <a:pt x="15" y="79"/>
                </a:lnTo>
                <a:lnTo>
                  <a:pt x="18" y="83"/>
                </a:lnTo>
                <a:lnTo>
                  <a:pt x="15" y="87"/>
                </a:lnTo>
                <a:close/>
                <a:moveTo>
                  <a:pt x="15" y="87"/>
                </a:moveTo>
                <a:lnTo>
                  <a:pt x="15" y="87"/>
                </a:lnTo>
                <a:close/>
                <a:moveTo>
                  <a:pt x="11" y="83"/>
                </a:moveTo>
                <a:lnTo>
                  <a:pt x="15" y="83"/>
                </a:lnTo>
                <a:lnTo>
                  <a:pt x="15" y="87"/>
                </a:lnTo>
                <a:lnTo>
                  <a:pt x="11" y="83"/>
                </a:lnTo>
                <a:close/>
                <a:moveTo>
                  <a:pt x="15" y="87"/>
                </a:moveTo>
                <a:lnTo>
                  <a:pt x="11" y="83"/>
                </a:lnTo>
                <a:lnTo>
                  <a:pt x="15" y="87"/>
                </a:lnTo>
                <a:close/>
                <a:moveTo>
                  <a:pt x="15" y="87"/>
                </a:moveTo>
                <a:lnTo>
                  <a:pt x="15" y="87"/>
                </a:lnTo>
                <a:close/>
                <a:moveTo>
                  <a:pt x="11" y="83"/>
                </a:moveTo>
                <a:lnTo>
                  <a:pt x="11" y="83"/>
                </a:lnTo>
                <a:lnTo>
                  <a:pt x="15" y="87"/>
                </a:lnTo>
                <a:lnTo>
                  <a:pt x="11" y="87"/>
                </a:lnTo>
                <a:lnTo>
                  <a:pt x="11" y="83"/>
                </a:lnTo>
                <a:close/>
                <a:moveTo>
                  <a:pt x="11" y="90"/>
                </a:moveTo>
                <a:lnTo>
                  <a:pt x="11" y="87"/>
                </a:lnTo>
                <a:lnTo>
                  <a:pt x="11" y="83"/>
                </a:lnTo>
                <a:lnTo>
                  <a:pt x="11" y="87"/>
                </a:lnTo>
                <a:lnTo>
                  <a:pt x="11" y="90"/>
                </a:lnTo>
                <a:close/>
                <a:moveTo>
                  <a:pt x="11" y="87"/>
                </a:moveTo>
                <a:lnTo>
                  <a:pt x="11" y="90"/>
                </a:lnTo>
                <a:lnTo>
                  <a:pt x="11" y="87"/>
                </a:lnTo>
                <a:close/>
                <a:moveTo>
                  <a:pt x="11" y="90"/>
                </a:moveTo>
                <a:lnTo>
                  <a:pt x="7" y="87"/>
                </a:lnTo>
                <a:lnTo>
                  <a:pt x="11" y="83"/>
                </a:lnTo>
                <a:lnTo>
                  <a:pt x="11" y="90"/>
                </a:lnTo>
                <a:close/>
                <a:moveTo>
                  <a:pt x="11" y="90"/>
                </a:moveTo>
                <a:lnTo>
                  <a:pt x="11" y="90"/>
                </a:lnTo>
                <a:close/>
                <a:moveTo>
                  <a:pt x="7" y="87"/>
                </a:moveTo>
                <a:lnTo>
                  <a:pt x="11" y="87"/>
                </a:lnTo>
                <a:lnTo>
                  <a:pt x="11" y="90"/>
                </a:lnTo>
                <a:lnTo>
                  <a:pt x="7" y="90"/>
                </a:lnTo>
                <a:lnTo>
                  <a:pt x="7" y="87"/>
                </a:lnTo>
                <a:close/>
                <a:moveTo>
                  <a:pt x="7" y="87"/>
                </a:moveTo>
                <a:lnTo>
                  <a:pt x="7" y="87"/>
                </a:lnTo>
                <a:lnTo>
                  <a:pt x="7" y="90"/>
                </a:lnTo>
                <a:lnTo>
                  <a:pt x="7" y="87"/>
                </a:lnTo>
                <a:close/>
                <a:moveTo>
                  <a:pt x="4" y="87"/>
                </a:moveTo>
                <a:lnTo>
                  <a:pt x="7" y="87"/>
                </a:lnTo>
                <a:lnTo>
                  <a:pt x="7" y="90"/>
                </a:lnTo>
                <a:lnTo>
                  <a:pt x="4" y="90"/>
                </a:lnTo>
                <a:lnTo>
                  <a:pt x="4" y="87"/>
                </a:lnTo>
                <a:close/>
                <a:moveTo>
                  <a:pt x="4" y="90"/>
                </a:moveTo>
                <a:lnTo>
                  <a:pt x="4" y="87"/>
                </a:lnTo>
                <a:lnTo>
                  <a:pt x="4" y="90"/>
                </a:lnTo>
                <a:close/>
                <a:moveTo>
                  <a:pt x="4" y="90"/>
                </a:moveTo>
                <a:lnTo>
                  <a:pt x="4" y="90"/>
                </a:lnTo>
                <a:close/>
                <a:moveTo>
                  <a:pt x="4" y="87"/>
                </a:moveTo>
                <a:lnTo>
                  <a:pt x="4" y="83"/>
                </a:lnTo>
                <a:lnTo>
                  <a:pt x="7" y="87"/>
                </a:lnTo>
                <a:lnTo>
                  <a:pt x="4" y="90"/>
                </a:lnTo>
                <a:lnTo>
                  <a:pt x="4" y="87"/>
                </a:lnTo>
                <a:close/>
                <a:moveTo>
                  <a:pt x="4" y="90"/>
                </a:moveTo>
                <a:lnTo>
                  <a:pt x="4" y="87"/>
                </a:lnTo>
                <a:lnTo>
                  <a:pt x="4" y="90"/>
                </a:lnTo>
                <a:close/>
                <a:moveTo>
                  <a:pt x="4" y="87"/>
                </a:moveTo>
                <a:lnTo>
                  <a:pt x="7" y="87"/>
                </a:lnTo>
                <a:lnTo>
                  <a:pt x="4" y="87"/>
                </a:lnTo>
                <a:close/>
                <a:moveTo>
                  <a:pt x="4" y="87"/>
                </a:moveTo>
                <a:lnTo>
                  <a:pt x="4" y="87"/>
                </a:lnTo>
                <a:close/>
                <a:moveTo>
                  <a:pt x="7" y="83"/>
                </a:moveTo>
                <a:lnTo>
                  <a:pt x="7" y="87"/>
                </a:lnTo>
                <a:lnTo>
                  <a:pt x="4" y="87"/>
                </a:lnTo>
                <a:lnTo>
                  <a:pt x="0" y="87"/>
                </a:lnTo>
                <a:lnTo>
                  <a:pt x="7" y="83"/>
                </a:lnTo>
                <a:close/>
                <a:moveTo>
                  <a:pt x="4" y="83"/>
                </a:moveTo>
                <a:lnTo>
                  <a:pt x="7" y="83"/>
                </a:lnTo>
                <a:lnTo>
                  <a:pt x="0" y="87"/>
                </a:lnTo>
                <a:lnTo>
                  <a:pt x="4" y="83"/>
                </a:lnTo>
                <a:close/>
                <a:moveTo>
                  <a:pt x="0" y="87"/>
                </a:moveTo>
                <a:lnTo>
                  <a:pt x="4" y="83"/>
                </a:lnTo>
                <a:lnTo>
                  <a:pt x="0" y="87"/>
                </a:lnTo>
                <a:close/>
                <a:moveTo>
                  <a:pt x="0" y="87"/>
                </a:moveTo>
                <a:lnTo>
                  <a:pt x="0" y="87"/>
                </a:lnTo>
                <a:close/>
                <a:moveTo>
                  <a:pt x="0" y="83"/>
                </a:moveTo>
                <a:lnTo>
                  <a:pt x="4" y="83"/>
                </a:lnTo>
                <a:lnTo>
                  <a:pt x="0" y="87"/>
                </a:lnTo>
                <a:lnTo>
                  <a:pt x="0" y="83"/>
                </a:lnTo>
                <a:close/>
                <a:moveTo>
                  <a:pt x="0" y="83"/>
                </a:moveTo>
                <a:lnTo>
                  <a:pt x="0" y="83"/>
                </a:lnTo>
                <a:close/>
                <a:moveTo>
                  <a:pt x="4" y="83"/>
                </a:moveTo>
                <a:lnTo>
                  <a:pt x="4" y="83"/>
                </a:lnTo>
                <a:lnTo>
                  <a:pt x="0" y="83"/>
                </a:lnTo>
                <a:lnTo>
                  <a:pt x="4" y="83"/>
                </a:lnTo>
                <a:close/>
                <a:moveTo>
                  <a:pt x="4" y="83"/>
                </a:moveTo>
                <a:lnTo>
                  <a:pt x="4" y="83"/>
                </a:lnTo>
                <a:lnTo>
                  <a:pt x="0" y="83"/>
                </a:lnTo>
                <a:lnTo>
                  <a:pt x="4" y="83"/>
                </a:lnTo>
                <a:close/>
                <a:moveTo>
                  <a:pt x="4" y="79"/>
                </a:moveTo>
                <a:lnTo>
                  <a:pt x="4" y="83"/>
                </a:lnTo>
                <a:lnTo>
                  <a:pt x="0" y="83"/>
                </a:lnTo>
                <a:lnTo>
                  <a:pt x="0" y="79"/>
                </a:lnTo>
                <a:lnTo>
                  <a:pt x="4" y="79"/>
                </a:lnTo>
                <a:close/>
                <a:moveTo>
                  <a:pt x="0" y="76"/>
                </a:moveTo>
                <a:lnTo>
                  <a:pt x="4" y="76"/>
                </a:lnTo>
                <a:lnTo>
                  <a:pt x="4" y="79"/>
                </a:lnTo>
                <a:lnTo>
                  <a:pt x="0" y="79"/>
                </a:lnTo>
                <a:lnTo>
                  <a:pt x="0" y="76"/>
                </a:lnTo>
                <a:close/>
                <a:moveTo>
                  <a:pt x="0" y="76"/>
                </a:moveTo>
                <a:lnTo>
                  <a:pt x="0" y="76"/>
                </a:lnTo>
                <a:close/>
                <a:moveTo>
                  <a:pt x="4" y="76"/>
                </a:moveTo>
                <a:lnTo>
                  <a:pt x="4" y="76"/>
                </a:lnTo>
                <a:lnTo>
                  <a:pt x="0" y="76"/>
                </a:lnTo>
                <a:lnTo>
                  <a:pt x="4" y="76"/>
                </a:lnTo>
                <a:close/>
                <a:moveTo>
                  <a:pt x="4" y="76"/>
                </a:moveTo>
                <a:lnTo>
                  <a:pt x="4" y="76"/>
                </a:lnTo>
                <a:lnTo>
                  <a:pt x="0" y="76"/>
                </a:lnTo>
                <a:lnTo>
                  <a:pt x="0" y="72"/>
                </a:lnTo>
                <a:lnTo>
                  <a:pt x="4" y="76"/>
                </a:lnTo>
                <a:close/>
                <a:moveTo>
                  <a:pt x="4" y="76"/>
                </a:moveTo>
                <a:lnTo>
                  <a:pt x="4" y="76"/>
                </a:lnTo>
                <a:close/>
                <a:moveTo>
                  <a:pt x="0" y="72"/>
                </a:moveTo>
                <a:lnTo>
                  <a:pt x="7" y="72"/>
                </a:lnTo>
                <a:lnTo>
                  <a:pt x="4" y="76"/>
                </a:lnTo>
                <a:lnTo>
                  <a:pt x="0" y="72"/>
                </a:lnTo>
                <a:close/>
                <a:moveTo>
                  <a:pt x="0" y="72"/>
                </a:moveTo>
                <a:lnTo>
                  <a:pt x="0" y="72"/>
                </a:lnTo>
                <a:close/>
                <a:moveTo>
                  <a:pt x="7" y="72"/>
                </a:moveTo>
                <a:lnTo>
                  <a:pt x="7" y="72"/>
                </a:lnTo>
                <a:lnTo>
                  <a:pt x="0" y="72"/>
                </a:lnTo>
                <a:lnTo>
                  <a:pt x="4" y="69"/>
                </a:lnTo>
                <a:lnTo>
                  <a:pt x="7" y="72"/>
                </a:lnTo>
                <a:close/>
                <a:moveTo>
                  <a:pt x="7" y="72"/>
                </a:moveTo>
                <a:lnTo>
                  <a:pt x="7" y="72"/>
                </a:lnTo>
                <a:close/>
                <a:moveTo>
                  <a:pt x="4" y="65"/>
                </a:moveTo>
                <a:lnTo>
                  <a:pt x="7" y="65"/>
                </a:lnTo>
                <a:lnTo>
                  <a:pt x="7" y="72"/>
                </a:lnTo>
                <a:lnTo>
                  <a:pt x="4" y="69"/>
                </a:lnTo>
                <a:lnTo>
                  <a:pt x="4" y="65"/>
                </a:lnTo>
                <a:close/>
                <a:moveTo>
                  <a:pt x="4" y="65"/>
                </a:moveTo>
                <a:lnTo>
                  <a:pt x="11" y="65"/>
                </a:lnTo>
                <a:lnTo>
                  <a:pt x="7" y="65"/>
                </a:lnTo>
                <a:lnTo>
                  <a:pt x="4" y="65"/>
                </a:lnTo>
                <a:close/>
                <a:moveTo>
                  <a:pt x="4" y="65"/>
                </a:moveTo>
                <a:lnTo>
                  <a:pt x="4" y="65"/>
                </a:lnTo>
                <a:close/>
                <a:moveTo>
                  <a:pt x="4" y="62"/>
                </a:moveTo>
                <a:lnTo>
                  <a:pt x="11" y="62"/>
                </a:lnTo>
                <a:lnTo>
                  <a:pt x="11" y="65"/>
                </a:lnTo>
                <a:lnTo>
                  <a:pt x="4" y="65"/>
                </a:lnTo>
                <a:lnTo>
                  <a:pt x="4" y="62"/>
                </a:lnTo>
                <a:close/>
                <a:moveTo>
                  <a:pt x="4" y="62"/>
                </a:moveTo>
                <a:lnTo>
                  <a:pt x="4" y="62"/>
                </a:lnTo>
                <a:close/>
                <a:moveTo>
                  <a:pt x="7" y="54"/>
                </a:moveTo>
                <a:lnTo>
                  <a:pt x="11" y="58"/>
                </a:lnTo>
                <a:lnTo>
                  <a:pt x="11" y="62"/>
                </a:lnTo>
                <a:lnTo>
                  <a:pt x="4" y="62"/>
                </a:lnTo>
                <a:lnTo>
                  <a:pt x="7" y="54"/>
                </a:lnTo>
                <a:close/>
                <a:moveTo>
                  <a:pt x="7" y="54"/>
                </a:moveTo>
                <a:lnTo>
                  <a:pt x="7" y="54"/>
                </a:lnTo>
                <a:close/>
                <a:moveTo>
                  <a:pt x="11" y="51"/>
                </a:moveTo>
                <a:lnTo>
                  <a:pt x="15" y="54"/>
                </a:lnTo>
                <a:lnTo>
                  <a:pt x="11" y="58"/>
                </a:lnTo>
                <a:lnTo>
                  <a:pt x="7" y="54"/>
                </a:lnTo>
                <a:lnTo>
                  <a:pt x="11" y="51"/>
                </a:lnTo>
                <a:close/>
                <a:moveTo>
                  <a:pt x="11" y="51"/>
                </a:moveTo>
                <a:lnTo>
                  <a:pt x="11" y="51"/>
                </a:lnTo>
                <a:close/>
                <a:moveTo>
                  <a:pt x="11" y="44"/>
                </a:moveTo>
                <a:lnTo>
                  <a:pt x="15" y="47"/>
                </a:lnTo>
                <a:lnTo>
                  <a:pt x="15" y="54"/>
                </a:lnTo>
                <a:lnTo>
                  <a:pt x="11" y="51"/>
                </a:lnTo>
                <a:lnTo>
                  <a:pt x="11" y="44"/>
                </a:lnTo>
                <a:close/>
                <a:moveTo>
                  <a:pt x="11" y="44"/>
                </a:moveTo>
                <a:lnTo>
                  <a:pt x="11" y="44"/>
                </a:lnTo>
                <a:close/>
                <a:moveTo>
                  <a:pt x="22" y="29"/>
                </a:moveTo>
                <a:lnTo>
                  <a:pt x="25" y="33"/>
                </a:lnTo>
                <a:lnTo>
                  <a:pt x="15" y="47"/>
                </a:lnTo>
                <a:lnTo>
                  <a:pt x="11" y="44"/>
                </a:lnTo>
                <a:lnTo>
                  <a:pt x="22" y="29"/>
                </a:lnTo>
                <a:close/>
                <a:moveTo>
                  <a:pt x="22" y="29"/>
                </a:moveTo>
                <a:lnTo>
                  <a:pt x="22" y="29"/>
                </a:lnTo>
                <a:close/>
                <a:moveTo>
                  <a:pt x="29" y="18"/>
                </a:moveTo>
                <a:lnTo>
                  <a:pt x="33" y="18"/>
                </a:lnTo>
                <a:lnTo>
                  <a:pt x="25" y="33"/>
                </a:lnTo>
                <a:lnTo>
                  <a:pt x="22" y="29"/>
                </a:lnTo>
                <a:lnTo>
                  <a:pt x="29" y="18"/>
                </a:lnTo>
                <a:close/>
                <a:moveTo>
                  <a:pt x="29" y="18"/>
                </a:moveTo>
                <a:lnTo>
                  <a:pt x="29" y="18"/>
                </a:lnTo>
                <a:close/>
                <a:moveTo>
                  <a:pt x="33" y="15"/>
                </a:moveTo>
                <a:lnTo>
                  <a:pt x="36" y="15"/>
                </a:lnTo>
                <a:lnTo>
                  <a:pt x="33" y="18"/>
                </a:lnTo>
                <a:lnTo>
                  <a:pt x="29" y="18"/>
                </a:lnTo>
                <a:lnTo>
                  <a:pt x="33" y="15"/>
                </a:lnTo>
                <a:close/>
                <a:moveTo>
                  <a:pt x="33" y="15"/>
                </a:moveTo>
                <a:lnTo>
                  <a:pt x="33" y="15"/>
                </a:lnTo>
                <a:close/>
                <a:moveTo>
                  <a:pt x="36" y="15"/>
                </a:moveTo>
                <a:lnTo>
                  <a:pt x="36" y="15"/>
                </a:lnTo>
                <a:lnTo>
                  <a:pt x="33" y="15"/>
                </a:lnTo>
                <a:lnTo>
                  <a:pt x="36" y="8"/>
                </a:lnTo>
                <a:lnTo>
                  <a:pt x="36" y="15"/>
                </a:lnTo>
                <a:close/>
                <a:moveTo>
                  <a:pt x="36" y="15"/>
                </a:moveTo>
                <a:lnTo>
                  <a:pt x="36" y="15"/>
                </a:lnTo>
                <a:close/>
                <a:moveTo>
                  <a:pt x="36" y="8"/>
                </a:moveTo>
                <a:lnTo>
                  <a:pt x="40" y="8"/>
                </a:lnTo>
                <a:lnTo>
                  <a:pt x="36" y="15"/>
                </a:lnTo>
                <a:lnTo>
                  <a:pt x="36" y="8"/>
                </a:lnTo>
                <a:close/>
                <a:moveTo>
                  <a:pt x="36" y="8"/>
                </a:moveTo>
                <a:lnTo>
                  <a:pt x="36" y="8"/>
                </a:lnTo>
                <a:close/>
                <a:moveTo>
                  <a:pt x="40" y="4"/>
                </a:moveTo>
                <a:lnTo>
                  <a:pt x="40" y="8"/>
                </a:lnTo>
                <a:lnTo>
                  <a:pt x="36" y="8"/>
                </a:lnTo>
                <a:lnTo>
                  <a:pt x="40" y="4"/>
                </a:lnTo>
                <a:close/>
                <a:moveTo>
                  <a:pt x="40" y="4"/>
                </a:moveTo>
                <a:lnTo>
                  <a:pt x="40" y="4"/>
                </a:lnTo>
                <a:close/>
                <a:moveTo>
                  <a:pt x="43" y="8"/>
                </a:moveTo>
                <a:lnTo>
                  <a:pt x="43" y="8"/>
                </a:lnTo>
                <a:lnTo>
                  <a:pt x="40" y="8"/>
                </a:lnTo>
                <a:lnTo>
                  <a:pt x="40" y="4"/>
                </a:lnTo>
                <a:lnTo>
                  <a:pt x="43" y="8"/>
                </a:lnTo>
                <a:close/>
                <a:moveTo>
                  <a:pt x="43" y="8"/>
                </a:moveTo>
                <a:lnTo>
                  <a:pt x="43" y="8"/>
                </a:lnTo>
                <a:close/>
                <a:moveTo>
                  <a:pt x="40" y="0"/>
                </a:moveTo>
                <a:lnTo>
                  <a:pt x="47" y="4"/>
                </a:lnTo>
                <a:lnTo>
                  <a:pt x="43" y="8"/>
                </a:lnTo>
                <a:lnTo>
                  <a:pt x="40" y="4"/>
                </a:lnTo>
                <a:lnTo>
                  <a:pt x="40" y="0"/>
                </a:lnTo>
                <a:close/>
                <a:moveTo>
                  <a:pt x="40" y="4"/>
                </a:moveTo>
                <a:lnTo>
                  <a:pt x="40" y="0"/>
                </a:lnTo>
                <a:lnTo>
                  <a:pt x="40" y="4"/>
                </a:lnTo>
                <a:close/>
                <a:moveTo>
                  <a:pt x="43" y="0"/>
                </a:moveTo>
                <a:lnTo>
                  <a:pt x="47" y="4"/>
                </a:lnTo>
                <a:lnTo>
                  <a:pt x="40" y="0"/>
                </a:lnTo>
                <a:lnTo>
                  <a:pt x="43" y="0"/>
                </a:lnTo>
                <a:close/>
                <a:moveTo>
                  <a:pt x="43" y="0"/>
                </a:moveTo>
                <a:lnTo>
                  <a:pt x="43" y="0"/>
                </a:lnTo>
                <a:close/>
                <a:moveTo>
                  <a:pt x="47" y="4"/>
                </a:moveTo>
                <a:lnTo>
                  <a:pt x="47" y="4"/>
                </a:lnTo>
                <a:lnTo>
                  <a:pt x="43" y="0"/>
                </a:lnTo>
                <a:lnTo>
                  <a:pt x="47" y="0"/>
                </a:lnTo>
                <a:lnTo>
                  <a:pt x="47" y="4"/>
                </a:lnTo>
                <a:close/>
                <a:moveTo>
                  <a:pt x="47" y="4"/>
                </a:moveTo>
                <a:lnTo>
                  <a:pt x="47" y="4"/>
                </a:lnTo>
                <a:close/>
                <a:moveTo>
                  <a:pt x="47" y="0"/>
                </a:moveTo>
                <a:lnTo>
                  <a:pt x="51" y="4"/>
                </a:lnTo>
                <a:lnTo>
                  <a:pt x="47" y="4"/>
                </a:lnTo>
                <a:lnTo>
                  <a:pt x="47" y="0"/>
                </a:lnTo>
                <a:close/>
                <a:moveTo>
                  <a:pt x="47" y="0"/>
                </a:moveTo>
                <a:lnTo>
                  <a:pt x="47" y="0"/>
                </a:lnTo>
                <a:close/>
                <a:moveTo>
                  <a:pt x="47" y="0"/>
                </a:moveTo>
                <a:lnTo>
                  <a:pt x="51" y="4"/>
                </a:lnTo>
                <a:lnTo>
                  <a:pt x="47" y="4"/>
                </a:lnTo>
                <a:lnTo>
                  <a:pt x="47" y="0"/>
                </a:lnTo>
                <a:close/>
                <a:moveTo>
                  <a:pt x="47" y="0"/>
                </a:moveTo>
                <a:lnTo>
                  <a:pt x="47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47" y="4"/>
                </a:lnTo>
                <a:lnTo>
                  <a:pt x="47" y="0"/>
                </a:lnTo>
                <a:lnTo>
                  <a:pt x="51" y="0"/>
                </a:lnTo>
                <a:lnTo>
                  <a:pt x="51" y="4"/>
                </a:lnTo>
                <a:close/>
                <a:moveTo>
                  <a:pt x="51" y="4"/>
                </a:moveTo>
                <a:lnTo>
                  <a:pt x="51" y="4"/>
                </a:lnTo>
                <a:close/>
                <a:moveTo>
                  <a:pt x="51" y="0"/>
                </a:moveTo>
                <a:lnTo>
                  <a:pt x="51" y="4"/>
                </a:lnTo>
                <a:lnTo>
                  <a:pt x="47" y="0"/>
                </a:lnTo>
                <a:lnTo>
                  <a:pt x="51" y="0"/>
                </a:lnTo>
                <a:close/>
                <a:moveTo>
                  <a:pt x="51" y="0"/>
                </a:moveTo>
                <a:lnTo>
                  <a:pt x="51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1" y="0"/>
                </a:lnTo>
                <a:lnTo>
                  <a:pt x="51" y="4"/>
                </a:lnTo>
                <a:close/>
                <a:moveTo>
                  <a:pt x="51" y="4"/>
                </a:moveTo>
                <a:lnTo>
                  <a:pt x="51" y="4"/>
                </a:lnTo>
                <a:close/>
                <a:moveTo>
                  <a:pt x="54" y="0"/>
                </a:moveTo>
                <a:lnTo>
                  <a:pt x="51" y="4"/>
                </a:lnTo>
                <a:lnTo>
                  <a:pt x="51" y="0"/>
                </a:lnTo>
                <a:lnTo>
                  <a:pt x="54" y="0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4" y="0"/>
                </a:lnTo>
                <a:lnTo>
                  <a:pt x="51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4" y="0"/>
                </a:lnTo>
                <a:lnTo>
                  <a:pt x="51" y="4"/>
                </a:lnTo>
                <a:close/>
                <a:moveTo>
                  <a:pt x="51" y="4"/>
                </a:moveTo>
                <a:lnTo>
                  <a:pt x="51" y="4"/>
                </a:lnTo>
                <a:close/>
                <a:moveTo>
                  <a:pt x="54" y="0"/>
                </a:moveTo>
                <a:lnTo>
                  <a:pt x="51" y="4"/>
                </a:lnTo>
                <a:lnTo>
                  <a:pt x="54" y="0"/>
                </a:lnTo>
                <a:close/>
                <a:moveTo>
                  <a:pt x="54" y="0"/>
                </a:moveTo>
                <a:lnTo>
                  <a:pt x="54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4" y="0"/>
                </a:lnTo>
                <a:lnTo>
                  <a:pt x="58" y="0"/>
                </a:lnTo>
                <a:lnTo>
                  <a:pt x="51" y="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6" name="Freeform 78"/>
          <p:cNvSpPr>
            <a:spLocks/>
          </p:cNvSpPr>
          <p:nvPr/>
        </p:nvSpPr>
        <p:spPr bwMode="auto">
          <a:xfrm>
            <a:off x="2149740" y="1887538"/>
            <a:ext cx="5924683" cy="3336925"/>
          </a:xfrm>
          <a:custGeom>
            <a:avLst/>
            <a:gdLst>
              <a:gd name="T0" fmla="*/ 5468938 w 3445"/>
              <a:gd name="T1" fmla="*/ 23812 h 2102"/>
              <a:gd name="T2" fmla="*/ 17463 w 3445"/>
              <a:gd name="T3" fmla="*/ 3336925 h 2102"/>
              <a:gd name="T4" fmla="*/ 0 w 3445"/>
              <a:gd name="T5" fmla="*/ 3313113 h 2102"/>
              <a:gd name="T6" fmla="*/ 5457826 w 3445"/>
              <a:gd name="T7" fmla="*/ 0 h 2102"/>
              <a:gd name="T8" fmla="*/ 5468938 w 3445"/>
              <a:gd name="T9" fmla="*/ 23812 h 2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5"/>
              <a:gd name="T16" fmla="*/ 0 h 2102"/>
              <a:gd name="T17" fmla="*/ 3445 w 3445"/>
              <a:gd name="T18" fmla="*/ 2102 h 2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5" h="2102">
                <a:moveTo>
                  <a:pt x="3445" y="15"/>
                </a:moveTo>
                <a:lnTo>
                  <a:pt x="11" y="2102"/>
                </a:lnTo>
                <a:lnTo>
                  <a:pt x="0" y="2087"/>
                </a:lnTo>
                <a:lnTo>
                  <a:pt x="3438" y="0"/>
                </a:lnTo>
                <a:lnTo>
                  <a:pt x="3445" y="15"/>
                </a:lnTo>
                <a:close/>
              </a:path>
            </a:pathLst>
          </a:custGeom>
          <a:solidFill>
            <a:srgbClr val="F1D6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7" name="Freeform 79"/>
          <p:cNvSpPr>
            <a:spLocks/>
          </p:cNvSpPr>
          <p:nvPr/>
        </p:nvSpPr>
        <p:spPr bwMode="auto">
          <a:xfrm>
            <a:off x="6860250" y="2487614"/>
            <a:ext cx="135863" cy="39687"/>
          </a:xfrm>
          <a:custGeom>
            <a:avLst/>
            <a:gdLst>
              <a:gd name="T0" fmla="*/ 0 w 79"/>
              <a:gd name="T1" fmla="*/ 17462 h 25"/>
              <a:gd name="T2" fmla="*/ 125412 w 79"/>
              <a:gd name="T3" fmla="*/ 0 h 25"/>
              <a:gd name="T4" fmla="*/ 125412 w 79"/>
              <a:gd name="T5" fmla="*/ 17462 h 25"/>
              <a:gd name="T6" fmla="*/ 4762 w 79"/>
              <a:gd name="T7" fmla="*/ 39687 h 25"/>
              <a:gd name="T8" fmla="*/ 0 w 79"/>
              <a:gd name="T9" fmla="*/ 17462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5"/>
              <a:gd name="T17" fmla="*/ 79 w 7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5">
                <a:moveTo>
                  <a:pt x="0" y="11"/>
                </a:moveTo>
                <a:lnTo>
                  <a:pt x="79" y="0"/>
                </a:lnTo>
                <a:lnTo>
                  <a:pt x="79" y="11"/>
                </a:lnTo>
                <a:lnTo>
                  <a:pt x="3" y="25"/>
                </a:lnTo>
                <a:lnTo>
                  <a:pt x="0" y="1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8" name="Freeform 80"/>
          <p:cNvSpPr>
            <a:spLocks/>
          </p:cNvSpPr>
          <p:nvPr/>
        </p:nvSpPr>
        <p:spPr bwMode="auto">
          <a:xfrm>
            <a:off x="6574764" y="2533651"/>
            <a:ext cx="135863" cy="34925"/>
          </a:xfrm>
          <a:custGeom>
            <a:avLst/>
            <a:gdLst>
              <a:gd name="T0" fmla="*/ 0 w 79"/>
              <a:gd name="T1" fmla="*/ 17463 h 22"/>
              <a:gd name="T2" fmla="*/ 125412 w 79"/>
              <a:gd name="T3" fmla="*/ 0 h 22"/>
              <a:gd name="T4" fmla="*/ 125412 w 79"/>
              <a:gd name="T5" fmla="*/ 11112 h 22"/>
              <a:gd name="T6" fmla="*/ 0 w 79"/>
              <a:gd name="T7" fmla="*/ 34925 h 22"/>
              <a:gd name="T8" fmla="*/ 0 w 79"/>
              <a:gd name="T9" fmla="*/ 17463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2"/>
              <a:gd name="T17" fmla="*/ 79 w 7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2">
                <a:moveTo>
                  <a:pt x="0" y="11"/>
                </a:moveTo>
                <a:lnTo>
                  <a:pt x="79" y="0"/>
                </a:lnTo>
                <a:lnTo>
                  <a:pt x="79" y="7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09" name="Freeform 81"/>
          <p:cNvSpPr>
            <a:spLocks/>
          </p:cNvSpPr>
          <p:nvPr/>
        </p:nvSpPr>
        <p:spPr bwMode="auto">
          <a:xfrm>
            <a:off x="6289279" y="2573339"/>
            <a:ext cx="135863" cy="39687"/>
          </a:xfrm>
          <a:custGeom>
            <a:avLst/>
            <a:gdLst>
              <a:gd name="T0" fmla="*/ 0 w 79"/>
              <a:gd name="T1" fmla="*/ 23812 h 25"/>
              <a:gd name="T2" fmla="*/ 125412 w 79"/>
              <a:gd name="T3" fmla="*/ 0 h 25"/>
              <a:gd name="T4" fmla="*/ 125412 w 79"/>
              <a:gd name="T5" fmla="*/ 17462 h 25"/>
              <a:gd name="T6" fmla="*/ 0 w 79"/>
              <a:gd name="T7" fmla="*/ 39687 h 25"/>
              <a:gd name="T8" fmla="*/ 0 w 79"/>
              <a:gd name="T9" fmla="*/ 23812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5"/>
              <a:gd name="T17" fmla="*/ 79 w 7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5">
                <a:moveTo>
                  <a:pt x="0" y="15"/>
                </a:moveTo>
                <a:lnTo>
                  <a:pt x="79" y="0"/>
                </a:lnTo>
                <a:lnTo>
                  <a:pt x="79" y="11"/>
                </a:lnTo>
                <a:lnTo>
                  <a:pt x="0" y="25"/>
                </a:lnTo>
                <a:lnTo>
                  <a:pt x="0" y="1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0" name="Freeform 82"/>
          <p:cNvSpPr>
            <a:spLocks/>
          </p:cNvSpPr>
          <p:nvPr/>
        </p:nvSpPr>
        <p:spPr bwMode="auto">
          <a:xfrm>
            <a:off x="5998634" y="2630489"/>
            <a:ext cx="142743" cy="39687"/>
          </a:xfrm>
          <a:custGeom>
            <a:avLst/>
            <a:gdLst>
              <a:gd name="T0" fmla="*/ 0 w 83"/>
              <a:gd name="T1" fmla="*/ 22225 h 25"/>
              <a:gd name="T2" fmla="*/ 125413 w 83"/>
              <a:gd name="T3" fmla="*/ 0 h 25"/>
              <a:gd name="T4" fmla="*/ 131763 w 83"/>
              <a:gd name="T5" fmla="*/ 17462 h 25"/>
              <a:gd name="T6" fmla="*/ 11113 w 83"/>
              <a:gd name="T7" fmla="*/ 39687 h 25"/>
              <a:gd name="T8" fmla="*/ 0 w 83"/>
              <a:gd name="T9" fmla="*/ 22225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5"/>
              <a:gd name="T17" fmla="*/ 83 w 8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5">
                <a:moveTo>
                  <a:pt x="0" y="14"/>
                </a:moveTo>
                <a:lnTo>
                  <a:pt x="79" y="0"/>
                </a:lnTo>
                <a:lnTo>
                  <a:pt x="83" y="11"/>
                </a:lnTo>
                <a:lnTo>
                  <a:pt x="7" y="25"/>
                </a:lnTo>
                <a:lnTo>
                  <a:pt x="0" y="1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1" name="Freeform 83"/>
          <p:cNvSpPr>
            <a:spLocks/>
          </p:cNvSpPr>
          <p:nvPr/>
        </p:nvSpPr>
        <p:spPr bwMode="auto">
          <a:xfrm>
            <a:off x="5720028" y="2687639"/>
            <a:ext cx="135864" cy="46037"/>
          </a:xfrm>
          <a:custGeom>
            <a:avLst/>
            <a:gdLst>
              <a:gd name="T0" fmla="*/ 0 w 79"/>
              <a:gd name="T1" fmla="*/ 34925 h 29"/>
              <a:gd name="T2" fmla="*/ 119063 w 79"/>
              <a:gd name="T3" fmla="*/ 0 h 29"/>
              <a:gd name="T4" fmla="*/ 125413 w 79"/>
              <a:gd name="T5" fmla="*/ 17462 h 29"/>
              <a:gd name="T6" fmla="*/ 4763 w 79"/>
              <a:gd name="T7" fmla="*/ 46037 h 29"/>
              <a:gd name="T8" fmla="*/ 0 w 79"/>
              <a:gd name="T9" fmla="*/ 34925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"/>
              <a:gd name="T17" fmla="*/ 79 w 79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">
                <a:moveTo>
                  <a:pt x="0" y="22"/>
                </a:moveTo>
                <a:lnTo>
                  <a:pt x="75" y="0"/>
                </a:lnTo>
                <a:lnTo>
                  <a:pt x="79" y="11"/>
                </a:lnTo>
                <a:lnTo>
                  <a:pt x="3" y="29"/>
                </a:lnTo>
                <a:lnTo>
                  <a:pt x="0" y="2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2" name="Freeform 84"/>
          <p:cNvSpPr>
            <a:spLocks/>
          </p:cNvSpPr>
          <p:nvPr/>
        </p:nvSpPr>
        <p:spPr bwMode="auto">
          <a:xfrm>
            <a:off x="5439702" y="2755900"/>
            <a:ext cx="130704" cy="57150"/>
          </a:xfrm>
          <a:custGeom>
            <a:avLst/>
            <a:gdLst>
              <a:gd name="T0" fmla="*/ 0 w 76"/>
              <a:gd name="T1" fmla="*/ 39687 h 36"/>
              <a:gd name="T2" fmla="*/ 120650 w 76"/>
              <a:gd name="T3" fmla="*/ 0 h 36"/>
              <a:gd name="T4" fmla="*/ 120650 w 76"/>
              <a:gd name="T5" fmla="*/ 17462 h 36"/>
              <a:gd name="T6" fmla="*/ 6350 w 76"/>
              <a:gd name="T7" fmla="*/ 57150 h 36"/>
              <a:gd name="T8" fmla="*/ 0 w 76"/>
              <a:gd name="T9" fmla="*/ 3968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36"/>
              <a:gd name="T17" fmla="*/ 76 w 7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36">
                <a:moveTo>
                  <a:pt x="0" y="25"/>
                </a:moveTo>
                <a:lnTo>
                  <a:pt x="76" y="0"/>
                </a:lnTo>
                <a:lnTo>
                  <a:pt x="76" y="11"/>
                </a:lnTo>
                <a:lnTo>
                  <a:pt x="4" y="36"/>
                </a:lnTo>
                <a:lnTo>
                  <a:pt x="0" y="2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3" name="Freeform 85"/>
          <p:cNvSpPr>
            <a:spLocks/>
          </p:cNvSpPr>
          <p:nvPr/>
        </p:nvSpPr>
        <p:spPr bwMode="auto">
          <a:xfrm>
            <a:off x="5161096" y="2830513"/>
            <a:ext cx="137583" cy="63500"/>
          </a:xfrm>
          <a:custGeom>
            <a:avLst/>
            <a:gdLst>
              <a:gd name="T0" fmla="*/ 0 w 80"/>
              <a:gd name="T1" fmla="*/ 46037 h 40"/>
              <a:gd name="T2" fmla="*/ 120650 w 80"/>
              <a:gd name="T3" fmla="*/ 0 h 40"/>
              <a:gd name="T4" fmla="*/ 127000 w 80"/>
              <a:gd name="T5" fmla="*/ 17462 h 40"/>
              <a:gd name="T6" fmla="*/ 6350 w 80"/>
              <a:gd name="T7" fmla="*/ 63500 h 40"/>
              <a:gd name="T8" fmla="*/ 0 w 80"/>
              <a:gd name="T9" fmla="*/ 4603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40"/>
              <a:gd name="T17" fmla="*/ 80 w 8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40">
                <a:moveTo>
                  <a:pt x="0" y="29"/>
                </a:moveTo>
                <a:lnTo>
                  <a:pt x="76" y="0"/>
                </a:lnTo>
                <a:lnTo>
                  <a:pt x="80" y="11"/>
                </a:lnTo>
                <a:lnTo>
                  <a:pt x="4" y="40"/>
                </a:lnTo>
                <a:lnTo>
                  <a:pt x="0" y="2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4" name="Freeform 86"/>
          <p:cNvSpPr>
            <a:spLocks/>
          </p:cNvSpPr>
          <p:nvPr/>
        </p:nvSpPr>
        <p:spPr bwMode="auto">
          <a:xfrm>
            <a:off x="4889368" y="2927350"/>
            <a:ext cx="128984" cy="57150"/>
          </a:xfrm>
          <a:custGeom>
            <a:avLst/>
            <a:gdLst>
              <a:gd name="T0" fmla="*/ 0 w 75"/>
              <a:gd name="T1" fmla="*/ 46037 h 36"/>
              <a:gd name="T2" fmla="*/ 114300 w 75"/>
              <a:gd name="T3" fmla="*/ 0 h 36"/>
              <a:gd name="T4" fmla="*/ 119062 w 75"/>
              <a:gd name="T5" fmla="*/ 17462 h 36"/>
              <a:gd name="T6" fmla="*/ 4762 w 75"/>
              <a:gd name="T7" fmla="*/ 57150 h 36"/>
              <a:gd name="T8" fmla="*/ 0 w 75"/>
              <a:gd name="T9" fmla="*/ 4603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36"/>
              <a:gd name="T17" fmla="*/ 75 w 7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36">
                <a:moveTo>
                  <a:pt x="0" y="29"/>
                </a:moveTo>
                <a:lnTo>
                  <a:pt x="72" y="0"/>
                </a:lnTo>
                <a:lnTo>
                  <a:pt x="75" y="11"/>
                </a:lnTo>
                <a:lnTo>
                  <a:pt x="3" y="36"/>
                </a:lnTo>
                <a:lnTo>
                  <a:pt x="0" y="2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5" name="Freeform 87"/>
          <p:cNvSpPr>
            <a:spLocks/>
          </p:cNvSpPr>
          <p:nvPr/>
        </p:nvSpPr>
        <p:spPr bwMode="auto">
          <a:xfrm>
            <a:off x="4615921" y="3024188"/>
            <a:ext cx="130704" cy="69850"/>
          </a:xfrm>
          <a:custGeom>
            <a:avLst/>
            <a:gdLst>
              <a:gd name="T0" fmla="*/ 0 w 76"/>
              <a:gd name="T1" fmla="*/ 52388 h 44"/>
              <a:gd name="T2" fmla="*/ 114300 w 76"/>
              <a:gd name="T3" fmla="*/ 0 h 44"/>
              <a:gd name="T4" fmla="*/ 120650 w 76"/>
              <a:gd name="T5" fmla="*/ 17463 h 44"/>
              <a:gd name="T6" fmla="*/ 6350 w 76"/>
              <a:gd name="T7" fmla="*/ 69850 h 44"/>
              <a:gd name="T8" fmla="*/ 0 w 76"/>
              <a:gd name="T9" fmla="*/ 52388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44"/>
              <a:gd name="T17" fmla="*/ 76 w 76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44">
                <a:moveTo>
                  <a:pt x="0" y="33"/>
                </a:moveTo>
                <a:lnTo>
                  <a:pt x="72" y="0"/>
                </a:lnTo>
                <a:lnTo>
                  <a:pt x="76" y="11"/>
                </a:lnTo>
                <a:lnTo>
                  <a:pt x="4" y="44"/>
                </a:lnTo>
                <a:lnTo>
                  <a:pt x="0" y="3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6" name="Freeform 88"/>
          <p:cNvSpPr>
            <a:spLocks/>
          </p:cNvSpPr>
          <p:nvPr/>
        </p:nvSpPr>
        <p:spPr bwMode="auto">
          <a:xfrm>
            <a:off x="4356233" y="3138488"/>
            <a:ext cx="128984" cy="69850"/>
          </a:xfrm>
          <a:custGeom>
            <a:avLst/>
            <a:gdLst>
              <a:gd name="T0" fmla="*/ 0 w 75"/>
              <a:gd name="T1" fmla="*/ 57150 h 44"/>
              <a:gd name="T2" fmla="*/ 107950 w 75"/>
              <a:gd name="T3" fmla="*/ 0 h 44"/>
              <a:gd name="T4" fmla="*/ 119062 w 75"/>
              <a:gd name="T5" fmla="*/ 17463 h 44"/>
              <a:gd name="T6" fmla="*/ 4762 w 75"/>
              <a:gd name="T7" fmla="*/ 69850 h 44"/>
              <a:gd name="T8" fmla="*/ 0 w 75"/>
              <a:gd name="T9" fmla="*/ 5715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44"/>
              <a:gd name="T17" fmla="*/ 75 w 75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44">
                <a:moveTo>
                  <a:pt x="0" y="36"/>
                </a:moveTo>
                <a:lnTo>
                  <a:pt x="68" y="0"/>
                </a:lnTo>
                <a:lnTo>
                  <a:pt x="75" y="11"/>
                </a:lnTo>
                <a:lnTo>
                  <a:pt x="3" y="44"/>
                </a:lnTo>
                <a:lnTo>
                  <a:pt x="0" y="3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7" name="Freeform 89"/>
          <p:cNvSpPr>
            <a:spLocks/>
          </p:cNvSpPr>
          <p:nvPr/>
        </p:nvSpPr>
        <p:spPr bwMode="auto">
          <a:xfrm>
            <a:off x="4101704" y="3259138"/>
            <a:ext cx="130704" cy="74612"/>
          </a:xfrm>
          <a:custGeom>
            <a:avLst/>
            <a:gdLst>
              <a:gd name="T0" fmla="*/ 0 w 76"/>
              <a:gd name="T1" fmla="*/ 57150 h 47"/>
              <a:gd name="T2" fmla="*/ 109538 w 76"/>
              <a:gd name="T3" fmla="*/ 0 h 47"/>
              <a:gd name="T4" fmla="*/ 120650 w 76"/>
              <a:gd name="T5" fmla="*/ 17462 h 47"/>
              <a:gd name="T6" fmla="*/ 11112 w 76"/>
              <a:gd name="T7" fmla="*/ 74612 h 47"/>
              <a:gd name="T8" fmla="*/ 0 w 76"/>
              <a:gd name="T9" fmla="*/ 5715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47"/>
              <a:gd name="T17" fmla="*/ 76 w 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47">
                <a:moveTo>
                  <a:pt x="0" y="36"/>
                </a:moveTo>
                <a:lnTo>
                  <a:pt x="69" y="0"/>
                </a:lnTo>
                <a:lnTo>
                  <a:pt x="76" y="11"/>
                </a:lnTo>
                <a:lnTo>
                  <a:pt x="7" y="47"/>
                </a:lnTo>
                <a:lnTo>
                  <a:pt x="0" y="3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8" name="Freeform 90"/>
          <p:cNvSpPr>
            <a:spLocks/>
          </p:cNvSpPr>
          <p:nvPr/>
        </p:nvSpPr>
        <p:spPr bwMode="auto">
          <a:xfrm>
            <a:off x="3854054" y="3390901"/>
            <a:ext cx="123825" cy="85725"/>
          </a:xfrm>
          <a:custGeom>
            <a:avLst/>
            <a:gdLst>
              <a:gd name="T0" fmla="*/ 0 w 72"/>
              <a:gd name="T1" fmla="*/ 68263 h 54"/>
              <a:gd name="T2" fmla="*/ 107950 w 72"/>
              <a:gd name="T3" fmla="*/ 0 h 54"/>
              <a:gd name="T4" fmla="*/ 114300 w 72"/>
              <a:gd name="T5" fmla="*/ 15875 h 54"/>
              <a:gd name="T6" fmla="*/ 11112 w 72"/>
              <a:gd name="T7" fmla="*/ 85725 h 54"/>
              <a:gd name="T8" fmla="*/ 0 w 72"/>
              <a:gd name="T9" fmla="*/ 68263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54"/>
              <a:gd name="T17" fmla="*/ 72 w 72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54">
                <a:moveTo>
                  <a:pt x="0" y="43"/>
                </a:moveTo>
                <a:lnTo>
                  <a:pt x="68" y="0"/>
                </a:lnTo>
                <a:lnTo>
                  <a:pt x="72" y="10"/>
                </a:lnTo>
                <a:lnTo>
                  <a:pt x="7" y="54"/>
                </a:lnTo>
                <a:lnTo>
                  <a:pt x="0" y="4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19" name="Freeform 91"/>
          <p:cNvSpPr>
            <a:spLocks/>
          </p:cNvSpPr>
          <p:nvPr/>
        </p:nvSpPr>
        <p:spPr bwMode="auto">
          <a:xfrm>
            <a:off x="3611563" y="3538538"/>
            <a:ext cx="123825" cy="92075"/>
          </a:xfrm>
          <a:custGeom>
            <a:avLst/>
            <a:gdLst>
              <a:gd name="T0" fmla="*/ 0 w 72"/>
              <a:gd name="T1" fmla="*/ 74613 h 58"/>
              <a:gd name="T2" fmla="*/ 103188 w 72"/>
              <a:gd name="T3" fmla="*/ 0 h 58"/>
              <a:gd name="T4" fmla="*/ 114300 w 72"/>
              <a:gd name="T5" fmla="*/ 17463 h 58"/>
              <a:gd name="T6" fmla="*/ 12700 w 72"/>
              <a:gd name="T7" fmla="*/ 92075 h 58"/>
              <a:gd name="T8" fmla="*/ 0 w 72"/>
              <a:gd name="T9" fmla="*/ 74613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58"/>
              <a:gd name="T17" fmla="*/ 72 w 72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58">
                <a:moveTo>
                  <a:pt x="0" y="47"/>
                </a:moveTo>
                <a:lnTo>
                  <a:pt x="65" y="0"/>
                </a:lnTo>
                <a:lnTo>
                  <a:pt x="72" y="11"/>
                </a:lnTo>
                <a:lnTo>
                  <a:pt x="8" y="58"/>
                </a:lnTo>
                <a:lnTo>
                  <a:pt x="0" y="4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0" name="Freeform 92"/>
          <p:cNvSpPr>
            <a:spLocks/>
          </p:cNvSpPr>
          <p:nvPr/>
        </p:nvSpPr>
        <p:spPr bwMode="auto">
          <a:xfrm>
            <a:off x="3382831" y="3692526"/>
            <a:ext cx="118665" cy="98425"/>
          </a:xfrm>
          <a:custGeom>
            <a:avLst/>
            <a:gdLst>
              <a:gd name="T0" fmla="*/ 0 w 69"/>
              <a:gd name="T1" fmla="*/ 80963 h 62"/>
              <a:gd name="T2" fmla="*/ 96837 w 69"/>
              <a:gd name="T3" fmla="*/ 0 h 62"/>
              <a:gd name="T4" fmla="*/ 109537 w 69"/>
              <a:gd name="T5" fmla="*/ 17463 h 62"/>
              <a:gd name="T6" fmla="*/ 11112 w 69"/>
              <a:gd name="T7" fmla="*/ 98425 h 62"/>
              <a:gd name="T8" fmla="*/ 0 w 69"/>
              <a:gd name="T9" fmla="*/ 80963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2"/>
              <a:gd name="T17" fmla="*/ 69 w 69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2">
                <a:moveTo>
                  <a:pt x="0" y="51"/>
                </a:moveTo>
                <a:lnTo>
                  <a:pt x="61" y="0"/>
                </a:lnTo>
                <a:lnTo>
                  <a:pt x="69" y="11"/>
                </a:lnTo>
                <a:lnTo>
                  <a:pt x="7" y="62"/>
                </a:lnTo>
                <a:lnTo>
                  <a:pt x="0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1" name="Freeform 93"/>
          <p:cNvSpPr>
            <a:spLocks/>
          </p:cNvSpPr>
          <p:nvPr/>
        </p:nvSpPr>
        <p:spPr bwMode="auto">
          <a:xfrm>
            <a:off x="3159258" y="3863976"/>
            <a:ext cx="111786" cy="98425"/>
          </a:xfrm>
          <a:custGeom>
            <a:avLst/>
            <a:gdLst>
              <a:gd name="T0" fmla="*/ 0 w 65"/>
              <a:gd name="T1" fmla="*/ 85725 h 62"/>
              <a:gd name="T2" fmla="*/ 98425 w 65"/>
              <a:gd name="T3" fmla="*/ 0 h 62"/>
              <a:gd name="T4" fmla="*/ 103187 w 65"/>
              <a:gd name="T5" fmla="*/ 12700 h 62"/>
              <a:gd name="T6" fmla="*/ 12700 w 65"/>
              <a:gd name="T7" fmla="*/ 98425 h 62"/>
              <a:gd name="T8" fmla="*/ 0 w 65"/>
              <a:gd name="T9" fmla="*/ 85725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2"/>
              <a:gd name="T17" fmla="*/ 65 w 65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2">
                <a:moveTo>
                  <a:pt x="0" y="54"/>
                </a:moveTo>
                <a:lnTo>
                  <a:pt x="62" y="0"/>
                </a:lnTo>
                <a:lnTo>
                  <a:pt x="65" y="8"/>
                </a:lnTo>
                <a:lnTo>
                  <a:pt x="8" y="62"/>
                </a:lnTo>
                <a:lnTo>
                  <a:pt x="0" y="5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2" name="Freeform 94"/>
          <p:cNvSpPr>
            <a:spLocks/>
          </p:cNvSpPr>
          <p:nvPr/>
        </p:nvSpPr>
        <p:spPr bwMode="auto">
          <a:xfrm>
            <a:off x="2942565" y="4041775"/>
            <a:ext cx="111786" cy="103188"/>
          </a:xfrm>
          <a:custGeom>
            <a:avLst/>
            <a:gdLst>
              <a:gd name="T0" fmla="*/ 0 w 65"/>
              <a:gd name="T1" fmla="*/ 90488 h 65"/>
              <a:gd name="T2" fmla="*/ 92075 w 65"/>
              <a:gd name="T3" fmla="*/ 0 h 65"/>
              <a:gd name="T4" fmla="*/ 103187 w 65"/>
              <a:gd name="T5" fmla="*/ 17463 h 65"/>
              <a:gd name="T6" fmla="*/ 11112 w 65"/>
              <a:gd name="T7" fmla="*/ 103188 h 65"/>
              <a:gd name="T8" fmla="*/ 0 w 65"/>
              <a:gd name="T9" fmla="*/ 904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5"/>
              <a:gd name="T17" fmla="*/ 65 w 65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5">
                <a:moveTo>
                  <a:pt x="0" y="57"/>
                </a:moveTo>
                <a:lnTo>
                  <a:pt x="58" y="0"/>
                </a:lnTo>
                <a:lnTo>
                  <a:pt x="65" y="11"/>
                </a:lnTo>
                <a:lnTo>
                  <a:pt x="7" y="65"/>
                </a:lnTo>
                <a:lnTo>
                  <a:pt x="0" y="5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3" name="Freeform 95"/>
          <p:cNvSpPr>
            <a:spLocks/>
          </p:cNvSpPr>
          <p:nvPr/>
        </p:nvSpPr>
        <p:spPr bwMode="auto">
          <a:xfrm>
            <a:off x="2737909" y="4230688"/>
            <a:ext cx="106627" cy="107950"/>
          </a:xfrm>
          <a:custGeom>
            <a:avLst/>
            <a:gdLst>
              <a:gd name="T0" fmla="*/ 0 w 62"/>
              <a:gd name="T1" fmla="*/ 90487 h 68"/>
              <a:gd name="T2" fmla="*/ 92075 w 62"/>
              <a:gd name="T3" fmla="*/ 0 h 68"/>
              <a:gd name="T4" fmla="*/ 98425 w 62"/>
              <a:gd name="T5" fmla="*/ 11112 h 68"/>
              <a:gd name="T6" fmla="*/ 12700 w 62"/>
              <a:gd name="T7" fmla="*/ 107950 h 68"/>
              <a:gd name="T8" fmla="*/ 0 w 62"/>
              <a:gd name="T9" fmla="*/ 9048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8"/>
              <a:gd name="T17" fmla="*/ 62 w 62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8">
                <a:moveTo>
                  <a:pt x="0" y="57"/>
                </a:moveTo>
                <a:lnTo>
                  <a:pt x="58" y="0"/>
                </a:lnTo>
                <a:lnTo>
                  <a:pt x="62" y="7"/>
                </a:lnTo>
                <a:lnTo>
                  <a:pt x="8" y="68"/>
                </a:lnTo>
                <a:lnTo>
                  <a:pt x="0" y="5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4" name="Freeform 96"/>
          <p:cNvSpPr>
            <a:spLocks/>
          </p:cNvSpPr>
          <p:nvPr/>
        </p:nvSpPr>
        <p:spPr bwMode="auto">
          <a:xfrm>
            <a:off x="2547012" y="4424363"/>
            <a:ext cx="104907" cy="107950"/>
          </a:xfrm>
          <a:custGeom>
            <a:avLst/>
            <a:gdLst>
              <a:gd name="T0" fmla="*/ 0 w 61"/>
              <a:gd name="T1" fmla="*/ 96837 h 68"/>
              <a:gd name="T2" fmla="*/ 79375 w 61"/>
              <a:gd name="T3" fmla="*/ 0 h 68"/>
              <a:gd name="T4" fmla="*/ 96837 w 61"/>
              <a:gd name="T5" fmla="*/ 17462 h 68"/>
              <a:gd name="T6" fmla="*/ 11112 w 61"/>
              <a:gd name="T7" fmla="*/ 107950 h 68"/>
              <a:gd name="T8" fmla="*/ 0 w 61"/>
              <a:gd name="T9" fmla="*/ 9683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68"/>
              <a:gd name="T17" fmla="*/ 61 w 61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68">
                <a:moveTo>
                  <a:pt x="0" y="61"/>
                </a:moveTo>
                <a:lnTo>
                  <a:pt x="50" y="0"/>
                </a:lnTo>
                <a:lnTo>
                  <a:pt x="61" y="11"/>
                </a:lnTo>
                <a:lnTo>
                  <a:pt x="7" y="68"/>
                </a:lnTo>
                <a:lnTo>
                  <a:pt x="0" y="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5" name="Freeform 97"/>
          <p:cNvSpPr>
            <a:spLocks/>
          </p:cNvSpPr>
          <p:nvPr/>
        </p:nvSpPr>
        <p:spPr bwMode="auto">
          <a:xfrm>
            <a:off x="2354396" y="4635500"/>
            <a:ext cx="104907" cy="103188"/>
          </a:xfrm>
          <a:custGeom>
            <a:avLst/>
            <a:gdLst>
              <a:gd name="T0" fmla="*/ 0 w 61"/>
              <a:gd name="T1" fmla="*/ 92075 h 65"/>
              <a:gd name="T2" fmla="*/ 79375 w 61"/>
              <a:gd name="T3" fmla="*/ 0 h 65"/>
              <a:gd name="T4" fmla="*/ 96837 w 61"/>
              <a:gd name="T5" fmla="*/ 6350 h 65"/>
              <a:gd name="T6" fmla="*/ 17462 w 61"/>
              <a:gd name="T7" fmla="*/ 103188 h 65"/>
              <a:gd name="T8" fmla="*/ 0 w 61"/>
              <a:gd name="T9" fmla="*/ 92075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65"/>
              <a:gd name="T17" fmla="*/ 61 w 61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65">
                <a:moveTo>
                  <a:pt x="0" y="58"/>
                </a:moveTo>
                <a:lnTo>
                  <a:pt x="50" y="0"/>
                </a:lnTo>
                <a:lnTo>
                  <a:pt x="61" y="4"/>
                </a:lnTo>
                <a:lnTo>
                  <a:pt x="11" y="65"/>
                </a:lnTo>
                <a:lnTo>
                  <a:pt x="0" y="5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6" name="Freeform 98"/>
          <p:cNvSpPr>
            <a:spLocks/>
          </p:cNvSpPr>
          <p:nvPr/>
        </p:nvSpPr>
        <p:spPr bwMode="auto">
          <a:xfrm>
            <a:off x="2180696" y="4841875"/>
            <a:ext cx="99748" cy="107950"/>
          </a:xfrm>
          <a:custGeom>
            <a:avLst/>
            <a:gdLst>
              <a:gd name="T0" fmla="*/ 0 w 58"/>
              <a:gd name="T1" fmla="*/ 96837 h 68"/>
              <a:gd name="T2" fmla="*/ 74613 w 58"/>
              <a:gd name="T3" fmla="*/ 0 h 68"/>
              <a:gd name="T4" fmla="*/ 92075 w 58"/>
              <a:gd name="T5" fmla="*/ 11112 h 68"/>
              <a:gd name="T6" fmla="*/ 11113 w 58"/>
              <a:gd name="T7" fmla="*/ 107950 h 68"/>
              <a:gd name="T8" fmla="*/ 0 w 58"/>
              <a:gd name="T9" fmla="*/ 9683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68"/>
              <a:gd name="T17" fmla="*/ 58 w 5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68">
                <a:moveTo>
                  <a:pt x="0" y="61"/>
                </a:moveTo>
                <a:lnTo>
                  <a:pt x="47" y="0"/>
                </a:lnTo>
                <a:lnTo>
                  <a:pt x="58" y="7"/>
                </a:lnTo>
                <a:lnTo>
                  <a:pt x="7" y="68"/>
                </a:lnTo>
                <a:lnTo>
                  <a:pt x="0" y="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7" name="Freeform 99"/>
          <p:cNvSpPr>
            <a:spLocks/>
          </p:cNvSpPr>
          <p:nvPr/>
        </p:nvSpPr>
        <p:spPr bwMode="auto">
          <a:xfrm>
            <a:off x="2006998" y="5057775"/>
            <a:ext cx="92869" cy="109538"/>
          </a:xfrm>
          <a:custGeom>
            <a:avLst/>
            <a:gdLst>
              <a:gd name="T0" fmla="*/ 0 w 54"/>
              <a:gd name="T1" fmla="*/ 98425 h 69"/>
              <a:gd name="T2" fmla="*/ 74613 w 54"/>
              <a:gd name="T3" fmla="*/ 0 h 69"/>
              <a:gd name="T4" fmla="*/ 85725 w 54"/>
              <a:gd name="T5" fmla="*/ 6350 h 69"/>
              <a:gd name="T6" fmla="*/ 17463 w 54"/>
              <a:gd name="T7" fmla="*/ 109538 h 69"/>
              <a:gd name="T8" fmla="*/ 0 w 54"/>
              <a:gd name="T9" fmla="*/ 98425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9"/>
              <a:gd name="T17" fmla="*/ 54 w 54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9">
                <a:moveTo>
                  <a:pt x="0" y="62"/>
                </a:moveTo>
                <a:lnTo>
                  <a:pt x="47" y="0"/>
                </a:lnTo>
                <a:lnTo>
                  <a:pt x="54" y="4"/>
                </a:lnTo>
                <a:lnTo>
                  <a:pt x="11" y="69"/>
                </a:lnTo>
                <a:lnTo>
                  <a:pt x="0" y="6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8" name="Freeform 100"/>
          <p:cNvSpPr>
            <a:spLocks/>
          </p:cNvSpPr>
          <p:nvPr/>
        </p:nvSpPr>
        <p:spPr bwMode="auto">
          <a:xfrm>
            <a:off x="1852216" y="5281613"/>
            <a:ext cx="87709" cy="114300"/>
          </a:xfrm>
          <a:custGeom>
            <a:avLst/>
            <a:gdLst>
              <a:gd name="T0" fmla="*/ 0 w 51"/>
              <a:gd name="T1" fmla="*/ 101600 h 72"/>
              <a:gd name="T2" fmla="*/ 63500 w 51"/>
              <a:gd name="T3" fmla="*/ 0 h 72"/>
              <a:gd name="T4" fmla="*/ 80962 w 51"/>
              <a:gd name="T5" fmla="*/ 4762 h 72"/>
              <a:gd name="T6" fmla="*/ 11112 w 51"/>
              <a:gd name="T7" fmla="*/ 114300 h 72"/>
              <a:gd name="T8" fmla="*/ 0 w 51"/>
              <a:gd name="T9" fmla="*/ 10160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72"/>
              <a:gd name="T17" fmla="*/ 51 w 5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72">
                <a:moveTo>
                  <a:pt x="0" y="64"/>
                </a:moveTo>
                <a:lnTo>
                  <a:pt x="40" y="0"/>
                </a:lnTo>
                <a:lnTo>
                  <a:pt x="51" y="3"/>
                </a:lnTo>
                <a:lnTo>
                  <a:pt x="7" y="72"/>
                </a:lnTo>
                <a:lnTo>
                  <a:pt x="0" y="6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29" name="Freeform 101"/>
          <p:cNvSpPr>
            <a:spLocks/>
          </p:cNvSpPr>
          <p:nvPr/>
        </p:nvSpPr>
        <p:spPr bwMode="auto">
          <a:xfrm>
            <a:off x="6977196" y="2430464"/>
            <a:ext cx="37835" cy="142875"/>
          </a:xfrm>
          <a:custGeom>
            <a:avLst/>
            <a:gdLst>
              <a:gd name="T0" fmla="*/ 17463 w 22"/>
              <a:gd name="T1" fmla="*/ 0 h 90"/>
              <a:gd name="T2" fmla="*/ 34925 w 22"/>
              <a:gd name="T3" fmla="*/ 138113 h 90"/>
              <a:gd name="T4" fmla="*/ 22225 w 22"/>
              <a:gd name="T5" fmla="*/ 142875 h 90"/>
              <a:gd name="T6" fmla="*/ 0 w 22"/>
              <a:gd name="T7" fmla="*/ 0 h 90"/>
              <a:gd name="T8" fmla="*/ 17463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11" y="0"/>
                </a:moveTo>
                <a:lnTo>
                  <a:pt x="22" y="87"/>
                </a:lnTo>
                <a:lnTo>
                  <a:pt x="14" y="9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0" name="Freeform 102"/>
          <p:cNvSpPr>
            <a:spLocks/>
          </p:cNvSpPr>
          <p:nvPr/>
        </p:nvSpPr>
        <p:spPr bwMode="auto">
          <a:xfrm>
            <a:off x="6829294" y="2447926"/>
            <a:ext cx="30956" cy="142875"/>
          </a:xfrm>
          <a:custGeom>
            <a:avLst/>
            <a:gdLst>
              <a:gd name="T0" fmla="*/ 11112 w 18"/>
              <a:gd name="T1" fmla="*/ 0 h 90"/>
              <a:gd name="T2" fmla="*/ 28575 w 18"/>
              <a:gd name="T3" fmla="*/ 142875 h 90"/>
              <a:gd name="T4" fmla="*/ 22225 w 18"/>
              <a:gd name="T5" fmla="*/ 142875 h 90"/>
              <a:gd name="T6" fmla="*/ 0 w 18"/>
              <a:gd name="T7" fmla="*/ 0 h 90"/>
              <a:gd name="T8" fmla="*/ 11112 w 18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90"/>
              <a:gd name="T17" fmla="*/ 18 w 18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90">
                <a:moveTo>
                  <a:pt x="7" y="0"/>
                </a:moveTo>
                <a:lnTo>
                  <a:pt x="18" y="90"/>
                </a:lnTo>
                <a:lnTo>
                  <a:pt x="14" y="9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1" name="Freeform 103"/>
          <p:cNvSpPr>
            <a:spLocks/>
          </p:cNvSpPr>
          <p:nvPr/>
        </p:nvSpPr>
        <p:spPr bwMode="auto">
          <a:xfrm>
            <a:off x="6672792" y="2470151"/>
            <a:ext cx="37835" cy="142875"/>
          </a:xfrm>
          <a:custGeom>
            <a:avLst/>
            <a:gdLst>
              <a:gd name="T0" fmla="*/ 12700 w 22"/>
              <a:gd name="T1" fmla="*/ 0 h 90"/>
              <a:gd name="T2" fmla="*/ 34925 w 22"/>
              <a:gd name="T3" fmla="*/ 142875 h 90"/>
              <a:gd name="T4" fmla="*/ 23812 w 22"/>
              <a:gd name="T5" fmla="*/ 142875 h 90"/>
              <a:gd name="T6" fmla="*/ 0 w 22"/>
              <a:gd name="T7" fmla="*/ 0 h 90"/>
              <a:gd name="T8" fmla="*/ 12700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8" y="0"/>
                </a:moveTo>
                <a:lnTo>
                  <a:pt x="22" y="90"/>
                </a:lnTo>
                <a:lnTo>
                  <a:pt x="15" y="9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2" name="Freeform 104"/>
          <p:cNvSpPr>
            <a:spLocks/>
          </p:cNvSpPr>
          <p:nvPr/>
        </p:nvSpPr>
        <p:spPr bwMode="auto">
          <a:xfrm>
            <a:off x="6518011" y="2493964"/>
            <a:ext cx="37835" cy="142875"/>
          </a:xfrm>
          <a:custGeom>
            <a:avLst/>
            <a:gdLst>
              <a:gd name="T0" fmla="*/ 12700 w 22"/>
              <a:gd name="T1" fmla="*/ 0 h 90"/>
              <a:gd name="T2" fmla="*/ 34925 w 22"/>
              <a:gd name="T3" fmla="*/ 136525 h 90"/>
              <a:gd name="T4" fmla="*/ 23812 w 22"/>
              <a:gd name="T5" fmla="*/ 142875 h 90"/>
              <a:gd name="T6" fmla="*/ 0 w 22"/>
              <a:gd name="T7" fmla="*/ 4762 h 90"/>
              <a:gd name="T8" fmla="*/ 12700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8" y="0"/>
                </a:moveTo>
                <a:lnTo>
                  <a:pt x="22" y="86"/>
                </a:lnTo>
                <a:lnTo>
                  <a:pt x="15" y="90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3" name="Freeform 105"/>
          <p:cNvSpPr>
            <a:spLocks/>
          </p:cNvSpPr>
          <p:nvPr/>
        </p:nvSpPr>
        <p:spPr bwMode="auto">
          <a:xfrm>
            <a:off x="6363230" y="2522539"/>
            <a:ext cx="37835" cy="142875"/>
          </a:xfrm>
          <a:custGeom>
            <a:avLst/>
            <a:gdLst>
              <a:gd name="T0" fmla="*/ 12700 w 22"/>
              <a:gd name="T1" fmla="*/ 0 h 90"/>
              <a:gd name="T2" fmla="*/ 34925 w 22"/>
              <a:gd name="T3" fmla="*/ 136525 h 90"/>
              <a:gd name="T4" fmla="*/ 23812 w 22"/>
              <a:gd name="T5" fmla="*/ 142875 h 90"/>
              <a:gd name="T6" fmla="*/ 0 w 22"/>
              <a:gd name="T7" fmla="*/ 0 h 90"/>
              <a:gd name="T8" fmla="*/ 12700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8" y="0"/>
                </a:moveTo>
                <a:lnTo>
                  <a:pt x="22" y="86"/>
                </a:lnTo>
                <a:lnTo>
                  <a:pt x="15" y="9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4" name="Freeform 106"/>
          <p:cNvSpPr>
            <a:spLocks/>
          </p:cNvSpPr>
          <p:nvPr/>
        </p:nvSpPr>
        <p:spPr bwMode="auto">
          <a:xfrm>
            <a:off x="6203290" y="2544764"/>
            <a:ext cx="42994" cy="142875"/>
          </a:xfrm>
          <a:custGeom>
            <a:avLst/>
            <a:gdLst>
              <a:gd name="T0" fmla="*/ 11112 w 25"/>
              <a:gd name="T1" fmla="*/ 0 h 90"/>
              <a:gd name="T2" fmla="*/ 39687 w 25"/>
              <a:gd name="T3" fmla="*/ 142875 h 90"/>
              <a:gd name="T4" fmla="*/ 28575 w 25"/>
              <a:gd name="T5" fmla="*/ 142875 h 90"/>
              <a:gd name="T6" fmla="*/ 0 w 25"/>
              <a:gd name="T7" fmla="*/ 6350 h 90"/>
              <a:gd name="T8" fmla="*/ 11112 w 25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90"/>
              <a:gd name="T17" fmla="*/ 25 w 25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90">
                <a:moveTo>
                  <a:pt x="7" y="0"/>
                </a:moveTo>
                <a:lnTo>
                  <a:pt x="25" y="90"/>
                </a:lnTo>
                <a:lnTo>
                  <a:pt x="18" y="90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5" name="Freeform 107"/>
          <p:cNvSpPr>
            <a:spLocks/>
          </p:cNvSpPr>
          <p:nvPr/>
        </p:nvSpPr>
        <p:spPr bwMode="auto">
          <a:xfrm>
            <a:off x="6041629" y="2579689"/>
            <a:ext cx="42994" cy="142875"/>
          </a:xfrm>
          <a:custGeom>
            <a:avLst/>
            <a:gdLst>
              <a:gd name="T0" fmla="*/ 11112 w 25"/>
              <a:gd name="T1" fmla="*/ 0 h 90"/>
              <a:gd name="T2" fmla="*/ 39687 w 25"/>
              <a:gd name="T3" fmla="*/ 142875 h 90"/>
              <a:gd name="T4" fmla="*/ 34925 w 25"/>
              <a:gd name="T5" fmla="*/ 142875 h 90"/>
              <a:gd name="T6" fmla="*/ 0 w 25"/>
              <a:gd name="T7" fmla="*/ 4762 h 90"/>
              <a:gd name="T8" fmla="*/ 11112 w 25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90"/>
              <a:gd name="T17" fmla="*/ 25 w 25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90">
                <a:moveTo>
                  <a:pt x="7" y="0"/>
                </a:moveTo>
                <a:lnTo>
                  <a:pt x="25" y="90"/>
                </a:lnTo>
                <a:lnTo>
                  <a:pt x="22" y="90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6" name="Freeform 108"/>
          <p:cNvSpPr>
            <a:spLocks/>
          </p:cNvSpPr>
          <p:nvPr/>
        </p:nvSpPr>
        <p:spPr bwMode="auto">
          <a:xfrm>
            <a:off x="5879969" y="2613026"/>
            <a:ext cx="49873" cy="138113"/>
          </a:xfrm>
          <a:custGeom>
            <a:avLst/>
            <a:gdLst>
              <a:gd name="T0" fmla="*/ 11112 w 29"/>
              <a:gd name="T1" fmla="*/ 0 h 87"/>
              <a:gd name="T2" fmla="*/ 46037 w 29"/>
              <a:gd name="T3" fmla="*/ 138113 h 87"/>
              <a:gd name="T4" fmla="*/ 34925 w 29"/>
              <a:gd name="T5" fmla="*/ 138113 h 87"/>
              <a:gd name="T6" fmla="*/ 0 w 29"/>
              <a:gd name="T7" fmla="*/ 6350 h 87"/>
              <a:gd name="T8" fmla="*/ 11112 w 29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87"/>
              <a:gd name="T17" fmla="*/ 29 w 29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87">
                <a:moveTo>
                  <a:pt x="7" y="0"/>
                </a:moveTo>
                <a:lnTo>
                  <a:pt x="29" y="87"/>
                </a:lnTo>
                <a:lnTo>
                  <a:pt x="22" y="87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7" name="Freeform 109"/>
          <p:cNvSpPr>
            <a:spLocks/>
          </p:cNvSpPr>
          <p:nvPr/>
        </p:nvSpPr>
        <p:spPr bwMode="auto">
          <a:xfrm>
            <a:off x="5713148" y="2652713"/>
            <a:ext cx="55033" cy="138112"/>
          </a:xfrm>
          <a:custGeom>
            <a:avLst/>
            <a:gdLst>
              <a:gd name="T0" fmla="*/ 17462 w 32"/>
              <a:gd name="T1" fmla="*/ 0 h 87"/>
              <a:gd name="T2" fmla="*/ 50800 w 32"/>
              <a:gd name="T3" fmla="*/ 138112 h 87"/>
              <a:gd name="T4" fmla="*/ 39687 w 32"/>
              <a:gd name="T5" fmla="*/ 138112 h 87"/>
              <a:gd name="T6" fmla="*/ 0 w 32"/>
              <a:gd name="T7" fmla="*/ 0 h 87"/>
              <a:gd name="T8" fmla="*/ 17462 w 32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87"/>
              <a:gd name="T17" fmla="*/ 32 w 32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87">
                <a:moveTo>
                  <a:pt x="11" y="0"/>
                </a:moveTo>
                <a:lnTo>
                  <a:pt x="32" y="87"/>
                </a:lnTo>
                <a:lnTo>
                  <a:pt x="25" y="87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8" name="Freeform 110"/>
          <p:cNvSpPr>
            <a:spLocks/>
          </p:cNvSpPr>
          <p:nvPr/>
        </p:nvSpPr>
        <p:spPr bwMode="auto">
          <a:xfrm>
            <a:off x="5551487" y="2693989"/>
            <a:ext cx="56754" cy="136525"/>
          </a:xfrm>
          <a:custGeom>
            <a:avLst/>
            <a:gdLst>
              <a:gd name="T0" fmla="*/ 11113 w 33"/>
              <a:gd name="T1" fmla="*/ 0 h 86"/>
              <a:gd name="T2" fmla="*/ 52388 w 33"/>
              <a:gd name="T3" fmla="*/ 136525 h 86"/>
              <a:gd name="T4" fmla="*/ 34925 w 33"/>
              <a:gd name="T5" fmla="*/ 136525 h 86"/>
              <a:gd name="T6" fmla="*/ 0 w 33"/>
              <a:gd name="T7" fmla="*/ 4762 h 86"/>
              <a:gd name="T8" fmla="*/ 11113 w 33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86"/>
              <a:gd name="T17" fmla="*/ 33 w 33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86">
                <a:moveTo>
                  <a:pt x="7" y="0"/>
                </a:moveTo>
                <a:lnTo>
                  <a:pt x="33" y="86"/>
                </a:lnTo>
                <a:lnTo>
                  <a:pt x="22" y="86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39" name="Freeform 111"/>
          <p:cNvSpPr>
            <a:spLocks/>
          </p:cNvSpPr>
          <p:nvPr/>
        </p:nvSpPr>
        <p:spPr bwMode="auto">
          <a:xfrm>
            <a:off x="5372630" y="2733675"/>
            <a:ext cx="80831" cy="147638"/>
          </a:xfrm>
          <a:custGeom>
            <a:avLst/>
            <a:gdLst>
              <a:gd name="T0" fmla="*/ 33338 w 47"/>
              <a:gd name="T1" fmla="*/ 0 h 93"/>
              <a:gd name="T2" fmla="*/ 74613 w 47"/>
              <a:gd name="T3" fmla="*/ 136525 h 93"/>
              <a:gd name="T4" fmla="*/ 39688 w 47"/>
              <a:gd name="T5" fmla="*/ 147638 h 93"/>
              <a:gd name="T6" fmla="*/ 0 w 47"/>
              <a:gd name="T7" fmla="*/ 11113 h 93"/>
              <a:gd name="T8" fmla="*/ 33338 w 47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93"/>
              <a:gd name="T17" fmla="*/ 47 w 47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93">
                <a:moveTo>
                  <a:pt x="21" y="0"/>
                </a:moveTo>
                <a:lnTo>
                  <a:pt x="47" y="86"/>
                </a:lnTo>
                <a:lnTo>
                  <a:pt x="25" y="93"/>
                </a:lnTo>
                <a:lnTo>
                  <a:pt x="0" y="7"/>
                </a:lnTo>
                <a:lnTo>
                  <a:pt x="2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0" name="Freeform 112"/>
          <p:cNvSpPr>
            <a:spLocks/>
          </p:cNvSpPr>
          <p:nvPr/>
        </p:nvSpPr>
        <p:spPr bwMode="auto">
          <a:xfrm>
            <a:off x="5217848" y="2790826"/>
            <a:ext cx="61913" cy="136525"/>
          </a:xfrm>
          <a:custGeom>
            <a:avLst/>
            <a:gdLst>
              <a:gd name="T0" fmla="*/ 4762 w 36"/>
              <a:gd name="T1" fmla="*/ 0 h 86"/>
              <a:gd name="T2" fmla="*/ 57150 w 36"/>
              <a:gd name="T3" fmla="*/ 131763 h 86"/>
              <a:gd name="T4" fmla="*/ 39687 w 36"/>
              <a:gd name="T5" fmla="*/ 136525 h 86"/>
              <a:gd name="T6" fmla="*/ 0 w 36"/>
              <a:gd name="T7" fmla="*/ 4762 h 86"/>
              <a:gd name="T8" fmla="*/ 4762 w 36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86"/>
              <a:gd name="T17" fmla="*/ 36 w 36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86">
                <a:moveTo>
                  <a:pt x="3" y="0"/>
                </a:moveTo>
                <a:lnTo>
                  <a:pt x="36" y="83"/>
                </a:lnTo>
                <a:lnTo>
                  <a:pt x="25" y="86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1" name="Freeform 113"/>
          <p:cNvSpPr>
            <a:spLocks/>
          </p:cNvSpPr>
          <p:nvPr/>
        </p:nvSpPr>
        <p:spPr bwMode="auto">
          <a:xfrm>
            <a:off x="5044150" y="2841626"/>
            <a:ext cx="67071" cy="138113"/>
          </a:xfrm>
          <a:custGeom>
            <a:avLst/>
            <a:gdLst>
              <a:gd name="T0" fmla="*/ 11112 w 39"/>
              <a:gd name="T1" fmla="*/ 0 h 87"/>
              <a:gd name="T2" fmla="*/ 61912 w 39"/>
              <a:gd name="T3" fmla="*/ 138113 h 87"/>
              <a:gd name="T4" fmla="*/ 46037 w 39"/>
              <a:gd name="T5" fmla="*/ 138113 h 87"/>
              <a:gd name="T6" fmla="*/ 0 w 39"/>
              <a:gd name="T7" fmla="*/ 6350 h 87"/>
              <a:gd name="T8" fmla="*/ 11112 w 39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87"/>
              <a:gd name="T17" fmla="*/ 39 w 39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87">
                <a:moveTo>
                  <a:pt x="7" y="0"/>
                </a:moveTo>
                <a:lnTo>
                  <a:pt x="39" y="87"/>
                </a:lnTo>
                <a:lnTo>
                  <a:pt x="29" y="87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2" name="Freeform 114"/>
          <p:cNvSpPr>
            <a:spLocks/>
          </p:cNvSpPr>
          <p:nvPr/>
        </p:nvSpPr>
        <p:spPr bwMode="auto">
          <a:xfrm>
            <a:off x="4870450" y="2905126"/>
            <a:ext cx="73952" cy="136525"/>
          </a:xfrm>
          <a:custGeom>
            <a:avLst/>
            <a:gdLst>
              <a:gd name="T0" fmla="*/ 11113 w 43"/>
              <a:gd name="T1" fmla="*/ 0 h 86"/>
              <a:gd name="T2" fmla="*/ 68263 w 43"/>
              <a:gd name="T3" fmla="*/ 131763 h 86"/>
              <a:gd name="T4" fmla="*/ 50800 w 43"/>
              <a:gd name="T5" fmla="*/ 136525 h 86"/>
              <a:gd name="T6" fmla="*/ 0 w 43"/>
              <a:gd name="T7" fmla="*/ 4762 h 86"/>
              <a:gd name="T8" fmla="*/ 11113 w 43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86"/>
              <a:gd name="T17" fmla="*/ 43 w 43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86">
                <a:moveTo>
                  <a:pt x="7" y="0"/>
                </a:moveTo>
                <a:lnTo>
                  <a:pt x="43" y="83"/>
                </a:lnTo>
                <a:lnTo>
                  <a:pt x="32" y="86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3" name="Freeform 115"/>
          <p:cNvSpPr>
            <a:spLocks/>
          </p:cNvSpPr>
          <p:nvPr/>
        </p:nvSpPr>
        <p:spPr bwMode="auto">
          <a:xfrm>
            <a:off x="4696751" y="2973388"/>
            <a:ext cx="73951" cy="131762"/>
          </a:xfrm>
          <a:custGeom>
            <a:avLst/>
            <a:gdLst>
              <a:gd name="T0" fmla="*/ 11112 w 43"/>
              <a:gd name="T1" fmla="*/ 0 h 83"/>
              <a:gd name="T2" fmla="*/ 68262 w 43"/>
              <a:gd name="T3" fmla="*/ 125412 h 83"/>
              <a:gd name="T4" fmla="*/ 57150 w 43"/>
              <a:gd name="T5" fmla="*/ 131762 h 83"/>
              <a:gd name="T6" fmla="*/ 0 w 43"/>
              <a:gd name="T7" fmla="*/ 0 h 83"/>
              <a:gd name="T8" fmla="*/ 11112 w 43"/>
              <a:gd name="T9" fmla="*/ 0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83"/>
              <a:gd name="T17" fmla="*/ 43 w 43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83">
                <a:moveTo>
                  <a:pt x="7" y="0"/>
                </a:moveTo>
                <a:lnTo>
                  <a:pt x="43" y="79"/>
                </a:lnTo>
                <a:lnTo>
                  <a:pt x="36" y="83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4" name="Freeform 116"/>
          <p:cNvSpPr>
            <a:spLocks/>
          </p:cNvSpPr>
          <p:nvPr/>
        </p:nvSpPr>
        <p:spPr bwMode="auto">
          <a:xfrm>
            <a:off x="4517894" y="3041651"/>
            <a:ext cx="79110" cy="138113"/>
          </a:xfrm>
          <a:custGeom>
            <a:avLst/>
            <a:gdLst>
              <a:gd name="T0" fmla="*/ 15875 w 46"/>
              <a:gd name="T1" fmla="*/ 0 h 87"/>
              <a:gd name="T2" fmla="*/ 73025 w 46"/>
              <a:gd name="T3" fmla="*/ 131763 h 87"/>
              <a:gd name="T4" fmla="*/ 61913 w 46"/>
              <a:gd name="T5" fmla="*/ 138113 h 87"/>
              <a:gd name="T6" fmla="*/ 0 w 46"/>
              <a:gd name="T7" fmla="*/ 6350 h 87"/>
              <a:gd name="T8" fmla="*/ 15875 w 46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7"/>
              <a:gd name="T17" fmla="*/ 46 w 46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7">
                <a:moveTo>
                  <a:pt x="10" y="0"/>
                </a:moveTo>
                <a:lnTo>
                  <a:pt x="46" y="83"/>
                </a:lnTo>
                <a:lnTo>
                  <a:pt x="39" y="87"/>
                </a:lnTo>
                <a:lnTo>
                  <a:pt x="0" y="4"/>
                </a:lnTo>
                <a:lnTo>
                  <a:pt x="10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5" name="Freeform 117"/>
          <p:cNvSpPr>
            <a:spLocks/>
          </p:cNvSpPr>
          <p:nvPr/>
        </p:nvSpPr>
        <p:spPr bwMode="auto">
          <a:xfrm>
            <a:off x="4344195" y="3122614"/>
            <a:ext cx="79110" cy="130175"/>
          </a:xfrm>
          <a:custGeom>
            <a:avLst/>
            <a:gdLst>
              <a:gd name="T0" fmla="*/ 11112 w 46"/>
              <a:gd name="T1" fmla="*/ 0 h 82"/>
              <a:gd name="T2" fmla="*/ 73025 w 46"/>
              <a:gd name="T3" fmla="*/ 130175 h 82"/>
              <a:gd name="T4" fmla="*/ 61913 w 46"/>
              <a:gd name="T5" fmla="*/ 130175 h 82"/>
              <a:gd name="T6" fmla="*/ 0 w 46"/>
              <a:gd name="T7" fmla="*/ 4762 h 82"/>
              <a:gd name="T8" fmla="*/ 11112 w 46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2"/>
              <a:gd name="T17" fmla="*/ 46 w 46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2">
                <a:moveTo>
                  <a:pt x="7" y="0"/>
                </a:moveTo>
                <a:lnTo>
                  <a:pt x="46" y="82"/>
                </a:lnTo>
                <a:lnTo>
                  <a:pt x="39" y="82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6" name="Freeform 118"/>
          <p:cNvSpPr>
            <a:spLocks/>
          </p:cNvSpPr>
          <p:nvPr/>
        </p:nvSpPr>
        <p:spPr bwMode="auto">
          <a:xfrm>
            <a:off x="4158457" y="3213101"/>
            <a:ext cx="92869" cy="131763"/>
          </a:xfrm>
          <a:custGeom>
            <a:avLst/>
            <a:gdLst>
              <a:gd name="T0" fmla="*/ 11112 w 54"/>
              <a:gd name="T1" fmla="*/ 0 h 83"/>
              <a:gd name="T2" fmla="*/ 85725 w 54"/>
              <a:gd name="T3" fmla="*/ 120650 h 83"/>
              <a:gd name="T4" fmla="*/ 68263 w 54"/>
              <a:gd name="T5" fmla="*/ 131763 h 83"/>
              <a:gd name="T6" fmla="*/ 0 w 54"/>
              <a:gd name="T7" fmla="*/ 6350 h 83"/>
              <a:gd name="T8" fmla="*/ 11112 w 54"/>
              <a:gd name="T9" fmla="*/ 0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83"/>
              <a:gd name="T17" fmla="*/ 54 w 54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83">
                <a:moveTo>
                  <a:pt x="7" y="0"/>
                </a:moveTo>
                <a:lnTo>
                  <a:pt x="54" y="76"/>
                </a:lnTo>
                <a:lnTo>
                  <a:pt x="43" y="83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7" name="Freeform 119"/>
          <p:cNvSpPr>
            <a:spLocks/>
          </p:cNvSpPr>
          <p:nvPr/>
        </p:nvSpPr>
        <p:spPr bwMode="auto">
          <a:xfrm>
            <a:off x="3977879" y="3309938"/>
            <a:ext cx="92869" cy="125412"/>
          </a:xfrm>
          <a:custGeom>
            <a:avLst/>
            <a:gdLst>
              <a:gd name="T0" fmla="*/ 11112 w 54"/>
              <a:gd name="T1" fmla="*/ 0 h 79"/>
              <a:gd name="T2" fmla="*/ 85725 w 54"/>
              <a:gd name="T3" fmla="*/ 120650 h 79"/>
              <a:gd name="T4" fmla="*/ 74613 w 54"/>
              <a:gd name="T5" fmla="*/ 125412 h 79"/>
              <a:gd name="T6" fmla="*/ 0 w 54"/>
              <a:gd name="T7" fmla="*/ 6350 h 79"/>
              <a:gd name="T8" fmla="*/ 11112 w 5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9"/>
              <a:gd name="T17" fmla="*/ 54 w 5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9">
                <a:moveTo>
                  <a:pt x="7" y="0"/>
                </a:moveTo>
                <a:lnTo>
                  <a:pt x="54" y="76"/>
                </a:lnTo>
                <a:lnTo>
                  <a:pt x="47" y="79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8" name="Freeform 120"/>
          <p:cNvSpPr>
            <a:spLocks/>
          </p:cNvSpPr>
          <p:nvPr/>
        </p:nvSpPr>
        <p:spPr bwMode="auto">
          <a:xfrm>
            <a:off x="3799021" y="3413126"/>
            <a:ext cx="92869" cy="125413"/>
          </a:xfrm>
          <a:custGeom>
            <a:avLst/>
            <a:gdLst>
              <a:gd name="T0" fmla="*/ 4763 w 54"/>
              <a:gd name="T1" fmla="*/ 0 h 79"/>
              <a:gd name="T2" fmla="*/ 85725 w 54"/>
              <a:gd name="T3" fmla="*/ 120650 h 79"/>
              <a:gd name="T4" fmla="*/ 73025 w 54"/>
              <a:gd name="T5" fmla="*/ 125413 h 79"/>
              <a:gd name="T6" fmla="*/ 0 w 54"/>
              <a:gd name="T7" fmla="*/ 6350 h 79"/>
              <a:gd name="T8" fmla="*/ 4763 w 5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9"/>
              <a:gd name="T17" fmla="*/ 54 w 5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9">
                <a:moveTo>
                  <a:pt x="3" y="0"/>
                </a:moveTo>
                <a:lnTo>
                  <a:pt x="54" y="76"/>
                </a:lnTo>
                <a:lnTo>
                  <a:pt x="46" y="79"/>
                </a:lnTo>
                <a:lnTo>
                  <a:pt x="0" y="4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49" name="Freeform 121"/>
          <p:cNvSpPr>
            <a:spLocks/>
          </p:cNvSpPr>
          <p:nvPr/>
        </p:nvSpPr>
        <p:spPr bwMode="auto">
          <a:xfrm>
            <a:off x="3599525" y="3521076"/>
            <a:ext cx="118665" cy="138113"/>
          </a:xfrm>
          <a:custGeom>
            <a:avLst/>
            <a:gdLst>
              <a:gd name="T0" fmla="*/ 28575 w 69"/>
              <a:gd name="T1" fmla="*/ 0 h 87"/>
              <a:gd name="T2" fmla="*/ 109537 w 69"/>
              <a:gd name="T3" fmla="*/ 120650 h 87"/>
              <a:gd name="T4" fmla="*/ 80962 w 69"/>
              <a:gd name="T5" fmla="*/ 138113 h 87"/>
              <a:gd name="T6" fmla="*/ 0 w 69"/>
              <a:gd name="T7" fmla="*/ 23813 h 87"/>
              <a:gd name="T8" fmla="*/ 28575 w 69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87"/>
              <a:gd name="T17" fmla="*/ 69 w 69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87">
                <a:moveTo>
                  <a:pt x="18" y="0"/>
                </a:moveTo>
                <a:lnTo>
                  <a:pt x="69" y="76"/>
                </a:lnTo>
                <a:lnTo>
                  <a:pt x="51" y="87"/>
                </a:lnTo>
                <a:lnTo>
                  <a:pt x="0" y="15"/>
                </a:lnTo>
                <a:lnTo>
                  <a:pt x="1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0" name="Freeform 122"/>
          <p:cNvSpPr>
            <a:spLocks/>
          </p:cNvSpPr>
          <p:nvPr/>
        </p:nvSpPr>
        <p:spPr bwMode="auto">
          <a:xfrm>
            <a:off x="3420667" y="3659188"/>
            <a:ext cx="104907" cy="119062"/>
          </a:xfrm>
          <a:custGeom>
            <a:avLst/>
            <a:gdLst>
              <a:gd name="T0" fmla="*/ 11112 w 61"/>
              <a:gd name="T1" fmla="*/ 0 h 75"/>
              <a:gd name="T2" fmla="*/ 96837 w 61"/>
              <a:gd name="T3" fmla="*/ 114300 h 75"/>
              <a:gd name="T4" fmla="*/ 85725 w 61"/>
              <a:gd name="T5" fmla="*/ 119062 h 75"/>
              <a:gd name="T6" fmla="*/ 0 w 61"/>
              <a:gd name="T7" fmla="*/ 4762 h 75"/>
              <a:gd name="T8" fmla="*/ 11112 w 61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5"/>
              <a:gd name="T17" fmla="*/ 61 w 61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5">
                <a:moveTo>
                  <a:pt x="7" y="0"/>
                </a:moveTo>
                <a:lnTo>
                  <a:pt x="61" y="72"/>
                </a:lnTo>
                <a:lnTo>
                  <a:pt x="54" y="75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1" name="Freeform 123"/>
          <p:cNvSpPr>
            <a:spLocks/>
          </p:cNvSpPr>
          <p:nvPr/>
        </p:nvSpPr>
        <p:spPr bwMode="auto">
          <a:xfrm>
            <a:off x="3234929" y="3795713"/>
            <a:ext cx="110067" cy="120650"/>
          </a:xfrm>
          <a:custGeom>
            <a:avLst/>
            <a:gdLst>
              <a:gd name="T0" fmla="*/ 11112 w 64"/>
              <a:gd name="T1" fmla="*/ 0 h 76"/>
              <a:gd name="T2" fmla="*/ 101600 w 64"/>
              <a:gd name="T3" fmla="*/ 114300 h 76"/>
              <a:gd name="T4" fmla="*/ 90487 w 64"/>
              <a:gd name="T5" fmla="*/ 120650 h 76"/>
              <a:gd name="T6" fmla="*/ 0 w 64"/>
              <a:gd name="T7" fmla="*/ 11112 h 76"/>
              <a:gd name="T8" fmla="*/ 11112 w 64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76"/>
              <a:gd name="T17" fmla="*/ 64 w 64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76">
                <a:moveTo>
                  <a:pt x="7" y="0"/>
                </a:moveTo>
                <a:lnTo>
                  <a:pt x="64" y="72"/>
                </a:lnTo>
                <a:lnTo>
                  <a:pt x="57" y="76"/>
                </a:lnTo>
                <a:lnTo>
                  <a:pt x="0" y="7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2" name="Freeform 124"/>
          <p:cNvSpPr>
            <a:spLocks/>
          </p:cNvSpPr>
          <p:nvPr/>
        </p:nvSpPr>
        <p:spPr bwMode="auto">
          <a:xfrm>
            <a:off x="3042313" y="3949700"/>
            <a:ext cx="111786" cy="114300"/>
          </a:xfrm>
          <a:custGeom>
            <a:avLst/>
            <a:gdLst>
              <a:gd name="T0" fmla="*/ 11112 w 65"/>
              <a:gd name="T1" fmla="*/ 0 h 72"/>
              <a:gd name="T2" fmla="*/ 103187 w 65"/>
              <a:gd name="T3" fmla="*/ 109538 h 72"/>
              <a:gd name="T4" fmla="*/ 96837 w 65"/>
              <a:gd name="T5" fmla="*/ 114300 h 72"/>
              <a:gd name="T6" fmla="*/ 0 w 65"/>
              <a:gd name="T7" fmla="*/ 12700 h 72"/>
              <a:gd name="T8" fmla="*/ 11112 w 65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72"/>
              <a:gd name="T17" fmla="*/ 65 w 65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72">
                <a:moveTo>
                  <a:pt x="7" y="0"/>
                </a:moveTo>
                <a:lnTo>
                  <a:pt x="65" y="69"/>
                </a:lnTo>
                <a:lnTo>
                  <a:pt x="61" y="72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3" name="Freeform 125"/>
          <p:cNvSpPr>
            <a:spLocks/>
          </p:cNvSpPr>
          <p:nvPr/>
        </p:nvSpPr>
        <p:spPr bwMode="auto">
          <a:xfrm>
            <a:off x="2849696" y="4121150"/>
            <a:ext cx="118665" cy="109538"/>
          </a:xfrm>
          <a:custGeom>
            <a:avLst/>
            <a:gdLst>
              <a:gd name="T0" fmla="*/ 6350 w 69"/>
              <a:gd name="T1" fmla="*/ 0 h 69"/>
              <a:gd name="T2" fmla="*/ 109537 w 69"/>
              <a:gd name="T3" fmla="*/ 96838 h 69"/>
              <a:gd name="T4" fmla="*/ 96837 w 69"/>
              <a:gd name="T5" fmla="*/ 109538 h 69"/>
              <a:gd name="T6" fmla="*/ 0 w 69"/>
              <a:gd name="T7" fmla="*/ 11113 h 69"/>
              <a:gd name="T8" fmla="*/ 6350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4" y="0"/>
                </a:moveTo>
                <a:lnTo>
                  <a:pt x="69" y="61"/>
                </a:lnTo>
                <a:lnTo>
                  <a:pt x="61" y="69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4" name="Freeform 126"/>
          <p:cNvSpPr>
            <a:spLocks/>
          </p:cNvSpPr>
          <p:nvPr/>
        </p:nvSpPr>
        <p:spPr bwMode="auto">
          <a:xfrm>
            <a:off x="2651919" y="4303714"/>
            <a:ext cx="123825" cy="103187"/>
          </a:xfrm>
          <a:custGeom>
            <a:avLst/>
            <a:gdLst>
              <a:gd name="T0" fmla="*/ 11112 w 72"/>
              <a:gd name="T1" fmla="*/ 0 h 65"/>
              <a:gd name="T2" fmla="*/ 114300 w 72"/>
              <a:gd name="T3" fmla="*/ 98425 h 65"/>
              <a:gd name="T4" fmla="*/ 103188 w 72"/>
              <a:gd name="T5" fmla="*/ 103187 h 65"/>
              <a:gd name="T6" fmla="*/ 0 w 72"/>
              <a:gd name="T7" fmla="*/ 12700 h 65"/>
              <a:gd name="T8" fmla="*/ 11112 w 72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5"/>
              <a:gd name="T17" fmla="*/ 72 w 7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5">
                <a:moveTo>
                  <a:pt x="7" y="0"/>
                </a:moveTo>
                <a:lnTo>
                  <a:pt x="72" y="62"/>
                </a:lnTo>
                <a:lnTo>
                  <a:pt x="65" y="65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5" name="Freeform 127"/>
          <p:cNvSpPr>
            <a:spLocks/>
          </p:cNvSpPr>
          <p:nvPr/>
        </p:nvSpPr>
        <p:spPr bwMode="auto">
          <a:xfrm>
            <a:off x="2454143" y="4510089"/>
            <a:ext cx="128984" cy="96837"/>
          </a:xfrm>
          <a:custGeom>
            <a:avLst/>
            <a:gdLst>
              <a:gd name="T0" fmla="*/ 11112 w 75"/>
              <a:gd name="T1" fmla="*/ 0 h 61"/>
              <a:gd name="T2" fmla="*/ 119062 w 75"/>
              <a:gd name="T3" fmla="*/ 92075 h 61"/>
              <a:gd name="T4" fmla="*/ 107950 w 75"/>
              <a:gd name="T5" fmla="*/ 96837 h 61"/>
              <a:gd name="T6" fmla="*/ 0 w 75"/>
              <a:gd name="T7" fmla="*/ 6350 h 61"/>
              <a:gd name="T8" fmla="*/ 11112 w 7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61"/>
              <a:gd name="T17" fmla="*/ 75 w 7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61">
                <a:moveTo>
                  <a:pt x="7" y="0"/>
                </a:moveTo>
                <a:lnTo>
                  <a:pt x="75" y="58"/>
                </a:lnTo>
                <a:lnTo>
                  <a:pt x="68" y="61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6" name="Freeform 128"/>
          <p:cNvSpPr>
            <a:spLocks/>
          </p:cNvSpPr>
          <p:nvPr/>
        </p:nvSpPr>
        <p:spPr bwMode="auto">
          <a:xfrm>
            <a:off x="2261527" y="4732339"/>
            <a:ext cx="123825" cy="96837"/>
          </a:xfrm>
          <a:custGeom>
            <a:avLst/>
            <a:gdLst>
              <a:gd name="T0" fmla="*/ 4762 w 72"/>
              <a:gd name="T1" fmla="*/ 0 h 61"/>
              <a:gd name="T2" fmla="*/ 114300 w 72"/>
              <a:gd name="T3" fmla="*/ 85725 h 61"/>
              <a:gd name="T4" fmla="*/ 107950 w 72"/>
              <a:gd name="T5" fmla="*/ 96837 h 61"/>
              <a:gd name="T6" fmla="*/ 0 w 72"/>
              <a:gd name="T7" fmla="*/ 6350 h 61"/>
              <a:gd name="T8" fmla="*/ 4762 w 7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1"/>
              <a:gd name="T17" fmla="*/ 72 w 7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1">
                <a:moveTo>
                  <a:pt x="3" y="0"/>
                </a:moveTo>
                <a:lnTo>
                  <a:pt x="72" y="54"/>
                </a:lnTo>
                <a:lnTo>
                  <a:pt x="68" y="61"/>
                </a:lnTo>
                <a:lnTo>
                  <a:pt x="0" y="4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7" name="Freeform 129"/>
          <p:cNvSpPr>
            <a:spLocks/>
          </p:cNvSpPr>
          <p:nvPr/>
        </p:nvSpPr>
        <p:spPr bwMode="auto">
          <a:xfrm>
            <a:off x="2056871" y="4978401"/>
            <a:ext cx="130704" cy="85725"/>
          </a:xfrm>
          <a:custGeom>
            <a:avLst/>
            <a:gdLst>
              <a:gd name="T0" fmla="*/ 6350 w 76"/>
              <a:gd name="T1" fmla="*/ 0 h 54"/>
              <a:gd name="T2" fmla="*/ 120650 w 76"/>
              <a:gd name="T3" fmla="*/ 79375 h 54"/>
              <a:gd name="T4" fmla="*/ 114300 w 76"/>
              <a:gd name="T5" fmla="*/ 85725 h 54"/>
              <a:gd name="T6" fmla="*/ 0 w 76"/>
              <a:gd name="T7" fmla="*/ 6350 h 54"/>
              <a:gd name="T8" fmla="*/ 6350 w 76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4"/>
              <a:gd name="T17" fmla="*/ 76 w 7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4">
                <a:moveTo>
                  <a:pt x="4" y="0"/>
                </a:moveTo>
                <a:lnTo>
                  <a:pt x="76" y="50"/>
                </a:lnTo>
                <a:lnTo>
                  <a:pt x="72" y="54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8" name="Freeform 130"/>
          <p:cNvSpPr>
            <a:spLocks/>
          </p:cNvSpPr>
          <p:nvPr/>
        </p:nvSpPr>
        <p:spPr bwMode="auto">
          <a:xfrm>
            <a:off x="1859095" y="5241925"/>
            <a:ext cx="135863" cy="90488"/>
          </a:xfrm>
          <a:custGeom>
            <a:avLst/>
            <a:gdLst>
              <a:gd name="T0" fmla="*/ 4762 w 79"/>
              <a:gd name="T1" fmla="*/ 0 h 57"/>
              <a:gd name="T2" fmla="*/ 125412 w 79"/>
              <a:gd name="T3" fmla="*/ 79375 h 57"/>
              <a:gd name="T4" fmla="*/ 114300 w 79"/>
              <a:gd name="T5" fmla="*/ 90488 h 57"/>
              <a:gd name="T6" fmla="*/ 0 w 79"/>
              <a:gd name="T7" fmla="*/ 11113 h 57"/>
              <a:gd name="T8" fmla="*/ 4762 w 79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57"/>
              <a:gd name="T17" fmla="*/ 79 w 79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57">
                <a:moveTo>
                  <a:pt x="3" y="0"/>
                </a:moveTo>
                <a:lnTo>
                  <a:pt x="79" y="50"/>
                </a:lnTo>
                <a:lnTo>
                  <a:pt x="72" y="57"/>
                </a:lnTo>
                <a:lnTo>
                  <a:pt x="0" y="7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59" name="Freeform 131"/>
          <p:cNvSpPr>
            <a:spLocks/>
          </p:cNvSpPr>
          <p:nvPr/>
        </p:nvSpPr>
        <p:spPr bwMode="auto">
          <a:xfrm>
            <a:off x="4399228" y="2790826"/>
            <a:ext cx="149622" cy="188913"/>
          </a:xfrm>
          <a:custGeom>
            <a:avLst/>
            <a:gdLst>
              <a:gd name="T0" fmla="*/ 125413 w 87"/>
              <a:gd name="T1" fmla="*/ 22225 h 119"/>
              <a:gd name="T2" fmla="*/ 131763 w 87"/>
              <a:gd name="T3" fmla="*/ 28575 h 119"/>
              <a:gd name="T4" fmla="*/ 131763 w 87"/>
              <a:gd name="T5" fmla="*/ 33338 h 119"/>
              <a:gd name="T6" fmla="*/ 138113 w 87"/>
              <a:gd name="T7" fmla="*/ 39688 h 119"/>
              <a:gd name="T8" fmla="*/ 138113 w 87"/>
              <a:gd name="T9" fmla="*/ 57150 h 119"/>
              <a:gd name="T10" fmla="*/ 138113 w 87"/>
              <a:gd name="T11" fmla="*/ 68263 h 119"/>
              <a:gd name="T12" fmla="*/ 138113 w 87"/>
              <a:gd name="T13" fmla="*/ 79375 h 119"/>
              <a:gd name="T14" fmla="*/ 131763 w 87"/>
              <a:gd name="T15" fmla="*/ 96838 h 119"/>
              <a:gd name="T16" fmla="*/ 125413 w 87"/>
              <a:gd name="T17" fmla="*/ 119063 h 119"/>
              <a:gd name="T18" fmla="*/ 85725 w 87"/>
              <a:gd name="T19" fmla="*/ 171450 h 119"/>
              <a:gd name="T20" fmla="*/ 74613 w 87"/>
              <a:gd name="T21" fmla="*/ 182563 h 119"/>
              <a:gd name="T22" fmla="*/ 57150 w 87"/>
              <a:gd name="T23" fmla="*/ 188913 h 119"/>
              <a:gd name="T24" fmla="*/ 50800 w 87"/>
              <a:gd name="T25" fmla="*/ 188913 h 119"/>
              <a:gd name="T26" fmla="*/ 39688 w 87"/>
              <a:gd name="T27" fmla="*/ 188913 h 119"/>
              <a:gd name="T28" fmla="*/ 34925 w 87"/>
              <a:gd name="T29" fmla="*/ 188913 h 119"/>
              <a:gd name="T30" fmla="*/ 22225 w 87"/>
              <a:gd name="T31" fmla="*/ 182563 h 119"/>
              <a:gd name="T32" fmla="*/ 17463 w 87"/>
              <a:gd name="T33" fmla="*/ 182563 h 119"/>
              <a:gd name="T34" fmla="*/ 17463 w 87"/>
              <a:gd name="T35" fmla="*/ 171450 h 119"/>
              <a:gd name="T36" fmla="*/ 11113 w 87"/>
              <a:gd name="T37" fmla="*/ 165100 h 119"/>
              <a:gd name="T38" fmla="*/ 11113 w 87"/>
              <a:gd name="T39" fmla="*/ 160338 h 119"/>
              <a:gd name="T40" fmla="*/ 6350 w 87"/>
              <a:gd name="T41" fmla="*/ 153988 h 119"/>
              <a:gd name="T42" fmla="*/ 0 w 87"/>
              <a:gd name="T43" fmla="*/ 142875 h 119"/>
              <a:gd name="T44" fmla="*/ 0 w 87"/>
              <a:gd name="T45" fmla="*/ 136525 h 119"/>
              <a:gd name="T46" fmla="*/ 0 w 87"/>
              <a:gd name="T47" fmla="*/ 125413 h 119"/>
              <a:gd name="T48" fmla="*/ 0 w 87"/>
              <a:gd name="T49" fmla="*/ 107950 h 119"/>
              <a:gd name="T50" fmla="*/ 6350 w 87"/>
              <a:gd name="T51" fmla="*/ 90488 h 119"/>
              <a:gd name="T52" fmla="*/ 11113 w 87"/>
              <a:gd name="T53" fmla="*/ 68263 h 119"/>
              <a:gd name="T54" fmla="*/ 50800 w 87"/>
              <a:gd name="T55" fmla="*/ 17463 h 119"/>
              <a:gd name="T56" fmla="*/ 68263 w 87"/>
              <a:gd name="T57" fmla="*/ 4763 h 119"/>
              <a:gd name="T58" fmla="*/ 79375 w 87"/>
              <a:gd name="T59" fmla="*/ 4763 h 119"/>
              <a:gd name="T60" fmla="*/ 92075 w 87"/>
              <a:gd name="T61" fmla="*/ 0 h 119"/>
              <a:gd name="T62" fmla="*/ 96838 w 87"/>
              <a:gd name="T63" fmla="*/ 0 h 119"/>
              <a:gd name="T64" fmla="*/ 109538 w 87"/>
              <a:gd name="T65" fmla="*/ 4763 h 119"/>
              <a:gd name="T66" fmla="*/ 114300 w 87"/>
              <a:gd name="T67" fmla="*/ 4763 h 119"/>
              <a:gd name="T68" fmla="*/ 120650 w 87"/>
              <a:gd name="T69" fmla="*/ 11113 h 119"/>
              <a:gd name="T70" fmla="*/ 125413 w 87"/>
              <a:gd name="T71" fmla="*/ 17463 h 1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7"/>
              <a:gd name="T109" fmla="*/ 0 h 119"/>
              <a:gd name="T110" fmla="*/ 87 w 87"/>
              <a:gd name="T111" fmla="*/ 119 h 11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7" h="119">
                <a:moveTo>
                  <a:pt x="79" y="11"/>
                </a:moveTo>
                <a:lnTo>
                  <a:pt x="79" y="14"/>
                </a:lnTo>
                <a:lnTo>
                  <a:pt x="83" y="14"/>
                </a:lnTo>
                <a:lnTo>
                  <a:pt x="83" y="18"/>
                </a:lnTo>
                <a:lnTo>
                  <a:pt x="83" y="21"/>
                </a:lnTo>
                <a:lnTo>
                  <a:pt x="83" y="25"/>
                </a:lnTo>
                <a:lnTo>
                  <a:pt x="87" y="25"/>
                </a:lnTo>
                <a:lnTo>
                  <a:pt x="87" y="32"/>
                </a:lnTo>
                <a:lnTo>
                  <a:pt x="87" y="36"/>
                </a:lnTo>
                <a:lnTo>
                  <a:pt x="87" y="43"/>
                </a:lnTo>
                <a:lnTo>
                  <a:pt x="87" y="47"/>
                </a:lnTo>
                <a:lnTo>
                  <a:pt x="87" y="50"/>
                </a:lnTo>
                <a:lnTo>
                  <a:pt x="83" y="57"/>
                </a:lnTo>
                <a:lnTo>
                  <a:pt x="83" y="61"/>
                </a:lnTo>
                <a:lnTo>
                  <a:pt x="83" y="68"/>
                </a:lnTo>
                <a:lnTo>
                  <a:pt x="79" y="75"/>
                </a:lnTo>
                <a:lnTo>
                  <a:pt x="69" y="97"/>
                </a:lnTo>
                <a:lnTo>
                  <a:pt x="54" y="108"/>
                </a:lnTo>
                <a:lnTo>
                  <a:pt x="50" y="111"/>
                </a:lnTo>
                <a:lnTo>
                  <a:pt x="47" y="115"/>
                </a:lnTo>
                <a:lnTo>
                  <a:pt x="43" y="119"/>
                </a:lnTo>
                <a:lnTo>
                  <a:pt x="36" y="119"/>
                </a:lnTo>
                <a:lnTo>
                  <a:pt x="32" y="119"/>
                </a:lnTo>
                <a:lnTo>
                  <a:pt x="29" y="119"/>
                </a:lnTo>
                <a:lnTo>
                  <a:pt x="25" y="119"/>
                </a:lnTo>
                <a:lnTo>
                  <a:pt x="22" y="119"/>
                </a:lnTo>
                <a:lnTo>
                  <a:pt x="18" y="119"/>
                </a:lnTo>
                <a:lnTo>
                  <a:pt x="14" y="115"/>
                </a:lnTo>
                <a:lnTo>
                  <a:pt x="11" y="115"/>
                </a:lnTo>
                <a:lnTo>
                  <a:pt x="11" y="111"/>
                </a:lnTo>
                <a:lnTo>
                  <a:pt x="11" y="108"/>
                </a:lnTo>
                <a:lnTo>
                  <a:pt x="7" y="108"/>
                </a:lnTo>
                <a:lnTo>
                  <a:pt x="7" y="104"/>
                </a:lnTo>
                <a:lnTo>
                  <a:pt x="7" y="101"/>
                </a:lnTo>
                <a:lnTo>
                  <a:pt x="4" y="101"/>
                </a:lnTo>
                <a:lnTo>
                  <a:pt x="4" y="97"/>
                </a:lnTo>
                <a:lnTo>
                  <a:pt x="0" y="97"/>
                </a:lnTo>
                <a:lnTo>
                  <a:pt x="0" y="90"/>
                </a:lnTo>
                <a:lnTo>
                  <a:pt x="0" y="86"/>
                </a:lnTo>
                <a:lnTo>
                  <a:pt x="0" y="83"/>
                </a:lnTo>
                <a:lnTo>
                  <a:pt x="0" y="79"/>
                </a:lnTo>
                <a:lnTo>
                  <a:pt x="0" y="75"/>
                </a:lnTo>
                <a:lnTo>
                  <a:pt x="0" y="68"/>
                </a:lnTo>
                <a:lnTo>
                  <a:pt x="0" y="65"/>
                </a:lnTo>
                <a:lnTo>
                  <a:pt x="4" y="57"/>
                </a:lnTo>
                <a:lnTo>
                  <a:pt x="7" y="50"/>
                </a:lnTo>
                <a:lnTo>
                  <a:pt x="7" y="43"/>
                </a:lnTo>
                <a:lnTo>
                  <a:pt x="18" y="25"/>
                </a:lnTo>
                <a:lnTo>
                  <a:pt x="32" y="11"/>
                </a:lnTo>
                <a:lnTo>
                  <a:pt x="36" y="7"/>
                </a:lnTo>
                <a:lnTo>
                  <a:pt x="43" y="3"/>
                </a:lnTo>
                <a:lnTo>
                  <a:pt x="47" y="3"/>
                </a:lnTo>
                <a:lnTo>
                  <a:pt x="50" y="3"/>
                </a:lnTo>
                <a:lnTo>
                  <a:pt x="50" y="0"/>
                </a:lnTo>
                <a:lnTo>
                  <a:pt x="58" y="0"/>
                </a:lnTo>
                <a:lnTo>
                  <a:pt x="61" y="0"/>
                </a:lnTo>
                <a:lnTo>
                  <a:pt x="65" y="0"/>
                </a:lnTo>
                <a:lnTo>
                  <a:pt x="69" y="3"/>
                </a:lnTo>
                <a:lnTo>
                  <a:pt x="72" y="3"/>
                </a:lnTo>
                <a:lnTo>
                  <a:pt x="72" y="7"/>
                </a:lnTo>
                <a:lnTo>
                  <a:pt x="76" y="7"/>
                </a:lnTo>
                <a:lnTo>
                  <a:pt x="79" y="7"/>
                </a:lnTo>
                <a:lnTo>
                  <a:pt x="79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0" name="Rectangle 132"/>
          <p:cNvSpPr>
            <a:spLocks noChangeArrowheads="1"/>
          </p:cNvSpPr>
          <p:nvPr/>
        </p:nvSpPr>
        <p:spPr bwMode="auto">
          <a:xfrm>
            <a:off x="4127500" y="2273300"/>
            <a:ext cx="10255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DA251D"/>
                </a:solidFill>
              </a:rPr>
              <a:t>Out of District</a:t>
            </a:r>
          </a:p>
          <a:p>
            <a:r>
              <a:rPr lang="en-AU" sz="1400">
                <a:solidFill>
                  <a:srgbClr val="DA251D"/>
                </a:solidFill>
              </a:rPr>
              <a:t>Trucked Ore</a:t>
            </a:r>
            <a:endParaRPr lang="en-AU"/>
          </a:p>
        </p:txBody>
      </p:sp>
      <p:sp>
        <p:nvSpPr>
          <p:cNvPr id="120961" name="Freeform 133"/>
          <p:cNvSpPr>
            <a:spLocks/>
          </p:cNvSpPr>
          <p:nvPr/>
        </p:nvSpPr>
        <p:spPr bwMode="auto">
          <a:xfrm>
            <a:off x="5253964" y="3390901"/>
            <a:ext cx="130704" cy="130175"/>
          </a:xfrm>
          <a:custGeom>
            <a:avLst/>
            <a:gdLst>
              <a:gd name="T0" fmla="*/ 120650 w 76"/>
              <a:gd name="T1" fmla="*/ 68262 h 82"/>
              <a:gd name="T2" fmla="*/ 57150 w 76"/>
              <a:gd name="T3" fmla="*/ 130175 h 82"/>
              <a:gd name="T4" fmla="*/ 0 w 76"/>
              <a:gd name="T5" fmla="*/ 68262 h 82"/>
              <a:gd name="T6" fmla="*/ 57150 w 76"/>
              <a:gd name="T7" fmla="*/ 0 h 82"/>
              <a:gd name="T8" fmla="*/ 120650 w 76"/>
              <a:gd name="T9" fmla="*/ 68262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82"/>
              <a:gd name="T17" fmla="*/ 76 w 76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82">
                <a:moveTo>
                  <a:pt x="76" y="43"/>
                </a:moveTo>
                <a:lnTo>
                  <a:pt x="36" y="82"/>
                </a:lnTo>
                <a:lnTo>
                  <a:pt x="0" y="43"/>
                </a:lnTo>
                <a:lnTo>
                  <a:pt x="36" y="0"/>
                </a:lnTo>
                <a:lnTo>
                  <a:pt x="76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2" name="Freeform 134"/>
          <p:cNvSpPr>
            <a:spLocks noEditPoints="1"/>
          </p:cNvSpPr>
          <p:nvPr/>
        </p:nvSpPr>
        <p:spPr bwMode="auto">
          <a:xfrm>
            <a:off x="5235046" y="3378201"/>
            <a:ext cx="168540" cy="155575"/>
          </a:xfrm>
          <a:custGeom>
            <a:avLst/>
            <a:gdLst>
              <a:gd name="T0" fmla="*/ 69850 w 98"/>
              <a:gd name="T1" fmla="*/ 149225 h 98"/>
              <a:gd name="T2" fmla="*/ 69850 w 98"/>
              <a:gd name="T3" fmla="*/ 138113 h 98"/>
              <a:gd name="T4" fmla="*/ 131763 w 98"/>
              <a:gd name="T5" fmla="*/ 69850 h 98"/>
              <a:gd name="T6" fmla="*/ 149225 w 98"/>
              <a:gd name="T7" fmla="*/ 85725 h 98"/>
              <a:gd name="T8" fmla="*/ 80962 w 98"/>
              <a:gd name="T9" fmla="*/ 149225 h 98"/>
              <a:gd name="T10" fmla="*/ 69850 w 98"/>
              <a:gd name="T11" fmla="*/ 149225 h 98"/>
              <a:gd name="T12" fmla="*/ 80962 w 98"/>
              <a:gd name="T13" fmla="*/ 149225 h 98"/>
              <a:gd name="T14" fmla="*/ 74613 w 98"/>
              <a:gd name="T15" fmla="*/ 155575 h 98"/>
              <a:gd name="T16" fmla="*/ 69850 w 98"/>
              <a:gd name="T17" fmla="*/ 149225 h 98"/>
              <a:gd name="T18" fmla="*/ 80962 w 98"/>
              <a:gd name="T19" fmla="*/ 149225 h 98"/>
              <a:gd name="T20" fmla="*/ 6350 w 98"/>
              <a:gd name="T21" fmla="*/ 69850 h 98"/>
              <a:gd name="T22" fmla="*/ 17463 w 98"/>
              <a:gd name="T23" fmla="*/ 69850 h 98"/>
              <a:gd name="T24" fmla="*/ 80962 w 98"/>
              <a:gd name="T25" fmla="*/ 138113 h 98"/>
              <a:gd name="T26" fmla="*/ 69850 w 98"/>
              <a:gd name="T27" fmla="*/ 149225 h 98"/>
              <a:gd name="T28" fmla="*/ 6350 w 98"/>
              <a:gd name="T29" fmla="*/ 85725 h 98"/>
              <a:gd name="T30" fmla="*/ 6350 w 98"/>
              <a:gd name="T31" fmla="*/ 69850 h 98"/>
              <a:gd name="T32" fmla="*/ 6350 w 98"/>
              <a:gd name="T33" fmla="*/ 85725 h 98"/>
              <a:gd name="T34" fmla="*/ 0 w 98"/>
              <a:gd name="T35" fmla="*/ 80962 h 98"/>
              <a:gd name="T36" fmla="*/ 6350 w 98"/>
              <a:gd name="T37" fmla="*/ 69850 h 98"/>
              <a:gd name="T38" fmla="*/ 6350 w 98"/>
              <a:gd name="T39" fmla="*/ 85725 h 98"/>
              <a:gd name="T40" fmla="*/ 80962 w 98"/>
              <a:gd name="T41" fmla="*/ 6350 h 98"/>
              <a:gd name="T42" fmla="*/ 80962 w 98"/>
              <a:gd name="T43" fmla="*/ 23812 h 98"/>
              <a:gd name="T44" fmla="*/ 17463 w 98"/>
              <a:gd name="T45" fmla="*/ 85725 h 98"/>
              <a:gd name="T46" fmla="*/ 6350 w 98"/>
              <a:gd name="T47" fmla="*/ 69850 h 98"/>
              <a:gd name="T48" fmla="*/ 69850 w 98"/>
              <a:gd name="T49" fmla="*/ 6350 h 98"/>
              <a:gd name="T50" fmla="*/ 80962 w 98"/>
              <a:gd name="T51" fmla="*/ 6350 h 98"/>
              <a:gd name="T52" fmla="*/ 69850 w 98"/>
              <a:gd name="T53" fmla="*/ 6350 h 98"/>
              <a:gd name="T54" fmla="*/ 74613 w 98"/>
              <a:gd name="T55" fmla="*/ 0 h 98"/>
              <a:gd name="T56" fmla="*/ 80962 w 98"/>
              <a:gd name="T57" fmla="*/ 6350 h 98"/>
              <a:gd name="T58" fmla="*/ 69850 w 98"/>
              <a:gd name="T59" fmla="*/ 6350 h 98"/>
              <a:gd name="T60" fmla="*/ 149225 w 98"/>
              <a:gd name="T61" fmla="*/ 85725 h 98"/>
              <a:gd name="T62" fmla="*/ 131763 w 98"/>
              <a:gd name="T63" fmla="*/ 85725 h 98"/>
              <a:gd name="T64" fmla="*/ 69850 w 98"/>
              <a:gd name="T65" fmla="*/ 23812 h 98"/>
              <a:gd name="T66" fmla="*/ 80962 w 98"/>
              <a:gd name="T67" fmla="*/ 6350 h 98"/>
              <a:gd name="T68" fmla="*/ 149225 w 98"/>
              <a:gd name="T69" fmla="*/ 69850 h 98"/>
              <a:gd name="T70" fmla="*/ 149225 w 98"/>
              <a:gd name="T71" fmla="*/ 85725 h 98"/>
              <a:gd name="T72" fmla="*/ 149225 w 98"/>
              <a:gd name="T73" fmla="*/ 69850 h 98"/>
              <a:gd name="T74" fmla="*/ 155575 w 98"/>
              <a:gd name="T75" fmla="*/ 80962 h 98"/>
              <a:gd name="T76" fmla="*/ 149225 w 98"/>
              <a:gd name="T77" fmla="*/ 85725 h 98"/>
              <a:gd name="T78" fmla="*/ 149225 w 98"/>
              <a:gd name="T79" fmla="*/ 69850 h 9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8"/>
              <a:gd name="T121" fmla="*/ 0 h 98"/>
              <a:gd name="T122" fmla="*/ 98 w 98"/>
              <a:gd name="T123" fmla="*/ 98 h 9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8" h="98">
                <a:moveTo>
                  <a:pt x="44" y="94"/>
                </a:moveTo>
                <a:lnTo>
                  <a:pt x="44" y="87"/>
                </a:lnTo>
                <a:lnTo>
                  <a:pt x="83" y="44"/>
                </a:lnTo>
                <a:lnTo>
                  <a:pt x="94" y="54"/>
                </a:lnTo>
                <a:lnTo>
                  <a:pt x="51" y="94"/>
                </a:lnTo>
                <a:lnTo>
                  <a:pt x="44" y="94"/>
                </a:lnTo>
                <a:close/>
                <a:moveTo>
                  <a:pt x="51" y="94"/>
                </a:moveTo>
                <a:lnTo>
                  <a:pt x="47" y="98"/>
                </a:lnTo>
                <a:lnTo>
                  <a:pt x="44" y="94"/>
                </a:lnTo>
                <a:lnTo>
                  <a:pt x="51" y="94"/>
                </a:lnTo>
                <a:close/>
                <a:moveTo>
                  <a:pt x="4" y="44"/>
                </a:moveTo>
                <a:lnTo>
                  <a:pt x="11" y="44"/>
                </a:lnTo>
                <a:lnTo>
                  <a:pt x="51" y="87"/>
                </a:lnTo>
                <a:lnTo>
                  <a:pt x="44" y="94"/>
                </a:lnTo>
                <a:lnTo>
                  <a:pt x="4" y="54"/>
                </a:lnTo>
                <a:lnTo>
                  <a:pt x="4" y="44"/>
                </a:lnTo>
                <a:close/>
                <a:moveTo>
                  <a:pt x="4" y="54"/>
                </a:moveTo>
                <a:lnTo>
                  <a:pt x="0" y="51"/>
                </a:lnTo>
                <a:lnTo>
                  <a:pt x="4" y="44"/>
                </a:lnTo>
                <a:lnTo>
                  <a:pt x="4" y="54"/>
                </a:lnTo>
                <a:close/>
                <a:moveTo>
                  <a:pt x="51" y="4"/>
                </a:moveTo>
                <a:lnTo>
                  <a:pt x="51" y="15"/>
                </a:lnTo>
                <a:lnTo>
                  <a:pt x="11" y="54"/>
                </a:lnTo>
                <a:lnTo>
                  <a:pt x="4" y="44"/>
                </a:lnTo>
                <a:lnTo>
                  <a:pt x="44" y="4"/>
                </a:lnTo>
                <a:lnTo>
                  <a:pt x="51" y="4"/>
                </a:lnTo>
                <a:close/>
                <a:moveTo>
                  <a:pt x="44" y="4"/>
                </a:moveTo>
                <a:lnTo>
                  <a:pt x="47" y="0"/>
                </a:lnTo>
                <a:lnTo>
                  <a:pt x="51" y="4"/>
                </a:lnTo>
                <a:lnTo>
                  <a:pt x="44" y="4"/>
                </a:lnTo>
                <a:close/>
                <a:moveTo>
                  <a:pt x="94" y="54"/>
                </a:moveTo>
                <a:lnTo>
                  <a:pt x="83" y="54"/>
                </a:lnTo>
                <a:lnTo>
                  <a:pt x="44" y="15"/>
                </a:lnTo>
                <a:lnTo>
                  <a:pt x="51" y="4"/>
                </a:lnTo>
                <a:lnTo>
                  <a:pt x="94" y="44"/>
                </a:lnTo>
                <a:lnTo>
                  <a:pt x="94" y="54"/>
                </a:lnTo>
                <a:close/>
                <a:moveTo>
                  <a:pt x="94" y="44"/>
                </a:moveTo>
                <a:lnTo>
                  <a:pt x="98" y="51"/>
                </a:lnTo>
                <a:lnTo>
                  <a:pt x="94" y="54"/>
                </a:lnTo>
                <a:lnTo>
                  <a:pt x="94" y="44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3" name="Freeform 135"/>
          <p:cNvSpPr>
            <a:spLocks/>
          </p:cNvSpPr>
          <p:nvPr/>
        </p:nvSpPr>
        <p:spPr bwMode="auto">
          <a:xfrm>
            <a:off x="6548967" y="2670176"/>
            <a:ext cx="137583" cy="125413"/>
          </a:xfrm>
          <a:custGeom>
            <a:avLst/>
            <a:gdLst>
              <a:gd name="T0" fmla="*/ 127000 w 80"/>
              <a:gd name="T1" fmla="*/ 63500 h 79"/>
              <a:gd name="T2" fmla="*/ 69850 w 80"/>
              <a:gd name="T3" fmla="*/ 125413 h 79"/>
              <a:gd name="T4" fmla="*/ 0 w 80"/>
              <a:gd name="T5" fmla="*/ 63500 h 79"/>
              <a:gd name="T6" fmla="*/ 69850 w 80"/>
              <a:gd name="T7" fmla="*/ 0 h 79"/>
              <a:gd name="T8" fmla="*/ 127000 w 80"/>
              <a:gd name="T9" fmla="*/ 6350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79"/>
              <a:gd name="T17" fmla="*/ 80 w 80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79">
                <a:moveTo>
                  <a:pt x="80" y="40"/>
                </a:moveTo>
                <a:lnTo>
                  <a:pt x="44" y="79"/>
                </a:lnTo>
                <a:lnTo>
                  <a:pt x="0" y="40"/>
                </a:lnTo>
                <a:lnTo>
                  <a:pt x="44" y="0"/>
                </a:lnTo>
                <a:lnTo>
                  <a:pt x="80" y="4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4" name="Freeform 136"/>
          <p:cNvSpPr>
            <a:spLocks noEditPoints="1"/>
          </p:cNvSpPr>
          <p:nvPr/>
        </p:nvSpPr>
        <p:spPr bwMode="auto">
          <a:xfrm>
            <a:off x="6536929" y="2652714"/>
            <a:ext cx="161660" cy="160337"/>
          </a:xfrm>
          <a:custGeom>
            <a:avLst/>
            <a:gdLst>
              <a:gd name="T0" fmla="*/ 68263 w 94"/>
              <a:gd name="T1" fmla="*/ 149225 h 101"/>
              <a:gd name="T2" fmla="*/ 68263 w 94"/>
              <a:gd name="T3" fmla="*/ 138112 h 101"/>
              <a:gd name="T4" fmla="*/ 131763 w 94"/>
              <a:gd name="T5" fmla="*/ 74612 h 101"/>
              <a:gd name="T6" fmla="*/ 142875 w 94"/>
              <a:gd name="T7" fmla="*/ 85725 h 101"/>
              <a:gd name="T8" fmla="*/ 85725 w 94"/>
              <a:gd name="T9" fmla="*/ 149225 h 101"/>
              <a:gd name="T10" fmla="*/ 68263 w 94"/>
              <a:gd name="T11" fmla="*/ 149225 h 101"/>
              <a:gd name="T12" fmla="*/ 85725 w 94"/>
              <a:gd name="T13" fmla="*/ 149225 h 101"/>
              <a:gd name="T14" fmla="*/ 80962 w 94"/>
              <a:gd name="T15" fmla="*/ 160337 h 101"/>
              <a:gd name="T16" fmla="*/ 68263 w 94"/>
              <a:gd name="T17" fmla="*/ 149225 h 101"/>
              <a:gd name="T18" fmla="*/ 85725 w 94"/>
              <a:gd name="T19" fmla="*/ 149225 h 101"/>
              <a:gd name="T20" fmla="*/ 6350 w 94"/>
              <a:gd name="T21" fmla="*/ 74612 h 101"/>
              <a:gd name="T22" fmla="*/ 17463 w 94"/>
              <a:gd name="T23" fmla="*/ 74612 h 101"/>
              <a:gd name="T24" fmla="*/ 85725 w 94"/>
              <a:gd name="T25" fmla="*/ 138112 h 101"/>
              <a:gd name="T26" fmla="*/ 68263 w 94"/>
              <a:gd name="T27" fmla="*/ 149225 h 101"/>
              <a:gd name="T28" fmla="*/ 6350 w 94"/>
              <a:gd name="T29" fmla="*/ 85725 h 101"/>
              <a:gd name="T30" fmla="*/ 6350 w 94"/>
              <a:gd name="T31" fmla="*/ 74612 h 101"/>
              <a:gd name="T32" fmla="*/ 6350 w 94"/>
              <a:gd name="T33" fmla="*/ 85725 h 101"/>
              <a:gd name="T34" fmla="*/ 0 w 94"/>
              <a:gd name="T35" fmla="*/ 80962 h 101"/>
              <a:gd name="T36" fmla="*/ 6350 w 94"/>
              <a:gd name="T37" fmla="*/ 74612 h 101"/>
              <a:gd name="T38" fmla="*/ 6350 w 94"/>
              <a:gd name="T39" fmla="*/ 85725 h 101"/>
              <a:gd name="T40" fmla="*/ 85725 w 94"/>
              <a:gd name="T41" fmla="*/ 12700 h 101"/>
              <a:gd name="T42" fmla="*/ 85725 w 94"/>
              <a:gd name="T43" fmla="*/ 23812 h 101"/>
              <a:gd name="T44" fmla="*/ 17463 w 94"/>
              <a:gd name="T45" fmla="*/ 85725 h 101"/>
              <a:gd name="T46" fmla="*/ 6350 w 94"/>
              <a:gd name="T47" fmla="*/ 74612 h 101"/>
              <a:gd name="T48" fmla="*/ 68263 w 94"/>
              <a:gd name="T49" fmla="*/ 12700 h 101"/>
              <a:gd name="T50" fmla="*/ 85725 w 94"/>
              <a:gd name="T51" fmla="*/ 12700 h 101"/>
              <a:gd name="T52" fmla="*/ 68263 w 94"/>
              <a:gd name="T53" fmla="*/ 12700 h 101"/>
              <a:gd name="T54" fmla="*/ 80962 w 94"/>
              <a:gd name="T55" fmla="*/ 0 h 101"/>
              <a:gd name="T56" fmla="*/ 85725 w 94"/>
              <a:gd name="T57" fmla="*/ 12700 h 101"/>
              <a:gd name="T58" fmla="*/ 68263 w 94"/>
              <a:gd name="T59" fmla="*/ 12700 h 101"/>
              <a:gd name="T60" fmla="*/ 142875 w 94"/>
              <a:gd name="T61" fmla="*/ 85725 h 101"/>
              <a:gd name="T62" fmla="*/ 131763 w 94"/>
              <a:gd name="T63" fmla="*/ 85725 h 101"/>
              <a:gd name="T64" fmla="*/ 68263 w 94"/>
              <a:gd name="T65" fmla="*/ 23812 h 101"/>
              <a:gd name="T66" fmla="*/ 85725 w 94"/>
              <a:gd name="T67" fmla="*/ 12700 h 101"/>
              <a:gd name="T68" fmla="*/ 142875 w 94"/>
              <a:gd name="T69" fmla="*/ 74612 h 101"/>
              <a:gd name="T70" fmla="*/ 142875 w 94"/>
              <a:gd name="T71" fmla="*/ 85725 h 101"/>
              <a:gd name="T72" fmla="*/ 142875 w 94"/>
              <a:gd name="T73" fmla="*/ 74612 h 101"/>
              <a:gd name="T74" fmla="*/ 149225 w 94"/>
              <a:gd name="T75" fmla="*/ 80962 h 101"/>
              <a:gd name="T76" fmla="*/ 142875 w 94"/>
              <a:gd name="T77" fmla="*/ 85725 h 101"/>
              <a:gd name="T78" fmla="*/ 142875 w 94"/>
              <a:gd name="T79" fmla="*/ 74612 h 1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4"/>
              <a:gd name="T121" fmla="*/ 0 h 101"/>
              <a:gd name="T122" fmla="*/ 94 w 94"/>
              <a:gd name="T123" fmla="*/ 101 h 10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4" h="101">
                <a:moveTo>
                  <a:pt x="43" y="94"/>
                </a:moveTo>
                <a:lnTo>
                  <a:pt x="43" y="87"/>
                </a:lnTo>
                <a:lnTo>
                  <a:pt x="83" y="47"/>
                </a:lnTo>
                <a:lnTo>
                  <a:pt x="90" y="54"/>
                </a:lnTo>
                <a:lnTo>
                  <a:pt x="54" y="94"/>
                </a:lnTo>
                <a:lnTo>
                  <a:pt x="43" y="94"/>
                </a:lnTo>
                <a:close/>
                <a:moveTo>
                  <a:pt x="54" y="94"/>
                </a:moveTo>
                <a:lnTo>
                  <a:pt x="51" y="101"/>
                </a:lnTo>
                <a:lnTo>
                  <a:pt x="43" y="94"/>
                </a:lnTo>
                <a:lnTo>
                  <a:pt x="54" y="94"/>
                </a:lnTo>
                <a:close/>
                <a:moveTo>
                  <a:pt x="4" y="47"/>
                </a:moveTo>
                <a:lnTo>
                  <a:pt x="11" y="47"/>
                </a:lnTo>
                <a:lnTo>
                  <a:pt x="54" y="87"/>
                </a:lnTo>
                <a:lnTo>
                  <a:pt x="43" y="94"/>
                </a:lnTo>
                <a:lnTo>
                  <a:pt x="4" y="54"/>
                </a:lnTo>
                <a:lnTo>
                  <a:pt x="4" y="47"/>
                </a:lnTo>
                <a:close/>
                <a:moveTo>
                  <a:pt x="4" y="54"/>
                </a:moveTo>
                <a:lnTo>
                  <a:pt x="0" y="51"/>
                </a:lnTo>
                <a:lnTo>
                  <a:pt x="4" y="47"/>
                </a:lnTo>
                <a:lnTo>
                  <a:pt x="4" y="54"/>
                </a:lnTo>
                <a:close/>
                <a:moveTo>
                  <a:pt x="54" y="8"/>
                </a:moveTo>
                <a:lnTo>
                  <a:pt x="54" y="15"/>
                </a:lnTo>
                <a:lnTo>
                  <a:pt x="11" y="54"/>
                </a:lnTo>
                <a:lnTo>
                  <a:pt x="4" y="47"/>
                </a:lnTo>
                <a:lnTo>
                  <a:pt x="43" y="8"/>
                </a:lnTo>
                <a:lnTo>
                  <a:pt x="54" y="8"/>
                </a:lnTo>
                <a:close/>
                <a:moveTo>
                  <a:pt x="43" y="8"/>
                </a:moveTo>
                <a:lnTo>
                  <a:pt x="51" y="0"/>
                </a:lnTo>
                <a:lnTo>
                  <a:pt x="54" y="8"/>
                </a:lnTo>
                <a:lnTo>
                  <a:pt x="43" y="8"/>
                </a:lnTo>
                <a:close/>
                <a:moveTo>
                  <a:pt x="90" y="54"/>
                </a:moveTo>
                <a:lnTo>
                  <a:pt x="83" y="54"/>
                </a:lnTo>
                <a:lnTo>
                  <a:pt x="43" y="15"/>
                </a:lnTo>
                <a:lnTo>
                  <a:pt x="54" y="8"/>
                </a:lnTo>
                <a:lnTo>
                  <a:pt x="90" y="47"/>
                </a:lnTo>
                <a:lnTo>
                  <a:pt x="90" y="54"/>
                </a:lnTo>
                <a:close/>
                <a:moveTo>
                  <a:pt x="90" y="47"/>
                </a:moveTo>
                <a:lnTo>
                  <a:pt x="94" y="51"/>
                </a:lnTo>
                <a:lnTo>
                  <a:pt x="90" y="54"/>
                </a:lnTo>
                <a:lnTo>
                  <a:pt x="90" y="47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5" name="Freeform 137"/>
          <p:cNvSpPr>
            <a:spLocks/>
          </p:cNvSpPr>
          <p:nvPr/>
        </p:nvSpPr>
        <p:spPr bwMode="auto">
          <a:xfrm>
            <a:off x="4677833" y="3721100"/>
            <a:ext cx="130704" cy="103188"/>
          </a:xfrm>
          <a:custGeom>
            <a:avLst/>
            <a:gdLst>
              <a:gd name="T0" fmla="*/ 57150 w 76"/>
              <a:gd name="T1" fmla="*/ 0 h 65"/>
              <a:gd name="T2" fmla="*/ 120650 w 76"/>
              <a:gd name="T3" fmla="*/ 103188 h 65"/>
              <a:gd name="T4" fmla="*/ 0 w 76"/>
              <a:gd name="T5" fmla="*/ 103188 h 65"/>
              <a:gd name="T6" fmla="*/ 57150 w 76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5"/>
              <a:gd name="T14" fmla="*/ 76 w 76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5">
                <a:moveTo>
                  <a:pt x="36" y="0"/>
                </a:moveTo>
                <a:lnTo>
                  <a:pt x="76" y="65"/>
                </a:lnTo>
                <a:lnTo>
                  <a:pt x="0" y="65"/>
                </a:lnTo>
                <a:lnTo>
                  <a:pt x="36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6" name="Freeform 138"/>
          <p:cNvSpPr>
            <a:spLocks/>
          </p:cNvSpPr>
          <p:nvPr/>
        </p:nvSpPr>
        <p:spPr bwMode="auto">
          <a:xfrm>
            <a:off x="4504135" y="3819525"/>
            <a:ext cx="137583" cy="107950"/>
          </a:xfrm>
          <a:custGeom>
            <a:avLst/>
            <a:gdLst>
              <a:gd name="T0" fmla="*/ 63500 w 80"/>
              <a:gd name="T1" fmla="*/ 0 h 68"/>
              <a:gd name="T2" fmla="*/ 127000 w 80"/>
              <a:gd name="T3" fmla="*/ 107950 h 68"/>
              <a:gd name="T4" fmla="*/ 0 w 80"/>
              <a:gd name="T5" fmla="*/ 107950 h 68"/>
              <a:gd name="T6" fmla="*/ 63500 w 80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68"/>
              <a:gd name="T14" fmla="*/ 80 w 80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68">
                <a:moveTo>
                  <a:pt x="40" y="0"/>
                </a:moveTo>
                <a:lnTo>
                  <a:pt x="80" y="68"/>
                </a:lnTo>
                <a:lnTo>
                  <a:pt x="0" y="68"/>
                </a:lnTo>
                <a:lnTo>
                  <a:pt x="40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7" name="Rectangle 139"/>
          <p:cNvSpPr>
            <a:spLocks noChangeArrowheads="1"/>
          </p:cNvSpPr>
          <p:nvPr/>
        </p:nvSpPr>
        <p:spPr bwMode="auto">
          <a:xfrm>
            <a:off x="2620962" y="4870450"/>
            <a:ext cx="104908" cy="96838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68" name="Freeform 140"/>
          <p:cNvSpPr>
            <a:spLocks noEditPoints="1"/>
          </p:cNvSpPr>
          <p:nvPr/>
        </p:nvSpPr>
        <p:spPr bwMode="auto">
          <a:xfrm>
            <a:off x="2608924" y="4857750"/>
            <a:ext cx="128984" cy="120650"/>
          </a:xfrm>
          <a:custGeom>
            <a:avLst/>
            <a:gdLst>
              <a:gd name="T0" fmla="*/ 107950 w 75"/>
              <a:gd name="T1" fmla="*/ 120650 h 76"/>
              <a:gd name="T2" fmla="*/ 96837 w 75"/>
              <a:gd name="T3" fmla="*/ 109538 h 76"/>
              <a:gd name="T4" fmla="*/ 96837 w 75"/>
              <a:gd name="T5" fmla="*/ 12700 h 76"/>
              <a:gd name="T6" fmla="*/ 119062 w 75"/>
              <a:gd name="T7" fmla="*/ 12700 h 76"/>
              <a:gd name="T8" fmla="*/ 119062 w 75"/>
              <a:gd name="T9" fmla="*/ 109538 h 76"/>
              <a:gd name="T10" fmla="*/ 107950 w 75"/>
              <a:gd name="T11" fmla="*/ 120650 h 76"/>
              <a:gd name="T12" fmla="*/ 119062 w 75"/>
              <a:gd name="T13" fmla="*/ 109538 h 76"/>
              <a:gd name="T14" fmla="*/ 119062 w 75"/>
              <a:gd name="T15" fmla="*/ 120650 h 76"/>
              <a:gd name="T16" fmla="*/ 107950 w 75"/>
              <a:gd name="T17" fmla="*/ 120650 h 76"/>
              <a:gd name="T18" fmla="*/ 119062 w 75"/>
              <a:gd name="T19" fmla="*/ 109538 h 76"/>
              <a:gd name="T20" fmla="*/ 0 w 75"/>
              <a:gd name="T21" fmla="*/ 109538 h 76"/>
              <a:gd name="T22" fmla="*/ 11112 w 75"/>
              <a:gd name="T23" fmla="*/ 103188 h 76"/>
              <a:gd name="T24" fmla="*/ 107950 w 75"/>
              <a:gd name="T25" fmla="*/ 103188 h 76"/>
              <a:gd name="T26" fmla="*/ 107950 w 75"/>
              <a:gd name="T27" fmla="*/ 120650 h 76"/>
              <a:gd name="T28" fmla="*/ 11112 w 75"/>
              <a:gd name="T29" fmla="*/ 120650 h 76"/>
              <a:gd name="T30" fmla="*/ 0 w 75"/>
              <a:gd name="T31" fmla="*/ 109538 h 76"/>
              <a:gd name="T32" fmla="*/ 11112 w 75"/>
              <a:gd name="T33" fmla="*/ 120650 h 76"/>
              <a:gd name="T34" fmla="*/ 0 w 75"/>
              <a:gd name="T35" fmla="*/ 120650 h 76"/>
              <a:gd name="T36" fmla="*/ 0 w 75"/>
              <a:gd name="T37" fmla="*/ 109538 h 76"/>
              <a:gd name="T38" fmla="*/ 11112 w 75"/>
              <a:gd name="T39" fmla="*/ 120650 h 76"/>
              <a:gd name="T40" fmla="*/ 11112 w 75"/>
              <a:gd name="T41" fmla="*/ 0 h 76"/>
              <a:gd name="T42" fmla="*/ 22225 w 75"/>
              <a:gd name="T43" fmla="*/ 12700 h 76"/>
              <a:gd name="T44" fmla="*/ 22225 w 75"/>
              <a:gd name="T45" fmla="*/ 109538 h 76"/>
              <a:gd name="T46" fmla="*/ 0 w 75"/>
              <a:gd name="T47" fmla="*/ 109538 h 76"/>
              <a:gd name="T48" fmla="*/ 0 w 75"/>
              <a:gd name="T49" fmla="*/ 12700 h 76"/>
              <a:gd name="T50" fmla="*/ 11112 w 75"/>
              <a:gd name="T51" fmla="*/ 0 h 76"/>
              <a:gd name="T52" fmla="*/ 0 w 75"/>
              <a:gd name="T53" fmla="*/ 12700 h 76"/>
              <a:gd name="T54" fmla="*/ 0 w 75"/>
              <a:gd name="T55" fmla="*/ 0 h 76"/>
              <a:gd name="T56" fmla="*/ 11112 w 75"/>
              <a:gd name="T57" fmla="*/ 0 h 76"/>
              <a:gd name="T58" fmla="*/ 0 w 75"/>
              <a:gd name="T59" fmla="*/ 12700 h 76"/>
              <a:gd name="T60" fmla="*/ 119062 w 75"/>
              <a:gd name="T61" fmla="*/ 12700 h 76"/>
              <a:gd name="T62" fmla="*/ 107950 w 75"/>
              <a:gd name="T63" fmla="*/ 17462 h 76"/>
              <a:gd name="T64" fmla="*/ 11112 w 75"/>
              <a:gd name="T65" fmla="*/ 17462 h 76"/>
              <a:gd name="T66" fmla="*/ 11112 w 75"/>
              <a:gd name="T67" fmla="*/ 0 h 76"/>
              <a:gd name="T68" fmla="*/ 107950 w 75"/>
              <a:gd name="T69" fmla="*/ 0 h 76"/>
              <a:gd name="T70" fmla="*/ 119062 w 75"/>
              <a:gd name="T71" fmla="*/ 12700 h 76"/>
              <a:gd name="T72" fmla="*/ 107950 w 75"/>
              <a:gd name="T73" fmla="*/ 0 h 76"/>
              <a:gd name="T74" fmla="*/ 119062 w 75"/>
              <a:gd name="T75" fmla="*/ 0 h 76"/>
              <a:gd name="T76" fmla="*/ 119062 w 75"/>
              <a:gd name="T77" fmla="*/ 12700 h 76"/>
              <a:gd name="T78" fmla="*/ 107950 w 75"/>
              <a:gd name="T79" fmla="*/ 0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76"/>
              <a:gd name="T122" fmla="*/ 75 w 75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76">
                <a:moveTo>
                  <a:pt x="68" y="76"/>
                </a:moveTo>
                <a:lnTo>
                  <a:pt x="61" y="69"/>
                </a:lnTo>
                <a:lnTo>
                  <a:pt x="61" y="8"/>
                </a:lnTo>
                <a:lnTo>
                  <a:pt x="75" y="8"/>
                </a:lnTo>
                <a:lnTo>
                  <a:pt x="75" y="69"/>
                </a:lnTo>
                <a:lnTo>
                  <a:pt x="68" y="76"/>
                </a:lnTo>
                <a:close/>
                <a:moveTo>
                  <a:pt x="75" y="69"/>
                </a:moveTo>
                <a:lnTo>
                  <a:pt x="75" y="76"/>
                </a:lnTo>
                <a:lnTo>
                  <a:pt x="68" y="76"/>
                </a:lnTo>
                <a:lnTo>
                  <a:pt x="75" y="69"/>
                </a:lnTo>
                <a:close/>
                <a:moveTo>
                  <a:pt x="0" y="69"/>
                </a:moveTo>
                <a:lnTo>
                  <a:pt x="7" y="65"/>
                </a:lnTo>
                <a:lnTo>
                  <a:pt x="68" y="65"/>
                </a:lnTo>
                <a:lnTo>
                  <a:pt x="68" y="76"/>
                </a:lnTo>
                <a:lnTo>
                  <a:pt x="7" y="76"/>
                </a:lnTo>
                <a:lnTo>
                  <a:pt x="0" y="69"/>
                </a:lnTo>
                <a:close/>
                <a:moveTo>
                  <a:pt x="7" y="76"/>
                </a:moveTo>
                <a:lnTo>
                  <a:pt x="0" y="76"/>
                </a:lnTo>
                <a:lnTo>
                  <a:pt x="0" y="69"/>
                </a:lnTo>
                <a:lnTo>
                  <a:pt x="7" y="76"/>
                </a:lnTo>
                <a:close/>
                <a:moveTo>
                  <a:pt x="7" y="0"/>
                </a:moveTo>
                <a:lnTo>
                  <a:pt x="14" y="8"/>
                </a:lnTo>
                <a:lnTo>
                  <a:pt x="14" y="69"/>
                </a:lnTo>
                <a:lnTo>
                  <a:pt x="0" y="69"/>
                </a:lnTo>
                <a:lnTo>
                  <a:pt x="0" y="8"/>
                </a:lnTo>
                <a:lnTo>
                  <a:pt x="7" y="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7" y="0"/>
                </a:lnTo>
                <a:lnTo>
                  <a:pt x="0" y="8"/>
                </a:lnTo>
                <a:close/>
                <a:moveTo>
                  <a:pt x="75" y="8"/>
                </a:moveTo>
                <a:lnTo>
                  <a:pt x="68" y="11"/>
                </a:lnTo>
                <a:lnTo>
                  <a:pt x="7" y="11"/>
                </a:lnTo>
                <a:lnTo>
                  <a:pt x="7" y="0"/>
                </a:lnTo>
                <a:lnTo>
                  <a:pt x="68" y="0"/>
                </a:lnTo>
                <a:lnTo>
                  <a:pt x="75" y="8"/>
                </a:lnTo>
                <a:close/>
                <a:moveTo>
                  <a:pt x="68" y="0"/>
                </a:moveTo>
                <a:lnTo>
                  <a:pt x="75" y="0"/>
                </a:lnTo>
                <a:lnTo>
                  <a:pt x="75" y="8"/>
                </a:lnTo>
                <a:lnTo>
                  <a:pt x="68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69" name="Rectangle 141"/>
          <p:cNvSpPr>
            <a:spLocks noChangeArrowheads="1"/>
          </p:cNvSpPr>
          <p:nvPr/>
        </p:nvSpPr>
        <p:spPr bwMode="auto">
          <a:xfrm>
            <a:off x="2571090" y="4927600"/>
            <a:ext cx="111786" cy="96838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70" name="Freeform 142"/>
          <p:cNvSpPr>
            <a:spLocks noEditPoints="1"/>
          </p:cNvSpPr>
          <p:nvPr/>
        </p:nvSpPr>
        <p:spPr bwMode="auto">
          <a:xfrm>
            <a:off x="2564211" y="4914900"/>
            <a:ext cx="125544" cy="120650"/>
          </a:xfrm>
          <a:custGeom>
            <a:avLst/>
            <a:gdLst>
              <a:gd name="T0" fmla="*/ 109537 w 73"/>
              <a:gd name="T1" fmla="*/ 120650 h 76"/>
              <a:gd name="T2" fmla="*/ 98425 w 73"/>
              <a:gd name="T3" fmla="*/ 109538 h 76"/>
              <a:gd name="T4" fmla="*/ 98425 w 73"/>
              <a:gd name="T5" fmla="*/ 12700 h 76"/>
              <a:gd name="T6" fmla="*/ 115887 w 73"/>
              <a:gd name="T7" fmla="*/ 12700 h 76"/>
              <a:gd name="T8" fmla="*/ 115887 w 73"/>
              <a:gd name="T9" fmla="*/ 109538 h 76"/>
              <a:gd name="T10" fmla="*/ 109537 w 73"/>
              <a:gd name="T11" fmla="*/ 120650 h 76"/>
              <a:gd name="T12" fmla="*/ 115887 w 73"/>
              <a:gd name="T13" fmla="*/ 109538 h 76"/>
              <a:gd name="T14" fmla="*/ 115887 w 73"/>
              <a:gd name="T15" fmla="*/ 120650 h 76"/>
              <a:gd name="T16" fmla="*/ 109537 w 73"/>
              <a:gd name="T17" fmla="*/ 120650 h 76"/>
              <a:gd name="T18" fmla="*/ 115887 w 73"/>
              <a:gd name="T19" fmla="*/ 109538 h 76"/>
              <a:gd name="T20" fmla="*/ 0 w 73"/>
              <a:gd name="T21" fmla="*/ 109538 h 76"/>
              <a:gd name="T22" fmla="*/ 6350 w 73"/>
              <a:gd name="T23" fmla="*/ 103188 h 76"/>
              <a:gd name="T24" fmla="*/ 109537 w 73"/>
              <a:gd name="T25" fmla="*/ 103188 h 76"/>
              <a:gd name="T26" fmla="*/ 109537 w 73"/>
              <a:gd name="T27" fmla="*/ 120650 h 76"/>
              <a:gd name="T28" fmla="*/ 6350 w 73"/>
              <a:gd name="T29" fmla="*/ 120650 h 76"/>
              <a:gd name="T30" fmla="*/ 0 w 73"/>
              <a:gd name="T31" fmla="*/ 109538 h 76"/>
              <a:gd name="T32" fmla="*/ 6350 w 73"/>
              <a:gd name="T33" fmla="*/ 120650 h 76"/>
              <a:gd name="T34" fmla="*/ 0 w 73"/>
              <a:gd name="T35" fmla="*/ 120650 h 76"/>
              <a:gd name="T36" fmla="*/ 0 w 73"/>
              <a:gd name="T37" fmla="*/ 109538 h 76"/>
              <a:gd name="T38" fmla="*/ 6350 w 73"/>
              <a:gd name="T39" fmla="*/ 120650 h 76"/>
              <a:gd name="T40" fmla="*/ 6350 w 73"/>
              <a:gd name="T41" fmla="*/ 0 h 76"/>
              <a:gd name="T42" fmla="*/ 17462 w 73"/>
              <a:gd name="T43" fmla="*/ 12700 h 76"/>
              <a:gd name="T44" fmla="*/ 17462 w 73"/>
              <a:gd name="T45" fmla="*/ 109538 h 76"/>
              <a:gd name="T46" fmla="*/ 0 w 73"/>
              <a:gd name="T47" fmla="*/ 109538 h 76"/>
              <a:gd name="T48" fmla="*/ 0 w 73"/>
              <a:gd name="T49" fmla="*/ 12700 h 76"/>
              <a:gd name="T50" fmla="*/ 6350 w 73"/>
              <a:gd name="T51" fmla="*/ 0 h 76"/>
              <a:gd name="T52" fmla="*/ 0 w 73"/>
              <a:gd name="T53" fmla="*/ 12700 h 76"/>
              <a:gd name="T54" fmla="*/ 0 w 73"/>
              <a:gd name="T55" fmla="*/ 0 h 76"/>
              <a:gd name="T56" fmla="*/ 6350 w 73"/>
              <a:gd name="T57" fmla="*/ 0 h 76"/>
              <a:gd name="T58" fmla="*/ 0 w 73"/>
              <a:gd name="T59" fmla="*/ 12700 h 76"/>
              <a:gd name="T60" fmla="*/ 115887 w 73"/>
              <a:gd name="T61" fmla="*/ 12700 h 76"/>
              <a:gd name="T62" fmla="*/ 109537 w 73"/>
              <a:gd name="T63" fmla="*/ 17462 h 76"/>
              <a:gd name="T64" fmla="*/ 6350 w 73"/>
              <a:gd name="T65" fmla="*/ 17462 h 76"/>
              <a:gd name="T66" fmla="*/ 6350 w 73"/>
              <a:gd name="T67" fmla="*/ 0 h 76"/>
              <a:gd name="T68" fmla="*/ 109537 w 73"/>
              <a:gd name="T69" fmla="*/ 0 h 76"/>
              <a:gd name="T70" fmla="*/ 115887 w 73"/>
              <a:gd name="T71" fmla="*/ 12700 h 76"/>
              <a:gd name="T72" fmla="*/ 109537 w 73"/>
              <a:gd name="T73" fmla="*/ 0 h 76"/>
              <a:gd name="T74" fmla="*/ 115887 w 73"/>
              <a:gd name="T75" fmla="*/ 0 h 76"/>
              <a:gd name="T76" fmla="*/ 115887 w 73"/>
              <a:gd name="T77" fmla="*/ 12700 h 76"/>
              <a:gd name="T78" fmla="*/ 109537 w 73"/>
              <a:gd name="T79" fmla="*/ 0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3"/>
              <a:gd name="T121" fmla="*/ 0 h 76"/>
              <a:gd name="T122" fmla="*/ 73 w 73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3" h="76">
                <a:moveTo>
                  <a:pt x="69" y="76"/>
                </a:moveTo>
                <a:lnTo>
                  <a:pt x="62" y="69"/>
                </a:lnTo>
                <a:lnTo>
                  <a:pt x="62" y="8"/>
                </a:lnTo>
                <a:lnTo>
                  <a:pt x="73" y="8"/>
                </a:lnTo>
                <a:lnTo>
                  <a:pt x="73" y="69"/>
                </a:lnTo>
                <a:lnTo>
                  <a:pt x="69" y="76"/>
                </a:lnTo>
                <a:close/>
                <a:moveTo>
                  <a:pt x="73" y="69"/>
                </a:moveTo>
                <a:lnTo>
                  <a:pt x="73" y="76"/>
                </a:lnTo>
                <a:lnTo>
                  <a:pt x="69" y="76"/>
                </a:lnTo>
                <a:lnTo>
                  <a:pt x="73" y="69"/>
                </a:lnTo>
                <a:close/>
                <a:moveTo>
                  <a:pt x="0" y="69"/>
                </a:moveTo>
                <a:lnTo>
                  <a:pt x="4" y="65"/>
                </a:lnTo>
                <a:lnTo>
                  <a:pt x="69" y="65"/>
                </a:lnTo>
                <a:lnTo>
                  <a:pt x="69" y="76"/>
                </a:lnTo>
                <a:lnTo>
                  <a:pt x="4" y="76"/>
                </a:lnTo>
                <a:lnTo>
                  <a:pt x="0" y="69"/>
                </a:lnTo>
                <a:close/>
                <a:moveTo>
                  <a:pt x="4" y="76"/>
                </a:moveTo>
                <a:lnTo>
                  <a:pt x="0" y="76"/>
                </a:lnTo>
                <a:lnTo>
                  <a:pt x="0" y="69"/>
                </a:lnTo>
                <a:lnTo>
                  <a:pt x="4" y="76"/>
                </a:lnTo>
                <a:close/>
                <a:moveTo>
                  <a:pt x="4" y="0"/>
                </a:moveTo>
                <a:lnTo>
                  <a:pt x="11" y="8"/>
                </a:lnTo>
                <a:lnTo>
                  <a:pt x="11" y="69"/>
                </a:lnTo>
                <a:lnTo>
                  <a:pt x="0" y="69"/>
                </a:lnTo>
                <a:lnTo>
                  <a:pt x="0" y="8"/>
                </a:lnTo>
                <a:lnTo>
                  <a:pt x="4" y="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4" y="0"/>
                </a:lnTo>
                <a:lnTo>
                  <a:pt x="0" y="8"/>
                </a:lnTo>
                <a:close/>
                <a:moveTo>
                  <a:pt x="73" y="8"/>
                </a:moveTo>
                <a:lnTo>
                  <a:pt x="69" y="11"/>
                </a:lnTo>
                <a:lnTo>
                  <a:pt x="4" y="11"/>
                </a:lnTo>
                <a:lnTo>
                  <a:pt x="4" y="0"/>
                </a:lnTo>
                <a:lnTo>
                  <a:pt x="69" y="0"/>
                </a:lnTo>
                <a:lnTo>
                  <a:pt x="73" y="8"/>
                </a:lnTo>
                <a:close/>
                <a:moveTo>
                  <a:pt x="69" y="0"/>
                </a:moveTo>
                <a:lnTo>
                  <a:pt x="73" y="0"/>
                </a:lnTo>
                <a:lnTo>
                  <a:pt x="73" y="8"/>
                </a:lnTo>
                <a:lnTo>
                  <a:pt x="69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71" name="Freeform 143"/>
          <p:cNvSpPr>
            <a:spLocks/>
          </p:cNvSpPr>
          <p:nvPr/>
        </p:nvSpPr>
        <p:spPr bwMode="auto">
          <a:xfrm>
            <a:off x="3580606" y="3921125"/>
            <a:ext cx="137583" cy="120650"/>
          </a:xfrm>
          <a:custGeom>
            <a:avLst/>
            <a:gdLst>
              <a:gd name="T0" fmla="*/ 127000 w 80"/>
              <a:gd name="T1" fmla="*/ 57150 h 76"/>
              <a:gd name="T2" fmla="*/ 120650 w 80"/>
              <a:gd name="T3" fmla="*/ 68262 h 76"/>
              <a:gd name="T4" fmla="*/ 114300 w 80"/>
              <a:gd name="T5" fmla="*/ 80962 h 76"/>
              <a:gd name="T6" fmla="*/ 114300 w 80"/>
              <a:gd name="T7" fmla="*/ 92075 h 76"/>
              <a:gd name="T8" fmla="*/ 103188 w 80"/>
              <a:gd name="T9" fmla="*/ 103188 h 76"/>
              <a:gd name="T10" fmla="*/ 98425 w 80"/>
              <a:gd name="T11" fmla="*/ 109538 h 76"/>
              <a:gd name="T12" fmla="*/ 85725 w 80"/>
              <a:gd name="T13" fmla="*/ 114300 h 76"/>
              <a:gd name="T14" fmla="*/ 74612 w 80"/>
              <a:gd name="T15" fmla="*/ 114300 h 76"/>
              <a:gd name="T16" fmla="*/ 63500 w 80"/>
              <a:gd name="T17" fmla="*/ 120650 h 76"/>
              <a:gd name="T18" fmla="*/ 52388 w 80"/>
              <a:gd name="T19" fmla="*/ 114300 h 76"/>
              <a:gd name="T20" fmla="*/ 41275 w 80"/>
              <a:gd name="T21" fmla="*/ 114300 h 76"/>
              <a:gd name="T22" fmla="*/ 28575 w 80"/>
              <a:gd name="T23" fmla="*/ 109538 h 76"/>
              <a:gd name="T24" fmla="*/ 17462 w 80"/>
              <a:gd name="T25" fmla="*/ 103188 h 76"/>
              <a:gd name="T26" fmla="*/ 12700 w 80"/>
              <a:gd name="T27" fmla="*/ 92075 h 76"/>
              <a:gd name="T28" fmla="*/ 12700 w 80"/>
              <a:gd name="T29" fmla="*/ 80962 h 76"/>
              <a:gd name="T30" fmla="*/ 6350 w 80"/>
              <a:gd name="T31" fmla="*/ 68262 h 76"/>
              <a:gd name="T32" fmla="*/ 0 w 80"/>
              <a:gd name="T33" fmla="*/ 57150 h 76"/>
              <a:gd name="T34" fmla="*/ 6350 w 80"/>
              <a:gd name="T35" fmla="*/ 46037 h 76"/>
              <a:gd name="T36" fmla="*/ 12700 w 80"/>
              <a:gd name="T37" fmla="*/ 34925 h 76"/>
              <a:gd name="T38" fmla="*/ 12700 w 80"/>
              <a:gd name="T39" fmla="*/ 23812 h 76"/>
              <a:gd name="T40" fmla="*/ 17462 w 80"/>
              <a:gd name="T41" fmla="*/ 12700 h 76"/>
              <a:gd name="T42" fmla="*/ 28575 w 80"/>
              <a:gd name="T43" fmla="*/ 6350 h 76"/>
              <a:gd name="T44" fmla="*/ 41275 w 80"/>
              <a:gd name="T45" fmla="*/ 0 h 76"/>
              <a:gd name="T46" fmla="*/ 52388 w 80"/>
              <a:gd name="T47" fmla="*/ 0 h 76"/>
              <a:gd name="T48" fmla="*/ 63500 w 80"/>
              <a:gd name="T49" fmla="*/ 0 h 76"/>
              <a:gd name="T50" fmla="*/ 74612 w 80"/>
              <a:gd name="T51" fmla="*/ 0 h 76"/>
              <a:gd name="T52" fmla="*/ 85725 w 80"/>
              <a:gd name="T53" fmla="*/ 0 h 76"/>
              <a:gd name="T54" fmla="*/ 98425 w 80"/>
              <a:gd name="T55" fmla="*/ 6350 h 76"/>
              <a:gd name="T56" fmla="*/ 103188 w 80"/>
              <a:gd name="T57" fmla="*/ 12700 h 76"/>
              <a:gd name="T58" fmla="*/ 114300 w 80"/>
              <a:gd name="T59" fmla="*/ 23812 h 76"/>
              <a:gd name="T60" fmla="*/ 114300 w 80"/>
              <a:gd name="T61" fmla="*/ 34925 h 76"/>
              <a:gd name="T62" fmla="*/ 120650 w 80"/>
              <a:gd name="T63" fmla="*/ 46037 h 76"/>
              <a:gd name="T64" fmla="*/ 127000 w 80"/>
              <a:gd name="T65" fmla="*/ 57150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76"/>
              <a:gd name="T101" fmla="*/ 80 w 8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76">
                <a:moveTo>
                  <a:pt x="80" y="36"/>
                </a:moveTo>
                <a:lnTo>
                  <a:pt x="76" y="43"/>
                </a:lnTo>
                <a:lnTo>
                  <a:pt x="72" y="51"/>
                </a:lnTo>
                <a:lnTo>
                  <a:pt x="72" y="58"/>
                </a:lnTo>
                <a:lnTo>
                  <a:pt x="65" y="65"/>
                </a:lnTo>
                <a:lnTo>
                  <a:pt x="62" y="69"/>
                </a:lnTo>
                <a:lnTo>
                  <a:pt x="54" y="72"/>
                </a:lnTo>
                <a:lnTo>
                  <a:pt x="47" y="72"/>
                </a:lnTo>
                <a:lnTo>
                  <a:pt x="40" y="76"/>
                </a:lnTo>
                <a:lnTo>
                  <a:pt x="33" y="72"/>
                </a:lnTo>
                <a:lnTo>
                  <a:pt x="26" y="72"/>
                </a:lnTo>
                <a:lnTo>
                  <a:pt x="18" y="69"/>
                </a:lnTo>
                <a:lnTo>
                  <a:pt x="11" y="65"/>
                </a:lnTo>
                <a:lnTo>
                  <a:pt x="8" y="58"/>
                </a:lnTo>
                <a:lnTo>
                  <a:pt x="8" y="51"/>
                </a:lnTo>
                <a:lnTo>
                  <a:pt x="4" y="43"/>
                </a:lnTo>
                <a:lnTo>
                  <a:pt x="0" y="36"/>
                </a:lnTo>
                <a:lnTo>
                  <a:pt x="4" y="29"/>
                </a:lnTo>
                <a:lnTo>
                  <a:pt x="8" y="22"/>
                </a:lnTo>
                <a:lnTo>
                  <a:pt x="8" y="15"/>
                </a:lnTo>
                <a:lnTo>
                  <a:pt x="11" y="8"/>
                </a:lnTo>
                <a:lnTo>
                  <a:pt x="18" y="4"/>
                </a:lnTo>
                <a:lnTo>
                  <a:pt x="26" y="0"/>
                </a:lnTo>
                <a:lnTo>
                  <a:pt x="33" y="0"/>
                </a:lnTo>
                <a:lnTo>
                  <a:pt x="40" y="0"/>
                </a:lnTo>
                <a:lnTo>
                  <a:pt x="47" y="0"/>
                </a:lnTo>
                <a:lnTo>
                  <a:pt x="54" y="0"/>
                </a:lnTo>
                <a:lnTo>
                  <a:pt x="62" y="4"/>
                </a:lnTo>
                <a:lnTo>
                  <a:pt x="65" y="8"/>
                </a:lnTo>
                <a:lnTo>
                  <a:pt x="72" y="15"/>
                </a:lnTo>
                <a:lnTo>
                  <a:pt x="72" y="22"/>
                </a:lnTo>
                <a:lnTo>
                  <a:pt x="76" y="29"/>
                </a:lnTo>
                <a:lnTo>
                  <a:pt x="80" y="36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72" name="Freeform 144"/>
          <p:cNvSpPr>
            <a:spLocks noEditPoints="1"/>
          </p:cNvSpPr>
          <p:nvPr/>
        </p:nvSpPr>
        <p:spPr bwMode="auto">
          <a:xfrm>
            <a:off x="3575448" y="3910014"/>
            <a:ext cx="147902" cy="136525"/>
          </a:xfrm>
          <a:custGeom>
            <a:avLst/>
            <a:gdLst>
              <a:gd name="T0" fmla="*/ 74612 w 86"/>
              <a:gd name="T1" fmla="*/ 120650 h 86"/>
              <a:gd name="T2" fmla="*/ 85725 w 86"/>
              <a:gd name="T3" fmla="*/ 114300 h 86"/>
              <a:gd name="T4" fmla="*/ 96837 w 86"/>
              <a:gd name="T5" fmla="*/ 107950 h 86"/>
              <a:gd name="T6" fmla="*/ 107950 w 86"/>
              <a:gd name="T7" fmla="*/ 96837 h 86"/>
              <a:gd name="T8" fmla="*/ 114300 w 86"/>
              <a:gd name="T9" fmla="*/ 79375 h 86"/>
              <a:gd name="T10" fmla="*/ 119063 w 86"/>
              <a:gd name="T11" fmla="*/ 68263 h 86"/>
              <a:gd name="T12" fmla="*/ 136525 w 86"/>
              <a:gd name="T13" fmla="*/ 79375 h 86"/>
              <a:gd name="T14" fmla="*/ 131763 w 86"/>
              <a:gd name="T15" fmla="*/ 103188 h 86"/>
              <a:gd name="T16" fmla="*/ 114300 w 86"/>
              <a:gd name="T17" fmla="*/ 120650 h 86"/>
              <a:gd name="T18" fmla="*/ 103188 w 86"/>
              <a:gd name="T19" fmla="*/ 131763 h 86"/>
              <a:gd name="T20" fmla="*/ 79375 w 86"/>
              <a:gd name="T21" fmla="*/ 136525 h 86"/>
              <a:gd name="T22" fmla="*/ 0 w 86"/>
              <a:gd name="T23" fmla="*/ 68263 h 86"/>
              <a:gd name="T24" fmla="*/ 17462 w 86"/>
              <a:gd name="T25" fmla="*/ 79375 h 86"/>
              <a:gd name="T26" fmla="*/ 22225 w 86"/>
              <a:gd name="T27" fmla="*/ 92075 h 86"/>
              <a:gd name="T28" fmla="*/ 33338 w 86"/>
              <a:gd name="T29" fmla="*/ 107950 h 86"/>
              <a:gd name="T30" fmla="*/ 46037 w 86"/>
              <a:gd name="T31" fmla="*/ 114300 h 86"/>
              <a:gd name="T32" fmla="*/ 57150 w 86"/>
              <a:gd name="T33" fmla="*/ 120650 h 86"/>
              <a:gd name="T34" fmla="*/ 68263 w 86"/>
              <a:gd name="T35" fmla="*/ 136525 h 86"/>
              <a:gd name="T36" fmla="*/ 50800 w 86"/>
              <a:gd name="T37" fmla="*/ 136525 h 86"/>
              <a:gd name="T38" fmla="*/ 33338 w 86"/>
              <a:gd name="T39" fmla="*/ 125413 h 86"/>
              <a:gd name="T40" fmla="*/ 17462 w 86"/>
              <a:gd name="T41" fmla="*/ 114300 h 86"/>
              <a:gd name="T42" fmla="*/ 4762 w 86"/>
              <a:gd name="T43" fmla="*/ 96837 h 86"/>
              <a:gd name="T44" fmla="*/ 0 w 86"/>
              <a:gd name="T45" fmla="*/ 74612 h 86"/>
              <a:gd name="T46" fmla="*/ 68263 w 86"/>
              <a:gd name="T47" fmla="*/ 17462 h 86"/>
              <a:gd name="T48" fmla="*/ 50800 w 86"/>
              <a:gd name="T49" fmla="*/ 17462 h 86"/>
              <a:gd name="T50" fmla="*/ 39687 w 86"/>
              <a:gd name="T51" fmla="*/ 23812 h 86"/>
              <a:gd name="T52" fmla="*/ 28575 w 86"/>
              <a:gd name="T53" fmla="*/ 34925 h 86"/>
              <a:gd name="T54" fmla="*/ 22225 w 86"/>
              <a:gd name="T55" fmla="*/ 46037 h 86"/>
              <a:gd name="T56" fmla="*/ 17462 w 86"/>
              <a:gd name="T57" fmla="*/ 63500 h 86"/>
              <a:gd name="T58" fmla="*/ 0 w 86"/>
              <a:gd name="T59" fmla="*/ 63500 h 86"/>
              <a:gd name="T60" fmla="*/ 4762 w 86"/>
              <a:gd name="T61" fmla="*/ 39687 h 86"/>
              <a:gd name="T62" fmla="*/ 17462 w 86"/>
              <a:gd name="T63" fmla="*/ 23812 h 86"/>
              <a:gd name="T64" fmla="*/ 33338 w 86"/>
              <a:gd name="T65" fmla="*/ 11112 h 86"/>
              <a:gd name="T66" fmla="*/ 50800 w 86"/>
              <a:gd name="T67" fmla="*/ 0 h 86"/>
              <a:gd name="T68" fmla="*/ 68263 w 86"/>
              <a:gd name="T69" fmla="*/ 0 h 86"/>
              <a:gd name="T70" fmla="*/ 119063 w 86"/>
              <a:gd name="T71" fmla="*/ 63500 h 86"/>
              <a:gd name="T72" fmla="*/ 114300 w 86"/>
              <a:gd name="T73" fmla="*/ 46037 h 86"/>
              <a:gd name="T74" fmla="*/ 107950 w 86"/>
              <a:gd name="T75" fmla="*/ 34925 h 86"/>
              <a:gd name="T76" fmla="*/ 96837 w 86"/>
              <a:gd name="T77" fmla="*/ 23812 h 86"/>
              <a:gd name="T78" fmla="*/ 79375 w 86"/>
              <a:gd name="T79" fmla="*/ 17462 h 86"/>
              <a:gd name="T80" fmla="*/ 68263 w 86"/>
              <a:gd name="T81" fmla="*/ 17462 h 86"/>
              <a:gd name="T82" fmla="*/ 79375 w 86"/>
              <a:gd name="T83" fmla="*/ 0 h 86"/>
              <a:gd name="T84" fmla="*/ 103188 w 86"/>
              <a:gd name="T85" fmla="*/ 6350 h 86"/>
              <a:gd name="T86" fmla="*/ 114300 w 86"/>
              <a:gd name="T87" fmla="*/ 17462 h 86"/>
              <a:gd name="T88" fmla="*/ 131763 w 86"/>
              <a:gd name="T89" fmla="*/ 34925 h 86"/>
              <a:gd name="T90" fmla="*/ 136525 w 86"/>
              <a:gd name="T91" fmla="*/ 57150 h 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6"/>
              <a:gd name="T140" fmla="*/ 86 w 86"/>
              <a:gd name="T141" fmla="*/ 86 h 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6">
                <a:moveTo>
                  <a:pt x="43" y="86"/>
                </a:moveTo>
                <a:lnTo>
                  <a:pt x="43" y="76"/>
                </a:lnTo>
                <a:lnTo>
                  <a:pt x="47" y="76"/>
                </a:lnTo>
                <a:lnTo>
                  <a:pt x="50" y="76"/>
                </a:lnTo>
                <a:lnTo>
                  <a:pt x="50" y="72"/>
                </a:lnTo>
                <a:lnTo>
                  <a:pt x="54" y="72"/>
                </a:lnTo>
                <a:lnTo>
                  <a:pt x="57" y="72"/>
                </a:lnTo>
                <a:lnTo>
                  <a:pt x="61" y="68"/>
                </a:lnTo>
                <a:lnTo>
                  <a:pt x="65" y="68"/>
                </a:lnTo>
                <a:lnTo>
                  <a:pt x="68" y="61"/>
                </a:lnTo>
                <a:lnTo>
                  <a:pt x="72" y="58"/>
                </a:lnTo>
                <a:lnTo>
                  <a:pt x="72" y="50"/>
                </a:lnTo>
                <a:lnTo>
                  <a:pt x="75" y="50"/>
                </a:lnTo>
                <a:lnTo>
                  <a:pt x="75" y="47"/>
                </a:lnTo>
                <a:lnTo>
                  <a:pt x="75" y="43"/>
                </a:lnTo>
                <a:lnTo>
                  <a:pt x="86" y="43"/>
                </a:lnTo>
                <a:lnTo>
                  <a:pt x="86" y="47"/>
                </a:lnTo>
                <a:lnTo>
                  <a:pt x="86" y="50"/>
                </a:lnTo>
                <a:lnTo>
                  <a:pt x="83" y="58"/>
                </a:lnTo>
                <a:lnTo>
                  <a:pt x="83" y="61"/>
                </a:lnTo>
                <a:lnTo>
                  <a:pt x="83" y="65"/>
                </a:lnTo>
                <a:lnTo>
                  <a:pt x="79" y="68"/>
                </a:lnTo>
                <a:lnTo>
                  <a:pt x="75" y="72"/>
                </a:lnTo>
                <a:lnTo>
                  <a:pt x="72" y="76"/>
                </a:lnTo>
                <a:lnTo>
                  <a:pt x="72" y="79"/>
                </a:lnTo>
                <a:lnTo>
                  <a:pt x="65" y="79"/>
                </a:lnTo>
                <a:lnTo>
                  <a:pt x="65" y="83"/>
                </a:lnTo>
                <a:lnTo>
                  <a:pt x="61" y="83"/>
                </a:lnTo>
                <a:lnTo>
                  <a:pt x="54" y="86"/>
                </a:lnTo>
                <a:lnTo>
                  <a:pt x="50" y="86"/>
                </a:lnTo>
                <a:lnTo>
                  <a:pt x="47" y="86"/>
                </a:lnTo>
                <a:lnTo>
                  <a:pt x="43" y="86"/>
                </a:lnTo>
                <a:close/>
                <a:moveTo>
                  <a:pt x="0" y="43"/>
                </a:moveTo>
                <a:lnTo>
                  <a:pt x="11" y="43"/>
                </a:lnTo>
                <a:lnTo>
                  <a:pt x="11" y="47"/>
                </a:lnTo>
                <a:lnTo>
                  <a:pt x="11" y="50"/>
                </a:lnTo>
                <a:lnTo>
                  <a:pt x="14" y="50"/>
                </a:lnTo>
                <a:lnTo>
                  <a:pt x="14" y="58"/>
                </a:lnTo>
                <a:lnTo>
                  <a:pt x="14" y="61"/>
                </a:lnTo>
                <a:lnTo>
                  <a:pt x="18" y="61"/>
                </a:lnTo>
                <a:lnTo>
                  <a:pt x="21" y="68"/>
                </a:lnTo>
                <a:lnTo>
                  <a:pt x="25" y="68"/>
                </a:lnTo>
                <a:lnTo>
                  <a:pt x="29" y="72"/>
                </a:lnTo>
                <a:lnTo>
                  <a:pt x="32" y="72"/>
                </a:lnTo>
                <a:lnTo>
                  <a:pt x="36" y="76"/>
                </a:lnTo>
                <a:lnTo>
                  <a:pt x="39" y="76"/>
                </a:lnTo>
                <a:lnTo>
                  <a:pt x="43" y="76"/>
                </a:lnTo>
                <a:lnTo>
                  <a:pt x="43" y="86"/>
                </a:lnTo>
                <a:lnTo>
                  <a:pt x="39" y="86"/>
                </a:lnTo>
                <a:lnTo>
                  <a:pt x="36" y="86"/>
                </a:lnTo>
                <a:lnTo>
                  <a:pt x="32" y="86"/>
                </a:lnTo>
                <a:lnTo>
                  <a:pt x="25" y="83"/>
                </a:lnTo>
                <a:lnTo>
                  <a:pt x="21" y="83"/>
                </a:lnTo>
                <a:lnTo>
                  <a:pt x="21" y="79"/>
                </a:lnTo>
                <a:lnTo>
                  <a:pt x="14" y="79"/>
                </a:lnTo>
                <a:lnTo>
                  <a:pt x="14" y="76"/>
                </a:lnTo>
                <a:lnTo>
                  <a:pt x="11" y="72"/>
                </a:lnTo>
                <a:lnTo>
                  <a:pt x="7" y="68"/>
                </a:lnTo>
                <a:lnTo>
                  <a:pt x="3" y="65"/>
                </a:lnTo>
                <a:lnTo>
                  <a:pt x="3" y="61"/>
                </a:lnTo>
                <a:lnTo>
                  <a:pt x="0" y="58"/>
                </a:lnTo>
                <a:lnTo>
                  <a:pt x="0" y="50"/>
                </a:lnTo>
                <a:lnTo>
                  <a:pt x="0" y="47"/>
                </a:lnTo>
                <a:lnTo>
                  <a:pt x="0" y="43"/>
                </a:lnTo>
                <a:close/>
                <a:moveTo>
                  <a:pt x="43" y="0"/>
                </a:moveTo>
                <a:lnTo>
                  <a:pt x="43" y="11"/>
                </a:lnTo>
                <a:lnTo>
                  <a:pt x="39" y="11"/>
                </a:lnTo>
                <a:lnTo>
                  <a:pt x="36" y="11"/>
                </a:lnTo>
                <a:lnTo>
                  <a:pt x="32" y="11"/>
                </a:lnTo>
                <a:lnTo>
                  <a:pt x="32" y="15"/>
                </a:lnTo>
                <a:lnTo>
                  <a:pt x="29" y="15"/>
                </a:lnTo>
                <a:lnTo>
                  <a:pt x="25" y="15"/>
                </a:lnTo>
                <a:lnTo>
                  <a:pt x="21" y="18"/>
                </a:lnTo>
                <a:lnTo>
                  <a:pt x="18" y="22"/>
                </a:lnTo>
                <a:lnTo>
                  <a:pt x="14" y="25"/>
                </a:lnTo>
                <a:lnTo>
                  <a:pt x="14" y="29"/>
                </a:lnTo>
                <a:lnTo>
                  <a:pt x="14" y="33"/>
                </a:lnTo>
                <a:lnTo>
                  <a:pt x="11" y="36"/>
                </a:lnTo>
                <a:lnTo>
                  <a:pt x="11" y="40"/>
                </a:lnTo>
                <a:lnTo>
                  <a:pt x="11" y="43"/>
                </a:lnTo>
                <a:lnTo>
                  <a:pt x="0" y="43"/>
                </a:lnTo>
                <a:lnTo>
                  <a:pt x="0" y="40"/>
                </a:lnTo>
                <a:lnTo>
                  <a:pt x="0" y="36"/>
                </a:lnTo>
                <a:lnTo>
                  <a:pt x="0" y="29"/>
                </a:lnTo>
                <a:lnTo>
                  <a:pt x="3" y="25"/>
                </a:lnTo>
                <a:lnTo>
                  <a:pt x="3" y="22"/>
                </a:lnTo>
                <a:lnTo>
                  <a:pt x="7" y="18"/>
                </a:lnTo>
                <a:lnTo>
                  <a:pt x="11" y="15"/>
                </a:lnTo>
                <a:lnTo>
                  <a:pt x="14" y="11"/>
                </a:lnTo>
                <a:lnTo>
                  <a:pt x="21" y="7"/>
                </a:lnTo>
                <a:lnTo>
                  <a:pt x="21" y="4"/>
                </a:lnTo>
                <a:lnTo>
                  <a:pt x="25" y="4"/>
                </a:lnTo>
                <a:lnTo>
                  <a:pt x="32" y="0"/>
                </a:lnTo>
                <a:lnTo>
                  <a:pt x="36" y="0"/>
                </a:lnTo>
                <a:lnTo>
                  <a:pt x="39" y="0"/>
                </a:lnTo>
                <a:lnTo>
                  <a:pt x="43" y="0"/>
                </a:lnTo>
                <a:close/>
                <a:moveTo>
                  <a:pt x="86" y="43"/>
                </a:moveTo>
                <a:lnTo>
                  <a:pt x="75" y="43"/>
                </a:lnTo>
                <a:lnTo>
                  <a:pt x="75" y="40"/>
                </a:lnTo>
                <a:lnTo>
                  <a:pt x="75" y="36"/>
                </a:lnTo>
                <a:lnTo>
                  <a:pt x="72" y="33"/>
                </a:lnTo>
                <a:lnTo>
                  <a:pt x="72" y="29"/>
                </a:lnTo>
                <a:lnTo>
                  <a:pt x="68" y="25"/>
                </a:lnTo>
                <a:lnTo>
                  <a:pt x="68" y="22"/>
                </a:lnTo>
                <a:lnTo>
                  <a:pt x="65" y="18"/>
                </a:lnTo>
                <a:lnTo>
                  <a:pt x="61" y="18"/>
                </a:lnTo>
                <a:lnTo>
                  <a:pt x="61" y="15"/>
                </a:lnTo>
                <a:lnTo>
                  <a:pt x="57" y="15"/>
                </a:lnTo>
                <a:lnTo>
                  <a:pt x="54" y="15"/>
                </a:lnTo>
                <a:lnTo>
                  <a:pt x="50" y="11"/>
                </a:lnTo>
                <a:lnTo>
                  <a:pt x="47" y="11"/>
                </a:lnTo>
                <a:lnTo>
                  <a:pt x="43" y="11"/>
                </a:lnTo>
                <a:lnTo>
                  <a:pt x="43" y="0"/>
                </a:lnTo>
                <a:lnTo>
                  <a:pt x="47" y="0"/>
                </a:lnTo>
                <a:lnTo>
                  <a:pt x="50" y="0"/>
                </a:lnTo>
                <a:lnTo>
                  <a:pt x="54" y="0"/>
                </a:lnTo>
                <a:lnTo>
                  <a:pt x="61" y="4"/>
                </a:lnTo>
                <a:lnTo>
                  <a:pt x="65" y="4"/>
                </a:lnTo>
                <a:lnTo>
                  <a:pt x="65" y="7"/>
                </a:lnTo>
                <a:lnTo>
                  <a:pt x="72" y="11"/>
                </a:lnTo>
                <a:lnTo>
                  <a:pt x="75" y="15"/>
                </a:lnTo>
                <a:lnTo>
                  <a:pt x="79" y="18"/>
                </a:lnTo>
                <a:lnTo>
                  <a:pt x="83" y="22"/>
                </a:lnTo>
                <a:lnTo>
                  <a:pt x="83" y="25"/>
                </a:lnTo>
                <a:lnTo>
                  <a:pt x="83" y="29"/>
                </a:lnTo>
                <a:lnTo>
                  <a:pt x="86" y="36"/>
                </a:lnTo>
                <a:lnTo>
                  <a:pt x="86" y="40"/>
                </a:lnTo>
                <a:lnTo>
                  <a:pt x="86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73" name="Freeform 145"/>
          <p:cNvSpPr>
            <a:spLocks/>
          </p:cNvSpPr>
          <p:nvPr/>
        </p:nvSpPr>
        <p:spPr bwMode="auto">
          <a:xfrm>
            <a:off x="3897048" y="3538538"/>
            <a:ext cx="130704" cy="125412"/>
          </a:xfrm>
          <a:custGeom>
            <a:avLst/>
            <a:gdLst>
              <a:gd name="T0" fmla="*/ 120650 w 76"/>
              <a:gd name="T1" fmla="*/ 63500 h 79"/>
              <a:gd name="T2" fmla="*/ 120650 w 76"/>
              <a:gd name="T3" fmla="*/ 74612 h 79"/>
              <a:gd name="T4" fmla="*/ 114300 w 76"/>
              <a:gd name="T5" fmla="*/ 85725 h 79"/>
              <a:gd name="T6" fmla="*/ 109538 w 76"/>
              <a:gd name="T7" fmla="*/ 96837 h 79"/>
              <a:gd name="T8" fmla="*/ 103188 w 76"/>
              <a:gd name="T9" fmla="*/ 109537 h 79"/>
              <a:gd name="T10" fmla="*/ 96837 w 76"/>
              <a:gd name="T11" fmla="*/ 114300 h 79"/>
              <a:gd name="T12" fmla="*/ 85725 w 76"/>
              <a:gd name="T13" fmla="*/ 120650 h 79"/>
              <a:gd name="T14" fmla="*/ 68262 w 76"/>
              <a:gd name="T15" fmla="*/ 125412 h 79"/>
              <a:gd name="T16" fmla="*/ 63500 w 76"/>
              <a:gd name="T17" fmla="*/ 125412 h 79"/>
              <a:gd name="T18" fmla="*/ 46037 w 76"/>
              <a:gd name="T19" fmla="*/ 125412 h 79"/>
              <a:gd name="T20" fmla="*/ 39687 w 76"/>
              <a:gd name="T21" fmla="*/ 120650 h 79"/>
              <a:gd name="T22" fmla="*/ 28575 w 76"/>
              <a:gd name="T23" fmla="*/ 114300 h 79"/>
              <a:gd name="T24" fmla="*/ 17462 w 76"/>
              <a:gd name="T25" fmla="*/ 109537 h 79"/>
              <a:gd name="T26" fmla="*/ 11112 w 76"/>
              <a:gd name="T27" fmla="*/ 96837 h 79"/>
              <a:gd name="T28" fmla="*/ 6350 w 76"/>
              <a:gd name="T29" fmla="*/ 85725 h 79"/>
              <a:gd name="T30" fmla="*/ 6350 w 76"/>
              <a:gd name="T31" fmla="*/ 74612 h 79"/>
              <a:gd name="T32" fmla="*/ 0 w 76"/>
              <a:gd name="T33" fmla="*/ 63500 h 79"/>
              <a:gd name="T34" fmla="*/ 6350 w 76"/>
              <a:gd name="T35" fmla="*/ 52387 h 79"/>
              <a:gd name="T36" fmla="*/ 6350 w 76"/>
              <a:gd name="T37" fmla="*/ 39687 h 79"/>
              <a:gd name="T38" fmla="*/ 11112 w 76"/>
              <a:gd name="T39" fmla="*/ 28575 h 79"/>
              <a:gd name="T40" fmla="*/ 17462 w 76"/>
              <a:gd name="T41" fmla="*/ 17462 h 79"/>
              <a:gd name="T42" fmla="*/ 28575 w 76"/>
              <a:gd name="T43" fmla="*/ 11112 h 79"/>
              <a:gd name="T44" fmla="*/ 39687 w 76"/>
              <a:gd name="T45" fmla="*/ 6350 h 79"/>
              <a:gd name="T46" fmla="*/ 46037 w 76"/>
              <a:gd name="T47" fmla="*/ 0 h 79"/>
              <a:gd name="T48" fmla="*/ 63500 w 76"/>
              <a:gd name="T49" fmla="*/ 0 h 79"/>
              <a:gd name="T50" fmla="*/ 68262 w 76"/>
              <a:gd name="T51" fmla="*/ 0 h 79"/>
              <a:gd name="T52" fmla="*/ 85725 w 76"/>
              <a:gd name="T53" fmla="*/ 6350 h 79"/>
              <a:gd name="T54" fmla="*/ 96837 w 76"/>
              <a:gd name="T55" fmla="*/ 11112 h 79"/>
              <a:gd name="T56" fmla="*/ 103188 w 76"/>
              <a:gd name="T57" fmla="*/ 17462 h 79"/>
              <a:gd name="T58" fmla="*/ 109538 w 76"/>
              <a:gd name="T59" fmla="*/ 28575 h 79"/>
              <a:gd name="T60" fmla="*/ 114300 w 76"/>
              <a:gd name="T61" fmla="*/ 39687 h 79"/>
              <a:gd name="T62" fmla="*/ 120650 w 76"/>
              <a:gd name="T63" fmla="*/ 52387 h 79"/>
              <a:gd name="T64" fmla="*/ 120650 w 76"/>
              <a:gd name="T65" fmla="*/ 63500 h 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79"/>
              <a:gd name="T101" fmla="*/ 76 w 76"/>
              <a:gd name="T102" fmla="*/ 79 h 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79">
                <a:moveTo>
                  <a:pt x="76" y="40"/>
                </a:moveTo>
                <a:lnTo>
                  <a:pt x="76" y="47"/>
                </a:lnTo>
                <a:lnTo>
                  <a:pt x="72" y="54"/>
                </a:lnTo>
                <a:lnTo>
                  <a:pt x="69" y="61"/>
                </a:lnTo>
                <a:lnTo>
                  <a:pt x="65" y="69"/>
                </a:lnTo>
                <a:lnTo>
                  <a:pt x="61" y="72"/>
                </a:lnTo>
                <a:lnTo>
                  <a:pt x="54" y="76"/>
                </a:lnTo>
                <a:lnTo>
                  <a:pt x="43" y="79"/>
                </a:lnTo>
                <a:lnTo>
                  <a:pt x="40" y="79"/>
                </a:lnTo>
                <a:lnTo>
                  <a:pt x="29" y="79"/>
                </a:lnTo>
                <a:lnTo>
                  <a:pt x="25" y="76"/>
                </a:lnTo>
                <a:lnTo>
                  <a:pt x="18" y="72"/>
                </a:lnTo>
                <a:lnTo>
                  <a:pt x="11" y="69"/>
                </a:lnTo>
                <a:lnTo>
                  <a:pt x="7" y="61"/>
                </a:lnTo>
                <a:lnTo>
                  <a:pt x="4" y="54"/>
                </a:lnTo>
                <a:lnTo>
                  <a:pt x="4" y="47"/>
                </a:lnTo>
                <a:lnTo>
                  <a:pt x="0" y="40"/>
                </a:lnTo>
                <a:lnTo>
                  <a:pt x="4" y="33"/>
                </a:lnTo>
                <a:lnTo>
                  <a:pt x="4" y="25"/>
                </a:lnTo>
                <a:lnTo>
                  <a:pt x="7" y="18"/>
                </a:lnTo>
                <a:lnTo>
                  <a:pt x="11" y="11"/>
                </a:lnTo>
                <a:lnTo>
                  <a:pt x="18" y="7"/>
                </a:lnTo>
                <a:lnTo>
                  <a:pt x="25" y="4"/>
                </a:lnTo>
                <a:lnTo>
                  <a:pt x="29" y="0"/>
                </a:lnTo>
                <a:lnTo>
                  <a:pt x="40" y="0"/>
                </a:lnTo>
                <a:lnTo>
                  <a:pt x="43" y="0"/>
                </a:lnTo>
                <a:lnTo>
                  <a:pt x="54" y="4"/>
                </a:lnTo>
                <a:lnTo>
                  <a:pt x="61" y="7"/>
                </a:lnTo>
                <a:lnTo>
                  <a:pt x="65" y="11"/>
                </a:lnTo>
                <a:lnTo>
                  <a:pt x="69" y="18"/>
                </a:lnTo>
                <a:lnTo>
                  <a:pt x="72" y="25"/>
                </a:lnTo>
                <a:lnTo>
                  <a:pt x="76" y="33"/>
                </a:lnTo>
                <a:lnTo>
                  <a:pt x="76" y="4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74" name="Freeform 146"/>
          <p:cNvSpPr>
            <a:spLocks noEditPoints="1"/>
          </p:cNvSpPr>
          <p:nvPr/>
        </p:nvSpPr>
        <p:spPr bwMode="auto">
          <a:xfrm>
            <a:off x="3885011" y="3533776"/>
            <a:ext cx="147902" cy="136525"/>
          </a:xfrm>
          <a:custGeom>
            <a:avLst/>
            <a:gdLst>
              <a:gd name="T0" fmla="*/ 74612 w 86"/>
              <a:gd name="T1" fmla="*/ 119063 h 86"/>
              <a:gd name="T2" fmla="*/ 92075 w 86"/>
              <a:gd name="T3" fmla="*/ 114300 h 86"/>
              <a:gd name="T4" fmla="*/ 103188 w 86"/>
              <a:gd name="T5" fmla="*/ 107950 h 86"/>
              <a:gd name="T6" fmla="*/ 114300 w 86"/>
              <a:gd name="T7" fmla="*/ 96837 h 86"/>
              <a:gd name="T8" fmla="*/ 120650 w 86"/>
              <a:gd name="T9" fmla="*/ 85725 h 86"/>
              <a:gd name="T10" fmla="*/ 120650 w 86"/>
              <a:gd name="T11" fmla="*/ 68263 h 86"/>
              <a:gd name="T12" fmla="*/ 136525 w 86"/>
              <a:gd name="T13" fmla="*/ 79375 h 86"/>
              <a:gd name="T14" fmla="*/ 131763 w 86"/>
              <a:gd name="T15" fmla="*/ 101600 h 86"/>
              <a:gd name="T16" fmla="*/ 120650 w 86"/>
              <a:gd name="T17" fmla="*/ 119063 h 86"/>
              <a:gd name="T18" fmla="*/ 107950 w 86"/>
              <a:gd name="T19" fmla="*/ 130175 h 86"/>
              <a:gd name="T20" fmla="*/ 85725 w 86"/>
              <a:gd name="T21" fmla="*/ 136525 h 86"/>
              <a:gd name="T22" fmla="*/ 0 w 86"/>
              <a:gd name="T23" fmla="*/ 68263 h 86"/>
              <a:gd name="T24" fmla="*/ 22225 w 86"/>
              <a:gd name="T25" fmla="*/ 79375 h 86"/>
              <a:gd name="T26" fmla="*/ 28575 w 86"/>
              <a:gd name="T27" fmla="*/ 90487 h 86"/>
              <a:gd name="T28" fmla="*/ 34925 w 86"/>
              <a:gd name="T29" fmla="*/ 107950 h 86"/>
              <a:gd name="T30" fmla="*/ 50800 w 86"/>
              <a:gd name="T31" fmla="*/ 114300 h 86"/>
              <a:gd name="T32" fmla="*/ 63500 w 86"/>
              <a:gd name="T33" fmla="*/ 119063 h 86"/>
              <a:gd name="T34" fmla="*/ 74612 w 86"/>
              <a:gd name="T35" fmla="*/ 136525 h 86"/>
              <a:gd name="T36" fmla="*/ 50800 w 86"/>
              <a:gd name="T37" fmla="*/ 136525 h 86"/>
              <a:gd name="T38" fmla="*/ 34925 w 86"/>
              <a:gd name="T39" fmla="*/ 125413 h 86"/>
              <a:gd name="T40" fmla="*/ 17462 w 86"/>
              <a:gd name="T41" fmla="*/ 114300 h 86"/>
              <a:gd name="T42" fmla="*/ 6350 w 86"/>
              <a:gd name="T43" fmla="*/ 96837 h 86"/>
              <a:gd name="T44" fmla="*/ 6350 w 86"/>
              <a:gd name="T45" fmla="*/ 73025 h 86"/>
              <a:gd name="T46" fmla="*/ 74612 w 86"/>
              <a:gd name="T47" fmla="*/ 15875 h 86"/>
              <a:gd name="T48" fmla="*/ 57150 w 86"/>
              <a:gd name="T49" fmla="*/ 22225 h 86"/>
              <a:gd name="T50" fmla="*/ 46037 w 86"/>
              <a:gd name="T51" fmla="*/ 28575 h 86"/>
              <a:gd name="T52" fmla="*/ 34925 w 86"/>
              <a:gd name="T53" fmla="*/ 33338 h 86"/>
              <a:gd name="T54" fmla="*/ 22225 w 86"/>
              <a:gd name="T55" fmla="*/ 44450 h 86"/>
              <a:gd name="T56" fmla="*/ 22225 w 86"/>
              <a:gd name="T57" fmla="*/ 61913 h 86"/>
              <a:gd name="T58" fmla="*/ 6350 w 86"/>
              <a:gd name="T59" fmla="*/ 61913 h 86"/>
              <a:gd name="T60" fmla="*/ 6350 w 86"/>
              <a:gd name="T61" fmla="*/ 39687 h 86"/>
              <a:gd name="T62" fmla="*/ 17462 w 86"/>
              <a:gd name="T63" fmla="*/ 22225 h 86"/>
              <a:gd name="T64" fmla="*/ 34925 w 86"/>
              <a:gd name="T65" fmla="*/ 11112 h 86"/>
              <a:gd name="T66" fmla="*/ 50800 w 86"/>
              <a:gd name="T67" fmla="*/ 0 h 86"/>
              <a:gd name="T68" fmla="*/ 74612 w 86"/>
              <a:gd name="T69" fmla="*/ 0 h 86"/>
              <a:gd name="T70" fmla="*/ 120650 w 86"/>
              <a:gd name="T71" fmla="*/ 61913 h 86"/>
              <a:gd name="T72" fmla="*/ 120650 w 86"/>
              <a:gd name="T73" fmla="*/ 44450 h 86"/>
              <a:gd name="T74" fmla="*/ 107950 w 86"/>
              <a:gd name="T75" fmla="*/ 33338 h 86"/>
              <a:gd name="T76" fmla="*/ 96837 w 86"/>
              <a:gd name="T77" fmla="*/ 28575 h 86"/>
              <a:gd name="T78" fmla="*/ 85725 w 86"/>
              <a:gd name="T79" fmla="*/ 22225 h 86"/>
              <a:gd name="T80" fmla="*/ 74612 w 86"/>
              <a:gd name="T81" fmla="*/ 15875 h 86"/>
              <a:gd name="T82" fmla="*/ 85725 w 86"/>
              <a:gd name="T83" fmla="*/ 0 h 86"/>
              <a:gd name="T84" fmla="*/ 107950 w 86"/>
              <a:gd name="T85" fmla="*/ 4762 h 86"/>
              <a:gd name="T86" fmla="*/ 120650 w 86"/>
              <a:gd name="T87" fmla="*/ 15875 h 86"/>
              <a:gd name="T88" fmla="*/ 131763 w 86"/>
              <a:gd name="T89" fmla="*/ 33338 h 86"/>
              <a:gd name="T90" fmla="*/ 136525 w 86"/>
              <a:gd name="T91" fmla="*/ 57150 h 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6"/>
              <a:gd name="T140" fmla="*/ 86 w 86"/>
              <a:gd name="T141" fmla="*/ 86 h 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6">
                <a:moveTo>
                  <a:pt x="47" y="86"/>
                </a:moveTo>
                <a:lnTo>
                  <a:pt x="47" y="75"/>
                </a:lnTo>
                <a:lnTo>
                  <a:pt x="50" y="75"/>
                </a:lnTo>
                <a:lnTo>
                  <a:pt x="54" y="75"/>
                </a:lnTo>
                <a:lnTo>
                  <a:pt x="58" y="72"/>
                </a:lnTo>
                <a:lnTo>
                  <a:pt x="61" y="72"/>
                </a:lnTo>
                <a:lnTo>
                  <a:pt x="65" y="68"/>
                </a:lnTo>
                <a:lnTo>
                  <a:pt x="68" y="68"/>
                </a:lnTo>
                <a:lnTo>
                  <a:pt x="68" y="64"/>
                </a:lnTo>
                <a:lnTo>
                  <a:pt x="72" y="61"/>
                </a:lnTo>
                <a:lnTo>
                  <a:pt x="72" y="57"/>
                </a:lnTo>
                <a:lnTo>
                  <a:pt x="76" y="57"/>
                </a:lnTo>
                <a:lnTo>
                  <a:pt x="76" y="54"/>
                </a:lnTo>
                <a:lnTo>
                  <a:pt x="76" y="50"/>
                </a:lnTo>
                <a:lnTo>
                  <a:pt x="76" y="46"/>
                </a:lnTo>
                <a:lnTo>
                  <a:pt x="76" y="43"/>
                </a:lnTo>
                <a:lnTo>
                  <a:pt x="86" y="43"/>
                </a:lnTo>
                <a:lnTo>
                  <a:pt x="86" y="46"/>
                </a:lnTo>
                <a:lnTo>
                  <a:pt x="86" y="50"/>
                </a:lnTo>
                <a:lnTo>
                  <a:pt x="86" y="57"/>
                </a:lnTo>
                <a:lnTo>
                  <a:pt x="86" y="61"/>
                </a:lnTo>
                <a:lnTo>
                  <a:pt x="83" y="64"/>
                </a:lnTo>
                <a:lnTo>
                  <a:pt x="83" y="68"/>
                </a:lnTo>
                <a:lnTo>
                  <a:pt x="79" y="72"/>
                </a:lnTo>
                <a:lnTo>
                  <a:pt x="76" y="75"/>
                </a:lnTo>
                <a:lnTo>
                  <a:pt x="72" y="79"/>
                </a:lnTo>
                <a:lnTo>
                  <a:pt x="68" y="79"/>
                </a:lnTo>
                <a:lnTo>
                  <a:pt x="68" y="82"/>
                </a:lnTo>
                <a:lnTo>
                  <a:pt x="61" y="82"/>
                </a:lnTo>
                <a:lnTo>
                  <a:pt x="58" y="86"/>
                </a:lnTo>
                <a:lnTo>
                  <a:pt x="54" y="86"/>
                </a:lnTo>
                <a:lnTo>
                  <a:pt x="50" y="86"/>
                </a:lnTo>
                <a:lnTo>
                  <a:pt x="47" y="86"/>
                </a:lnTo>
                <a:close/>
                <a:moveTo>
                  <a:pt x="0" y="43"/>
                </a:moveTo>
                <a:lnTo>
                  <a:pt x="14" y="43"/>
                </a:lnTo>
                <a:lnTo>
                  <a:pt x="14" y="46"/>
                </a:lnTo>
                <a:lnTo>
                  <a:pt x="14" y="50"/>
                </a:lnTo>
                <a:lnTo>
                  <a:pt x="14" y="54"/>
                </a:lnTo>
                <a:lnTo>
                  <a:pt x="14" y="57"/>
                </a:lnTo>
                <a:lnTo>
                  <a:pt x="18" y="57"/>
                </a:lnTo>
                <a:lnTo>
                  <a:pt x="18" y="61"/>
                </a:lnTo>
                <a:lnTo>
                  <a:pt x="22" y="64"/>
                </a:lnTo>
                <a:lnTo>
                  <a:pt x="22" y="68"/>
                </a:lnTo>
                <a:lnTo>
                  <a:pt x="25" y="68"/>
                </a:lnTo>
                <a:lnTo>
                  <a:pt x="29" y="72"/>
                </a:lnTo>
                <a:lnTo>
                  <a:pt x="32" y="72"/>
                </a:lnTo>
                <a:lnTo>
                  <a:pt x="36" y="75"/>
                </a:lnTo>
                <a:lnTo>
                  <a:pt x="40" y="75"/>
                </a:lnTo>
                <a:lnTo>
                  <a:pt x="43" y="75"/>
                </a:lnTo>
                <a:lnTo>
                  <a:pt x="47" y="75"/>
                </a:lnTo>
                <a:lnTo>
                  <a:pt x="47" y="86"/>
                </a:lnTo>
                <a:lnTo>
                  <a:pt x="43" y="86"/>
                </a:lnTo>
                <a:lnTo>
                  <a:pt x="36" y="86"/>
                </a:lnTo>
                <a:lnTo>
                  <a:pt x="32" y="86"/>
                </a:lnTo>
                <a:lnTo>
                  <a:pt x="29" y="82"/>
                </a:lnTo>
                <a:lnTo>
                  <a:pt x="25" y="82"/>
                </a:lnTo>
                <a:lnTo>
                  <a:pt x="22" y="79"/>
                </a:lnTo>
                <a:lnTo>
                  <a:pt x="18" y="79"/>
                </a:lnTo>
                <a:lnTo>
                  <a:pt x="14" y="75"/>
                </a:lnTo>
                <a:lnTo>
                  <a:pt x="11" y="72"/>
                </a:lnTo>
                <a:lnTo>
                  <a:pt x="11" y="68"/>
                </a:lnTo>
                <a:lnTo>
                  <a:pt x="7" y="64"/>
                </a:lnTo>
                <a:lnTo>
                  <a:pt x="4" y="61"/>
                </a:lnTo>
                <a:lnTo>
                  <a:pt x="4" y="57"/>
                </a:lnTo>
                <a:lnTo>
                  <a:pt x="4" y="50"/>
                </a:lnTo>
                <a:lnTo>
                  <a:pt x="4" y="46"/>
                </a:lnTo>
                <a:lnTo>
                  <a:pt x="0" y="43"/>
                </a:lnTo>
                <a:close/>
                <a:moveTo>
                  <a:pt x="47" y="0"/>
                </a:moveTo>
                <a:lnTo>
                  <a:pt x="47" y="10"/>
                </a:lnTo>
                <a:lnTo>
                  <a:pt x="43" y="10"/>
                </a:lnTo>
                <a:lnTo>
                  <a:pt x="40" y="10"/>
                </a:lnTo>
                <a:lnTo>
                  <a:pt x="36" y="14"/>
                </a:lnTo>
                <a:lnTo>
                  <a:pt x="32" y="14"/>
                </a:lnTo>
                <a:lnTo>
                  <a:pt x="29" y="18"/>
                </a:lnTo>
                <a:lnTo>
                  <a:pt x="25" y="18"/>
                </a:lnTo>
                <a:lnTo>
                  <a:pt x="22" y="21"/>
                </a:lnTo>
                <a:lnTo>
                  <a:pt x="18" y="25"/>
                </a:lnTo>
                <a:lnTo>
                  <a:pt x="18" y="28"/>
                </a:lnTo>
                <a:lnTo>
                  <a:pt x="14" y="28"/>
                </a:lnTo>
                <a:lnTo>
                  <a:pt x="14" y="36"/>
                </a:lnTo>
                <a:lnTo>
                  <a:pt x="14" y="39"/>
                </a:lnTo>
                <a:lnTo>
                  <a:pt x="14" y="43"/>
                </a:lnTo>
                <a:lnTo>
                  <a:pt x="0" y="43"/>
                </a:lnTo>
                <a:lnTo>
                  <a:pt x="4" y="39"/>
                </a:lnTo>
                <a:lnTo>
                  <a:pt x="4" y="36"/>
                </a:lnTo>
                <a:lnTo>
                  <a:pt x="4" y="28"/>
                </a:lnTo>
                <a:lnTo>
                  <a:pt x="4" y="25"/>
                </a:lnTo>
                <a:lnTo>
                  <a:pt x="7" y="21"/>
                </a:lnTo>
                <a:lnTo>
                  <a:pt x="11" y="18"/>
                </a:lnTo>
                <a:lnTo>
                  <a:pt x="11" y="14"/>
                </a:lnTo>
                <a:lnTo>
                  <a:pt x="14" y="10"/>
                </a:lnTo>
                <a:lnTo>
                  <a:pt x="18" y="10"/>
                </a:lnTo>
                <a:lnTo>
                  <a:pt x="22" y="7"/>
                </a:lnTo>
                <a:lnTo>
                  <a:pt x="25" y="3"/>
                </a:lnTo>
                <a:lnTo>
                  <a:pt x="29" y="3"/>
                </a:lnTo>
                <a:lnTo>
                  <a:pt x="32" y="0"/>
                </a:lnTo>
                <a:lnTo>
                  <a:pt x="36" y="0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86" y="43"/>
                </a:moveTo>
                <a:lnTo>
                  <a:pt x="76" y="43"/>
                </a:lnTo>
                <a:lnTo>
                  <a:pt x="76" y="39"/>
                </a:lnTo>
                <a:lnTo>
                  <a:pt x="76" y="36"/>
                </a:lnTo>
                <a:lnTo>
                  <a:pt x="76" y="28"/>
                </a:lnTo>
                <a:lnTo>
                  <a:pt x="72" y="28"/>
                </a:lnTo>
                <a:lnTo>
                  <a:pt x="72" y="25"/>
                </a:lnTo>
                <a:lnTo>
                  <a:pt x="68" y="21"/>
                </a:lnTo>
                <a:lnTo>
                  <a:pt x="65" y="18"/>
                </a:lnTo>
                <a:lnTo>
                  <a:pt x="61" y="18"/>
                </a:lnTo>
                <a:lnTo>
                  <a:pt x="61" y="14"/>
                </a:lnTo>
                <a:lnTo>
                  <a:pt x="58" y="14"/>
                </a:lnTo>
                <a:lnTo>
                  <a:pt x="54" y="14"/>
                </a:lnTo>
                <a:lnTo>
                  <a:pt x="50" y="10"/>
                </a:lnTo>
                <a:lnTo>
                  <a:pt x="47" y="10"/>
                </a:lnTo>
                <a:lnTo>
                  <a:pt x="47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1" y="3"/>
                </a:lnTo>
                <a:lnTo>
                  <a:pt x="68" y="3"/>
                </a:lnTo>
                <a:lnTo>
                  <a:pt x="68" y="7"/>
                </a:lnTo>
                <a:lnTo>
                  <a:pt x="72" y="10"/>
                </a:lnTo>
                <a:lnTo>
                  <a:pt x="76" y="10"/>
                </a:lnTo>
                <a:lnTo>
                  <a:pt x="79" y="14"/>
                </a:lnTo>
                <a:lnTo>
                  <a:pt x="83" y="18"/>
                </a:lnTo>
                <a:lnTo>
                  <a:pt x="83" y="21"/>
                </a:lnTo>
                <a:lnTo>
                  <a:pt x="86" y="25"/>
                </a:lnTo>
                <a:lnTo>
                  <a:pt x="86" y="28"/>
                </a:lnTo>
                <a:lnTo>
                  <a:pt x="86" y="36"/>
                </a:lnTo>
                <a:lnTo>
                  <a:pt x="86" y="39"/>
                </a:lnTo>
                <a:lnTo>
                  <a:pt x="86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0975" name="Rectangle 147"/>
          <p:cNvSpPr>
            <a:spLocks noChangeArrowheads="1"/>
          </p:cNvSpPr>
          <p:nvPr/>
        </p:nvSpPr>
        <p:spPr bwMode="auto">
          <a:xfrm>
            <a:off x="4337315" y="3144838"/>
            <a:ext cx="18918" cy="13176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76" name="Rectangle 148"/>
          <p:cNvSpPr>
            <a:spLocks noChangeArrowheads="1"/>
          </p:cNvSpPr>
          <p:nvPr/>
        </p:nvSpPr>
        <p:spPr bwMode="auto">
          <a:xfrm>
            <a:off x="4275403" y="3201988"/>
            <a:ext cx="142743" cy="1746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77" name="Rectangle 149"/>
          <p:cNvSpPr>
            <a:spLocks noChangeArrowheads="1"/>
          </p:cNvSpPr>
          <p:nvPr/>
        </p:nvSpPr>
        <p:spPr bwMode="auto">
          <a:xfrm>
            <a:off x="4375151" y="3001963"/>
            <a:ext cx="17198" cy="12541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78" name="Rectangle 150"/>
          <p:cNvSpPr>
            <a:spLocks noChangeArrowheads="1"/>
          </p:cNvSpPr>
          <p:nvPr/>
        </p:nvSpPr>
        <p:spPr bwMode="auto">
          <a:xfrm>
            <a:off x="4318397" y="3059113"/>
            <a:ext cx="135863" cy="1746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79" name="Rectangle 151"/>
          <p:cNvSpPr>
            <a:spLocks noChangeArrowheads="1"/>
          </p:cNvSpPr>
          <p:nvPr/>
        </p:nvSpPr>
        <p:spPr bwMode="auto">
          <a:xfrm>
            <a:off x="2602046" y="5040314"/>
            <a:ext cx="3446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14 S </a:t>
            </a:r>
            <a:endParaRPr lang="en-AU"/>
          </a:p>
        </p:txBody>
      </p:sp>
      <p:sp>
        <p:nvSpPr>
          <p:cNvPr id="120980" name="Rectangle 152"/>
          <p:cNvSpPr>
            <a:spLocks noChangeArrowheads="1"/>
          </p:cNvSpPr>
          <p:nvPr/>
        </p:nvSpPr>
        <p:spPr bwMode="auto">
          <a:xfrm>
            <a:off x="3035433" y="5040314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AmAc</a:t>
            </a:r>
            <a:endParaRPr lang="en-AU"/>
          </a:p>
        </p:txBody>
      </p:sp>
      <p:sp>
        <p:nvSpPr>
          <p:cNvPr id="120981" name="Rectangle 153"/>
          <p:cNvSpPr>
            <a:spLocks noChangeArrowheads="1"/>
          </p:cNvSpPr>
          <p:nvPr/>
        </p:nvSpPr>
        <p:spPr bwMode="auto">
          <a:xfrm>
            <a:off x="2732750" y="4783139"/>
            <a:ext cx="3446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13 S </a:t>
            </a:r>
            <a:endParaRPr lang="en-AU"/>
          </a:p>
        </p:txBody>
      </p:sp>
      <p:sp>
        <p:nvSpPr>
          <p:cNvPr id="120982" name="Rectangle 154"/>
          <p:cNvSpPr>
            <a:spLocks noChangeArrowheads="1"/>
          </p:cNvSpPr>
          <p:nvPr/>
        </p:nvSpPr>
        <p:spPr bwMode="auto">
          <a:xfrm>
            <a:off x="3166137" y="4783139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AmAc</a:t>
            </a:r>
            <a:endParaRPr lang="en-AU"/>
          </a:p>
        </p:txBody>
      </p:sp>
      <p:sp>
        <p:nvSpPr>
          <p:cNvPr id="120983" name="Rectangle 155"/>
          <p:cNvSpPr>
            <a:spLocks noChangeArrowheads="1"/>
          </p:cNvSpPr>
          <p:nvPr/>
        </p:nvSpPr>
        <p:spPr bwMode="auto">
          <a:xfrm>
            <a:off x="3532453" y="4075114"/>
            <a:ext cx="2228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13 </a:t>
            </a:r>
            <a:endParaRPr lang="en-AU"/>
          </a:p>
        </p:txBody>
      </p:sp>
      <p:sp>
        <p:nvSpPr>
          <p:cNvPr id="120984" name="Rectangle 156"/>
          <p:cNvSpPr>
            <a:spLocks noChangeArrowheads="1"/>
          </p:cNvSpPr>
          <p:nvPr/>
        </p:nvSpPr>
        <p:spPr bwMode="auto">
          <a:xfrm>
            <a:off x="3792142" y="4075114"/>
            <a:ext cx="6282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Phyllode</a:t>
            </a:r>
            <a:endParaRPr lang="en-AU"/>
          </a:p>
        </p:txBody>
      </p:sp>
      <p:sp>
        <p:nvSpPr>
          <p:cNvPr id="120985" name="Rectangle 157"/>
          <p:cNvSpPr>
            <a:spLocks noChangeArrowheads="1"/>
          </p:cNvSpPr>
          <p:nvPr/>
        </p:nvSpPr>
        <p:spPr bwMode="auto">
          <a:xfrm>
            <a:off x="4008835" y="3430589"/>
            <a:ext cx="2228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14 </a:t>
            </a:r>
            <a:endParaRPr lang="en-AU"/>
          </a:p>
        </p:txBody>
      </p:sp>
      <p:sp>
        <p:nvSpPr>
          <p:cNvPr id="120986" name="Rectangle 158"/>
          <p:cNvSpPr>
            <a:spLocks noChangeArrowheads="1"/>
          </p:cNvSpPr>
          <p:nvPr/>
        </p:nvSpPr>
        <p:spPr bwMode="auto">
          <a:xfrm>
            <a:off x="4268523" y="3430589"/>
            <a:ext cx="6282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Phyllode</a:t>
            </a:r>
            <a:endParaRPr lang="en-AU"/>
          </a:p>
        </p:txBody>
      </p:sp>
      <p:sp>
        <p:nvSpPr>
          <p:cNvPr id="120987" name="Rectangle 159"/>
          <p:cNvSpPr>
            <a:spLocks noChangeArrowheads="1"/>
          </p:cNvSpPr>
          <p:nvPr/>
        </p:nvSpPr>
        <p:spPr bwMode="auto">
          <a:xfrm>
            <a:off x="3061230" y="2859089"/>
            <a:ext cx="558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14 Twig</a:t>
            </a:r>
            <a:endParaRPr lang="en-AU"/>
          </a:p>
        </p:txBody>
      </p:sp>
      <p:sp>
        <p:nvSpPr>
          <p:cNvPr id="120988" name="Rectangle 160"/>
          <p:cNvSpPr>
            <a:spLocks noChangeArrowheads="1"/>
          </p:cNvSpPr>
          <p:nvPr/>
        </p:nvSpPr>
        <p:spPr bwMode="auto">
          <a:xfrm>
            <a:off x="2973520" y="3048001"/>
            <a:ext cx="558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13 Twig</a:t>
            </a:r>
            <a:endParaRPr lang="en-AU"/>
          </a:p>
        </p:txBody>
      </p:sp>
      <p:sp>
        <p:nvSpPr>
          <p:cNvPr id="120989" name="Rectangle 161"/>
          <p:cNvSpPr>
            <a:spLocks noChangeArrowheads="1"/>
          </p:cNvSpPr>
          <p:nvPr/>
        </p:nvSpPr>
        <p:spPr bwMode="auto">
          <a:xfrm>
            <a:off x="4646878" y="3903664"/>
            <a:ext cx="5292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14 S SA</a:t>
            </a:r>
            <a:endParaRPr lang="en-AU"/>
          </a:p>
        </p:txBody>
      </p:sp>
      <p:sp>
        <p:nvSpPr>
          <p:cNvPr id="120990" name="Rectangle 162"/>
          <p:cNvSpPr>
            <a:spLocks noChangeArrowheads="1"/>
          </p:cNvSpPr>
          <p:nvPr/>
        </p:nvSpPr>
        <p:spPr bwMode="auto">
          <a:xfrm>
            <a:off x="4808538" y="3681414"/>
            <a:ext cx="5292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13 S SA</a:t>
            </a:r>
            <a:endParaRPr lang="en-AU"/>
          </a:p>
        </p:txBody>
      </p:sp>
      <p:sp>
        <p:nvSpPr>
          <p:cNvPr id="120991" name="Rectangle 163"/>
          <p:cNvSpPr>
            <a:spLocks noChangeArrowheads="1"/>
          </p:cNvSpPr>
          <p:nvPr/>
        </p:nvSpPr>
        <p:spPr bwMode="auto">
          <a:xfrm>
            <a:off x="7355550" y="2362201"/>
            <a:ext cx="611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13 SS SA</a:t>
            </a:r>
            <a:endParaRPr lang="en-AU"/>
          </a:p>
        </p:txBody>
      </p:sp>
      <p:sp>
        <p:nvSpPr>
          <p:cNvPr id="120992" name="Rectangle 164"/>
          <p:cNvSpPr>
            <a:spLocks noChangeArrowheads="1"/>
          </p:cNvSpPr>
          <p:nvPr/>
        </p:nvSpPr>
        <p:spPr bwMode="auto">
          <a:xfrm>
            <a:off x="7653073" y="1990725"/>
            <a:ext cx="611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14 SS SA</a:t>
            </a:r>
            <a:endParaRPr lang="en-AU"/>
          </a:p>
        </p:txBody>
      </p:sp>
      <p:sp>
        <p:nvSpPr>
          <p:cNvPr id="120993" name="Rectangle 165"/>
          <p:cNvSpPr>
            <a:spLocks noChangeArrowheads="1"/>
          </p:cNvSpPr>
          <p:nvPr/>
        </p:nvSpPr>
        <p:spPr bwMode="auto">
          <a:xfrm>
            <a:off x="5396706" y="3378201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13 SS </a:t>
            </a:r>
            <a:endParaRPr lang="en-AU"/>
          </a:p>
        </p:txBody>
      </p:sp>
      <p:sp>
        <p:nvSpPr>
          <p:cNvPr id="120994" name="Rectangle 166"/>
          <p:cNvSpPr>
            <a:spLocks noChangeArrowheads="1"/>
          </p:cNvSpPr>
          <p:nvPr/>
        </p:nvSpPr>
        <p:spPr bwMode="auto">
          <a:xfrm>
            <a:off x="5953919" y="3378201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AmAc</a:t>
            </a:r>
            <a:endParaRPr lang="en-AU"/>
          </a:p>
        </p:txBody>
      </p:sp>
      <p:sp>
        <p:nvSpPr>
          <p:cNvPr id="120995" name="Rectangle 167"/>
          <p:cNvSpPr>
            <a:spLocks noChangeArrowheads="1"/>
          </p:cNvSpPr>
          <p:nvPr/>
        </p:nvSpPr>
        <p:spPr bwMode="auto">
          <a:xfrm>
            <a:off x="6698589" y="2659064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14 SS </a:t>
            </a:r>
            <a:endParaRPr lang="en-AU"/>
          </a:p>
        </p:txBody>
      </p:sp>
      <p:sp>
        <p:nvSpPr>
          <p:cNvPr id="120996" name="Rectangle 168"/>
          <p:cNvSpPr>
            <a:spLocks noChangeArrowheads="1"/>
          </p:cNvSpPr>
          <p:nvPr/>
        </p:nvSpPr>
        <p:spPr bwMode="auto">
          <a:xfrm>
            <a:off x="7255802" y="2659064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AmAc</a:t>
            </a:r>
            <a:endParaRPr lang="en-AU"/>
          </a:p>
        </p:txBody>
      </p:sp>
      <p:sp>
        <p:nvSpPr>
          <p:cNvPr id="120997" name="Rectangle 169"/>
          <p:cNvSpPr>
            <a:spLocks noChangeArrowheads="1"/>
          </p:cNvSpPr>
          <p:nvPr/>
        </p:nvSpPr>
        <p:spPr bwMode="auto">
          <a:xfrm>
            <a:off x="3556529" y="5064126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007CC3"/>
                </a:solidFill>
              </a:rPr>
              <a:t>(940ppb)</a:t>
            </a:r>
            <a:endParaRPr lang="en-AU"/>
          </a:p>
        </p:txBody>
      </p:sp>
      <p:sp>
        <p:nvSpPr>
          <p:cNvPr id="120998" name="Rectangle 170"/>
          <p:cNvSpPr>
            <a:spLocks noChangeArrowheads="1"/>
          </p:cNvSpPr>
          <p:nvPr/>
        </p:nvSpPr>
        <p:spPr bwMode="auto">
          <a:xfrm>
            <a:off x="3699272" y="4811714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007CC3"/>
                </a:solidFill>
              </a:rPr>
              <a:t>(920ppb)</a:t>
            </a:r>
            <a:endParaRPr lang="en-AU"/>
          </a:p>
        </p:txBody>
      </p:sp>
      <p:sp>
        <p:nvSpPr>
          <p:cNvPr id="120999" name="Rectangle 171"/>
          <p:cNvSpPr>
            <a:spLocks noChangeArrowheads="1"/>
          </p:cNvSpPr>
          <p:nvPr/>
        </p:nvSpPr>
        <p:spPr bwMode="auto">
          <a:xfrm>
            <a:off x="3754306" y="4264026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(150ppb)</a:t>
            </a:r>
            <a:endParaRPr lang="en-AU"/>
          </a:p>
        </p:txBody>
      </p:sp>
      <p:sp>
        <p:nvSpPr>
          <p:cNvPr id="121000" name="Rectangle 172"/>
          <p:cNvSpPr>
            <a:spLocks noChangeArrowheads="1"/>
          </p:cNvSpPr>
          <p:nvPr/>
        </p:nvSpPr>
        <p:spPr bwMode="auto">
          <a:xfrm>
            <a:off x="6475016" y="3402013"/>
            <a:ext cx="45204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6F448A"/>
                </a:solidFill>
              </a:rPr>
              <a:t>(86ppb)</a:t>
            </a:r>
            <a:endParaRPr lang="en-AU"/>
          </a:p>
        </p:txBody>
      </p:sp>
      <p:sp>
        <p:nvSpPr>
          <p:cNvPr id="121001" name="Rectangle 173"/>
          <p:cNvSpPr>
            <a:spLocks noChangeArrowheads="1"/>
          </p:cNvSpPr>
          <p:nvPr/>
        </p:nvSpPr>
        <p:spPr bwMode="auto">
          <a:xfrm>
            <a:off x="4077626" y="3589339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(180ppb)</a:t>
            </a:r>
            <a:endParaRPr lang="en-AU"/>
          </a:p>
        </p:txBody>
      </p:sp>
      <p:sp>
        <p:nvSpPr>
          <p:cNvPr id="121002" name="Rectangle 174"/>
          <p:cNvSpPr>
            <a:spLocks noChangeArrowheads="1"/>
          </p:cNvSpPr>
          <p:nvPr/>
        </p:nvSpPr>
        <p:spPr bwMode="auto">
          <a:xfrm>
            <a:off x="3723349" y="2881314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(390ppb)</a:t>
            </a:r>
            <a:endParaRPr lang="en-AU"/>
          </a:p>
        </p:txBody>
      </p:sp>
      <p:sp>
        <p:nvSpPr>
          <p:cNvPr id="121003" name="Rectangle 175"/>
          <p:cNvSpPr>
            <a:spLocks noChangeArrowheads="1"/>
          </p:cNvSpPr>
          <p:nvPr/>
        </p:nvSpPr>
        <p:spPr bwMode="auto">
          <a:xfrm>
            <a:off x="3630481" y="3076576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(175ppb)</a:t>
            </a:r>
            <a:endParaRPr lang="en-AU"/>
          </a:p>
        </p:txBody>
      </p:sp>
      <p:sp>
        <p:nvSpPr>
          <p:cNvPr id="121004" name="Rectangle 176"/>
          <p:cNvSpPr>
            <a:spLocks noChangeArrowheads="1"/>
          </p:cNvSpPr>
          <p:nvPr/>
        </p:nvSpPr>
        <p:spPr bwMode="auto">
          <a:xfrm>
            <a:off x="7751102" y="2681289"/>
            <a:ext cx="45204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6F448A"/>
                </a:solidFill>
              </a:rPr>
              <a:t>(72ppb)</a:t>
            </a:r>
            <a:endParaRPr lang="en-AU"/>
          </a:p>
        </p:txBody>
      </p:sp>
      <p:sp>
        <p:nvSpPr>
          <p:cNvPr id="121005" name="Freeform 179"/>
          <p:cNvSpPr>
            <a:spLocks/>
          </p:cNvSpPr>
          <p:nvPr/>
        </p:nvSpPr>
        <p:spPr bwMode="auto">
          <a:xfrm>
            <a:off x="6444060" y="3795713"/>
            <a:ext cx="130704" cy="120650"/>
          </a:xfrm>
          <a:custGeom>
            <a:avLst/>
            <a:gdLst>
              <a:gd name="T0" fmla="*/ 120650 w 76"/>
              <a:gd name="T1" fmla="*/ 57150 h 76"/>
              <a:gd name="T2" fmla="*/ 120650 w 76"/>
              <a:gd name="T3" fmla="*/ 68262 h 76"/>
              <a:gd name="T4" fmla="*/ 114300 w 76"/>
              <a:gd name="T5" fmla="*/ 85725 h 76"/>
              <a:gd name="T6" fmla="*/ 114300 w 76"/>
              <a:gd name="T7" fmla="*/ 92075 h 76"/>
              <a:gd name="T8" fmla="*/ 103188 w 76"/>
              <a:gd name="T9" fmla="*/ 103188 h 76"/>
              <a:gd name="T10" fmla="*/ 96837 w 76"/>
              <a:gd name="T11" fmla="*/ 109538 h 76"/>
              <a:gd name="T12" fmla="*/ 85725 w 76"/>
              <a:gd name="T13" fmla="*/ 114300 h 76"/>
              <a:gd name="T14" fmla="*/ 68262 w 76"/>
              <a:gd name="T15" fmla="*/ 120650 h 76"/>
              <a:gd name="T16" fmla="*/ 63500 w 76"/>
              <a:gd name="T17" fmla="*/ 120650 h 76"/>
              <a:gd name="T18" fmla="*/ 52388 w 76"/>
              <a:gd name="T19" fmla="*/ 120650 h 76"/>
              <a:gd name="T20" fmla="*/ 39687 w 76"/>
              <a:gd name="T21" fmla="*/ 114300 h 76"/>
              <a:gd name="T22" fmla="*/ 28575 w 76"/>
              <a:gd name="T23" fmla="*/ 109538 h 76"/>
              <a:gd name="T24" fmla="*/ 17462 w 76"/>
              <a:gd name="T25" fmla="*/ 103188 h 76"/>
              <a:gd name="T26" fmla="*/ 11112 w 76"/>
              <a:gd name="T27" fmla="*/ 92075 h 76"/>
              <a:gd name="T28" fmla="*/ 6350 w 76"/>
              <a:gd name="T29" fmla="*/ 85725 h 76"/>
              <a:gd name="T30" fmla="*/ 6350 w 76"/>
              <a:gd name="T31" fmla="*/ 68262 h 76"/>
              <a:gd name="T32" fmla="*/ 0 w 76"/>
              <a:gd name="T33" fmla="*/ 57150 h 76"/>
              <a:gd name="T34" fmla="*/ 6350 w 76"/>
              <a:gd name="T35" fmla="*/ 46037 h 76"/>
              <a:gd name="T36" fmla="*/ 6350 w 76"/>
              <a:gd name="T37" fmla="*/ 34925 h 76"/>
              <a:gd name="T38" fmla="*/ 11112 w 76"/>
              <a:gd name="T39" fmla="*/ 23812 h 76"/>
              <a:gd name="T40" fmla="*/ 17462 w 76"/>
              <a:gd name="T41" fmla="*/ 17462 h 76"/>
              <a:gd name="T42" fmla="*/ 28575 w 76"/>
              <a:gd name="T43" fmla="*/ 11112 h 76"/>
              <a:gd name="T44" fmla="*/ 39687 w 76"/>
              <a:gd name="T45" fmla="*/ 6350 h 76"/>
              <a:gd name="T46" fmla="*/ 52388 w 76"/>
              <a:gd name="T47" fmla="*/ 0 h 76"/>
              <a:gd name="T48" fmla="*/ 63500 w 76"/>
              <a:gd name="T49" fmla="*/ 0 h 76"/>
              <a:gd name="T50" fmla="*/ 68262 w 76"/>
              <a:gd name="T51" fmla="*/ 0 h 76"/>
              <a:gd name="T52" fmla="*/ 85725 w 76"/>
              <a:gd name="T53" fmla="*/ 6350 h 76"/>
              <a:gd name="T54" fmla="*/ 96837 w 76"/>
              <a:gd name="T55" fmla="*/ 11112 h 76"/>
              <a:gd name="T56" fmla="*/ 103188 w 76"/>
              <a:gd name="T57" fmla="*/ 17462 h 76"/>
              <a:gd name="T58" fmla="*/ 114300 w 76"/>
              <a:gd name="T59" fmla="*/ 23812 h 76"/>
              <a:gd name="T60" fmla="*/ 114300 w 76"/>
              <a:gd name="T61" fmla="*/ 34925 h 76"/>
              <a:gd name="T62" fmla="*/ 120650 w 76"/>
              <a:gd name="T63" fmla="*/ 46037 h 76"/>
              <a:gd name="T64" fmla="*/ 120650 w 76"/>
              <a:gd name="T65" fmla="*/ 57150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76"/>
              <a:gd name="T101" fmla="*/ 76 w 76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76">
                <a:moveTo>
                  <a:pt x="76" y="36"/>
                </a:moveTo>
                <a:lnTo>
                  <a:pt x="76" y="43"/>
                </a:lnTo>
                <a:lnTo>
                  <a:pt x="72" y="54"/>
                </a:lnTo>
                <a:lnTo>
                  <a:pt x="72" y="58"/>
                </a:lnTo>
                <a:lnTo>
                  <a:pt x="65" y="65"/>
                </a:lnTo>
                <a:lnTo>
                  <a:pt x="61" y="69"/>
                </a:lnTo>
                <a:lnTo>
                  <a:pt x="54" y="72"/>
                </a:lnTo>
                <a:lnTo>
                  <a:pt x="43" y="76"/>
                </a:lnTo>
                <a:lnTo>
                  <a:pt x="40" y="76"/>
                </a:lnTo>
                <a:lnTo>
                  <a:pt x="33" y="76"/>
                </a:lnTo>
                <a:lnTo>
                  <a:pt x="25" y="72"/>
                </a:lnTo>
                <a:lnTo>
                  <a:pt x="18" y="69"/>
                </a:lnTo>
                <a:lnTo>
                  <a:pt x="11" y="65"/>
                </a:lnTo>
                <a:lnTo>
                  <a:pt x="7" y="58"/>
                </a:lnTo>
                <a:lnTo>
                  <a:pt x="4" y="54"/>
                </a:lnTo>
                <a:lnTo>
                  <a:pt x="4" y="43"/>
                </a:lnTo>
                <a:lnTo>
                  <a:pt x="0" y="36"/>
                </a:lnTo>
                <a:lnTo>
                  <a:pt x="4" y="29"/>
                </a:lnTo>
                <a:lnTo>
                  <a:pt x="4" y="22"/>
                </a:lnTo>
                <a:lnTo>
                  <a:pt x="7" y="15"/>
                </a:lnTo>
                <a:lnTo>
                  <a:pt x="11" y="11"/>
                </a:lnTo>
                <a:lnTo>
                  <a:pt x="18" y="7"/>
                </a:lnTo>
                <a:lnTo>
                  <a:pt x="25" y="4"/>
                </a:lnTo>
                <a:lnTo>
                  <a:pt x="33" y="0"/>
                </a:lnTo>
                <a:lnTo>
                  <a:pt x="40" y="0"/>
                </a:lnTo>
                <a:lnTo>
                  <a:pt x="43" y="0"/>
                </a:lnTo>
                <a:lnTo>
                  <a:pt x="54" y="4"/>
                </a:lnTo>
                <a:lnTo>
                  <a:pt x="61" y="7"/>
                </a:lnTo>
                <a:lnTo>
                  <a:pt x="65" y="11"/>
                </a:lnTo>
                <a:lnTo>
                  <a:pt x="72" y="15"/>
                </a:lnTo>
                <a:lnTo>
                  <a:pt x="72" y="22"/>
                </a:lnTo>
                <a:lnTo>
                  <a:pt x="76" y="29"/>
                </a:lnTo>
                <a:lnTo>
                  <a:pt x="76" y="36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06" name="Rectangle 180"/>
          <p:cNvSpPr>
            <a:spLocks noChangeArrowheads="1"/>
          </p:cNvSpPr>
          <p:nvPr/>
        </p:nvSpPr>
        <p:spPr bwMode="auto">
          <a:xfrm>
            <a:off x="4511015" y="3819525"/>
            <a:ext cx="111786" cy="101600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07" name="Freeform 181"/>
          <p:cNvSpPr>
            <a:spLocks noEditPoints="1"/>
          </p:cNvSpPr>
          <p:nvPr/>
        </p:nvSpPr>
        <p:spPr bwMode="auto">
          <a:xfrm>
            <a:off x="4498976" y="3806825"/>
            <a:ext cx="128985" cy="120650"/>
          </a:xfrm>
          <a:custGeom>
            <a:avLst/>
            <a:gdLst>
              <a:gd name="T0" fmla="*/ 114300 w 75"/>
              <a:gd name="T1" fmla="*/ 120650 h 76"/>
              <a:gd name="T2" fmla="*/ 103188 w 75"/>
              <a:gd name="T3" fmla="*/ 114300 h 76"/>
              <a:gd name="T4" fmla="*/ 103188 w 75"/>
              <a:gd name="T5" fmla="*/ 12700 h 76"/>
              <a:gd name="T6" fmla="*/ 119063 w 75"/>
              <a:gd name="T7" fmla="*/ 12700 h 76"/>
              <a:gd name="T8" fmla="*/ 119063 w 75"/>
              <a:gd name="T9" fmla="*/ 114300 h 76"/>
              <a:gd name="T10" fmla="*/ 114300 w 75"/>
              <a:gd name="T11" fmla="*/ 120650 h 76"/>
              <a:gd name="T12" fmla="*/ 119063 w 75"/>
              <a:gd name="T13" fmla="*/ 114300 h 76"/>
              <a:gd name="T14" fmla="*/ 119063 w 75"/>
              <a:gd name="T15" fmla="*/ 120650 h 76"/>
              <a:gd name="T16" fmla="*/ 114300 w 75"/>
              <a:gd name="T17" fmla="*/ 120650 h 76"/>
              <a:gd name="T18" fmla="*/ 119063 w 75"/>
              <a:gd name="T19" fmla="*/ 114300 h 76"/>
              <a:gd name="T20" fmla="*/ 0 w 75"/>
              <a:gd name="T21" fmla="*/ 114300 h 76"/>
              <a:gd name="T22" fmla="*/ 11113 w 75"/>
              <a:gd name="T23" fmla="*/ 103188 h 76"/>
              <a:gd name="T24" fmla="*/ 114300 w 75"/>
              <a:gd name="T25" fmla="*/ 103188 h 76"/>
              <a:gd name="T26" fmla="*/ 114300 w 75"/>
              <a:gd name="T27" fmla="*/ 120650 h 76"/>
              <a:gd name="T28" fmla="*/ 11113 w 75"/>
              <a:gd name="T29" fmla="*/ 120650 h 76"/>
              <a:gd name="T30" fmla="*/ 0 w 75"/>
              <a:gd name="T31" fmla="*/ 114300 h 76"/>
              <a:gd name="T32" fmla="*/ 11113 w 75"/>
              <a:gd name="T33" fmla="*/ 120650 h 76"/>
              <a:gd name="T34" fmla="*/ 0 w 75"/>
              <a:gd name="T35" fmla="*/ 120650 h 76"/>
              <a:gd name="T36" fmla="*/ 0 w 75"/>
              <a:gd name="T37" fmla="*/ 114300 h 76"/>
              <a:gd name="T38" fmla="*/ 11113 w 75"/>
              <a:gd name="T39" fmla="*/ 120650 h 76"/>
              <a:gd name="T40" fmla="*/ 11113 w 75"/>
              <a:gd name="T41" fmla="*/ 0 h 76"/>
              <a:gd name="T42" fmla="*/ 22225 w 75"/>
              <a:gd name="T43" fmla="*/ 12700 h 76"/>
              <a:gd name="T44" fmla="*/ 22225 w 75"/>
              <a:gd name="T45" fmla="*/ 114300 h 76"/>
              <a:gd name="T46" fmla="*/ 0 w 75"/>
              <a:gd name="T47" fmla="*/ 114300 h 76"/>
              <a:gd name="T48" fmla="*/ 0 w 75"/>
              <a:gd name="T49" fmla="*/ 12700 h 76"/>
              <a:gd name="T50" fmla="*/ 11113 w 75"/>
              <a:gd name="T51" fmla="*/ 0 h 76"/>
              <a:gd name="T52" fmla="*/ 0 w 75"/>
              <a:gd name="T53" fmla="*/ 12700 h 76"/>
              <a:gd name="T54" fmla="*/ 0 w 75"/>
              <a:gd name="T55" fmla="*/ 0 h 76"/>
              <a:gd name="T56" fmla="*/ 11113 w 75"/>
              <a:gd name="T57" fmla="*/ 0 h 76"/>
              <a:gd name="T58" fmla="*/ 0 w 75"/>
              <a:gd name="T59" fmla="*/ 12700 h 76"/>
              <a:gd name="T60" fmla="*/ 119063 w 75"/>
              <a:gd name="T61" fmla="*/ 12700 h 76"/>
              <a:gd name="T62" fmla="*/ 114300 w 75"/>
              <a:gd name="T63" fmla="*/ 17462 h 76"/>
              <a:gd name="T64" fmla="*/ 11113 w 75"/>
              <a:gd name="T65" fmla="*/ 17462 h 76"/>
              <a:gd name="T66" fmla="*/ 11113 w 75"/>
              <a:gd name="T67" fmla="*/ 0 h 76"/>
              <a:gd name="T68" fmla="*/ 114300 w 75"/>
              <a:gd name="T69" fmla="*/ 0 h 76"/>
              <a:gd name="T70" fmla="*/ 119063 w 75"/>
              <a:gd name="T71" fmla="*/ 12700 h 76"/>
              <a:gd name="T72" fmla="*/ 114300 w 75"/>
              <a:gd name="T73" fmla="*/ 0 h 76"/>
              <a:gd name="T74" fmla="*/ 119063 w 75"/>
              <a:gd name="T75" fmla="*/ 0 h 76"/>
              <a:gd name="T76" fmla="*/ 119063 w 75"/>
              <a:gd name="T77" fmla="*/ 12700 h 76"/>
              <a:gd name="T78" fmla="*/ 114300 w 75"/>
              <a:gd name="T79" fmla="*/ 0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76"/>
              <a:gd name="T122" fmla="*/ 75 w 75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76">
                <a:moveTo>
                  <a:pt x="72" y="76"/>
                </a:moveTo>
                <a:lnTo>
                  <a:pt x="65" y="72"/>
                </a:lnTo>
                <a:lnTo>
                  <a:pt x="65" y="8"/>
                </a:lnTo>
                <a:lnTo>
                  <a:pt x="75" y="8"/>
                </a:lnTo>
                <a:lnTo>
                  <a:pt x="75" y="72"/>
                </a:lnTo>
                <a:lnTo>
                  <a:pt x="72" y="76"/>
                </a:lnTo>
                <a:close/>
                <a:moveTo>
                  <a:pt x="75" y="72"/>
                </a:moveTo>
                <a:lnTo>
                  <a:pt x="75" y="76"/>
                </a:lnTo>
                <a:lnTo>
                  <a:pt x="72" y="76"/>
                </a:lnTo>
                <a:lnTo>
                  <a:pt x="75" y="72"/>
                </a:lnTo>
                <a:close/>
                <a:moveTo>
                  <a:pt x="0" y="72"/>
                </a:moveTo>
                <a:lnTo>
                  <a:pt x="7" y="65"/>
                </a:lnTo>
                <a:lnTo>
                  <a:pt x="72" y="65"/>
                </a:lnTo>
                <a:lnTo>
                  <a:pt x="72" y="76"/>
                </a:lnTo>
                <a:lnTo>
                  <a:pt x="7" y="76"/>
                </a:lnTo>
                <a:lnTo>
                  <a:pt x="0" y="72"/>
                </a:lnTo>
                <a:close/>
                <a:moveTo>
                  <a:pt x="7" y="76"/>
                </a:moveTo>
                <a:lnTo>
                  <a:pt x="0" y="76"/>
                </a:lnTo>
                <a:lnTo>
                  <a:pt x="0" y="72"/>
                </a:lnTo>
                <a:lnTo>
                  <a:pt x="7" y="76"/>
                </a:lnTo>
                <a:close/>
                <a:moveTo>
                  <a:pt x="7" y="0"/>
                </a:moveTo>
                <a:lnTo>
                  <a:pt x="14" y="8"/>
                </a:lnTo>
                <a:lnTo>
                  <a:pt x="14" y="72"/>
                </a:lnTo>
                <a:lnTo>
                  <a:pt x="0" y="72"/>
                </a:lnTo>
                <a:lnTo>
                  <a:pt x="0" y="8"/>
                </a:lnTo>
                <a:lnTo>
                  <a:pt x="7" y="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7" y="0"/>
                </a:lnTo>
                <a:lnTo>
                  <a:pt x="0" y="8"/>
                </a:lnTo>
                <a:close/>
                <a:moveTo>
                  <a:pt x="75" y="8"/>
                </a:moveTo>
                <a:lnTo>
                  <a:pt x="72" y="11"/>
                </a:lnTo>
                <a:lnTo>
                  <a:pt x="7" y="11"/>
                </a:lnTo>
                <a:lnTo>
                  <a:pt x="7" y="0"/>
                </a:lnTo>
                <a:lnTo>
                  <a:pt x="72" y="0"/>
                </a:lnTo>
                <a:lnTo>
                  <a:pt x="75" y="8"/>
                </a:lnTo>
                <a:close/>
                <a:moveTo>
                  <a:pt x="72" y="0"/>
                </a:moveTo>
                <a:lnTo>
                  <a:pt x="75" y="0"/>
                </a:lnTo>
                <a:lnTo>
                  <a:pt x="75" y="8"/>
                </a:lnTo>
                <a:lnTo>
                  <a:pt x="72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08" name="Rectangle 182"/>
          <p:cNvSpPr>
            <a:spLocks noChangeArrowheads="1"/>
          </p:cNvSpPr>
          <p:nvPr/>
        </p:nvSpPr>
        <p:spPr bwMode="auto">
          <a:xfrm>
            <a:off x="4696752" y="3716339"/>
            <a:ext cx="104907" cy="96837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09" name="Freeform 183"/>
          <p:cNvSpPr>
            <a:spLocks noEditPoints="1"/>
          </p:cNvSpPr>
          <p:nvPr/>
        </p:nvSpPr>
        <p:spPr bwMode="auto">
          <a:xfrm>
            <a:off x="4684713" y="3705226"/>
            <a:ext cx="128985" cy="119063"/>
          </a:xfrm>
          <a:custGeom>
            <a:avLst/>
            <a:gdLst>
              <a:gd name="T0" fmla="*/ 107950 w 75"/>
              <a:gd name="T1" fmla="*/ 119063 h 75"/>
              <a:gd name="T2" fmla="*/ 103188 w 75"/>
              <a:gd name="T3" fmla="*/ 107950 h 75"/>
              <a:gd name="T4" fmla="*/ 103188 w 75"/>
              <a:gd name="T5" fmla="*/ 11113 h 75"/>
              <a:gd name="T6" fmla="*/ 119063 w 75"/>
              <a:gd name="T7" fmla="*/ 11113 h 75"/>
              <a:gd name="T8" fmla="*/ 119063 w 75"/>
              <a:gd name="T9" fmla="*/ 107950 h 75"/>
              <a:gd name="T10" fmla="*/ 107950 w 75"/>
              <a:gd name="T11" fmla="*/ 119063 h 75"/>
              <a:gd name="T12" fmla="*/ 119063 w 75"/>
              <a:gd name="T13" fmla="*/ 107950 h 75"/>
              <a:gd name="T14" fmla="*/ 119063 w 75"/>
              <a:gd name="T15" fmla="*/ 119063 h 75"/>
              <a:gd name="T16" fmla="*/ 107950 w 75"/>
              <a:gd name="T17" fmla="*/ 119063 h 75"/>
              <a:gd name="T18" fmla="*/ 119063 w 75"/>
              <a:gd name="T19" fmla="*/ 107950 h 75"/>
              <a:gd name="T20" fmla="*/ 0 w 75"/>
              <a:gd name="T21" fmla="*/ 107950 h 75"/>
              <a:gd name="T22" fmla="*/ 11113 w 75"/>
              <a:gd name="T23" fmla="*/ 101600 h 75"/>
              <a:gd name="T24" fmla="*/ 107950 w 75"/>
              <a:gd name="T25" fmla="*/ 101600 h 75"/>
              <a:gd name="T26" fmla="*/ 107950 w 75"/>
              <a:gd name="T27" fmla="*/ 119063 h 75"/>
              <a:gd name="T28" fmla="*/ 11113 w 75"/>
              <a:gd name="T29" fmla="*/ 119063 h 75"/>
              <a:gd name="T30" fmla="*/ 0 w 75"/>
              <a:gd name="T31" fmla="*/ 107950 h 75"/>
              <a:gd name="T32" fmla="*/ 11113 w 75"/>
              <a:gd name="T33" fmla="*/ 119063 h 75"/>
              <a:gd name="T34" fmla="*/ 0 w 75"/>
              <a:gd name="T35" fmla="*/ 119063 h 75"/>
              <a:gd name="T36" fmla="*/ 0 w 75"/>
              <a:gd name="T37" fmla="*/ 107950 h 75"/>
              <a:gd name="T38" fmla="*/ 11113 w 75"/>
              <a:gd name="T39" fmla="*/ 119063 h 75"/>
              <a:gd name="T40" fmla="*/ 11113 w 75"/>
              <a:gd name="T41" fmla="*/ 0 h 75"/>
              <a:gd name="T42" fmla="*/ 22225 w 75"/>
              <a:gd name="T43" fmla="*/ 11113 h 75"/>
              <a:gd name="T44" fmla="*/ 22225 w 75"/>
              <a:gd name="T45" fmla="*/ 107950 h 75"/>
              <a:gd name="T46" fmla="*/ 0 w 75"/>
              <a:gd name="T47" fmla="*/ 107950 h 75"/>
              <a:gd name="T48" fmla="*/ 0 w 75"/>
              <a:gd name="T49" fmla="*/ 11113 h 75"/>
              <a:gd name="T50" fmla="*/ 11113 w 75"/>
              <a:gd name="T51" fmla="*/ 0 h 75"/>
              <a:gd name="T52" fmla="*/ 0 w 75"/>
              <a:gd name="T53" fmla="*/ 11113 h 75"/>
              <a:gd name="T54" fmla="*/ 0 w 75"/>
              <a:gd name="T55" fmla="*/ 0 h 75"/>
              <a:gd name="T56" fmla="*/ 11113 w 75"/>
              <a:gd name="T57" fmla="*/ 0 h 75"/>
              <a:gd name="T58" fmla="*/ 0 w 75"/>
              <a:gd name="T59" fmla="*/ 11113 h 75"/>
              <a:gd name="T60" fmla="*/ 119063 w 75"/>
              <a:gd name="T61" fmla="*/ 11113 h 75"/>
              <a:gd name="T62" fmla="*/ 107950 w 75"/>
              <a:gd name="T63" fmla="*/ 15875 h 75"/>
              <a:gd name="T64" fmla="*/ 11113 w 75"/>
              <a:gd name="T65" fmla="*/ 15875 h 75"/>
              <a:gd name="T66" fmla="*/ 11113 w 75"/>
              <a:gd name="T67" fmla="*/ 0 h 75"/>
              <a:gd name="T68" fmla="*/ 107950 w 75"/>
              <a:gd name="T69" fmla="*/ 0 h 75"/>
              <a:gd name="T70" fmla="*/ 119063 w 75"/>
              <a:gd name="T71" fmla="*/ 11113 h 75"/>
              <a:gd name="T72" fmla="*/ 107950 w 75"/>
              <a:gd name="T73" fmla="*/ 0 h 75"/>
              <a:gd name="T74" fmla="*/ 119063 w 75"/>
              <a:gd name="T75" fmla="*/ 0 h 75"/>
              <a:gd name="T76" fmla="*/ 119063 w 75"/>
              <a:gd name="T77" fmla="*/ 11113 h 75"/>
              <a:gd name="T78" fmla="*/ 107950 w 75"/>
              <a:gd name="T79" fmla="*/ 0 h 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75"/>
              <a:gd name="T122" fmla="*/ 75 w 75"/>
              <a:gd name="T123" fmla="*/ 75 h 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75">
                <a:moveTo>
                  <a:pt x="68" y="75"/>
                </a:moveTo>
                <a:lnTo>
                  <a:pt x="65" y="68"/>
                </a:lnTo>
                <a:lnTo>
                  <a:pt x="65" y="7"/>
                </a:lnTo>
                <a:lnTo>
                  <a:pt x="75" y="7"/>
                </a:lnTo>
                <a:lnTo>
                  <a:pt x="75" y="68"/>
                </a:lnTo>
                <a:lnTo>
                  <a:pt x="68" y="75"/>
                </a:lnTo>
                <a:close/>
                <a:moveTo>
                  <a:pt x="75" y="68"/>
                </a:moveTo>
                <a:lnTo>
                  <a:pt x="75" y="75"/>
                </a:lnTo>
                <a:lnTo>
                  <a:pt x="68" y="75"/>
                </a:lnTo>
                <a:lnTo>
                  <a:pt x="75" y="68"/>
                </a:lnTo>
                <a:close/>
                <a:moveTo>
                  <a:pt x="0" y="68"/>
                </a:moveTo>
                <a:lnTo>
                  <a:pt x="7" y="64"/>
                </a:lnTo>
                <a:lnTo>
                  <a:pt x="68" y="64"/>
                </a:lnTo>
                <a:lnTo>
                  <a:pt x="68" y="75"/>
                </a:lnTo>
                <a:lnTo>
                  <a:pt x="7" y="75"/>
                </a:lnTo>
                <a:lnTo>
                  <a:pt x="0" y="68"/>
                </a:lnTo>
                <a:close/>
                <a:moveTo>
                  <a:pt x="7" y="75"/>
                </a:moveTo>
                <a:lnTo>
                  <a:pt x="0" y="75"/>
                </a:lnTo>
                <a:lnTo>
                  <a:pt x="0" y="68"/>
                </a:lnTo>
                <a:lnTo>
                  <a:pt x="7" y="75"/>
                </a:lnTo>
                <a:close/>
                <a:moveTo>
                  <a:pt x="7" y="0"/>
                </a:moveTo>
                <a:lnTo>
                  <a:pt x="14" y="7"/>
                </a:lnTo>
                <a:lnTo>
                  <a:pt x="14" y="68"/>
                </a:lnTo>
                <a:lnTo>
                  <a:pt x="0" y="68"/>
                </a:lnTo>
                <a:lnTo>
                  <a:pt x="0" y="7"/>
                </a:lnTo>
                <a:lnTo>
                  <a:pt x="7" y="0"/>
                </a:lnTo>
                <a:close/>
                <a:moveTo>
                  <a:pt x="0" y="7"/>
                </a:moveTo>
                <a:lnTo>
                  <a:pt x="0" y="0"/>
                </a:lnTo>
                <a:lnTo>
                  <a:pt x="7" y="0"/>
                </a:lnTo>
                <a:lnTo>
                  <a:pt x="0" y="7"/>
                </a:lnTo>
                <a:close/>
                <a:moveTo>
                  <a:pt x="75" y="7"/>
                </a:moveTo>
                <a:lnTo>
                  <a:pt x="68" y="10"/>
                </a:lnTo>
                <a:lnTo>
                  <a:pt x="7" y="10"/>
                </a:lnTo>
                <a:lnTo>
                  <a:pt x="7" y="0"/>
                </a:lnTo>
                <a:lnTo>
                  <a:pt x="68" y="0"/>
                </a:lnTo>
                <a:lnTo>
                  <a:pt x="75" y="7"/>
                </a:lnTo>
                <a:close/>
                <a:moveTo>
                  <a:pt x="68" y="0"/>
                </a:moveTo>
                <a:lnTo>
                  <a:pt x="75" y="0"/>
                </a:lnTo>
                <a:lnTo>
                  <a:pt x="75" y="7"/>
                </a:lnTo>
                <a:lnTo>
                  <a:pt x="68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10" name="Freeform 184"/>
          <p:cNvSpPr>
            <a:spLocks noEditPoints="1"/>
          </p:cNvSpPr>
          <p:nvPr/>
        </p:nvSpPr>
        <p:spPr bwMode="auto">
          <a:xfrm>
            <a:off x="7267840" y="2208214"/>
            <a:ext cx="161660" cy="153987"/>
          </a:xfrm>
          <a:custGeom>
            <a:avLst/>
            <a:gdLst>
              <a:gd name="T0" fmla="*/ 69850 w 94"/>
              <a:gd name="T1" fmla="*/ 147637 h 97"/>
              <a:gd name="T2" fmla="*/ 69850 w 94"/>
              <a:gd name="T3" fmla="*/ 136525 h 97"/>
              <a:gd name="T4" fmla="*/ 131763 w 94"/>
              <a:gd name="T5" fmla="*/ 68262 h 97"/>
              <a:gd name="T6" fmla="*/ 142875 w 94"/>
              <a:gd name="T7" fmla="*/ 85725 h 97"/>
              <a:gd name="T8" fmla="*/ 80962 w 94"/>
              <a:gd name="T9" fmla="*/ 147637 h 97"/>
              <a:gd name="T10" fmla="*/ 69850 w 94"/>
              <a:gd name="T11" fmla="*/ 147637 h 97"/>
              <a:gd name="T12" fmla="*/ 80962 w 94"/>
              <a:gd name="T13" fmla="*/ 147637 h 97"/>
              <a:gd name="T14" fmla="*/ 74613 w 94"/>
              <a:gd name="T15" fmla="*/ 153987 h 97"/>
              <a:gd name="T16" fmla="*/ 69850 w 94"/>
              <a:gd name="T17" fmla="*/ 147637 h 97"/>
              <a:gd name="T18" fmla="*/ 80962 w 94"/>
              <a:gd name="T19" fmla="*/ 147637 h 97"/>
              <a:gd name="T20" fmla="*/ 6350 w 94"/>
              <a:gd name="T21" fmla="*/ 68262 h 97"/>
              <a:gd name="T22" fmla="*/ 17463 w 94"/>
              <a:gd name="T23" fmla="*/ 68262 h 97"/>
              <a:gd name="T24" fmla="*/ 80962 w 94"/>
              <a:gd name="T25" fmla="*/ 136525 h 97"/>
              <a:gd name="T26" fmla="*/ 69850 w 94"/>
              <a:gd name="T27" fmla="*/ 147637 h 97"/>
              <a:gd name="T28" fmla="*/ 6350 w 94"/>
              <a:gd name="T29" fmla="*/ 85725 h 97"/>
              <a:gd name="T30" fmla="*/ 6350 w 94"/>
              <a:gd name="T31" fmla="*/ 68262 h 97"/>
              <a:gd name="T32" fmla="*/ 6350 w 94"/>
              <a:gd name="T33" fmla="*/ 85725 h 97"/>
              <a:gd name="T34" fmla="*/ 0 w 94"/>
              <a:gd name="T35" fmla="*/ 79375 h 97"/>
              <a:gd name="T36" fmla="*/ 6350 w 94"/>
              <a:gd name="T37" fmla="*/ 68262 h 97"/>
              <a:gd name="T38" fmla="*/ 6350 w 94"/>
              <a:gd name="T39" fmla="*/ 85725 h 97"/>
              <a:gd name="T40" fmla="*/ 80962 w 94"/>
              <a:gd name="T41" fmla="*/ 4762 h 97"/>
              <a:gd name="T42" fmla="*/ 80962 w 94"/>
              <a:gd name="T43" fmla="*/ 22225 h 97"/>
              <a:gd name="T44" fmla="*/ 17463 w 94"/>
              <a:gd name="T45" fmla="*/ 85725 h 97"/>
              <a:gd name="T46" fmla="*/ 6350 w 94"/>
              <a:gd name="T47" fmla="*/ 68262 h 97"/>
              <a:gd name="T48" fmla="*/ 69850 w 94"/>
              <a:gd name="T49" fmla="*/ 4762 h 97"/>
              <a:gd name="T50" fmla="*/ 80962 w 94"/>
              <a:gd name="T51" fmla="*/ 4762 h 97"/>
              <a:gd name="T52" fmla="*/ 69850 w 94"/>
              <a:gd name="T53" fmla="*/ 4762 h 97"/>
              <a:gd name="T54" fmla="*/ 74613 w 94"/>
              <a:gd name="T55" fmla="*/ 0 h 97"/>
              <a:gd name="T56" fmla="*/ 80962 w 94"/>
              <a:gd name="T57" fmla="*/ 4762 h 97"/>
              <a:gd name="T58" fmla="*/ 69850 w 94"/>
              <a:gd name="T59" fmla="*/ 4762 h 97"/>
              <a:gd name="T60" fmla="*/ 142875 w 94"/>
              <a:gd name="T61" fmla="*/ 85725 h 97"/>
              <a:gd name="T62" fmla="*/ 131763 w 94"/>
              <a:gd name="T63" fmla="*/ 85725 h 97"/>
              <a:gd name="T64" fmla="*/ 69850 w 94"/>
              <a:gd name="T65" fmla="*/ 22225 h 97"/>
              <a:gd name="T66" fmla="*/ 80962 w 94"/>
              <a:gd name="T67" fmla="*/ 4762 h 97"/>
              <a:gd name="T68" fmla="*/ 142875 w 94"/>
              <a:gd name="T69" fmla="*/ 68262 h 97"/>
              <a:gd name="T70" fmla="*/ 142875 w 94"/>
              <a:gd name="T71" fmla="*/ 85725 h 97"/>
              <a:gd name="T72" fmla="*/ 142875 w 94"/>
              <a:gd name="T73" fmla="*/ 68262 h 97"/>
              <a:gd name="T74" fmla="*/ 149225 w 94"/>
              <a:gd name="T75" fmla="*/ 79375 h 97"/>
              <a:gd name="T76" fmla="*/ 142875 w 94"/>
              <a:gd name="T77" fmla="*/ 85725 h 97"/>
              <a:gd name="T78" fmla="*/ 142875 w 94"/>
              <a:gd name="T79" fmla="*/ 68262 h 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4"/>
              <a:gd name="T121" fmla="*/ 0 h 97"/>
              <a:gd name="T122" fmla="*/ 94 w 94"/>
              <a:gd name="T123" fmla="*/ 97 h 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4" h="97">
                <a:moveTo>
                  <a:pt x="44" y="93"/>
                </a:moveTo>
                <a:lnTo>
                  <a:pt x="44" y="86"/>
                </a:lnTo>
                <a:lnTo>
                  <a:pt x="83" y="43"/>
                </a:lnTo>
                <a:lnTo>
                  <a:pt x="90" y="54"/>
                </a:lnTo>
                <a:lnTo>
                  <a:pt x="51" y="93"/>
                </a:lnTo>
                <a:lnTo>
                  <a:pt x="44" y="93"/>
                </a:lnTo>
                <a:close/>
                <a:moveTo>
                  <a:pt x="51" y="93"/>
                </a:moveTo>
                <a:lnTo>
                  <a:pt x="47" y="97"/>
                </a:lnTo>
                <a:lnTo>
                  <a:pt x="44" y="93"/>
                </a:lnTo>
                <a:lnTo>
                  <a:pt x="51" y="93"/>
                </a:lnTo>
                <a:close/>
                <a:moveTo>
                  <a:pt x="4" y="43"/>
                </a:moveTo>
                <a:lnTo>
                  <a:pt x="11" y="43"/>
                </a:lnTo>
                <a:lnTo>
                  <a:pt x="51" y="86"/>
                </a:lnTo>
                <a:lnTo>
                  <a:pt x="44" y="93"/>
                </a:lnTo>
                <a:lnTo>
                  <a:pt x="4" y="54"/>
                </a:lnTo>
                <a:lnTo>
                  <a:pt x="4" y="43"/>
                </a:lnTo>
                <a:close/>
                <a:moveTo>
                  <a:pt x="4" y="54"/>
                </a:moveTo>
                <a:lnTo>
                  <a:pt x="0" y="50"/>
                </a:lnTo>
                <a:lnTo>
                  <a:pt x="4" y="43"/>
                </a:lnTo>
                <a:lnTo>
                  <a:pt x="4" y="54"/>
                </a:lnTo>
                <a:close/>
                <a:moveTo>
                  <a:pt x="51" y="3"/>
                </a:moveTo>
                <a:lnTo>
                  <a:pt x="51" y="14"/>
                </a:lnTo>
                <a:lnTo>
                  <a:pt x="11" y="54"/>
                </a:lnTo>
                <a:lnTo>
                  <a:pt x="4" y="43"/>
                </a:lnTo>
                <a:lnTo>
                  <a:pt x="44" y="3"/>
                </a:lnTo>
                <a:lnTo>
                  <a:pt x="51" y="3"/>
                </a:lnTo>
                <a:close/>
                <a:moveTo>
                  <a:pt x="44" y="3"/>
                </a:moveTo>
                <a:lnTo>
                  <a:pt x="47" y="0"/>
                </a:lnTo>
                <a:lnTo>
                  <a:pt x="51" y="3"/>
                </a:lnTo>
                <a:lnTo>
                  <a:pt x="44" y="3"/>
                </a:lnTo>
                <a:close/>
                <a:moveTo>
                  <a:pt x="90" y="54"/>
                </a:moveTo>
                <a:lnTo>
                  <a:pt x="83" y="54"/>
                </a:lnTo>
                <a:lnTo>
                  <a:pt x="44" y="14"/>
                </a:lnTo>
                <a:lnTo>
                  <a:pt x="51" y="3"/>
                </a:lnTo>
                <a:lnTo>
                  <a:pt x="90" y="43"/>
                </a:lnTo>
                <a:lnTo>
                  <a:pt x="90" y="54"/>
                </a:lnTo>
                <a:close/>
                <a:moveTo>
                  <a:pt x="90" y="43"/>
                </a:moveTo>
                <a:lnTo>
                  <a:pt x="94" y="50"/>
                </a:lnTo>
                <a:lnTo>
                  <a:pt x="90" y="54"/>
                </a:lnTo>
                <a:lnTo>
                  <a:pt x="90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11" name="Freeform 185"/>
          <p:cNvSpPr>
            <a:spLocks/>
          </p:cNvSpPr>
          <p:nvPr/>
        </p:nvSpPr>
        <p:spPr bwMode="auto">
          <a:xfrm>
            <a:off x="7281599" y="2219326"/>
            <a:ext cx="135864" cy="131763"/>
          </a:xfrm>
          <a:custGeom>
            <a:avLst/>
            <a:gdLst>
              <a:gd name="T0" fmla="*/ 125413 w 79"/>
              <a:gd name="T1" fmla="*/ 68263 h 83"/>
              <a:gd name="T2" fmla="*/ 61913 w 79"/>
              <a:gd name="T3" fmla="*/ 131763 h 83"/>
              <a:gd name="T4" fmla="*/ 0 w 79"/>
              <a:gd name="T5" fmla="*/ 68263 h 83"/>
              <a:gd name="T6" fmla="*/ 61913 w 79"/>
              <a:gd name="T7" fmla="*/ 0 h 83"/>
              <a:gd name="T8" fmla="*/ 125413 w 79"/>
              <a:gd name="T9" fmla="*/ 68263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83"/>
              <a:gd name="T17" fmla="*/ 79 w 79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83">
                <a:moveTo>
                  <a:pt x="79" y="43"/>
                </a:moveTo>
                <a:lnTo>
                  <a:pt x="39" y="83"/>
                </a:lnTo>
                <a:lnTo>
                  <a:pt x="0" y="43"/>
                </a:lnTo>
                <a:lnTo>
                  <a:pt x="39" y="0"/>
                </a:lnTo>
                <a:lnTo>
                  <a:pt x="79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12" name="Freeform 186"/>
          <p:cNvSpPr>
            <a:spLocks/>
          </p:cNvSpPr>
          <p:nvPr/>
        </p:nvSpPr>
        <p:spPr bwMode="auto">
          <a:xfrm>
            <a:off x="7541287" y="2111376"/>
            <a:ext cx="135863" cy="125413"/>
          </a:xfrm>
          <a:custGeom>
            <a:avLst/>
            <a:gdLst>
              <a:gd name="T0" fmla="*/ 125412 w 79"/>
              <a:gd name="T1" fmla="*/ 61913 h 79"/>
              <a:gd name="T2" fmla="*/ 63500 w 79"/>
              <a:gd name="T3" fmla="*/ 125413 h 79"/>
              <a:gd name="T4" fmla="*/ 0 w 79"/>
              <a:gd name="T5" fmla="*/ 61913 h 79"/>
              <a:gd name="T6" fmla="*/ 63500 w 79"/>
              <a:gd name="T7" fmla="*/ 0 h 79"/>
              <a:gd name="T8" fmla="*/ 125412 w 79"/>
              <a:gd name="T9" fmla="*/ 61913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79" y="39"/>
                </a:move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lnTo>
                  <a:pt x="79" y="39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13" name="Freeform 187"/>
          <p:cNvSpPr>
            <a:spLocks noEditPoints="1"/>
          </p:cNvSpPr>
          <p:nvPr/>
        </p:nvSpPr>
        <p:spPr bwMode="auto">
          <a:xfrm>
            <a:off x="7529248" y="2093914"/>
            <a:ext cx="166820" cy="153987"/>
          </a:xfrm>
          <a:custGeom>
            <a:avLst/>
            <a:gdLst>
              <a:gd name="T0" fmla="*/ 68263 w 97"/>
              <a:gd name="T1" fmla="*/ 147637 h 97"/>
              <a:gd name="T2" fmla="*/ 68263 w 97"/>
              <a:gd name="T3" fmla="*/ 136525 h 97"/>
              <a:gd name="T4" fmla="*/ 131763 w 97"/>
              <a:gd name="T5" fmla="*/ 74612 h 97"/>
              <a:gd name="T6" fmla="*/ 142875 w 97"/>
              <a:gd name="T7" fmla="*/ 85725 h 97"/>
              <a:gd name="T8" fmla="*/ 79375 w 97"/>
              <a:gd name="T9" fmla="*/ 147637 h 97"/>
              <a:gd name="T10" fmla="*/ 68263 w 97"/>
              <a:gd name="T11" fmla="*/ 147637 h 97"/>
              <a:gd name="T12" fmla="*/ 79375 w 97"/>
              <a:gd name="T13" fmla="*/ 147637 h 97"/>
              <a:gd name="T14" fmla="*/ 74613 w 97"/>
              <a:gd name="T15" fmla="*/ 153987 h 97"/>
              <a:gd name="T16" fmla="*/ 68263 w 97"/>
              <a:gd name="T17" fmla="*/ 147637 h 97"/>
              <a:gd name="T18" fmla="*/ 79375 w 97"/>
              <a:gd name="T19" fmla="*/ 147637 h 97"/>
              <a:gd name="T20" fmla="*/ 4763 w 97"/>
              <a:gd name="T21" fmla="*/ 74612 h 97"/>
              <a:gd name="T22" fmla="*/ 17463 w 97"/>
              <a:gd name="T23" fmla="*/ 74612 h 97"/>
              <a:gd name="T24" fmla="*/ 79375 w 97"/>
              <a:gd name="T25" fmla="*/ 136525 h 97"/>
              <a:gd name="T26" fmla="*/ 68263 w 97"/>
              <a:gd name="T27" fmla="*/ 147637 h 97"/>
              <a:gd name="T28" fmla="*/ 4763 w 97"/>
              <a:gd name="T29" fmla="*/ 85725 h 97"/>
              <a:gd name="T30" fmla="*/ 4763 w 97"/>
              <a:gd name="T31" fmla="*/ 74612 h 97"/>
              <a:gd name="T32" fmla="*/ 4763 w 97"/>
              <a:gd name="T33" fmla="*/ 85725 h 97"/>
              <a:gd name="T34" fmla="*/ 0 w 97"/>
              <a:gd name="T35" fmla="*/ 79375 h 97"/>
              <a:gd name="T36" fmla="*/ 4763 w 97"/>
              <a:gd name="T37" fmla="*/ 74612 h 97"/>
              <a:gd name="T38" fmla="*/ 4763 w 97"/>
              <a:gd name="T39" fmla="*/ 85725 h 97"/>
              <a:gd name="T40" fmla="*/ 79375 w 97"/>
              <a:gd name="T41" fmla="*/ 4762 h 97"/>
              <a:gd name="T42" fmla="*/ 79375 w 97"/>
              <a:gd name="T43" fmla="*/ 22225 h 97"/>
              <a:gd name="T44" fmla="*/ 17463 w 97"/>
              <a:gd name="T45" fmla="*/ 85725 h 97"/>
              <a:gd name="T46" fmla="*/ 4763 w 97"/>
              <a:gd name="T47" fmla="*/ 74612 h 97"/>
              <a:gd name="T48" fmla="*/ 68263 w 97"/>
              <a:gd name="T49" fmla="*/ 4762 h 97"/>
              <a:gd name="T50" fmla="*/ 79375 w 97"/>
              <a:gd name="T51" fmla="*/ 4762 h 97"/>
              <a:gd name="T52" fmla="*/ 68263 w 97"/>
              <a:gd name="T53" fmla="*/ 4762 h 97"/>
              <a:gd name="T54" fmla="*/ 74613 w 97"/>
              <a:gd name="T55" fmla="*/ 0 h 97"/>
              <a:gd name="T56" fmla="*/ 79375 w 97"/>
              <a:gd name="T57" fmla="*/ 4762 h 97"/>
              <a:gd name="T58" fmla="*/ 68263 w 97"/>
              <a:gd name="T59" fmla="*/ 4762 h 97"/>
              <a:gd name="T60" fmla="*/ 142875 w 97"/>
              <a:gd name="T61" fmla="*/ 85725 h 97"/>
              <a:gd name="T62" fmla="*/ 131763 w 97"/>
              <a:gd name="T63" fmla="*/ 85725 h 97"/>
              <a:gd name="T64" fmla="*/ 68263 w 97"/>
              <a:gd name="T65" fmla="*/ 22225 h 97"/>
              <a:gd name="T66" fmla="*/ 79375 w 97"/>
              <a:gd name="T67" fmla="*/ 4762 h 97"/>
              <a:gd name="T68" fmla="*/ 142875 w 97"/>
              <a:gd name="T69" fmla="*/ 74612 h 97"/>
              <a:gd name="T70" fmla="*/ 142875 w 97"/>
              <a:gd name="T71" fmla="*/ 85725 h 97"/>
              <a:gd name="T72" fmla="*/ 142875 w 97"/>
              <a:gd name="T73" fmla="*/ 74612 h 97"/>
              <a:gd name="T74" fmla="*/ 153988 w 97"/>
              <a:gd name="T75" fmla="*/ 79375 h 97"/>
              <a:gd name="T76" fmla="*/ 142875 w 97"/>
              <a:gd name="T77" fmla="*/ 85725 h 97"/>
              <a:gd name="T78" fmla="*/ 142875 w 97"/>
              <a:gd name="T79" fmla="*/ 74612 h 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7"/>
              <a:gd name="T121" fmla="*/ 0 h 97"/>
              <a:gd name="T122" fmla="*/ 97 w 97"/>
              <a:gd name="T123" fmla="*/ 97 h 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7" h="97">
                <a:moveTo>
                  <a:pt x="43" y="93"/>
                </a:moveTo>
                <a:lnTo>
                  <a:pt x="43" y="86"/>
                </a:lnTo>
                <a:lnTo>
                  <a:pt x="83" y="47"/>
                </a:lnTo>
                <a:lnTo>
                  <a:pt x="90" y="54"/>
                </a:lnTo>
                <a:lnTo>
                  <a:pt x="50" y="93"/>
                </a:lnTo>
                <a:lnTo>
                  <a:pt x="43" y="93"/>
                </a:lnTo>
                <a:close/>
                <a:moveTo>
                  <a:pt x="50" y="93"/>
                </a:moveTo>
                <a:lnTo>
                  <a:pt x="47" y="97"/>
                </a:lnTo>
                <a:lnTo>
                  <a:pt x="43" y="93"/>
                </a:lnTo>
                <a:lnTo>
                  <a:pt x="50" y="93"/>
                </a:lnTo>
                <a:close/>
                <a:moveTo>
                  <a:pt x="3" y="47"/>
                </a:moveTo>
                <a:lnTo>
                  <a:pt x="11" y="47"/>
                </a:lnTo>
                <a:lnTo>
                  <a:pt x="50" y="86"/>
                </a:lnTo>
                <a:lnTo>
                  <a:pt x="43" y="93"/>
                </a:lnTo>
                <a:lnTo>
                  <a:pt x="3" y="54"/>
                </a:lnTo>
                <a:lnTo>
                  <a:pt x="3" y="47"/>
                </a:lnTo>
                <a:close/>
                <a:moveTo>
                  <a:pt x="3" y="54"/>
                </a:moveTo>
                <a:lnTo>
                  <a:pt x="0" y="50"/>
                </a:lnTo>
                <a:lnTo>
                  <a:pt x="3" y="47"/>
                </a:lnTo>
                <a:lnTo>
                  <a:pt x="3" y="54"/>
                </a:lnTo>
                <a:close/>
                <a:moveTo>
                  <a:pt x="50" y="3"/>
                </a:moveTo>
                <a:lnTo>
                  <a:pt x="50" y="14"/>
                </a:lnTo>
                <a:lnTo>
                  <a:pt x="11" y="54"/>
                </a:lnTo>
                <a:lnTo>
                  <a:pt x="3" y="47"/>
                </a:lnTo>
                <a:lnTo>
                  <a:pt x="43" y="3"/>
                </a:lnTo>
                <a:lnTo>
                  <a:pt x="50" y="3"/>
                </a:lnTo>
                <a:close/>
                <a:moveTo>
                  <a:pt x="43" y="3"/>
                </a:moveTo>
                <a:lnTo>
                  <a:pt x="47" y="0"/>
                </a:lnTo>
                <a:lnTo>
                  <a:pt x="50" y="3"/>
                </a:lnTo>
                <a:lnTo>
                  <a:pt x="43" y="3"/>
                </a:lnTo>
                <a:close/>
                <a:moveTo>
                  <a:pt x="90" y="54"/>
                </a:moveTo>
                <a:lnTo>
                  <a:pt x="83" y="54"/>
                </a:lnTo>
                <a:lnTo>
                  <a:pt x="43" y="14"/>
                </a:lnTo>
                <a:lnTo>
                  <a:pt x="50" y="3"/>
                </a:lnTo>
                <a:lnTo>
                  <a:pt x="90" y="47"/>
                </a:lnTo>
                <a:lnTo>
                  <a:pt x="90" y="54"/>
                </a:lnTo>
                <a:close/>
                <a:moveTo>
                  <a:pt x="90" y="47"/>
                </a:moveTo>
                <a:lnTo>
                  <a:pt x="97" y="50"/>
                </a:lnTo>
                <a:lnTo>
                  <a:pt x="90" y="54"/>
                </a:lnTo>
                <a:lnTo>
                  <a:pt x="90" y="47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14" name="Rectangle 188"/>
          <p:cNvSpPr>
            <a:spLocks noChangeArrowheads="1"/>
          </p:cNvSpPr>
          <p:nvPr/>
        </p:nvSpPr>
        <p:spPr bwMode="auto">
          <a:xfrm>
            <a:off x="6239405" y="5554664"/>
            <a:ext cx="30956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15" name="Rectangle 189"/>
          <p:cNvSpPr>
            <a:spLocks noChangeArrowheads="1"/>
          </p:cNvSpPr>
          <p:nvPr/>
        </p:nvSpPr>
        <p:spPr bwMode="auto">
          <a:xfrm>
            <a:off x="8483733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16" name="Rectangle 190"/>
          <p:cNvSpPr>
            <a:spLocks noChangeArrowheads="1"/>
          </p:cNvSpPr>
          <p:nvPr/>
        </p:nvSpPr>
        <p:spPr bwMode="auto">
          <a:xfrm>
            <a:off x="6239405" y="5554663"/>
            <a:ext cx="30956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17" name="Rectangle 191"/>
          <p:cNvSpPr>
            <a:spLocks noChangeArrowheads="1"/>
          </p:cNvSpPr>
          <p:nvPr/>
        </p:nvSpPr>
        <p:spPr bwMode="auto">
          <a:xfrm>
            <a:off x="8483733" y="5554663"/>
            <a:ext cx="36115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18" name="Rectangle 192"/>
          <p:cNvSpPr>
            <a:spLocks noChangeArrowheads="1"/>
          </p:cNvSpPr>
          <p:nvPr/>
        </p:nvSpPr>
        <p:spPr bwMode="auto">
          <a:xfrm>
            <a:off x="7553326" y="5411788"/>
            <a:ext cx="142743" cy="12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19" name="Rectangle 193"/>
          <p:cNvSpPr>
            <a:spLocks noChangeArrowheads="1"/>
          </p:cNvSpPr>
          <p:nvPr/>
        </p:nvSpPr>
        <p:spPr bwMode="auto">
          <a:xfrm>
            <a:off x="6444060" y="4327525"/>
            <a:ext cx="104907" cy="96838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20" name="Freeform 194"/>
          <p:cNvSpPr>
            <a:spLocks/>
          </p:cNvSpPr>
          <p:nvPr/>
        </p:nvSpPr>
        <p:spPr bwMode="auto">
          <a:xfrm>
            <a:off x="6444060" y="4578351"/>
            <a:ext cx="135863" cy="125413"/>
          </a:xfrm>
          <a:custGeom>
            <a:avLst/>
            <a:gdLst>
              <a:gd name="T0" fmla="*/ 125412 w 79"/>
              <a:gd name="T1" fmla="*/ 63500 h 79"/>
              <a:gd name="T2" fmla="*/ 63500 w 79"/>
              <a:gd name="T3" fmla="*/ 125413 h 79"/>
              <a:gd name="T4" fmla="*/ 0 w 79"/>
              <a:gd name="T5" fmla="*/ 63500 h 79"/>
              <a:gd name="T6" fmla="*/ 63500 w 79"/>
              <a:gd name="T7" fmla="*/ 0 h 79"/>
              <a:gd name="T8" fmla="*/ 125412 w 79"/>
              <a:gd name="T9" fmla="*/ 6350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79" y="40"/>
                </a:move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lnTo>
                  <a:pt x="79" y="40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21" name="Rectangle 195"/>
          <p:cNvSpPr>
            <a:spLocks noChangeArrowheads="1"/>
          </p:cNvSpPr>
          <p:nvPr/>
        </p:nvSpPr>
        <p:spPr bwMode="auto">
          <a:xfrm>
            <a:off x="6953119" y="4270375"/>
            <a:ext cx="10034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Surface Soil (S)</a:t>
            </a:r>
            <a:endParaRPr lang="en-AU"/>
          </a:p>
        </p:txBody>
      </p:sp>
      <p:sp>
        <p:nvSpPr>
          <p:cNvPr id="121022" name="Rectangle 196"/>
          <p:cNvSpPr>
            <a:spLocks noChangeArrowheads="1"/>
          </p:cNvSpPr>
          <p:nvPr/>
        </p:nvSpPr>
        <p:spPr bwMode="auto">
          <a:xfrm>
            <a:off x="6958277" y="4560889"/>
            <a:ext cx="2532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Sub</a:t>
            </a:r>
            <a:endParaRPr lang="en-AU"/>
          </a:p>
        </p:txBody>
      </p:sp>
      <p:sp>
        <p:nvSpPr>
          <p:cNvPr id="121023" name="Rectangle 197"/>
          <p:cNvSpPr>
            <a:spLocks noChangeArrowheads="1"/>
          </p:cNvSpPr>
          <p:nvPr/>
        </p:nvSpPr>
        <p:spPr bwMode="auto">
          <a:xfrm>
            <a:off x="7267840" y="4560889"/>
            <a:ext cx="512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-</a:t>
            </a:r>
            <a:endParaRPr lang="en-AU"/>
          </a:p>
        </p:txBody>
      </p:sp>
      <p:sp>
        <p:nvSpPr>
          <p:cNvPr id="121024" name="Rectangle 198"/>
          <p:cNvSpPr>
            <a:spLocks noChangeArrowheads="1"/>
          </p:cNvSpPr>
          <p:nvPr/>
        </p:nvSpPr>
        <p:spPr bwMode="auto">
          <a:xfrm>
            <a:off x="7329752" y="4560889"/>
            <a:ext cx="106913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surface Soil (SS)</a:t>
            </a:r>
            <a:endParaRPr lang="en-AU"/>
          </a:p>
        </p:txBody>
      </p:sp>
      <p:sp>
        <p:nvSpPr>
          <p:cNvPr id="121025" name="Rectangle 199"/>
          <p:cNvSpPr>
            <a:spLocks noChangeArrowheads="1"/>
          </p:cNvSpPr>
          <p:nvPr/>
        </p:nvSpPr>
        <p:spPr bwMode="auto">
          <a:xfrm>
            <a:off x="6413104" y="4864100"/>
            <a:ext cx="1719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SA</a:t>
            </a:r>
            <a:endParaRPr lang="en-AU"/>
          </a:p>
        </p:txBody>
      </p:sp>
      <p:sp>
        <p:nvSpPr>
          <p:cNvPr id="121026" name="Rectangle 200"/>
          <p:cNvSpPr>
            <a:spLocks noChangeArrowheads="1"/>
          </p:cNvSpPr>
          <p:nvPr/>
        </p:nvSpPr>
        <p:spPr bwMode="auto">
          <a:xfrm>
            <a:off x="6413104" y="5145089"/>
            <a:ext cx="39594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000000"/>
                </a:solidFill>
              </a:rPr>
              <a:t>AmAc</a:t>
            </a:r>
            <a:endParaRPr lang="en-AU"/>
          </a:p>
        </p:txBody>
      </p:sp>
      <p:sp>
        <p:nvSpPr>
          <p:cNvPr id="121027" name="Rectangle 201"/>
          <p:cNvSpPr>
            <a:spLocks noChangeArrowheads="1"/>
          </p:cNvSpPr>
          <p:nvPr/>
        </p:nvSpPr>
        <p:spPr bwMode="auto">
          <a:xfrm>
            <a:off x="6953119" y="4864100"/>
            <a:ext cx="7747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Strong Acid</a:t>
            </a:r>
            <a:endParaRPr lang="en-AU"/>
          </a:p>
        </p:txBody>
      </p:sp>
      <p:sp>
        <p:nvSpPr>
          <p:cNvPr id="121028" name="Rectangle 202"/>
          <p:cNvSpPr>
            <a:spLocks noChangeArrowheads="1"/>
          </p:cNvSpPr>
          <p:nvPr/>
        </p:nvSpPr>
        <p:spPr bwMode="auto">
          <a:xfrm>
            <a:off x="6953119" y="5145089"/>
            <a:ext cx="135626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Ammonium Acetate</a:t>
            </a:r>
            <a:endParaRPr lang="en-AU"/>
          </a:p>
        </p:txBody>
      </p:sp>
      <p:sp>
        <p:nvSpPr>
          <p:cNvPr id="121029" name="Rectangle 203"/>
          <p:cNvSpPr>
            <a:spLocks noChangeArrowheads="1"/>
          </p:cNvSpPr>
          <p:nvPr/>
        </p:nvSpPr>
        <p:spPr bwMode="auto">
          <a:xfrm>
            <a:off x="6500813" y="4046538"/>
            <a:ext cx="17198" cy="127000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30" name="Rectangle 204"/>
          <p:cNvSpPr>
            <a:spLocks noChangeArrowheads="1"/>
          </p:cNvSpPr>
          <p:nvPr/>
        </p:nvSpPr>
        <p:spPr bwMode="auto">
          <a:xfrm>
            <a:off x="6444060" y="4098926"/>
            <a:ext cx="135863" cy="17463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31" name="Rectangle 205"/>
          <p:cNvSpPr>
            <a:spLocks noChangeArrowheads="1"/>
          </p:cNvSpPr>
          <p:nvPr/>
        </p:nvSpPr>
        <p:spPr bwMode="auto">
          <a:xfrm>
            <a:off x="6500813" y="4046538"/>
            <a:ext cx="17198" cy="127000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32" name="Rectangle 206"/>
          <p:cNvSpPr>
            <a:spLocks noChangeArrowheads="1"/>
          </p:cNvSpPr>
          <p:nvPr/>
        </p:nvSpPr>
        <p:spPr bwMode="auto">
          <a:xfrm>
            <a:off x="6444060" y="4098926"/>
            <a:ext cx="135863" cy="17463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33" name="Rectangle 208"/>
          <p:cNvSpPr>
            <a:spLocks noChangeArrowheads="1"/>
          </p:cNvSpPr>
          <p:nvPr/>
        </p:nvSpPr>
        <p:spPr bwMode="auto">
          <a:xfrm>
            <a:off x="6953118" y="3744914"/>
            <a:ext cx="5836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Phyllode</a:t>
            </a:r>
            <a:endParaRPr lang="en-AU"/>
          </a:p>
        </p:txBody>
      </p:sp>
      <p:sp>
        <p:nvSpPr>
          <p:cNvPr id="121034" name="Rectangle 209"/>
          <p:cNvSpPr>
            <a:spLocks noChangeArrowheads="1"/>
          </p:cNvSpPr>
          <p:nvPr/>
        </p:nvSpPr>
        <p:spPr bwMode="auto">
          <a:xfrm>
            <a:off x="6939360" y="4002089"/>
            <a:ext cx="3104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300">
                <a:solidFill>
                  <a:srgbClr val="1F1A17"/>
                </a:solidFill>
              </a:rPr>
              <a:t>Twig</a:t>
            </a:r>
            <a:endParaRPr lang="en-AU"/>
          </a:p>
        </p:txBody>
      </p:sp>
      <p:sp>
        <p:nvSpPr>
          <p:cNvPr id="121035" name="Freeform 210"/>
          <p:cNvSpPr>
            <a:spLocks noEditPoints="1"/>
          </p:cNvSpPr>
          <p:nvPr/>
        </p:nvSpPr>
        <p:spPr bwMode="auto">
          <a:xfrm>
            <a:off x="1735271" y="1687513"/>
            <a:ext cx="6784578" cy="3919537"/>
          </a:xfrm>
          <a:custGeom>
            <a:avLst/>
            <a:gdLst>
              <a:gd name="T0" fmla="*/ 33338 w 3945"/>
              <a:gd name="T1" fmla="*/ 12700 h 2469"/>
              <a:gd name="T2" fmla="*/ 0 w 3945"/>
              <a:gd name="T3" fmla="*/ 12700 h 2469"/>
              <a:gd name="T4" fmla="*/ 0 w 3945"/>
              <a:gd name="T5" fmla="*/ 0 h 2469"/>
              <a:gd name="T6" fmla="*/ 33338 w 3945"/>
              <a:gd name="T7" fmla="*/ 0 h 2469"/>
              <a:gd name="T8" fmla="*/ 33338 w 3945"/>
              <a:gd name="T9" fmla="*/ 12700 h 2469"/>
              <a:gd name="T10" fmla="*/ 15875 w 3945"/>
              <a:gd name="T11" fmla="*/ 3919537 h 2469"/>
              <a:gd name="T12" fmla="*/ 0 w 3945"/>
              <a:gd name="T13" fmla="*/ 3902075 h 2469"/>
              <a:gd name="T14" fmla="*/ 0 w 3945"/>
              <a:gd name="T15" fmla="*/ 12700 h 2469"/>
              <a:gd name="T16" fmla="*/ 33338 w 3945"/>
              <a:gd name="T17" fmla="*/ 12700 h 2469"/>
              <a:gd name="T18" fmla="*/ 33338 w 3945"/>
              <a:gd name="T19" fmla="*/ 3902075 h 2469"/>
              <a:gd name="T20" fmla="*/ 15875 w 3945"/>
              <a:gd name="T21" fmla="*/ 3919537 h 2469"/>
              <a:gd name="T22" fmla="*/ 15875 w 3945"/>
              <a:gd name="T23" fmla="*/ 3919537 h 2469"/>
              <a:gd name="T24" fmla="*/ 0 w 3945"/>
              <a:gd name="T25" fmla="*/ 3919537 h 2469"/>
              <a:gd name="T26" fmla="*/ 0 w 3945"/>
              <a:gd name="T27" fmla="*/ 3902075 h 2469"/>
              <a:gd name="T28" fmla="*/ 15875 w 3945"/>
              <a:gd name="T29" fmla="*/ 3919537 h 2469"/>
              <a:gd name="T30" fmla="*/ 6245225 w 3945"/>
              <a:gd name="T31" fmla="*/ 3919537 h 2469"/>
              <a:gd name="T32" fmla="*/ 15875 w 3945"/>
              <a:gd name="T33" fmla="*/ 3919537 h 2469"/>
              <a:gd name="T34" fmla="*/ 15875 w 3945"/>
              <a:gd name="T35" fmla="*/ 3884612 h 2469"/>
              <a:gd name="T36" fmla="*/ 6245225 w 3945"/>
              <a:gd name="T37" fmla="*/ 3884612 h 2469"/>
              <a:gd name="T38" fmla="*/ 6245225 w 3945"/>
              <a:gd name="T39" fmla="*/ 3919537 h 2469"/>
              <a:gd name="T40" fmla="*/ 6245225 w 3945"/>
              <a:gd name="T41" fmla="*/ 3919537 h 2469"/>
              <a:gd name="T42" fmla="*/ 6245225 w 3945"/>
              <a:gd name="T43" fmla="*/ 3884612 h 2469"/>
              <a:gd name="T44" fmla="*/ 6262687 w 3945"/>
              <a:gd name="T45" fmla="*/ 3884612 h 2469"/>
              <a:gd name="T46" fmla="*/ 6262687 w 3945"/>
              <a:gd name="T47" fmla="*/ 3919537 h 2469"/>
              <a:gd name="T48" fmla="*/ 6245225 w 3945"/>
              <a:gd name="T49" fmla="*/ 3919537 h 24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45"/>
              <a:gd name="T76" fmla="*/ 0 h 2469"/>
              <a:gd name="T77" fmla="*/ 3945 w 3945"/>
              <a:gd name="T78" fmla="*/ 2469 h 246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45" h="2469">
                <a:moveTo>
                  <a:pt x="21" y="8"/>
                </a:moveTo>
                <a:lnTo>
                  <a:pt x="0" y="8"/>
                </a:lnTo>
                <a:lnTo>
                  <a:pt x="0" y="0"/>
                </a:lnTo>
                <a:lnTo>
                  <a:pt x="21" y="0"/>
                </a:lnTo>
                <a:lnTo>
                  <a:pt x="21" y="8"/>
                </a:lnTo>
                <a:close/>
                <a:moveTo>
                  <a:pt x="10" y="2469"/>
                </a:moveTo>
                <a:lnTo>
                  <a:pt x="0" y="2458"/>
                </a:lnTo>
                <a:lnTo>
                  <a:pt x="0" y="8"/>
                </a:lnTo>
                <a:lnTo>
                  <a:pt x="21" y="8"/>
                </a:lnTo>
                <a:lnTo>
                  <a:pt x="21" y="2458"/>
                </a:lnTo>
                <a:lnTo>
                  <a:pt x="10" y="2469"/>
                </a:lnTo>
                <a:close/>
                <a:moveTo>
                  <a:pt x="10" y="2469"/>
                </a:moveTo>
                <a:lnTo>
                  <a:pt x="0" y="2469"/>
                </a:lnTo>
                <a:lnTo>
                  <a:pt x="0" y="2458"/>
                </a:lnTo>
                <a:lnTo>
                  <a:pt x="10" y="2469"/>
                </a:lnTo>
                <a:close/>
                <a:moveTo>
                  <a:pt x="3934" y="2469"/>
                </a:moveTo>
                <a:lnTo>
                  <a:pt x="10" y="2469"/>
                </a:lnTo>
                <a:lnTo>
                  <a:pt x="10" y="2447"/>
                </a:lnTo>
                <a:lnTo>
                  <a:pt x="3934" y="2447"/>
                </a:lnTo>
                <a:lnTo>
                  <a:pt x="3934" y="2469"/>
                </a:lnTo>
                <a:close/>
                <a:moveTo>
                  <a:pt x="3934" y="2469"/>
                </a:moveTo>
                <a:lnTo>
                  <a:pt x="3934" y="2447"/>
                </a:lnTo>
                <a:lnTo>
                  <a:pt x="3945" y="2447"/>
                </a:lnTo>
                <a:lnTo>
                  <a:pt x="3945" y="2469"/>
                </a:lnTo>
                <a:lnTo>
                  <a:pt x="3934" y="246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36" name="Rectangle 211"/>
          <p:cNvSpPr>
            <a:spLocks noChangeArrowheads="1"/>
          </p:cNvSpPr>
          <p:nvPr/>
        </p:nvSpPr>
        <p:spPr bwMode="auto">
          <a:xfrm>
            <a:off x="4517893" y="6022976"/>
            <a:ext cx="2164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206</a:t>
            </a:r>
            <a:endParaRPr lang="en-AU"/>
          </a:p>
        </p:txBody>
      </p:sp>
      <p:sp>
        <p:nvSpPr>
          <p:cNvPr id="121037" name="Rectangle 212"/>
          <p:cNvSpPr>
            <a:spLocks noChangeArrowheads="1"/>
          </p:cNvSpPr>
          <p:nvPr/>
        </p:nvSpPr>
        <p:spPr bwMode="auto">
          <a:xfrm>
            <a:off x="5167974" y="6022976"/>
            <a:ext cx="21640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204</a:t>
            </a:r>
            <a:endParaRPr lang="en-AU"/>
          </a:p>
        </p:txBody>
      </p:sp>
      <p:sp>
        <p:nvSpPr>
          <p:cNvPr id="121038" name="Rectangle 213"/>
          <p:cNvSpPr>
            <a:spLocks noChangeArrowheads="1"/>
          </p:cNvSpPr>
          <p:nvPr/>
        </p:nvSpPr>
        <p:spPr bwMode="auto">
          <a:xfrm>
            <a:off x="4758664" y="6034089"/>
            <a:ext cx="36548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Pb/</a:t>
            </a:r>
            <a:endParaRPr lang="en-AU"/>
          </a:p>
        </p:txBody>
      </p:sp>
      <p:sp>
        <p:nvSpPr>
          <p:cNvPr id="121039" name="Rectangle 214"/>
          <p:cNvSpPr>
            <a:spLocks noChangeArrowheads="1"/>
          </p:cNvSpPr>
          <p:nvPr/>
        </p:nvSpPr>
        <p:spPr bwMode="auto">
          <a:xfrm>
            <a:off x="5403586" y="6034089"/>
            <a:ext cx="26129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Pb</a:t>
            </a:r>
            <a:endParaRPr lang="en-AU"/>
          </a:p>
        </p:txBody>
      </p:sp>
      <p:sp>
        <p:nvSpPr>
          <p:cNvPr id="121040" name="Rectangle 215"/>
          <p:cNvSpPr>
            <a:spLocks noChangeArrowheads="1"/>
          </p:cNvSpPr>
          <p:nvPr/>
        </p:nvSpPr>
        <p:spPr bwMode="auto">
          <a:xfrm rot="-5400000">
            <a:off x="1054281" y="4083343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</a:t>
            </a:r>
            <a:endParaRPr lang="en-AU"/>
          </a:p>
        </p:txBody>
      </p:sp>
      <p:sp>
        <p:nvSpPr>
          <p:cNvPr id="121041" name="Rectangle 216"/>
          <p:cNvSpPr>
            <a:spLocks noChangeArrowheads="1"/>
          </p:cNvSpPr>
          <p:nvPr/>
        </p:nvSpPr>
        <p:spPr bwMode="auto">
          <a:xfrm rot="-5400000">
            <a:off x="1054281" y="4008730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0</a:t>
            </a:r>
            <a:endParaRPr lang="en-AU"/>
          </a:p>
        </p:txBody>
      </p:sp>
      <p:sp>
        <p:nvSpPr>
          <p:cNvPr id="121042" name="Rectangle 217"/>
          <p:cNvSpPr>
            <a:spLocks noChangeArrowheads="1"/>
          </p:cNvSpPr>
          <p:nvPr/>
        </p:nvSpPr>
        <p:spPr bwMode="auto">
          <a:xfrm rot="-5400000">
            <a:off x="1054281" y="3935705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7</a:t>
            </a:r>
            <a:endParaRPr lang="en-AU"/>
          </a:p>
        </p:txBody>
      </p:sp>
      <p:sp>
        <p:nvSpPr>
          <p:cNvPr id="121043" name="Rectangle 218"/>
          <p:cNvSpPr>
            <a:spLocks noChangeArrowheads="1"/>
          </p:cNvSpPr>
          <p:nvPr/>
        </p:nvSpPr>
        <p:spPr bwMode="auto">
          <a:xfrm rot="-5400000">
            <a:off x="1054281" y="3489618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2</a:t>
            </a:r>
            <a:endParaRPr lang="en-AU"/>
          </a:p>
        </p:txBody>
      </p:sp>
      <p:sp>
        <p:nvSpPr>
          <p:cNvPr id="121044" name="Rectangle 219"/>
          <p:cNvSpPr>
            <a:spLocks noChangeArrowheads="1"/>
          </p:cNvSpPr>
          <p:nvPr/>
        </p:nvSpPr>
        <p:spPr bwMode="auto">
          <a:xfrm rot="-5400000">
            <a:off x="1054281" y="3415005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0</a:t>
            </a:r>
            <a:endParaRPr lang="en-AU"/>
          </a:p>
        </p:txBody>
      </p:sp>
      <p:sp>
        <p:nvSpPr>
          <p:cNvPr id="121045" name="Rectangle 220"/>
          <p:cNvSpPr>
            <a:spLocks noChangeArrowheads="1"/>
          </p:cNvSpPr>
          <p:nvPr/>
        </p:nvSpPr>
        <p:spPr bwMode="auto">
          <a:xfrm rot="-5400000">
            <a:off x="1054281" y="3335630"/>
            <a:ext cx="721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 b="1">
                <a:solidFill>
                  <a:srgbClr val="131516"/>
                </a:solidFill>
              </a:rPr>
              <a:t>4</a:t>
            </a:r>
            <a:endParaRPr lang="en-AU"/>
          </a:p>
        </p:txBody>
      </p:sp>
      <p:sp>
        <p:nvSpPr>
          <p:cNvPr id="121046" name="Rectangle 221"/>
          <p:cNvSpPr>
            <a:spLocks noChangeArrowheads="1"/>
          </p:cNvSpPr>
          <p:nvPr/>
        </p:nvSpPr>
        <p:spPr bwMode="auto">
          <a:xfrm rot="-5400000">
            <a:off x="1104537" y="3761438"/>
            <a:ext cx="1298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</a:t>
            </a:r>
            <a:endParaRPr lang="en-AU"/>
          </a:p>
        </p:txBody>
      </p:sp>
      <p:sp>
        <p:nvSpPr>
          <p:cNvPr id="121047" name="Rectangle 222"/>
          <p:cNvSpPr>
            <a:spLocks noChangeArrowheads="1"/>
          </p:cNvSpPr>
          <p:nvPr/>
        </p:nvSpPr>
        <p:spPr bwMode="auto">
          <a:xfrm rot="-5400000">
            <a:off x="1103736" y="3604275"/>
            <a:ext cx="13144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b</a:t>
            </a:r>
            <a:endParaRPr lang="en-AU"/>
          </a:p>
        </p:txBody>
      </p:sp>
      <p:sp>
        <p:nvSpPr>
          <p:cNvPr id="121048" name="Rectangle 223"/>
          <p:cNvSpPr>
            <a:spLocks noChangeArrowheads="1"/>
          </p:cNvSpPr>
          <p:nvPr/>
        </p:nvSpPr>
        <p:spPr bwMode="auto">
          <a:xfrm rot="-5400000">
            <a:off x="1117362" y="3495532"/>
            <a:ext cx="10419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/</a:t>
            </a:r>
            <a:endParaRPr lang="en-AU"/>
          </a:p>
        </p:txBody>
      </p:sp>
      <p:sp>
        <p:nvSpPr>
          <p:cNvPr id="121049" name="Rectangle 224"/>
          <p:cNvSpPr>
            <a:spLocks noChangeArrowheads="1"/>
          </p:cNvSpPr>
          <p:nvPr/>
        </p:nvSpPr>
        <p:spPr bwMode="auto">
          <a:xfrm rot="-5400000">
            <a:off x="1104537" y="3162950"/>
            <a:ext cx="1298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P</a:t>
            </a:r>
            <a:endParaRPr lang="en-AU"/>
          </a:p>
        </p:txBody>
      </p:sp>
      <p:sp>
        <p:nvSpPr>
          <p:cNvPr id="121050" name="Rectangle 225"/>
          <p:cNvSpPr>
            <a:spLocks noChangeArrowheads="1"/>
          </p:cNvSpPr>
          <p:nvPr/>
        </p:nvSpPr>
        <p:spPr bwMode="auto">
          <a:xfrm rot="-5400000">
            <a:off x="1107176" y="3010550"/>
            <a:ext cx="13144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900" b="1">
                <a:solidFill>
                  <a:srgbClr val="131516"/>
                </a:solidFill>
              </a:rPr>
              <a:t>b</a:t>
            </a:r>
            <a:endParaRPr lang="en-AU"/>
          </a:p>
        </p:txBody>
      </p:sp>
      <p:sp>
        <p:nvSpPr>
          <p:cNvPr id="121051" name="Rectangle 226"/>
          <p:cNvSpPr>
            <a:spLocks noChangeArrowheads="1"/>
          </p:cNvSpPr>
          <p:nvPr/>
        </p:nvSpPr>
        <p:spPr bwMode="auto">
          <a:xfrm>
            <a:off x="1561571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13.0</a:t>
            </a:r>
            <a:endParaRPr lang="en-AU"/>
          </a:p>
        </p:txBody>
      </p:sp>
      <p:sp>
        <p:nvSpPr>
          <p:cNvPr id="121052" name="Rectangle 227"/>
          <p:cNvSpPr>
            <a:spLocks noChangeArrowheads="1"/>
          </p:cNvSpPr>
          <p:nvPr/>
        </p:nvSpPr>
        <p:spPr bwMode="auto">
          <a:xfrm>
            <a:off x="3816219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15.5</a:t>
            </a:r>
            <a:endParaRPr lang="en-AU"/>
          </a:p>
        </p:txBody>
      </p:sp>
      <p:sp>
        <p:nvSpPr>
          <p:cNvPr id="121053" name="Rectangle 228"/>
          <p:cNvSpPr>
            <a:spLocks noChangeArrowheads="1"/>
          </p:cNvSpPr>
          <p:nvPr/>
        </p:nvSpPr>
        <p:spPr bwMode="auto">
          <a:xfrm>
            <a:off x="6065706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18.0</a:t>
            </a:r>
            <a:endParaRPr lang="en-AU"/>
          </a:p>
        </p:txBody>
      </p:sp>
      <p:sp>
        <p:nvSpPr>
          <p:cNvPr id="121054" name="Rectangle 229"/>
          <p:cNvSpPr>
            <a:spLocks noChangeArrowheads="1"/>
          </p:cNvSpPr>
          <p:nvPr/>
        </p:nvSpPr>
        <p:spPr bwMode="auto">
          <a:xfrm>
            <a:off x="8322073" y="5629276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20.5</a:t>
            </a:r>
            <a:endParaRPr lang="en-AU"/>
          </a:p>
        </p:txBody>
      </p:sp>
      <p:sp>
        <p:nvSpPr>
          <p:cNvPr id="121055" name="Rectangle 230"/>
          <p:cNvSpPr>
            <a:spLocks noChangeArrowheads="1"/>
          </p:cNvSpPr>
          <p:nvPr/>
        </p:nvSpPr>
        <p:spPr bwMode="auto">
          <a:xfrm>
            <a:off x="1337998" y="5429251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14.4</a:t>
            </a:r>
            <a:endParaRPr lang="en-AU"/>
          </a:p>
        </p:txBody>
      </p:sp>
      <p:sp>
        <p:nvSpPr>
          <p:cNvPr id="121056" name="Rectangle 231"/>
          <p:cNvSpPr>
            <a:spLocks noChangeArrowheads="1"/>
          </p:cNvSpPr>
          <p:nvPr/>
        </p:nvSpPr>
        <p:spPr bwMode="auto">
          <a:xfrm>
            <a:off x="1337998" y="4527551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14.8</a:t>
            </a:r>
            <a:endParaRPr lang="en-AU"/>
          </a:p>
        </p:txBody>
      </p:sp>
      <p:sp>
        <p:nvSpPr>
          <p:cNvPr id="121057" name="Rectangle 232"/>
          <p:cNvSpPr>
            <a:spLocks noChangeArrowheads="1"/>
          </p:cNvSpPr>
          <p:nvPr/>
        </p:nvSpPr>
        <p:spPr bwMode="auto">
          <a:xfrm>
            <a:off x="1337998" y="3549651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15.2</a:t>
            </a:r>
            <a:endParaRPr lang="en-AU"/>
          </a:p>
        </p:txBody>
      </p:sp>
      <p:sp>
        <p:nvSpPr>
          <p:cNvPr id="121058" name="Rectangle 233"/>
          <p:cNvSpPr>
            <a:spLocks noChangeArrowheads="1"/>
          </p:cNvSpPr>
          <p:nvPr/>
        </p:nvSpPr>
        <p:spPr bwMode="auto">
          <a:xfrm>
            <a:off x="1337998" y="2579689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15.6</a:t>
            </a:r>
            <a:endParaRPr lang="en-AU"/>
          </a:p>
        </p:txBody>
      </p:sp>
      <p:sp>
        <p:nvSpPr>
          <p:cNvPr id="121059" name="Rectangle 234"/>
          <p:cNvSpPr>
            <a:spLocks noChangeArrowheads="1"/>
          </p:cNvSpPr>
          <p:nvPr/>
        </p:nvSpPr>
        <p:spPr bwMode="auto">
          <a:xfrm>
            <a:off x="1337998" y="1608139"/>
            <a:ext cx="3222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 b="1">
                <a:solidFill>
                  <a:srgbClr val="131516"/>
                </a:solidFill>
              </a:rPr>
              <a:t>16.0</a:t>
            </a:r>
            <a:endParaRPr lang="en-AU"/>
          </a:p>
        </p:txBody>
      </p:sp>
      <p:sp>
        <p:nvSpPr>
          <p:cNvPr id="121060" name="Rectangle 235"/>
          <p:cNvSpPr>
            <a:spLocks noChangeArrowheads="1"/>
          </p:cNvSpPr>
          <p:nvPr/>
        </p:nvSpPr>
        <p:spPr bwMode="auto">
          <a:xfrm>
            <a:off x="1735271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1" name="Rectangle 236"/>
          <p:cNvSpPr>
            <a:spLocks noChangeArrowheads="1"/>
          </p:cNvSpPr>
          <p:nvPr/>
        </p:nvSpPr>
        <p:spPr bwMode="auto">
          <a:xfrm>
            <a:off x="3984759" y="5554664"/>
            <a:ext cx="30956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2" name="Rectangle 237"/>
          <p:cNvSpPr>
            <a:spLocks noChangeArrowheads="1"/>
          </p:cNvSpPr>
          <p:nvPr/>
        </p:nvSpPr>
        <p:spPr bwMode="auto">
          <a:xfrm>
            <a:off x="6239405" y="5554664"/>
            <a:ext cx="30956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3" name="Rectangle 238"/>
          <p:cNvSpPr>
            <a:spLocks noChangeArrowheads="1"/>
          </p:cNvSpPr>
          <p:nvPr/>
        </p:nvSpPr>
        <p:spPr bwMode="auto">
          <a:xfrm>
            <a:off x="8483733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4" name="Rectangle 239"/>
          <p:cNvSpPr>
            <a:spLocks noChangeArrowheads="1"/>
          </p:cNvSpPr>
          <p:nvPr/>
        </p:nvSpPr>
        <p:spPr bwMode="auto">
          <a:xfrm>
            <a:off x="1752469" y="5572126"/>
            <a:ext cx="3783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5" name="Rectangle 240"/>
          <p:cNvSpPr>
            <a:spLocks noChangeArrowheads="1"/>
          </p:cNvSpPr>
          <p:nvPr/>
        </p:nvSpPr>
        <p:spPr bwMode="auto">
          <a:xfrm>
            <a:off x="1752469" y="4602164"/>
            <a:ext cx="37835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6" name="Rectangle 241"/>
          <p:cNvSpPr>
            <a:spLocks noChangeArrowheads="1"/>
          </p:cNvSpPr>
          <p:nvPr/>
        </p:nvSpPr>
        <p:spPr bwMode="auto">
          <a:xfrm>
            <a:off x="1752469" y="3630613"/>
            <a:ext cx="37835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7" name="Rectangle 242"/>
          <p:cNvSpPr>
            <a:spLocks noChangeArrowheads="1"/>
          </p:cNvSpPr>
          <p:nvPr/>
        </p:nvSpPr>
        <p:spPr bwMode="auto">
          <a:xfrm>
            <a:off x="1752469" y="2652714"/>
            <a:ext cx="3783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8" name="Rectangle 243"/>
          <p:cNvSpPr>
            <a:spLocks noChangeArrowheads="1"/>
          </p:cNvSpPr>
          <p:nvPr/>
        </p:nvSpPr>
        <p:spPr bwMode="auto">
          <a:xfrm>
            <a:off x="1771386" y="1687514"/>
            <a:ext cx="18918" cy="2857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69" name="Rectangle 244"/>
          <p:cNvSpPr>
            <a:spLocks noChangeArrowheads="1"/>
          </p:cNvSpPr>
          <p:nvPr/>
        </p:nvSpPr>
        <p:spPr bwMode="auto">
          <a:xfrm>
            <a:off x="1735271" y="5554664"/>
            <a:ext cx="3611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0" name="Rectangle 245"/>
          <p:cNvSpPr>
            <a:spLocks noChangeArrowheads="1"/>
          </p:cNvSpPr>
          <p:nvPr/>
        </p:nvSpPr>
        <p:spPr bwMode="auto">
          <a:xfrm>
            <a:off x="3984759" y="5554663"/>
            <a:ext cx="30956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1" name="Rectangle 246"/>
          <p:cNvSpPr>
            <a:spLocks noChangeArrowheads="1"/>
          </p:cNvSpPr>
          <p:nvPr/>
        </p:nvSpPr>
        <p:spPr bwMode="auto">
          <a:xfrm>
            <a:off x="6239405" y="5554663"/>
            <a:ext cx="30956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2" name="Rectangle 247"/>
          <p:cNvSpPr>
            <a:spLocks noChangeArrowheads="1"/>
          </p:cNvSpPr>
          <p:nvPr/>
        </p:nvSpPr>
        <p:spPr bwMode="auto">
          <a:xfrm>
            <a:off x="8483733" y="5554663"/>
            <a:ext cx="36115" cy="17462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3" name="Rectangle 248"/>
          <p:cNvSpPr>
            <a:spLocks noChangeArrowheads="1"/>
          </p:cNvSpPr>
          <p:nvPr/>
        </p:nvSpPr>
        <p:spPr bwMode="auto">
          <a:xfrm>
            <a:off x="1752469" y="5572126"/>
            <a:ext cx="37835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4" name="Rectangle 249"/>
          <p:cNvSpPr>
            <a:spLocks noChangeArrowheads="1"/>
          </p:cNvSpPr>
          <p:nvPr/>
        </p:nvSpPr>
        <p:spPr bwMode="auto">
          <a:xfrm>
            <a:off x="1771386" y="4602164"/>
            <a:ext cx="18918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5" name="Rectangle 250"/>
          <p:cNvSpPr>
            <a:spLocks noChangeArrowheads="1"/>
          </p:cNvSpPr>
          <p:nvPr/>
        </p:nvSpPr>
        <p:spPr bwMode="auto">
          <a:xfrm>
            <a:off x="1771386" y="3630613"/>
            <a:ext cx="18918" cy="33337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6" name="Rectangle 251"/>
          <p:cNvSpPr>
            <a:spLocks noChangeArrowheads="1"/>
          </p:cNvSpPr>
          <p:nvPr/>
        </p:nvSpPr>
        <p:spPr bwMode="auto">
          <a:xfrm>
            <a:off x="1771386" y="2652714"/>
            <a:ext cx="18918" cy="3492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7" name="Rectangle 252"/>
          <p:cNvSpPr>
            <a:spLocks noChangeArrowheads="1"/>
          </p:cNvSpPr>
          <p:nvPr/>
        </p:nvSpPr>
        <p:spPr bwMode="auto">
          <a:xfrm>
            <a:off x="1771386" y="1687514"/>
            <a:ext cx="18918" cy="28575"/>
          </a:xfrm>
          <a:prstGeom prst="rect">
            <a:avLst/>
          </a:prstGeom>
          <a:solidFill>
            <a:srgbClr val="1315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78" name="Rectangle 253"/>
          <p:cNvSpPr>
            <a:spLocks noChangeArrowheads="1"/>
          </p:cNvSpPr>
          <p:nvPr/>
        </p:nvSpPr>
        <p:spPr bwMode="auto">
          <a:xfrm>
            <a:off x="1902089" y="1739900"/>
            <a:ext cx="9409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900" b="1">
                <a:solidFill>
                  <a:srgbClr val="131516"/>
                </a:solidFill>
              </a:rPr>
              <a:t>Analytical Precision</a:t>
            </a:r>
            <a:endParaRPr lang="en-AU"/>
          </a:p>
        </p:txBody>
      </p:sp>
      <p:sp>
        <p:nvSpPr>
          <p:cNvPr id="121079" name="Freeform 254"/>
          <p:cNvSpPr>
            <a:spLocks/>
          </p:cNvSpPr>
          <p:nvPr/>
        </p:nvSpPr>
        <p:spPr bwMode="auto">
          <a:xfrm>
            <a:off x="1814382" y="1739900"/>
            <a:ext cx="49873" cy="160338"/>
          </a:xfrm>
          <a:custGeom>
            <a:avLst/>
            <a:gdLst>
              <a:gd name="T0" fmla="*/ 46037 w 29"/>
              <a:gd name="T1" fmla="*/ 0 h 101"/>
              <a:gd name="T2" fmla="*/ 46037 w 29"/>
              <a:gd name="T3" fmla="*/ 0 h 101"/>
              <a:gd name="T4" fmla="*/ 46037 w 29"/>
              <a:gd name="T5" fmla="*/ 4763 h 101"/>
              <a:gd name="T6" fmla="*/ 46037 w 29"/>
              <a:gd name="T7" fmla="*/ 4763 h 101"/>
              <a:gd name="T8" fmla="*/ 46037 w 29"/>
              <a:gd name="T9" fmla="*/ 11113 h 101"/>
              <a:gd name="T10" fmla="*/ 46037 w 29"/>
              <a:gd name="T11" fmla="*/ 11113 h 101"/>
              <a:gd name="T12" fmla="*/ 46037 w 29"/>
              <a:gd name="T13" fmla="*/ 17463 h 101"/>
              <a:gd name="T14" fmla="*/ 46037 w 29"/>
              <a:gd name="T15" fmla="*/ 17463 h 101"/>
              <a:gd name="T16" fmla="*/ 46037 w 29"/>
              <a:gd name="T17" fmla="*/ 22225 h 101"/>
              <a:gd name="T18" fmla="*/ 46037 w 29"/>
              <a:gd name="T19" fmla="*/ 28575 h 101"/>
              <a:gd name="T20" fmla="*/ 46037 w 29"/>
              <a:gd name="T21" fmla="*/ 33338 h 101"/>
              <a:gd name="T22" fmla="*/ 41275 w 29"/>
              <a:gd name="T23" fmla="*/ 33338 h 101"/>
              <a:gd name="T24" fmla="*/ 41275 w 29"/>
              <a:gd name="T25" fmla="*/ 46038 h 101"/>
              <a:gd name="T26" fmla="*/ 41275 w 29"/>
              <a:gd name="T27" fmla="*/ 50800 h 101"/>
              <a:gd name="T28" fmla="*/ 34925 w 29"/>
              <a:gd name="T29" fmla="*/ 61913 h 101"/>
              <a:gd name="T30" fmla="*/ 28575 w 29"/>
              <a:gd name="T31" fmla="*/ 90488 h 101"/>
              <a:gd name="T32" fmla="*/ 23812 w 29"/>
              <a:gd name="T33" fmla="*/ 114300 h 101"/>
              <a:gd name="T34" fmla="*/ 17462 w 29"/>
              <a:gd name="T35" fmla="*/ 125413 h 101"/>
              <a:gd name="T36" fmla="*/ 17462 w 29"/>
              <a:gd name="T37" fmla="*/ 131763 h 101"/>
              <a:gd name="T38" fmla="*/ 12700 w 29"/>
              <a:gd name="T39" fmla="*/ 136525 h 101"/>
              <a:gd name="T40" fmla="*/ 12700 w 29"/>
              <a:gd name="T41" fmla="*/ 142875 h 101"/>
              <a:gd name="T42" fmla="*/ 12700 w 29"/>
              <a:gd name="T43" fmla="*/ 142875 h 101"/>
              <a:gd name="T44" fmla="*/ 12700 w 29"/>
              <a:gd name="T45" fmla="*/ 147638 h 101"/>
              <a:gd name="T46" fmla="*/ 12700 w 29"/>
              <a:gd name="T47" fmla="*/ 147638 h 101"/>
              <a:gd name="T48" fmla="*/ 12700 w 29"/>
              <a:gd name="T49" fmla="*/ 153988 h 101"/>
              <a:gd name="T50" fmla="*/ 6350 w 29"/>
              <a:gd name="T51" fmla="*/ 153988 h 101"/>
              <a:gd name="T52" fmla="*/ 6350 w 29"/>
              <a:gd name="T53" fmla="*/ 160338 h 101"/>
              <a:gd name="T54" fmla="*/ 6350 w 29"/>
              <a:gd name="T55" fmla="*/ 160338 h 101"/>
              <a:gd name="T56" fmla="*/ 0 w 29"/>
              <a:gd name="T57" fmla="*/ 160338 h 101"/>
              <a:gd name="T58" fmla="*/ 0 w 29"/>
              <a:gd name="T59" fmla="*/ 160338 h 101"/>
              <a:gd name="T60" fmla="*/ 0 w 29"/>
              <a:gd name="T61" fmla="*/ 153988 h 101"/>
              <a:gd name="T62" fmla="*/ 0 w 29"/>
              <a:gd name="T63" fmla="*/ 147638 h 101"/>
              <a:gd name="T64" fmla="*/ 0 w 29"/>
              <a:gd name="T65" fmla="*/ 147638 h 101"/>
              <a:gd name="T66" fmla="*/ 6350 w 29"/>
              <a:gd name="T67" fmla="*/ 147638 h 101"/>
              <a:gd name="T68" fmla="*/ 6350 w 29"/>
              <a:gd name="T69" fmla="*/ 142875 h 101"/>
              <a:gd name="T70" fmla="*/ 6350 w 29"/>
              <a:gd name="T71" fmla="*/ 142875 h 101"/>
              <a:gd name="T72" fmla="*/ 6350 w 29"/>
              <a:gd name="T73" fmla="*/ 136525 h 101"/>
              <a:gd name="T74" fmla="*/ 6350 w 29"/>
              <a:gd name="T75" fmla="*/ 131763 h 101"/>
              <a:gd name="T76" fmla="*/ 12700 w 29"/>
              <a:gd name="T77" fmla="*/ 125413 h 101"/>
              <a:gd name="T78" fmla="*/ 12700 w 29"/>
              <a:gd name="T79" fmla="*/ 119063 h 101"/>
              <a:gd name="T80" fmla="*/ 12700 w 29"/>
              <a:gd name="T81" fmla="*/ 114300 h 101"/>
              <a:gd name="T82" fmla="*/ 12700 w 29"/>
              <a:gd name="T83" fmla="*/ 107950 h 101"/>
              <a:gd name="T84" fmla="*/ 17462 w 29"/>
              <a:gd name="T85" fmla="*/ 96838 h 101"/>
              <a:gd name="T86" fmla="*/ 23812 w 29"/>
              <a:gd name="T87" fmla="*/ 68263 h 101"/>
              <a:gd name="T88" fmla="*/ 34925 w 29"/>
              <a:gd name="T89" fmla="*/ 46038 h 101"/>
              <a:gd name="T90" fmla="*/ 34925 w 29"/>
              <a:gd name="T91" fmla="*/ 33338 h 101"/>
              <a:gd name="T92" fmla="*/ 34925 w 29"/>
              <a:gd name="T93" fmla="*/ 28575 h 101"/>
              <a:gd name="T94" fmla="*/ 41275 w 29"/>
              <a:gd name="T95" fmla="*/ 22225 h 101"/>
              <a:gd name="T96" fmla="*/ 41275 w 29"/>
              <a:gd name="T97" fmla="*/ 17463 h 101"/>
              <a:gd name="T98" fmla="*/ 41275 w 29"/>
              <a:gd name="T99" fmla="*/ 11113 h 101"/>
              <a:gd name="T100" fmla="*/ 41275 w 29"/>
              <a:gd name="T101" fmla="*/ 11113 h 101"/>
              <a:gd name="T102" fmla="*/ 46037 w 29"/>
              <a:gd name="T103" fmla="*/ 4763 h 101"/>
              <a:gd name="T104" fmla="*/ 46037 w 29"/>
              <a:gd name="T105" fmla="*/ 4763 h 101"/>
              <a:gd name="T106" fmla="*/ 46037 w 29"/>
              <a:gd name="T107" fmla="*/ 0 h 101"/>
              <a:gd name="T108" fmla="*/ 46037 w 29"/>
              <a:gd name="T109" fmla="*/ 0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"/>
              <a:gd name="T166" fmla="*/ 0 h 101"/>
              <a:gd name="T167" fmla="*/ 29 w 29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" h="101">
                <a:moveTo>
                  <a:pt x="29" y="0"/>
                </a:moveTo>
                <a:lnTo>
                  <a:pt x="29" y="0"/>
                </a:lnTo>
                <a:lnTo>
                  <a:pt x="29" y="3"/>
                </a:lnTo>
                <a:lnTo>
                  <a:pt x="29" y="7"/>
                </a:lnTo>
                <a:lnTo>
                  <a:pt x="29" y="11"/>
                </a:lnTo>
                <a:lnTo>
                  <a:pt x="29" y="14"/>
                </a:lnTo>
                <a:lnTo>
                  <a:pt x="29" y="18"/>
                </a:lnTo>
                <a:lnTo>
                  <a:pt x="29" y="21"/>
                </a:lnTo>
                <a:lnTo>
                  <a:pt x="26" y="21"/>
                </a:lnTo>
                <a:lnTo>
                  <a:pt x="26" y="29"/>
                </a:lnTo>
                <a:lnTo>
                  <a:pt x="26" y="32"/>
                </a:lnTo>
                <a:lnTo>
                  <a:pt x="22" y="39"/>
                </a:lnTo>
                <a:lnTo>
                  <a:pt x="18" y="57"/>
                </a:lnTo>
                <a:lnTo>
                  <a:pt x="15" y="72"/>
                </a:lnTo>
                <a:lnTo>
                  <a:pt x="11" y="79"/>
                </a:lnTo>
                <a:lnTo>
                  <a:pt x="11" y="83"/>
                </a:lnTo>
                <a:lnTo>
                  <a:pt x="8" y="86"/>
                </a:lnTo>
                <a:lnTo>
                  <a:pt x="8" y="90"/>
                </a:lnTo>
                <a:lnTo>
                  <a:pt x="8" y="93"/>
                </a:lnTo>
                <a:lnTo>
                  <a:pt x="8" y="97"/>
                </a:lnTo>
                <a:lnTo>
                  <a:pt x="4" y="97"/>
                </a:lnTo>
                <a:lnTo>
                  <a:pt x="4" y="101"/>
                </a:lnTo>
                <a:lnTo>
                  <a:pt x="0" y="101"/>
                </a:lnTo>
                <a:lnTo>
                  <a:pt x="0" y="97"/>
                </a:lnTo>
                <a:lnTo>
                  <a:pt x="0" y="93"/>
                </a:lnTo>
                <a:lnTo>
                  <a:pt x="4" y="93"/>
                </a:lnTo>
                <a:lnTo>
                  <a:pt x="4" y="90"/>
                </a:lnTo>
                <a:lnTo>
                  <a:pt x="4" y="86"/>
                </a:lnTo>
                <a:lnTo>
                  <a:pt x="4" y="83"/>
                </a:lnTo>
                <a:lnTo>
                  <a:pt x="8" y="79"/>
                </a:lnTo>
                <a:lnTo>
                  <a:pt x="8" y="75"/>
                </a:lnTo>
                <a:lnTo>
                  <a:pt x="8" y="72"/>
                </a:lnTo>
                <a:lnTo>
                  <a:pt x="8" y="68"/>
                </a:lnTo>
                <a:lnTo>
                  <a:pt x="11" y="61"/>
                </a:lnTo>
                <a:lnTo>
                  <a:pt x="15" y="43"/>
                </a:lnTo>
                <a:lnTo>
                  <a:pt x="22" y="29"/>
                </a:lnTo>
                <a:lnTo>
                  <a:pt x="22" y="21"/>
                </a:lnTo>
                <a:lnTo>
                  <a:pt x="22" y="18"/>
                </a:lnTo>
                <a:lnTo>
                  <a:pt x="26" y="14"/>
                </a:lnTo>
                <a:lnTo>
                  <a:pt x="26" y="11"/>
                </a:lnTo>
                <a:lnTo>
                  <a:pt x="26" y="7"/>
                </a:lnTo>
                <a:lnTo>
                  <a:pt x="29" y="3"/>
                </a:lnTo>
                <a:lnTo>
                  <a:pt x="29" y="0"/>
                </a:lnTo>
                <a:close/>
              </a:path>
            </a:pathLst>
          </a:custGeom>
          <a:solidFill>
            <a:srgbClr val="F1E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0" name="Freeform 255"/>
          <p:cNvSpPr>
            <a:spLocks noEditPoints="1"/>
          </p:cNvSpPr>
          <p:nvPr/>
        </p:nvSpPr>
        <p:spPr bwMode="auto">
          <a:xfrm>
            <a:off x="1814381" y="1733550"/>
            <a:ext cx="56753" cy="177800"/>
          </a:xfrm>
          <a:custGeom>
            <a:avLst/>
            <a:gdLst>
              <a:gd name="T0" fmla="*/ 46037 w 33"/>
              <a:gd name="T1" fmla="*/ 11113 h 112"/>
              <a:gd name="T2" fmla="*/ 52387 w 33"/>
              <a:gd name="T3" fmla="*/ 6350 h 112"/>
              <a:gd name="T4" fmla="*/ 52387 w 33"/>
              <a:gd name="T5" fmla="*/ 11113 h 112"/>
              <a:gd name="T6" fmla="*/ 46037 w 33"/>
              <a:gd name="T7" fmla="*/ 11113 h 112"/>
              <a:gd name="T8" fmla="*/ 52387 w 33"/>
              <a:gd name="T9" fmla="*/ 17463 h 112"/>
              <a:gd name="T10" fmla="*/ 46037 w 33"/>
              <a:gd name="T11" fmla="*/ 17463 h 112"/>
              <a:gd name="T12" fmla="*/ 41275 w 33"/>
              <a:gd name="T13" fmla="*/ 17463 h 112"/>
              <a:gd name="T14" fmla="*/ 52387 w 33"/>
              <a:gd name="T15" fmla="*/ 23812 h 112"/>
              <a:gd name="T16" fmla="*/ 41275 w 33"/>
              <a:gd name="T17" fmla="*/ 23812 h 112"/>
              <a:gd name="T18" fmla="*/ 41275 w 33"/>
              <a:gd name="T19" fmla="*/ 28575 h 112"/>
              <a:gd name="T20" fmla="*/ 46037 w 33"/>
              <a:gd name="T21" fmla="*/ 34925 h 112"/>
              <a:gd name="T22" fmla="*/ 41275 w 33"/>
              <a:gd name="T23" fmla="*/ 34925 h 112"/>
              <a:gd name="T24" fmla="*/ 41275 w 33"/>
              <a:gd name="T25" fmla="*/ 52388 h 112"/>
              <a:gd name="T26" fmla="*/ 41275 w 33"/>
              <a:gd name="T27" fmla="*/ 57150 h 112"/>
              <a:gd name="T28" fmla="*/ 34925 w 33"/>
              <a:gd name="T29" fmla="*/ 68263 h 112"/>
              <a:gd name="T30" fmla="*/ 34925 w 33"/>
              <a:gd name="T31" fmla="*/ 68263 h 112"/>
              <a:gd name="T32" fmla="*/ 34925 w 33"/>
              <a:gd name="T33" fmla="*/ 96837 h 112"/>
              <a:gd name="T34" fmla="*/ 23812 w 33"/>
              <a:gd name="T35" fmla="*/ 131763 h 112"/>
              <a:gd name="T36" fmla="*/ 23812 w 33"/>
              <a:gd name="T37" fmla="*/ 131763 h 112"/>
              <a:gd name="T38" fmla="*/ 17462 w 33"/>
              <a:gd name="T39" fmla="*/ 142875 h 112"/>
              <a:gd name="T40" fmla="*/ 12700 w 33"/>
              <a:gd name="T41" fmla="*/ 149225 h 112"/>
              <a:gd name="T42" fmla="*/ 12700 w 33"/>
              <a:gd name="T43" fmla="*/ 153988 h 112"/>
              <a:gd name="T44" fmla="*/ 6350 w 33"/>
              <a:gd name="T45" fmla="*/ 153988 h 112"/>
              <a:gd name="T46" fmla="*/ 0 w 33"/>
              <a:gd name="T47" fmla="*/ 153988 h 112"/>
              <a:gd name="T48" fmla="*/ 0 w 33"/>
              <a:gd name="T49" fmla="*/ 160338 h 112"/>
              <a:gd name="T50" fmla="*/ 0 w 33"/>
              <a:gd name="T51" fmla="*/ 160338 h 112"/>
              <a:gd name="T52" fmla="*/ 0 w 33"/>
              <a:gd name="T53" fmla="*/ 166688 h 112"/>
              <a:gd name="T54" fmla="*/ 6350 w 33"/>
              <a:gd name="T55" fmla="*/ 166688 h 112"/>
              <a:gd name="T56" fmla="*/ 0 w 33"/>
              <a:gd name="T57" fmla="*/ 160338 h 112"/>
              <a:gd name="T58" fmla="*/ 6350 w 33"/>
              <a:gd name="T59" fmla="*/ 171450 h 112"/>
              <a:gd name="T60" fmla="*/ 6350 w 33"/>
              <a:gd name="T61" fmla="*/ 166688 h 112"/>
              <a:gd name="T62" fmla="*/ 6350 w 33"/>
              <a:gd name="T63" fmla="*/ 166688 h 112"/>
              <a:gd name="T64" fmla="*/ 0 w 33"/>
              <a:gd name="T65" fmla="*/ 166688 h 112"/>
              <a:gd name="T66" fmla="*/ 0 w 33"/>
              <a:gd name="T67" fmla="*/ 166688 h 112"/>
              <a:gd name="T68" fmla="*/ 0 w 33"/>
              <a:gd name="T69" fmla="*/ 160338 h 112"/>
              <a:gd name="T70" fmla="*/ 0 w 33"/>
              <a:gd name="T71" fmla="*/ 153988 h 112"/>
              <a:gd name="T72" fmla="*/ 6350 w 33"/>
              <a:gd name="T73" fmla="*/ 153988 h 112"/>
              <a:gd name="T74" fmla="*/ 0 w 33"/>
              <a:gd name="T75" fmla="*/ 149225 h 112"/>
              <a:gd name="T76" fmla="*/ 0 w 33"/>
              <a:gd name="T77" fmla="*/ 149225 h 112"/>
              <a:gd name="T78" fmla="*/ 12700 w 33"/>
              <a:gd name="T79" fmla="*/ 149225 h 112"/>
              <a:gd name="T80" fmla="*/ 0 w 33"/>
              <a:gd name="T81" fmla="*/ 149225 h 112"/>
              <a:gd name="T82" fmla="*/ 0 w 33"/>
              <a:gd name="T83" fmla="*/ 138113 h 112"/>
              <a:gd name="T84" fmla="*/ 12700 w 33"/>
              <a:gd name="T85" fmla="*/ 131763 h 112"/>
              <a:gd name="T86" fmla="*/ 6350 w 33"/>
              <a:gd name="T87" fmla="*/ 125413 h 112"/>
              <a:gd name="T88" fmla="*/ 17462 w 33"/>
              <a:gd name="T89" fmla="*/ 125413 h 112"/>
              <a:gd name="T90" fmla="*/ 12700 w 33"/>
              <a:gd name="T91" fmla="*/ 103188 h 112"/>
              <a:gd name="T92" fmla="*/ 28575 w 33"/>
              <a:gd name="T93" fmla="*/ 74613 h 112"/>
              <a:gd name="T94" fmla="*/ 34925 w 33"/>
              <a:gd name="T95" fmla="*/ 52388 h 112"/>
              <a:gd name="T96" fmla="*/ 28575 w 33"/>
              <a:gd name="T97" fmla="*/ 39688 h 112"/>
              <a:gd name="T98" fmla="*/ 41275 w 33"/>
              <a:gd name="T99" fmla="*/ 34925 h 112"/>
              <a:gd name="T100" fmla="*/ 41275 w 33"/>
              <a:gd name="T101" fmla="*/ 28575 h 112"/>
              <a:gd name="T102" fmla="*/ 41275 w 33"/>
              <a:gd name="T103" fmla="*/ 28575 h 112"/>
              <a:gd name="T104" fmla="*/ 41275 w 33"/>
              <a:gd name="T105" fmla="*/ 23812 h 112"/>
              <a:gd name="T106" fmla="*/ 41275 w 33"/>
              <a:gd name="T107" fmla="*/ 17463 h 112"/>
              <a:gd name="T108" fmla="*/ 41275 w 33"/>
              <a:gd name="T109" fmla="*/ 11113 h 112"/>
              <a:gd name="T110" fmla="*/ 46037 w 33"/>
              <a:gd name="T111" fmla="*/ 17463 h 112"/>
              <a:gd name="T112" fmla="*/ 46037 w 33"/>
              <a:gd name="T113" fmla="*/ 11113 h 112"/>
              <a:gd name="T114" fmla="*/ 46037 w 33"/>
              <a:gd name="T115" fmla="*/ 11113 h 112"/>
              <a:gd name="T116" fmla="*/ 46037 w 33"/>
              <a:gd name="T117" fmla="*/ 11113 h 112"/>
              <a:gd name="T118" fmla="*/ 46037 w 33"/>
              <a:gd name="T119" fmla="*/ 11113 h 112"/>
              <a:gd name="T120" fmla="*/ 46037 w 33"/>
              <a:gd name="T121" fmla="*/ 6350 h 112"/>
              <a:gd name="T122" fmla="*/ 46037 w 33"/>
              <a:gd name="T123" fmla="*/ 0 h 112"/>
              <a:gd name="T124" fmla="*/ 52387 w 33"/>
              <a:gd name="T125" fmla="*/ 6350 h 1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"/>
              <a:gd name="T190" fmla="*/ 0 h 112"/>
              <a:gd name="T191" fmla="*/ 33 w 33"/>
              <a:gd name="T192" fmla="*/ 112 h 1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" h="112">
                <a:moveTo>
                  <a:pt x="29" y="7"/>
                </a:moveTo>
                <a:lnTo>
                  <a:pt x="29" y="4"/>
                </a:lnTo>
                <a:lnTo>
                  <a:pt x="33" y="4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9" y="4"/>
                </a:lnTo>
                <a:lnTo>
                  <a:pt x="29" y="7"/>
                </a:lnTo>
                <a:close/>
                <a:moveTo>
                  <a:pt x="33" y="7"/>
                </a:moveTo>
                <a:lnTo>
                  <a:pt x="29" y="7"/>
                </a:lnTo>
                <a:lnTo>
                  <a:pt x="33" y="4"/>
                </a:lnTo>
                <a:lnTo>
                  <a:pt x="33" y="7"/>
                </a:lnTo>
                <a:close/>
                <a:moveTo>
                  <a:pt x="33" y="4"/>
                </a:moveTo>
                <a:lnTo>
                  <a:pt x="33" y="4"/>
                </a:lnTo>
                <a:lnTo>
                  <a:pt x="33" y="7"/>
                </a:lnTo>
                <a:lnTo>
                  <a:pt x="33" y="4"/>
                </a:lnTo>
                <a:close/>
                <a:moveTo>
                  <a:pt x="33" y="7"/>
                </a:moveTo>
                <a:lnTo>
                  <a:pt x="29" y="7"/>
                </a:lnTo>
                <a:lnTo>
                  <a:pt x="33" y="7"/>
                </a:lnTo>
                <a:close/>
                <a:moveTo>
                  <a:pt x="33" y="7"/>
                </a:moveTo>
                <a:lnTo>
                  <a:pt x="33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33" y="7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33" y="7"/>
                </a:lnTo>
                <a:lnTo>
                  <a:pt x="29" y="7"/>
                </a:lnTo>
                <a:close/>
                <a:moveTo>
                  <a:pt x="33" y="11"/>
                </a:moveTo>
                <a:lnTo>
                  <a:pt x="29" y="11"/>
                </a:lnTo>
                <a:lnTo>
                  <a:pt x="29" y="7"/>
                </a:lnTo>
                <a:lnTo>
                  <a:pt x="33" y="7"/>
                </a:lnTo>
                <a:lnTo>
                  <a:pt x="33" y="11"/>
                </a:lnTo>
                <a:close/>
                <a:moveTo>
                  <a:pt x="33" y="11"/>
                </a:moveTo>
                <a:lnTo>
                  <a:pt x="33" y="11"/>
                </a:lnTo>
                <a:close/>
                <a:moveTo>
                  <a:pt x="29" y="11"/>
                </a:moveTo>
                <a:lnTo>
                  <a:pt x="29" y="11"/>
                </a:lnTo>
                <a:lnTo>
                  <a:pt x="29" y="7"/>
                </a:lnTo>
                <a:lnTo>
                  <a:pt x="33" y="11"/>
                </a:lnTo>
                <a:lnTo>
                  <a:pt x="29" y="11"/>
                </a:lnTo>
                <a:close/>
                <a:moveTo>
                  <a:pt x="29" y="11"/>
                </a:moveTo>
                <a:lnTo>
                  <a:pt x="29" y="11"/>
                </a:lnTo>
                <a:close/>
                <a:moveTo>
                  <a:pt x="26" y="11"/>
                </a:moveTo>
                <a:lnTo>
                  <a:pt x="26" y="11"/>
                </a:lnTo>
                <a:lnTo>
                  <a:pt x="29" y="11"/>
                </a:lnTo>
                <a:lnTo>
                  <a:pt x="33" y="11"/>
                </a:lnTo>
                <a:lnTo>
                  <a:pt x="26" y="11"/>
                </a:lnTo>
                <a:close/>
                <a:moveTo>
                  <a:pt x="26" y="11"/>
                </a:moveTo>
                <a:lnTo>
                  <a:pt x="26" y="11"/>
                </a:lnTo>
                <a:close/>
                <a:moveTo>
                  <a:pt x="33" y="15"/>
                </a:moveTo>
                <a:lnTo>
                  <a:pt x="26" y="15"/>
                </a:lnTo>
                <a:lnTo>
                  <a:pt x="26" y="11"/>
                </a:lnTo>
                <a:lnTo>
                  <a:pt x="33" y="11"/>
                </a:lnTo>
                <a:lnTo>
                  <a:pt x="33" y="15"/>
                </a:lnTo>
                <a:close/>
                <a:moveTo>
                  <a:pt x="33" y="15"/>
                </a:moveTo>
                <a:lnTo>
                  <a:pt x="33" y="15"/>
                </a:lnTo>
                <a:close/>
                <a:moveTo>
                  <a:pt x="26" y="15"/>
                </a:moveTo>
                <a:lnTo>
                  <a:pt x="26" y="15"/>
                </a:lnTo>
                <a:lnTo>
                  <a:pt x="29" y="11"/>
                </a:lnTo>
                <a:lnTo>
                  <a:pt x="33" y="15"/>
                </a:lnTo>
                <a:lnTo>
                  <a:pt x="29" y="15"/>
                </a:lnTo>
                <a:lnTo>
                  <a:pt x="26" y="15"/>
                </a:lnTo>
                <a:close/>
                <a:moveTo>
                  <a:pt x="26" y="15"/>
                </a:moveTo>
                <a:lnTo>
                  <a:pt x="26" y="15"/>
                </a:lnTo>
                <a:close/>
                <a:moveTo>
                  <a:pt x="26" y="18"/>
                </a:moveTo>
                <a:lnTo>
                  <a:pt x="26" y="18"/>
                </a:lnTo>
                <a:lnTo>
                  <a:pt x="26" y="15"/>
                </a:lnTo>
                <a:lnTo>
                  <a:pt x="29" y="15"/>
                </a:lnTo>
                <a:lnTo>
                  <a:pt x="29" y="18"/>
                </a:lnTo>
                <a:lnTo>
                  <a:pt x="26" y="18"/>
                </a:lnTo>
                <a:close/>
                <a:moveTo>
                  <a:pt x="26" y="18"/>
                </a:moveTo>
                <a:lnTo>
                  <a:pt x="26" y="18"/>
                </a:lnTo>
                <a:close/>
                <a:moveTo>
                  <a:pt x="29" y="22"/>
                </a:moveTo>
                <a:lnTo>
                  <a:pt x="26" y="22"/>
                </a:lnTo>
                <a:lnTo>
                  <a:pt x="26" y="18"/>
                </a:lnTo>
                <a:lnTo>
                  <a:pt x="29" y="18"/>
                </a:lnTo>
                <a:lnTo>
                  <a:pt x="29" y="22"/>
                </a:lnTo>
                <a:close/>
                <a:moveTo>
                  <a:pt x="29" y="22"/>
                </a:moveTo>
                <a:lnTo>
                  <a:pt x="29" y="22"/>
                </a:lnTo>
                <a:close/>
                <a:moveTo>
                  <a:pt x="26" y="22"/>
                </a:moveTo>
                <a:lnTo>
                  <a:pt x="26" y="22"/>
                </a:lnTo>
                <a:lnTo>
                  <a:pt x="29" y="22"/>
                </a:lnTo>
                <a:lnTo>
                  <a:pt x="29" y="25"/>
                </a:lnTo>
                <a:lnTo>
                  <a:pt x="26" y="22"/>
                </a:lnTo>
                <a:close/>
                <a:moveTo>
                  <a:pt x="26" y="22"/>
                </a:moveTo>
                <a:lnTo>
                  <a:pt x="26" y="22"/>
                </a:lnTo>
                <a:close/>
                <a:moveTo>
                  <a:pt x="29" y="29"/>
                </a:moveTo>
                <a:lnTo>
                  <a:pt x="26" y="25"/>
                </a:lnTo>
                <a:lnTo>
                  <a:pt x="26" y="22"/>
                </a:lnTo>
                <a:lnTo>
                  <a:pt x="29" y="25"/>
                </a:lnTo>
                <a:lnTo>
                  <a:pt x="29" y="29"/>
                </a:lnTo>
                <a:close/>
                <a:moveTo>
                  <a:pt x="29" y="29"/>
                </a:moveTo>
                <a:lnTo>
                  <a:pt x="29" y="29"/>
                </a:lnTo>
                <a:close/>
                <a:moveTo>
                  <a:pt x="26" y="33"/>
                </a:moveTo>
                <a:lnTo>
                  <a:pt x="26" y="33"/>
                </a:lnTo>
                <a:lnTo>
                  <a:pt x="26" y="25"/>
                </a:lnTo>
                <a:lnTo>
                  <a:pt x="29" y="29"/>
                </a:lnTo>
                <a:lnTo>
                  <a:pt x="29" y="33"/>
                </a:lnTo>
                <a:lnTo>
                  <a:pt x="26" y="33"/>
                </a:lnTo>
                <a:close/>
                <a:moveTo>
                  <a:pt x="26" y="33"/>
                </a:moveTo>
                <a:lnTo>
                  <a:pt x="26" y="33"/>
                </a:lnTo>
                <a:close/>
                <a:moveTo>
                  <a:pt x="26" y="36"/>
                </a:moveTo>
                <a:lnTo>
                  <a:pt x="22" y="36"/>
                </a:lnTo>
                <a:lnTo>
                  <a:pt x="26" y="33"/>
                </a:lnTo>
                <a:lnTo>
                  <a:pt x="29" y="33"/>
                </a:lnTo>
                <a:lnTo>
                  <a:pt x="26" y="36"/>
                </a:lnTo>
                <a:close/>
                <a:moveTo>
                  <a:pt x="26" y="36"/>
                </a:moveTo>
                <a:lnTo>
                  <a:pt x="26" y="36"/>
                </a:lnTo>
                <a:close/>
                <a:moveTo>
                  <a:pt x="26" y="43"/>
                </a:moveTo>
                <a:lnTo>
                  <a:pt x="22" y="43"/>
                </a:lnTo>
                <a:lnTo>
                  <a:pt x="22" y="36"/>
                </a:lnTo>
                <a:lnTo>
                  <a:pt x="26" y="36"/>
                </a:lnTo>
                <a:lnTo>
                  <a:pt x="26" y="43"/>
                </a:lnTo>
                <a:close/>
                <a:moveTo>
                  <a:pt x="26" y="43"/>
                </a:moveTo>
                <a:lnTo>
                  <a:pt x="26" y="43"/>
                </a:lnTo>
                <a:close/>
                <a:moveTo>
                  <a:pt x="22" y="61"/>
                </a:moveTo>
                <a:lnTo>
                  <a:pt x="18" y="58"/>
                </a:lnTo>
                <a:lnTo>
                  <a:pt x="22" y="43"/>
                </a:lnTo>
                <a:lnTo>
                  <a:pt x="26" y="43"/>
                </a:lnTo>
                <a:lnTo>
                  <a:pt x="22" y="61"/>
                </a:lnTo>
                <a:close/>
                <a:moveTo>
                  <a:pt x="22" y="61"/>
                </a:moveTo>
                <a:lnTo>
                  <a:pt x="22" y="61"/>
                </a:lnTo>
                <a:close/>
                <a:moveTo>
                  <a:pt x="18" y="79"/>
                </a:moveTo>
                <a:lnTo>
                  <a:pt x="11" y="76"/>
                </a:lnTo>
                <a:lnTo>
                  <a:pt x="18" y="58"/>
                </a:lnTo>
                <a:lnTo>
                  <a:pt x="22" y="61"/>
                </a:lnTo>
                <a:lnTo>
                  <a:pt x="18" y="79"/>
                </a:lnTo>
                <a:close/>
                <a:moveTo>
                  <a:pt x="18" y="79"/>
                </a:moveTo>
                <a:lnTo>
                  <a:pt x="18" y="79"/>
                </a:lnTo>
                <a:close/>
                <a:moveTo>
                  <a:pt x="15" y="83"/>
                </a:moveTo>
                <a:lnTo>
                  <a:pt x="11" y="83"/>
                </a:lnTo>
                <a:lnTo>
                  <a:pt x="11" y="76"/>
                </a:lnTo>
                <a:lnTo>
                  <a:pt x="18" y="79"/>
                </a:lnTo>
                <a:lnTo>
                  <a:pt x="15" y="83"/>
                </a:lnTo>
                <a:close/>
                <a:moveTo>
                  <a:pt x="15" y="83"/>
                </a:moveTo>
                <a:lnTo>
                  <a:pt x="15" y="83"/>
                </a:lnTo>
                <a:close/>
                <a:moveTo>
                  <a:pt x="11" y="87"/>
                </a:moveTo>
                <a:lnTo>
                  <a:pt x="8" y="87"/>
                </a:lnTo>
                <a:lnTo>
                  <a:pt x="11" y="83"/>
                </a:lnTo>
                <a:lnTo>
                  <a:pt x="15" y="83"/>
                </a:lnTo>
                <a:lnTo>
                  <a:pt x="11" y="87"/>
                </a:lnTo>
                <a:close/>
                <a:moveTo>
                  <a:pt x="11" y="90"/>
                </a:moveTo>
                <a:lnTo>
                  <a:pt x="8" y="90"/>
                </a:lnTo>
                <a:lnTo>
                  <a:pt x="8" y="87"/>
                </a:lnTo>
                <a:lnTo>
                  <a:pt x="11" y="87"/>
                </a:lnTo>
                <a:lnTo>
                  <a:pt x="11" y="90"/>
                </a:lnTo>
                <a:close/>
                <a:moveTo>
                  <a:pt x="11" y="90"/>
                </a:moveTo>
                <a:lnTo>
                  <a:pt x="11" y="90"/>
                </a:lnTo>
                <a:close/>
                <a:moveTo>
                  <a:pt x="8" y="94"/>
                </a:moveTo>
                <a:lnTo>
                  <a:pt x="8" y="94"/>
                </a:lnTo>
                <a:lnTo>
                  <a:pt x="8" y="90"/>
                </a:lnTo>
                <a:lnTo>
                  <a:pt x="11" y="90"/>
                </a:lnTo>
                <a:lnTo>
                  <a:pt x="11" y="94"/>
                </a:lnTo>
                <a:lnTo>
                  <a:pt x="8" y="94"/>
                </a:lnTo>
                <a:close/>
                <a:moveTo>
                  <a:pt x="8" y="94"/>
                </a:moveTo>
                <a:lnTo>
                  <a:pt x="8" y="94"/>
                </a:lnTo>
                <a:close/>
                <a:moveTo>
                  <a:pt x="11" y="97"/>
                </a:moveTo>
                <a:lnTo>
                  <a:pt x="8" y="94"/>
                </a:lnTo>
                <a:lnTo>
                  <a:pt x="11" y="94"/>
                </a:lnTo>
                <a:lnTo>
                  <a:pt x="11" y="97"/>
                </a:lnTo>
                <a:close/>
                <a:moveTo>
                  <a:pt x="11" y="97"/>
                </a:moveTo>
                <a:lnTo>
                  <a:pt x="11" y="97"/>
                </a:lnTo>
                <a:close/>
                <a:moveTo>
                  <a:pt x="8" y="97"/>
                </a:moveTo>
                <a:lnTo>
                  <a:pt x="4" y="97"/>
                </a:lnTo>
                <a:lnTo>
                  <a:pt x="8" y="94"/>
                </a:lnTo>
                <a:lnTo>
                  <a:pt x="11" y="97"/>
                </a:lnTo>
                <a:lnTo>
                  <a:pt x="8" y="97"/>
                </a:lnTo>
                <a:close/>
                <a:moveTo>
                  <a:pt x="8" y="97"/>
                </a:moveTo>
                <a:lnTo>
                  <a:pt x="8" y="97"/>
                </a:lnTo>
                <a:close/>
                <a:moveTo>
                  <a:pt x="4" y="97"/>
                </a:moveTo>
                <a:lnTo>
                  <a:pt x="4" y="97"/>
                </a:lnTo>
                <a:lnTo>
                  <a:pt x="8" y="97"/>
                </a:lnTo>
                <a:lnTo>
                  <a:pt x="8" y="101"/>
                </a:lnTo>
                <a:lnTo>
                  <a:pt x="4" y="97"/>
                </a:lnTo>
                <a:close/>
                <a:moveTo>
                  <a:pt x="0" y="97"/>
                </a:moveTo>
                <a:lnTo>
                  <a:pt x="4" y="97"/>
                </a:lnTo>
                <a:lnTo>
                  <a:pt x="8" y="101"/>
                </a:lnTo>
                <a:lnTo>
                  <a:pt x="0" y="97"/>
                </a:lnTo>
                <a:close/>
                <a:moveTo>
                  <a:pt x="0" y="97"/>
                </a:moveTo>
                <a:lnTo>
                  <a:pt x="0" y="97"/>
                </a:lnTo>
                <a:lnTo>
                  <a:pt x="4" y="97"/>
                </a:lnTo>
                <a:lnTo>
                  <a:pt x="0" y="97"/>
                </a:lnTo>
                <a:close/>
                <a:moveTo>
                  <a:pt x="0" y="101"/>
                </a:moveTo>
                <a:lnTo>
                  <a:pt x="0" y="97"/>
                </a:lnTo>
                <a:lnTo>
                  <a:pt x="8" y="101"/>
                </a:lnTo>
                <a:lnTo>
                  <a:pt x="8" y="105"/>
                </a:lnTo>
                <a:lnTo>
                  <a:pt x="0" y="101"/>
                </a:lnTo>
                <a:close/>
                <a:moveTo>
                  <a:pt x="8" y="105"/>
                </a:moveTo>
                <a:lnTo>
                  <a:pt x="0" y="101"/>
                </a:lnTo>
                <a:lnTo>
                  <a:pt x="8" y="105"/>
                </a:lnTo>
                <a:close/>
                <a:moveTo>
                  <a:pt x="8" y="105"/>
                </a:moveTo>
                <a:lnTo>
                  <a:pt x="8" y="105"/>
                </a:lnTo>
                <a:close/>
                <a:moveTo>
                  <a:pt x="8" y="105"/>
                </a:moveTo>
                <a:lnTo>
                  <a:pt x="0" y="105"/>
                </a:lnTo>
                <a:lnTo>
                  <a:pt x="0" y="101"/>
                </a:lnTo>
                <a:lnTo>
                  <a:pt x="8" y="105"/>
                </a:lnTo>
                <a:close/>
                <a:moveTo>
                  <a:pt x="8" y="105"/>
                </a:moveTo>
                <a:lnTo>
                  <a:pt x="8" y="105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8" y="105"/>
                </a:lnTo>
                <a:lnTo>
                  <a:pt x="0" y="105"/>
                </a:lnTo>
                <a:close/>
                <a:moveTo>
                  <a:pt x="4" y="108"/>
                </a:moveTo>
                <a:lnTo>
                  <a:pt x="0" y="105"/>
                </a:lnTo>
                <a:lnTo>
                  <a:pt x="8" y="105"/>
                </a:lnTo>
                <a:lnTo>
                  <a:pt x="4" y="105"/>
                </a:lnTo>
                <a:lnTo>
                  <a:pt x="4" y="108"/>
                </a:lnTo>
                <a:close/>
                <a:moveTo>
                  <a:pt x="4" y="105"/>
                </a:moveTo>
                <a:lnTo>
                  <a:pt x="4" y="108"/>
                </a:lnTo>
                <a:lnTo>
                  <a:pt x="4" y="105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4" y="101"/>
                </a:lnTo>
                <a:lnTo>
                  <a:pt x="4" y="108"/>
                </a:lnTo>
                <a:lnTo>
                  <a:pt x="0" y="108"/>
                </a:lnTo>
                <a:lnTo>
                  <a:pt x="0" y="105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0" y="105"/>
                </a:lnTo>
                <a:close/>
                <a:moveTo>
                  <a:pt x="0" y="105"/>
                </a:moveTo>
                <a:lnTo>
                  <a:pt x="0" y="105"/>
                </a:lnTo>
                <a:lnTo>
                  <a:pt x="4" y="105"/>
                </a:lnTo>
                <a:lnTo>
                  <a:pt x="4" y="108"/>
                </a:lnTo>
                <a:lnTo>
                  <a:pt x="0" y="105"/>
                </a:lnTo>
                <a:close/>
                <a:moveTo>
                  <a:pt x="4" y="108"/>
                </a:moveTo>
                <a:lnTo>
                  <a:pt x="0" y="112"/>
                </a:lnTo>
                <a:lnTo>
                  <a:pt x="0" y="105"/>
                </a:lnTo>
                <a:lnTo>
                  <a:pt x="4" y="108"/>
                </a:lnTo>
                <a:close/>
                <a:moveTo>
                  <a:pt x="4" y="105"/>
                </a:moveTo>
                <a:lnTo>
                  <a:pt x="4" y="105"/>
                </a:lnTo>
                <a:lnTo>
                  <a:pt x="0" y="105"/>
                </a:lnTo>
                <a:lnTo>
                  <a:pt x="4" y="105"/>
                </a:lnTo>
                <a:close/>
                <a:moveTo>
                  <a:pt x="4" y="105"/>
                </a:moveTo>
                <a:lnTo>
                  <a:pt x="4" y="105"/>
                </a:lnTo>
                <a:close/>
                <a:moveTo>
                  <a:pt x="4" y="105"/>
                </a:moveTo>
                <a:lnTo>
                  <a:pt x="0" y="105"/>
                </a:lnTo>
                <a:lnTo>
                  <a:pt x="4" y="105"/>
                </a:lnTo>
                <a:close/>
                <a:moveTo>
                  <a:pt x="4" y="105"/>
                </a:moveTo>
                <a:lnTo>
                  <a:pt x="4" y="105"/>
                </a:lnTo>
                <a:close/>
                <a:moveTo>
                  <a:pt x="0" y="105"/>
                </a:moveTo>
                <a:lnTo>
                  <a:pt x="4" y="105"/>
                </a:lnTo>
                <a:lnTo>
                  <a:pt x="0" y="105"/>
                </a:lnTo>
                <a:close/>
                <a:moveTo>
                  <a:pt x="0" y="105"/>
                </a:moveTo>
                <a:lnTo>
                  <a:pt x="0" y="105"/>
                </a:lnTo>
                <a:close/>
                <a:moveTo>
                  <a:pt x="4" y="105"/>
                </a:moveTo>
                <a:lnTo>
                  <a:pt x="4" y="105"/>
                </a:lnTo>
                <a:lnTo>
                  <a:pt x="0" y="105"/>
                </a:lnTo>
                <a:lnTo>
                  <a:pt x="4" y="105"/>
                </a:lnTo>
                <a:close/>
                <a:moveTo>
                  <a:pt x="0" y="101"/>
                </a:moveTo>
                <a:lnTo>
                  <a:pt x="4" y="105"/>
                </a:lnTo>
                <a:lnTo>
                  <a:pt x="0" y="105"/>
                </a:lnTo>
                <a:lnTo>
                  <a:pt x="0" y="101"/>
                </a:lnTo>
                <a:close/>
                <a:moveTo>
                  <a:pt x="0" y="105"/>
                </a:moveTo>
                <a:lnTo>
                  <a:pt x="0" y="101"/>
                </a:lnTo>
                <a:lnTo>
                  <a:pt x="0" y="105"/>
                </a:lnTo>
                <a:close/>
                <a:moveTo>
                  <a:pt x="4" y="101"/>
                </a:moveTo>
                <a:lnTo>
                  <a:pt x="4" y="101"/>
                </a:lnTo>
                <a:lnTo>
                  <a:pt x="4" y="105"/>
                </a:lnTo>
                <a:lnTo>
                  <a:pt x="0" y="101"/>
                </a:lnTo>
                <a:lnTo>
                  <a:pt x="4" y="101"/>
                </a:lnTo>
                <a:close/>
                <a:moveTo>
                  <a:pt x="4" y="101"/>
                </a:moveTo>
                <a:lnTo>
                  <a:pt x="4" y="101"/>
                </a:lnTo>
                <a:close/>
                <a:moveTo>
                  <a:pt x="4" y="101"/>
                </a:moveTo>
                <a:lnTo>
                  <a:pt x="4" y="101"/>
                </a:lnTo>
                <a:lnTo>
                  <a:pt x="0" y="101"/>
                </a:lnTo>
                <a:lnTo>
                  <a:pt x="4" y="101"/>
                </a:lnTo>
                <a:close/>
                <a:moveTo>
                  <a:pt x="0" y="97"/>
                </a:moveTo>
                <a:lnTo>
                  <a:pt x="4" y="97"/>
                </a:lnTo>
                <a:lnTo>
                  <a:pt x="4" y="101"/>
                </a:lnTo>
                <a:lnTo>
                  <a:pt x="0" y="101"/>
                </a:lnTo>
                <a:lnTo>
                  <a:pt x="0" y="97"/>
                </a:lnTo>
                <a:close/>
                <a:moveTo>
                  <a:pt x="0" y="97"/>
                </a:moveTo>
                <a:lnTo>
                  <a:pt x="0" y="97"/>
                </a:lnTo>
                <a:close/>
                <a:moveTo>
                  <a:pt x="8" y="97"/>
                </a:moveTo>
                <a:lnTo>
                  <a:pt x="4" y="97"/>
                </a:lnTo>
                <a:lnTo>
                  <a:pt x="0" y="97"/>
                </a:lnTo>
                <a:lnTo>
                  <a:pt x="8" y="97"/>
                </a:lnTo>
                <a:close/>
                <a:moveTo>
                  <a:pt x="8" y="97"/>
                </a:moveTo>
                <a:lnTo>
                  <a:pt x="8" y="97"/>
                </a:lnTo>
                <a:lnTo>
                  <a:pt x="0" y="97"/>
                </a:lnTo>
                <a:lnTo>
                  <a:pt x="0" y="94"/>
                </a:lnTo>
                <a:lnTo>
                  <a:pt x="8" y="97"/>
                </a:lnTo>
                <a:close/>
                <a:moveTo>
                  <a:pt x="8" y="97"/>
                </a:moveTo>
                <a:lnTo>
                  <a:pt x="8" y="97"/>
                </a:lnTo>
                <a:close/>
                <a:moveTo>
                  <a:pt x="0" y="94"/>
                </a:moveTo>
                <a:lnTo>
                  <a:pt x="8" y="94"/>
                </a:lnTo>
                <a:lnTo>
                  <a:pt x="8" y="97"/>
                </a:lnTo>
                <a:lnTo>
                  <a:pt x="0" y="97"/>
                </a:lnTo>
                <a:lnTo>
                  <a:pt x="0" y="94"/>
                </a:lnTo>
                <a:close/>
                <a:moveTo>
                  <a:pt x="0" y="94"/>
                </a:moveTo>
                <a:lnTo>
                  <a:pt x="0" y="94"/>
                </a:lnTo>
                <a:close/>
                <a:moveTo>
                  <a:pt x="8" y="94"/>
                </a:moveTo>
                <a:lnTo>
                  <a:pt x="8" y="94"/>
                </a:lnTo>
                <a:lnTo>
                  <a:pt x="0" y="94"/>
                </a:lnTo>
                <a:lnTo>
                  <a:pt x="0" y="90"/>
                </a:lnTo>
                <a:lnTo>
                  <a:pt x="8" y="94"/>
                </a:lnTo>
                <a:close/>
                <a:moveTo>
                  <a:pt x="8" y="94"/>
                </a:moveTo>
                <a:lnTo>
                  <a:pt x="8" y="94"/>
                </a:lnTo>
                <a:close/>
                <a:moveTo>
                  <a:pt x="8" y="90"/>
                </a:moveTo>
                <a:lnTo>
                  <a:pt x="8" y="94"/>
                </a:lnTo>
                <a:lnTo>
                  <a:pt x="0" y="94"/>
                </a:lnTo>
                <a:lnTo>
                  <a:pt x="0" y="87"/>
                </a:lnTo>
                <a:lnTo>
                  <a:pt x="8" y="90"/>
                </a:lnTo>
                <a:close/>
                <a:moveTo>
                  <a:pt x="0" y="87"/>
                </a:moveTo>
                <a:lnTo>
                  <a:pt x="8" y="87"/>
                </a:lnTo>
                <a:lnTo>
                  <a:pt x="8" y="90"/>
                </a:lnTo>
                <a:lnTo>
                  <a:pt x="0" y="87"/>
                </a:lnTo>
                <a:close/>
                <a:moveTo>
                  <a:pt x="0" y="87"/>
                </a:moveTo>
                <a:lnTo>
                  <a:pt x="0" y="87"/>
                </a:lnTo>
                <a:close/>
                <a:moveTo>
                  <a:pt x="8" y="83"/>
                </a:moveTo>
                <a:lnTo>
                  <a:pt x="8" y="83"/>
                </a:lnTo>
                <a:lnTo>
                  <a:pt x="8" y="87"/>
                </a:lnTo>
                <a:lnTo>
                  <a:pt x="0" y="87"/>
                </a:lnTo>
                <a:lnTo>
                  <a:pt x="4" y="83"/>
                </a:lnTo>
                <a:lnTo>
                  <a:pt x="8" y="83"/>
                </a:lnTo>
                <a:close/>
                <a:moveTo>
                  <a:pt x="8" y="83"/>
                </a:moveTo>
                <a:lnTo>
                  <a:pt x="8" y="83"/>
                </a:lnTo>
                <a:close/>
                <a:moveTo>
                  <a:pt x="4" y="79"/>
                </a:moveTo>
                <a:lnTo>
                  <a:pt x="8" y="83"/>
                </a:lnTo>
                <a:lnTo>
                  <a:pt x="4" y="83"/>
                </a:lnTo>
                <a:lnTo>
                  <a:pt x="4" y="79"/>
                </a:lnTo>
                <a:close/>
                <a:moveTo>
                  <a:pt x="4" y="79"/>
                </a:moveTo>
                <a:lnTo>
                  <a:pt x="4" y="79"/>
                </a:lnTo>
                <a:close/>
                <a:moveTo>
                  <a:pt x="11" y="79"/>
                </a:moveTo>
                <a:lnTo>
                  <a:pt x="11" y="79"/>
                </a:lnTo>
                <a:lnTo>
                  <a:pt x="8" y="83"/>
                </a:lnTo>
                <a:lnTo>
                  <a:pt x="4" y="79"/>
                </a:lnTo>
                <a:lnTo>
                  <a:pt x="4" y="76"/>
                </a:lnTo>
                <a:lnTo>
                  <a:pt x="11" y="79"/>
                </a:lnTo>
                <a:close/>
                <a:moveTo>
                  <a:pt x="11" y="79"/>
                </a:moveTo>
                <a:lnTo>
                  <a:pt x="11" y="79"/>
                </a:lnTo>
                <a:close/>
                <a:moveTo>
                  <a:pt x="8" y="72"/>
                </a:moveTo>
                <a:lnTo>
                  <a:pt x="11" y="72"/>
                </a:lnTo>
                <a:lnTo>
                  <a:pt x="11" y="79"/>
                </a:lnTo>
                <a:lnTo>
                  <a:pt x="4" y="76"/>
                </a:lnTo>
                <a:lnTo>
                  <a:pt x="8" y="72"/>
                </a:lnTo>
                <a:close/>
                <a:moveTo>
                  <a:pt x="8" y="72"/>
                </a:moveTo>
                <a:lnTo>
                  <a:pt x="8" y="72"/>
                </a:lnTo>
                <a:close/>
                <a:moveTo>
                  <a:pt x="8" y="65"/>
                </a:moveTo>
                <a:lnTo>
                  <a:pt x="11" y="65"/>
                </a:lnTo>
                <a:lnTo>
                  <a:pt x="11" y="72"/>
                </a:lnTo>
                <a:lnTo>
                  <a:pt x="8" y="72"/>
                </a:lnTo>
                <a:lnTo>
                  <a:pt x="8" y="65"/>
                </a:lnTo>
                <a:close/>
                <a:moveTo>
                  <a:pt x="8" y="65"/>
                </a:moveTo>
                <a:lnTo>
                  <a:pt x="8" y="65"/>
                </a:lnTo>
                <a:close/>
                <a:moveTo>
                  <a:pt x="11" y="47"/>
                </a:moveTo>
                <a:lnTo>
                  <a:pt x="18" y="47"/>
                </a:lnTo>
                <a:lnTo>
                  <a:pt x="11" y="65"/>
                </a:lnTo>
                <a:lnTo>
                  <a:pt x="8" y="65"/>
                </a:lnTo>
                <a:lnTo>
                  <a:pt x="11" y="47"/>
                </a:lnTo>
                <a:close/>
                <a:moveTo>
                  <a:pt x="11" y="47"/>
                </a:moveTo>
                <a:lnTo>
                  <a:pt x="11" y="47"/>
                </a:lnTo>
                <a:close/>
                <a:moveTo>
                  <a:pt x="22" y="33"/>
                </a:moveTo>
                <a:lnTo>
                  <a:pt x="22" y="33"/>
                </a:lnTo>
                <a:lnTo>
                  <a:pt x="18" y="47"/>
                </a:lnTo>
                <a:lnTo>
                  <a:pt x="11" y="47"/>
                </a:lnTo>
                <a:lnTo>
                  <a:pt x="18" y="33"/>
                </a:lnTo>
                <a:lnTo>
                  <a:pt x="22" y="33"/>
                </a:lnTo>
                <a:close/>
                <a:moveTo>
                  <a:pt x="22" y="33"/>
                </a:moveTo>
                <a:lnTo>
                  <a:pt x="22" y="33"/>
                </a:lnTo>
                <a:close/>
                <a:moveTo>
                  <a:pt x="18" y="25"/>
                </a:moveTo>
                <a:lnTo>
                  <a:pt x="26" y="25"/>
                </a:lnTo>
                <a:lnTo>
                  <a:pt x="22" y="33"/>
                </a:lnTo>
                <a:lnTo>
                  <a:pt x="18" y="33"/>
                </a:lnTo>
                <a:lnTo>
                  <a:pt x="18" y="25"/>
                </a:lnTo>
                <a:close/>
                <a:moveTo>
                  <a:pt x="18" y="25"/>
                </a:moveTo>
                <a:lnTo>
                  <a:pt x="18" y="25"/>
                </a:lnTo>
                <a:close/>
                <a:moveTo>
                  <a:pt x="26" y="22"/>
                </a:moveTo>
                <a:lnTo>
                  <a:pt x="26" y="22"/>
                </a:lnTo>
                <a:lnTo>
                  <a:pt x="26" y="25"/>
                </a:lnTo>
                <a:lnTo>
                  <a:pt x="18" y="25"/>
                </a:lnTo>
                <a:lnTo>
                  <a:pt x="22" y="22"/>
                </a:lnTo>
                <a:lnTo>
                  <a:pt x="26" y="22"/>
                </a:lnTo>
                <a:close/>
                <a:moveTo>
                  <a:pt x="26" y="22"/>
                </a:moveTo>
                <a:lnTo>
                  <a:pt x="26" y="22"/>
                </a:lnTo>
                <a:close/>
                <a:moveTo>
                  <a:pt x="22" y="15"/>
                </a:moveTo>
                <a:lnTo>
                  <a:pt x="26" y="18"/>
                </a:lnTo>
                <a:lnTo>
                  <a:pt x="26" y="22"/>
                </a:lnTo>
                <a:lnTo>
                  <a:pt x="22" y="22"/>
                </a:lnTo>
                <a:lnTo>
                  <a:pt x="22" y="15"/>
                </a:lnTo>
                <a:close/>
                <a:moveTo>
                  <a:pt x="22" y="15"/>
                </a:moveTo>
                <a:lnTo>
                  <a:pt x="22" y="15"/>
                </a:lnTo>
                <a:close/>
                <a:moveTo>
                  <a:pt x="26" y="15"/>
                </a:moveTo>
                <a:lnTo>
                  <a:pt x="26" y="15"/>
                </a:lnTo>
                <a:lnTo>
                  <a:pt x="26" y="18"/>
                </a:lnTo>
                <a:lnTo>
                  <a:pt x="22" y="15"/>
                </a:lnTo>
                <a:lnTo>
                  <a:pt x="26" y="15"/>
                </a:lnTo>
                <a:close/>
                <a:moveTo>
                  <a:pt x="26" y="15"/>
                </a:moveTo>
                <a:lnTo>
                  <a:pt x="26" y="15"/>
                </a:lnTo>
                <a:close/>
                <a:moveTo>
                  <a:pt x="26" y="11"/>
                </a:moveTo>
                <a:lnTo>
                  <a:pt x="29" y="15"/>
                </a:lnTo>
                <a:lnTo>
                  <a:pt x="26" y="15"/>
                </a:lnTo>
                <a:lnTo>
                  <a:pt x="22" y="15"/>
                </a:lnTo>
                <a:lnTo>
                  <a:pt x="26" y="11"/>
                </a:lnTo>
                <a:close/>
                <a:moveTo>
                  <a:pt x="26" y="11"/>
                </a:moveTo>
                <a:lnTo>
                  <a:pt x="26" y="11"/>
                </a:lnTo>
                <a:close/>
                <a:moveTo>
                  <a:pt x="29" y="11"/>
                </a:moveTo>
                <a:lnTo>
                  <a:pt x="29" y="15"/>
                </a:lnTo>
                <a:lnTo>
                  <a:pt x="26" y="11"/>
                </a:lnTo>
                <a:lnTo>
                  <a:pt x="29" y="11"/>
                </a:lnTo>
                <a:close/>
                <a:moveTo>
                  <a:pt x="26" y="7"/>
                </a:moveTo>
                <a:lnTo>
                  <a:pt x="29" y="11"/>
                </a:lnTo>
                <a:lnTo>
                  <a:pt x="26" y="11"/>
                </a:lnTo>
                <a:lnTo>
                  <a:pt x="26" y="7"/>
                </a:lnTo>
                <a:close/>
                <a:moveTo>
                  <a:pt x="26" y="7"/>
                </a:moveTo>
                <a:lnTo>
                  <a:pt x="26" y="7"/>
                </a:lnTo>
                <a:close/>
                <a:moveTo>
                  <a:pt x="29" y="7"/>
                </a:moveTo>
                <a:lnTo>
                  <a:pt x="29" y="11"/>
                </a:lnTo>
                <a:lnTo>
                  <a:pt x="26" y="7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11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6" y="7"/>
                </a:lnTo>
                <a:lnTo>
                  <a:pt x="29" y="7"/>
                </a:lnTo>
                <a:close/>
                <a:moveTo>
                  <a:pt x="26" y="4"/>
                </a:moveTo>
                <a:lnTo>
                  <a:pt x="29" y="7"/>
                </a:lnTo>
                <a:lnTo>
                  <a:pt x="26" y="7"/>
                </a:lnTo>
                <a:lnTo>
                  <a:pt x="26" y="4"/>
                </a:lnTo>
                <a:close/>
                <a:moveTo>
                  <a:pt x="26" y="7"/>
                </a:moveTo>
                <a:lnTo>
                  <a:pt x="26" y="4"/>
                </a:lnTo>
                <a:lnTo>
                  <a:pt x="26" y="7"/>
                </a:lnTo>
                <a:close/>
                <a:moveTo>
                  <a:pt x="26" y="4"/>
                </a:moveTo>
                <a:lnTo>
                  <a:pt x="29" y="7"/>
                </a:lnTo>
                <a:lnTo>
                  <a:pt x="26" y="4"/>
                </a:lnTo>
                <a:close/>
                <a:moveTo>
                  <a:pt x="26" y="4"/>
                </a:moveTo>
                <a:lnTo>
                  <a:pt x="26" y="4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6" y="4"/>
                </a:lnTo>
                <a:lnTo>
                  <a:pt x="29" y="4"/>
                </a:lnTo>
                <a:lnTo>
                  <a:pt x="29" y="7"/>
                </a:lnTo>
                <a:close/>
                <a:moveTo>
                  <a:pt x="29" y="7"/>
                </a:moveTo>
                <a:lnTo>
                  <a:pt x="29" y="7"/>
                </a:lnTo>
                <a:lnTo>
                  <a:pt x="29" y="4"/>
                </a:lnTo>
                <a:lnTo>
                  <a:pt x="29" y="0"/>
                </a:lnTo>
                <a:lnTo>
                  <a:pt x="29" y="7"/>
                </a:lnTo>
                <a:close/>
                <a:moveTo>
                  <a:pt x="29" y="0"/>
                </a:moveTo>
                <a:lnTo>
                  <a:pt x="33" y="7"/>
                </a:lnTo>
                <a:lnTo>
                  <a:pt x="29" y="7"/>
                </a:lnTo>
                <a:lnTo>
                  <a:pt x="29" y="0"/>
                </a:lnTo>
                <a:close/>
                <a:moveTo>
                  <a:pt x="29" y="0"/>
                </a:moveTo>
                <a:lnTo>
                  <a:pt x="29" y="0"/>
                </a:lnTo>
                <a:close/>
                <a:moveTo>
                  <a:pt x="29" y="7"/>
                </a:moveTo>
                <a:lnTo>
                  <a:pt x="29" y="4"/>
                </a:lnTo>
                <a:lnTo>
                  <a:pt x="29" y="7"/>
                </a:lnTo>
                <a:close/>
                <a:moveTo>
                  <a:pt x="29" y="0"/>
                </a:moveTo>
                <a:lnTo>
                  <a:pt x="29" y="0"/>
                </a:lnTo>
                <a:close/>
                <a:moveTo>
                  <a:pt x="33" y="4"/>
                </a:moveTo>
                <a:lnTo>
                  <a:pt x="29" y="7"/>
                </a:lnTo>
                <a:lnTo>
                  <a:pt x="29" y="0"/>
                </a:lnTo>
                <a:lnTo>
                  <a:pt x="33" y="4"/>
                </a:lnTo>
                <a:close/>
                <a:moveTo>
                  <a:pt x="29" y="0"/>
                </a:moveTo>
                <a:lnTo>
                  <a:pt x="33" y="0"/>
                </a:lnTo>
                <a:lnTo>
                  <a:pt x="33" y="4"/>
                </a:lnTo>
                <a:lnTo>
                  <a:pt x="29" y="0"/>
                </a:lnTo>
                <a:close/>
                <a:moveTo>
                  <a:pt x="29" y="4"/>
                </a:moveTo>
                <a:lnTo>
                  <a:pt x="29" y="4"/>
                </a:lnTo>
                <a:lnTo>
                  <a:pt x="33" y="4"/>
                </a:lnTo>
                <a:lnTo>
                  <a:pt x="29" y="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1" name="Freeform 256"/>
          <p:cNvSpPr>
            <a:spLocks/>
          </p:cNvSpPr>
          <p:nvPr/>
        </p:nvSpPr>
        <p:spPr bwMode="auto">
          <a:xfrm>
            <a:off x="1852216" y="1779588"/>
            <a:ext cx="6879" cy="11112"/>
          </a:xfrm>
          <a:custGeom>
            <a:avLst/>
            <a:gdLst>
              <a:gd name="T0" fmla="*/ 6350 w 4"/>
              <a:gd name="T1" fmla="*/ 0 h 7"/>
              <a:gd name="T2" fmla="*/ 6350 w 4"/>
              <a:gd name="T3" fmla="*/ 0 h 7"/>
              <a:gd name="T4" fmla="*/ 6350 w 4"/>
              <a:gd name="T5" fmla="*/ 6350 h 7"/>
              <a:gd name="T6" fmla="*/ 0 w 4"/>
              <a:gd name="T7" fmla="*/ 6350 h 7"/>
              <a:gd name="T8" fmla="*/ 0 w 4"/>
              <a:gd name="T9" fmla="*/ 6350 h 7"/>
              <a:gd name="T10" fmla="*/ 0 w 4"/>
              <a:gd name="T11" fmla="*/ 11112 h 7"/>
              <a:gd name="T12" fmla="*/ 0 w 4"/>
              <a:gd name="T13" fmla="*/ 11112 h 7"/>
              <a:gd name="T14" fmla="*/ 0 w 4"/>
              <a:gd name="T15" fmla="*/ 11112 h 7"/>
              <a:gd name="T16" fmla="*/ 0 w 4"/>
              <a:gd name="T17" fmla="*/ 11112 h 7"/>
              <a:gd name="T18" fmla="*/ 0 w 4"/>
              <a:gd name="T19" fmla="*/ 11112 h 7"/>
              <a:gd name="T20" fmla="*/ 0 w 4"/>
              <a:gd name="T21" fmla="*/ 6350 h 7"/>
              <a:gd name="T22" fmla="*/ 0 w 4"/>
              <a:gd name="T23" fmla="*/ 6350 h 7"/>
              <a:gd name="T24" fmla="*/ 0 w 4"/>
              <a:gd name="T25" fmla="*/ 0 h 7"/>
              <a:gd name="T26" fmla="*/ 6350 w 4"/>
              <a:gd name="T27" fmla="*/ 0 h 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7"/>
              <a:gd name="T44" fmla="*/ 4 w 4"/>
              <a:gd name="T45" fmla="*/ 7 h 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7">
                <a:moveTo>
                  <a:pt x="4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DB2C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2" name="Freeform 257"/>
          <p:cNvSpPr>
            <a:spLocks noEditPoints="1"/>
          </p:cNvSpPr>
          <p:nvPr/>
        </p:nvSpPr>
        <p:spPr bwMode="auto">
          <a:xfrm>
            <a:off x="1845337" y="1773238"/>
            <a:ext cx="13758" cy="23812"/>
          </a:xfrm>
          <a:custGeom>
            <a:avLst/>
            <a:gdLst>
              <a:gd name="T0" fmla="*/ 6350 w 8"/>
              <a:gd name="T1" fmla="*/ 6350 h 15"/>
              <a:gd name="T2" fmla="*/ 12700 w 8"/>
              <a:gd name="T3" fmla="*/ 6350 h 15"/>
              <a:gd name="T4" fmla="*/ 6350 w 8"/>
              <a:gd name="T5" fmla="*/ 6350 h 15"/>
              <a:gd name="T6" fmla="*/ 12700 w 8"/>
              <a:gd name="T7" fmla="*/ 0 h 15"/>
              <a:gd name="T8" fmla="*/ 6350 w 8"/>
              <a:gd name="T9" fmla="*/ 6350 h 15"/>
              <a:gd name="T10" fmla="*/ 12700 w 8"/>
              <a:gd name="T11" fmla="*/ 12700 h 15"/>
              <a:gd name="T12" fmla="*/ 6350 w 8"/>
              <a:gd name="T13" fmla="*/ 0 h 15"/>
              <a:gd name="T14" fmla="*/ 12700 w 8"/>
              <a:gd name="T15" fmla="*/ 12700 h 15"/>
              <a:gd name="T16" fmla="*/ 6350 w 8"/>
              <a:gd name="T17" fmla="*/ 6350 h 15"/>
              <a:gd name="T18" fmla="*/ 6350 w 8"/>
              <a:gd name="T19" fmla="*/ 6350 h 15"/>
              <a:gd name="T20" fmla="*/ 6350 w 8"/>
              <a:gd name="T21" fmla="*/ 12700 h 15"/>
              <a:gd name="T22" fmla="*/ 6350 w 8"/>
              <a:gd name="T23" fmla="*/ 12700 h 15"/>
              <a:gd name="T24" fmla="*/ 12700 w 8"/>
              <a:gd name="T25" fmla="*/ 12700 h 15"/>
              <a:gd name="T26" fmla="*/ 12700 w 8"/>
              <a:gd name="T27" fmla="*/ 12700 h 15"/>
              <a:gd name="T28" fmla="*/ 12700 w 8"/>
              <a:gd name="T29" fmla="*/ 17462 h 15"/>
              <a:gd name="T30" fmla="*/ 6350 w 8"/>
              <a:gd name="T31" fmla="*/ 17462 h 15"/>
              <a:gd name="T32" fmla="*/ 12700 w 8"/>
              <a:gd name="T33" fmla="*/ 17462 h 15"/>
              <a:gd name="T34" fmla="*/ 6350 w 8"/>
              <a:gd name="T35" fmla="*/ 17462 h 15"/>
              <a:gd name="T36" fmla="*/ 12700 w 8"/>
              <a:gd name="T37" fmla="*/ 17462 h 15"/>
              <a:gd name="T38" fmla="*/ 12700 w 8"/>
              <a:gd name="T39" fmla="*/ 17462 h 15"/>
              <a:gd name="T40" fmla="*/ 6350 w 8"/>
              <a:gd name="T41" fmla="*/ 23812 h 15"/>
              <a:gd name="T42" fmla="*/ 6350 w 8"/>
              <a:gd name="T43" fmla="*/ 17462 h 15"/>
              <a:gd name="T44" fmla="*/ 0 w 8"/>
              <a:gd name="T45" fmla="*/ 17462 h 15"/>
              <a:gd name="T46" fmla="*/ 6350 w 8"/>
              <a:gd name="T47" fmla="*/ 23812 h 15"/>
              <a:gd name="T48" fmla="*/ 6350 w 8"/>
              <a:gd name="T49" fmla="*/ 17462 h 15"/>
              <a:gd name="T50" fmla="*/ 6350 w 8"/>
              <a:gd name="T51" fmla="*/ 17462 h 15"/>
              <a:gd name="T52" fmla="*/ 6350 w 8"/>
              <a:gd name="T53" fmla="*/ 17462 h 15"/>
              <a:gd name="T54" fmla="*/ 6350 w 8"/>
              <a:gd name="T55" fmla="*/ 17462 h 15"/>
              <a:gd name="T56" fmla="*/ 6350 w 8"/>
              <a:gd name="T57" fmla="*/ 23812 h 15"/>
              <a:gd name="T58" fmla="*/ 0 w 8"/>
              <a:gd name="T59" fmla="*/ 23812 h 15"/>
              <a:gd name="T60" fmla="*/ 0 w 8"/>
              <a:gd name="T61" fmla="*/ 17462 h 15"/>
              <a:gd name="T62" fmla="*/ 6350 w 8"/>
              <a:gd name="T63" fmla="*/ 23812 h 15"/>
              <a:gd name="T64" fmla="*/ 6350 w 8"/>
              <a:gd name="T65" fmla="*/ 17462 h 15"/>
              <a:gd name="T66" fmla="*/ 6350 w 8"/>
              <a:gd name="T67" fmla="*/ 17462 h 15"/>
              <a:gd name="T68" fmla="*/ 0 w 8"/>
              <a:gd name="T69" fmla="*/ 17462 h 15"/>
              <a:gd name="T70" fmla="*/ 6350 w 8"/>
              <a:gd name="T71" fmla="*/ 17462 h 15"/>
              <a:gd name="T72" fmla="*/ 6350 w 8"/>
              <a:gd name="T73" fmla="*/ 17462 h 15"/>
              <a:gd name="T74" fmla="*/ 6350 w 8"/>
              <a:gd name="T75" fmla="*/ 17462 h 15"/>
              <a:gd name="T76" fmla="*/ 6350 w 8"/>
              <a:gd name="T77" fmla="*/ 17462 h 15"/>
              <a:gd name="T78" fmla="*/ 6350 w 8"/>
              <a:gd name="T79" fmla="*/ 12700 h 15"/>
              <a:gd name="T80" fmla="*/ 12700 w 8"/>
              <a:gd name="T81" fmla="*/ 17462 h 15"/>
              <a:gd name="T82" fmla="*/ 6350 w 8"/>
              <a:gd name="T83" fmla="*/ 17462 h 15"/>
              <a:gd name="T84" fmla="*/ 0 w 8"/>
              <a:gd name="T85" fmla="*/ 17462 h 15"/>
              <a:gd name="T86" fmla="*/ 6350 w 8"/>
              <a:gd name="T87" fmla="*/ 12700 h 15"/>
              <a:gd name="T88" fmla="*/ 6350 w 8"/>
              <a:gd name="T89" fmla="*/ 12700 h 15"/>
              <a:gd name="T90" fmla="*/ 12700 w 8"/>
              <a:gd name="T91" fmla="*/ 12700 h 15"/>
              <a:gd name="T92" fmla="*/ 6350 w 8"/>
              <a:gd name="T93" fmla="*/ 12700 h 15"/>
              <a:gd name="T94" fmla="*/ 12700 w 8"/>
              <a:gd name="T95" fmla="*/ 12700 h 15"/>
              <a:gd name="T96" fmla="*/ 6350 w 8"/>
              <a:gd name="T97" fmla="*/ 6350 h 15"/>
              <a:gd name="T98" fmla="*/ 6350 w 8"/>
              <a:gd name="T99" fmla="*/ 0 h 15"/>
              <a:gd name="T100" fmla="*/ 12700 w 8"/>
              <a:gd name="T101" fmla="*/ 12700 h 15"/>
              <a:gd name="T102" fmla="*/ 12700 w 8"/>
              <a:gd name="T103" fmla="*/ 6350 h 15"/>
              <a:gd name="T104" fmla="*/ 12700 w 8"/>
              <a:gd name="T105" fmla="*/ 0 h 15"/>
              <a:gd name="T106" fmla="*/ 12700 w 8"/>
              <a:gd name="T107" fmla="*/ 6350 h 15"/>
              <a:gd name="T108" fmla="*/ 6350 w 8"/>
              <a:gd name="T109" fmla="*/ 6350 h 15"/>
              <a:gd name="T110" fmla="*/ 12700 w 8"/>
              <a:gd name="T111" fmla="*/ 6350 h 15"/>
              <a:gd name="T112" fmla="*/ 6350 w 8"/>
              <a:gd name="T113" fmla="*/ 6350 h 15"/>
              <a:gd name="T114" fmla="*/ 12700 w 8"/>
              <a:gd name="T115" fmla="*/ 0 h 15"/>
              <a:gd name="T116" fmla="*/ 12700 w 8"/>
              <a:gd name="T117" fmla="*/ 0 h 15"/>
              <a:gd name="T118" fmla="*/ 12700 w 8"/>
              <a:gd name="T119" fmla="*/ 6350 h 15"/>
              <a:gd name="T120" fmla="*/ 12700 w 8"/>
              <a:gd name="T121" fmla="*/ 0 h 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"/>
              <a:gd name="T184" fmla="*/ 0 h 15"/>
              <a:gd name="T185" fmla="*/ 8 w 8"/>
              <a:gd name="T186" fmla="*/ 15 h 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" h="15"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8"/>
                </a:move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0"/>
                </a:moveTo>
                <a:lnTo>
                  <a:pt x="8" y="4"/>
                </a:lnTo>
                <a:lnTo>
                  <a:pt x="4" y="0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0"/>
                </a:moveTo>
                <a:lnTo>
                  <a:pt x="8" y="4"/>
                </a:lnTo>
                <a:lnTo>
                  <a:pt x="4" y="0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4"/>
                </a:moveTo>
                <a:lnTo>
                  <a:pt x="4" y="0"/>
                </a:lnTo>
                <a:lnTo>
                  <a:pt x="8" y="8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8" y="4"/>
                </a:lnTo>
                <a:lnTo>
                  <a:pt x="4" y="4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8"/>
                </a:moveTo>
                <a:lnTo>
                  <a:pt x="4" y="8"/>
                </a:lnTo>
                <a:lnTo>
                  <a:pt x="4" y="4"/>
                </a:lnTo>
                <a:lnTo>
                  <a:pt x="8" y="4"/>
                </a:lnTo>
                <a:lnTo>
                  <a:pt x="8" y="8"/>
                </a:lnTo>
                <a:close/>
                <a:moveTo>
                  <a:pt x="8" y="8"/>
                </a:moveTo>
                <a:lnTo>
                  <a:pt x="8" y="8"/>
                </a:lnTo>
                <a:close/>
                <a:moveTo>
                  <a:pt x="4" y="8"/>
                </a:moveTo>
                <a:lnTo>
                  <a:pt x="4" y="4"/>
                </a:lnTo>
                <a:lnTo>
                  <a:pt x="8" y="8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4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8" y="8"/>
                </a:lnTo>
                <a:lnTo>
                  <a:pt x="4" y="8"/>
                </a:lnTo>
                <a:close/>
                <a:moveTo>
                  <a:pt x="8" y="8"/>
                </a:moveTo>
                <a:lnTo>
                  <a:pt x="4" y="8"/>
                </a:lnTo>
                <a:lnTo>
                  <a:pt x="8" y="8"/>
                </a:lnTo>
                <a:close/>
                <a:moveTo>
                  <a:pt x="8" y="8"/>
                </a:moveTo>
                <a:lnTo>
                  <a:pt x="8" y="8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8" y="8"/>
                </a:lnTo>
                <a:lnTo>
                  <a:pt x="8" y="11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8"/>
                </a:lnTo>
                <a:close/>
                <a:moveTo>
                  <a:pt x="8" y="11"/>
                </a:moveTo>
                <a:lnTo>
                  <a:pt x="4" y="11"/>
                </a:lnTo>
                <a:lnTo>
                  <a:pt x="4" y="8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close/>
                <a:moveTo>
                  <a:pt x="4" y="11"/>
                </a:moveTo>
                <a:lnTo>
                  <a:pt x="4" y="8"/>
                </a:lnTo>
                <a:lnTo>
                  <a:pt x="8" y="11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4" y="8"/>
                </a:lnTo>
                <a:lnTo>
                  <a:pt x="4" y="11"/>
                </a:lnTo>
                <a:close/>
                <a:moveTo>
                  <a:pt x="8" y="11"/>
                </a:moveTo>
                <a:lnTo>
                  <a:pt x="4" y="11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4" y="8"/>
                </a:lnTo>
                <a:lnTo>
                  <a:pt x="8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8" y="11"/>
                </a:lnTo>
                <a:lnTo>
                  <a:pt x="0" y="11"/>
                </a:lnTo>
                <a:close/>
                <a:moveTo>
                  <a:pt x="4" y="15"/>
                </a:moveTo>
                <a:lnTo>
                  <a:pt x="0" y="11"/>
                </a:lnTo>
                <a:lnTo>
                  <a:pt x="8" y="11"/>
                </a:lnTo>
                <a:lnTo>
                  <a:pt x="4" y="15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4" y="15"/>
                </a:lnTo>
                <a:lnTo>
                  <a:pt x="8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4" y="15"/>
                </a:lnTo>
                <a:lnTo>
                  <a:pt x="8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4" y="15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4" y="15"/>
                </a:moveTo>
                <a:lnTo>
                  <a:pt x="0" y="11"/>
                </a:lnTo>
                <a:lnTo>
                  <a:pt x="4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0" y="11"/>
                </a:moveTo>
                <a:lnTo>
                  <a:pt x="4" y="11"/>
                </a:lnTo>
                <a:lnTo>
                  <a:pt x="4" y="15"/>
                </a:lnTo>
                <a:lnTo>
                  <a:pt x="0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5"/>
                </a:moveTo>
                <a:lnTo>
                  <a:pt x="0" y="15"/>
                </a:lnTo>
                <a:lnTo>
                  <a:pt x="0" y="11"/>
                </a:lnTo>
                <a:lnTo>
                  <a:pt x="4" y="15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4" y="11"/>
                </a:lnTo>
                <a:lnTo>
                  <a:pt x="0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5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close/>
                <a:moveTo>
                  <a:pt x="4" y="11"/>
                </a:moveTo>
                <a:lnTo>
                  <a:pt x="4" y="11"/>
                </a:lnTo>
                <a:lnTo>
                  <a:pt x="0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4" y="11"/>
                </a:lnTo>
                <a:lnTo>
                  <a:pt x="0" y="11"/>
                </a:lnTo>
                <a:lnTo>
                  <a:pt x="4" y="8"/>
                </a:lnTo>
                <a:close/>
                <a:moveTo>
                  <a:pt x="0" y="11"/>
                </a:moveTo>
                <a:lnTo>
                  <a:pt x="0" y="8"/>
                </a:lnTo>
                <a:lnTo>
                  <a:pt x="4" y="8"/>
                </a:lnTo>
                <a:lnTo>
                  <a:pt x="0" y="11"/>
                </a:lnTo>
                <a:close/>
                <a:moveTo>
                  <a:pt x="8" y="11"/>
                </a:moveTo>
                <a:lnTo>
                  <a:pt x="4" y="11"/>
                </a:lnTo>
                <a:lnTo>
                  <a:pt x="4" y="8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4" y="11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0" y="11"/>
                </a:lnTo>
                <a:lnTo>
                  <a:pt x="8" y="11"/>
                </a:lnTo>
                <a:close/>
                <a:moveTo>
                  <a:pt x="0" y="8"/>
                </a:moveTo>
                <a:lnTo>
                  <a:pt x="8" y="11"/>
                </a:lnTo>
                <a:lnTo>
                  <a:pt x="0" y="11"/>
                </a:lnTo>
                <a:lnTo>
                  <a:pt x="0" y="8"/>
                </a:lnTo>
                <a:close/>
                <a:moveTo>
                  <a:pt x="0" y="11"/>
                </a:moveTo>
                <a:lnTo>
                  <a:pt x="0" y="8"/>
                </a:lnTo>
                <a:lnTo>
                  <a:pt x="0" y="11"/>
                </a:lnTo>
                <a:close/>
                <a:moveTo>
                  <a:pt x="8" y="11"/>
                </a:moveTo>
                <a:lnTo>
                  <a:pt x="8" y="11"/>
                </a:lnTo>
                <a:lnTo>
                  <a:pt x="0" y="8"/>
                </a:lnTo>
                <a:lnTo>
                  <a:pt x="4" y="8"/>
                </a:lnTo>
                <a:lnTo>
                  <a:pt x="8" y="11"/>
                </a:lnTo>
                <a:close/>
                <a:moveTo>
                  <a:pt x="8" y="11"/>
                </a:moveTo>
                <a:lnTo>
                  <a:pt x="8" y="11"/>
                </a:lnTo>
                <a:close/>
                <a:moveTo>
                  <a:pt x="4" y="8"/>
                </a:moveTo>
                <a:lnTo>
                  <a:pt x="8" y="8"/>
                </a:lnTo>
                <a:lnTo>
                  <a:pt x="8" y="11"/>
                </a:lnTo>
                <a:lnTo>
                  <a:pt x="4" y="8"/>
                </a:lnTo>
                <a:close/>
                <a:moveTo>
                  <a:pt x="4" y="8"/>
                </a:moveTo>
                <a:lnTo>
                  <a:pt x="4" y="8"/>
                </a:lnTo>
                <a:close/>
                <a:moveTo>
                  <a:pt x="8" y="8"/>
                </a:moveTo>
                <a:lnTo>
                  <a:pt x="8" y="8"/>
                </a:lnTo>
                <a:lnTo>
                  <a:pt x="4" y="8"/>
                </a:lnTo>
                <a:lnTo>
                  <a:pt x="4" y="4"/>
                </a:lnTo>
                <a:lnTo>
                  <a:pt x="8" y="8"/>
                </a:lnTo>
                <a:close/>
                <a:moveTo>
                  <a:pt x="8" y="8"/>
                </a:moveTo>
                <a:lnTo>
                  <a:pt x="8" y="8"/>
                </a:lnTo>
                <a:close/>
                <a:moveTo>
                  <a:pt x="4" y="4"/>
                </a:moveTo>
                <a:lnTo>
                  <a:pt x="8" y="8"/>
                </a:lnTo>
                <a:lnTo>
                  <a:pt x="4" y="8"/>
                </a:lnTo>
                <a:lnTo>
                  <a:pt x="4" y="4"/>
                </a:lnTo>
                <a:close/>
                <a:moveTo>
                  <a:pt x="4" y="8"/>
                </a:moveTo>
                <a:lnTo>
                  <a:pt x="4" y="8"/>
                </a:lnTo>
                <a:lnTo>
                  <a:pt x="4" y="4"/>
                </a:lnTo>
                <a:lnTo>
                  <a:pt x="4" y="8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4" y="4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4" y="0"/>
                </a:moveTo>
                <a:lnTo>
                  <a:pt x="8" y="4"/>
                </a:lnTo>
                <a:lnTo>
                  <a:pt x="4" y="4"/>
                </a:lnTo>
                <a:lnTo>
                  <a:pt x="4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close/>
                <a:moveTo>
                  <a:pt x="8" y="8"/>
                </a:moveTo>
                <a:lnTo>
                  <a:pt x="4" y="4"/>
                </a:lnTo>
                <a:lnTo>
                  <a:pt x="8" y="8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0"/>
                </a:lnTo>
                <a:lnTo>
                  <a:pt x="4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4" y="0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4"/>
                </a:lnTo>
                <a:lnTo>
                  <a:pt x="4" y="4"/>
                </a:lnTo>
                <a:lnTo>
                  <a:pt x="8" y="4"/>
                </a:lnTo>
                <a:close/>
                <a:moveTo>
                  <a:pt x="8" y="4"/>
                </a:moveTo>
                <a:lnTo>
                  <a:pt x="8" y="4"/>
                </a:lnTo>
                <a:close/>
                <a:moveTo>
                  <a:pt x="8" y="0"/>
                </a:moveTo>
                <a:lnTo>
                  <a:pt x="8" y="4"/>
                </a:lnTo>
                <a:lnTo>
                  <a:pt x="4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4" y="0"/>
                </a:lnTo>
                <a:lnTo>
                  <a:pt x="8" y="0"/>
                </a:lnTo>
                <a:lnTo>
                  <a:pt x="4" y="4"/>
                </a:lnTo>
                <a:close/>
                <a:moveTo>
                  <a:pt x="8" y="4"/>
                </a:moveTo>
                <a:lnTo>
                  <a:pt x="8" y="8"/>
                </a:lnTo>
                <a:lnTo>
                  <a:pt x="8" y="0"/>
                </a:lnTo>
                <a:lnTo>
                  <a:pt x="8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  <a:moveTo>
                  <a:pt x="4" y="4"/>
                </a:moveTo>
                <a:lnTo>
                  <a:pt x="8" y="4"/>
                </a:lnTo>
                <a:lnTo>
                  <a:pt x="4" y="4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8" y="4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3" name="Rectangle 258"/>
          <p:cNvSpPr>
            <a:spLocks noChangeArrowheads="1"/>
          </p:cNvSpPr>
          <p:nvPr/>
        </p:nvSpPr>
        <p:spPr bwMode="auto">
          <a:xfrm>
            <a:off x="7553326" y="5407026"/>
            <a:ext cx="142743" cy="125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84" name="Freeform 259"/>
          <p:cNvSpPr>
            <a:spLocks/>
          </p:cNvSpPr>
          <p:nvPr/>
        </p:nvSpPr>
        <p:spPr bwMode="auto">
          <a:xfrm>
            <a:off x="2428346" y="2795588"/>
            <a:ext cx="2230570" cy="2616200"/>
          </a:xfrm>
          <a:custGeom>
            <a:avLst/>
            <a:gdLst>
              <a:gd name="T0" fmla="*/ 0 w 1297"/>
              <a:gd name="T1" fmla="*/ 2587625 h 1648"/>
              <a:gd name="T2" fmla="*/ 2025651 w 1297"/>
              <a:gd name="T3" fmla="*/ 0 h 1648"/>
              <a:gd name="T4" fmla="*/ 2058988 w 1297"/>
              <a:gd name="T5" fmla="*/ 23812 h 1648"/>
              <a:gd name="T6" fmla="*/ 28575 w 1297"/>
              <a:gd name="T7" fmla="*/ 2616200 h 1648"/>
              <a:gd name="T8" fmla="*/ 0 w 1297"/>
              <a:gd name="T9" fmla="*/ 2587625 h 1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7"/>
              <a:gd name="T16" fmla="*/ 0 h 1648"/>
              <a:gd name="T17" fmla="*/ 1297 w 1297"/>
              <a:gd name="T18" fmla="*/ 1648 h 1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7" h="1648">
                <a:moveTo>
                  <a:pt x="0" y="1630"/>
                </a:moveTo>
                <a:lnTo>
                  <a:pt x="1276" y="0"/>
                </a:lnTo>
                <a:lnTo>
                  <a:pt x="1297" y="15"/>
                </a:lnTo>
                <a:lnTo>
                  <a:pt x="18" y="1648"/>
                </a:lnTo>
                <a:lnTo>
                  <a:pt x="0" y="1630"/>
                </a:lnTo>
                <a:close/>
              </a:path>
            </a:pathLst>
          </a:custGeom>
          <a:solidFill>
            <a:srgbClr val="C2C1C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5" name="Freeform 260"/>
          <p:cNvSpPr>
            <a:spLocks/>
          </p:cNvSpPr>
          <p:nvPr/>
        </p:nvSpPr>
        <p:spPr bwMode="auto">
          <a:xfrm>
            <a:off x="2044833" y="5200651"/>
            <a:ext cx="85990" cy="138113"/>
          </a:xfrm>
          <a:custGeom>
            <a:avLst/>
            <a:gdLst>
              <a:gd name="T0" fmla="*/ 79375 w 50"/>
              <a:gd name="T1" fmla="*/ 6350 h 87"/>
              <a:gd name="T2" fmla="*/ 79375 w 50"/>
              <a:gd name="T3" fmla="*/ 6350 h 87"/>
              <a:gd name="T4" fmla="*/ 79375 w 50"/>
              <a:gd name="T5" fmla="*/ 6350 h 87"/>
              <a:gd name="T6" fmla="*/ 79375 w 50"/>
              <a:gd name="T7" fmla="*/ 12700 h 87"/>
              <a:gd name="T8" fmla="*/ 79375 w 50"/>
              <a:gd name="T9" fmla="*/ 12700 h 87"/>
              <a:gd name="T10" fmla="*/ 79375 w 50"/>
              <a:gd name="T11" fmla="*/ 17463 h 87"/>
              <a:gd name="T12" fmla="*/ 79375 w 50"/>
              <a:gd name="T13" fmla="*/ 23813 h 87"/>
              <a:gd name="T14" fmla="*/ 74613 w 50"/>
              <a:gd name="T15" fmla="*/ 23813 h 87"/>
              <a:gd name="T16" fmla="*/ 74613 w 50"/>
              <a:gd name="T17" fmla="*/ 28575 h 87"/>
              <a:gd name="T18" fmla="*/ 74613 w 50"/>
              <a:gd name="T19" fmla="*/ 28575 h 87"/>
              <a:gd name="T20" fmla="*/ 74613 w 50"/>
              <a:gd name="T21" fmla="*/ 41275 h 87"/>
              <a:gd name="T22" fmla="*/ 74613 w 50"/>
              <a:gd name="T23" fmla="*/ 46038 h 87"/>
              <a:gd name="T24" fmla="*/ 68263 w 50"/>
              <a:gd name="T25" fmla="*/ 46038 h 87"/>
              <a:gd name="T26" fmla="*/ 68263 w 50"/>
              <a:gd name="T27" fmla="*/ 52388 h 87"/>
              <a:gd name="T28" fmla="*/ 61913 w 50"/>
              <a:gd name="T29" fmla="*/ 63500 h 87"/>
              <a:gd name="T30" fmla="*/ 50800 w 50"/>
              <a:gd name="T31" fmla="*/ 85725 h 87"/>
              <a:gd name="T32" fmla="*/ 33338 w 50"/>
              <a:gd name="T33" fmla="*/ 109538 h 87"/>
              <a:gd name="T34" fmla="*/ 33338 w 50"/>
              <a:gd name="T35" fmla="*/ 114300 h 87"/>
              <a:gd name="T36" fmla="*/ 28575 w 50"/>
              <a:gd name="T37" fmla="*/ 120650 h 87"/>
              <a:gd name="T38" fmla="*/ 22225 w 50"/>
              <a:gd name="T39" fmla="*/ 125413 h 87"/>
              <a:gd name="T40" fmla="*/ 17463 w 50"/>
              <a:gd name="T41" fmla="*/ 131763 h 87"/>
              <a:gd name="T42" fmla="*/ 17463 w 50"/>
              <a:gd name="T43" fmla="*/ 131763 h 87"/>
              <a:gd name="T44" fmla="*/ 17463 w 50"/>
              <a:gd name="T45" fmla="*/ 131763 h 87"/>
              <a:gd name="T46" fmla="*/ 11112 w 50"/>
              <a:gd name="T47" fmla="*/ 138113 h 87"/>
              <a:gd name="T48" fmla="*/ 11112 w 50"/>
              <a:gd name="T49" fmla="*/ 138113 h 87"/>
              <a:gd name="T50" fmla="*/ 4763 w 50"/>
              <a:gd name="T51" fmla="*/ 138113 h 87"/>
              <a:gd name="T52" fmla="*/ 0 w 50"/>
              <a:gd name="T53" fmla="*/ 138113 h 87"/>
              <a:gd name="T54" fmla="*/ 0 w 50"/>
              <a:gd name="T55" fmla="*/ 138113 h 87"/>
              <a:gd name="T56" fmla="*/ 0 w 50"/>
              <a:gd name="T57" fmla="*/ 138113 h 87"/>
              <a:gd name="T58" fmla="*/ 0 w 50"/>
              <a:gd name="T59" fmla="*/ 131763 h 87"/>
              <a:gd name="T60" fmla="*/ 0 w 50"/>
              <a:gd name="T61" fmla="*/ 131763 h 87"/>
              <a:gd name="T62" fmla="*/ 0 w 50"/>
              <a:gd name="T63" fmla="*/ 125413 h 87"/>
              <a:gd name="T64" fmla="*/ 0 w 50"/>
              <a:gd name="T65" fmla="*/ 120650 h 87"/>
              <a:gd name="T66" fmla="*/ 0 w 50"/>
              <a:gd name="T67" fmla="*/ 120650 h 87"/>
              <a:gd name="T68" fmla="*/ 0 w 50"/>
              <a:gd name="T69" fmla="*/ 114300 h 87"/>
              <a:gd name="T70" fmla="*/ 0 w 50"/>
              <a:gd name="T71" fmla="*/ 114300 h 87"/>
              <a:gd name="T72" fmla="*/ 0 w 50"/>
              <a:gd name="T73" fmla="*/ 109538 h 87"/>
              <a:gd name="T74" fmla="*/ 0 w 50"/>
              <a:gd name="T75" fmla="*/ 103188 h 87"/>
              <a:gd name="T76" fmla="*/ 4763 w 50"/>
              <a:gd name="T77" fmla="*/ 103188 h 87"/>
              <a:gd name="T78" fmla="*/ 4763 w 50"/>
              <a:gd name="T79" fmla="*/ 98425 h 87"/>
              <a:gd name="T80" fmla="*/ 11112 w 50"/>
              <a:gd name="T81" fmla="*/ 92075 h 87"/>
              <a:gd name="T82" fmla="*/ 11112 w 50"/>
              <a:gd name="T83" fmla="*/ 80963 h 87"/>
              <a:gd name="T84" fmla="*/ 17463 w 50"/>
              <a:gd name="T85" fmla="*/ 69850 h 87"/>
              <a:gd name="T86" fmla="*/ 28575 w 50"/>
              <a:gd name="T87" fmla="*/ 52388 h 87"/>
              <a:gd name="T88" fmla="*/ 46037 w 50"/>
              <a:gd name="T89" fmla="*/ 28575 h 87"/>
              <a:gd name="T90" fmla="*/ 46037 w 50"/>
              <a:gd name="T91" fmla="*/ 23813 h 87"/>
              <a:gd name="T92" fmla="*/ 50800 w 50"/>
              <a:gd name="T93" fmla="*/ 17463 h 87"/>
              <a:gd name="T94" fmla="*/ 57150 w 50"/>
              <a:gd name="T95" fmla="*/ 12700 h 87"/>
              <a:gd name="T96" fmla="*/ 57150 w 50"/>
              <a:gd name="T97" fmla="*/ 12700 h 87"/>
              <a:gd name="T98" fmla="*/ 57150 w 50"/>
              <a:gd name="T99" fmla="*/ 6350 h 87"/>
              <a:gd name="T100" fmla="*/ 61913 w 50"/>
              <a:gd name="T101" fmla="*/ 6350 h 87"/>
              <a:gd name="T102" fmla="*/ 68263 w 50"/>
              <a:gd name="T103" fmla="*/ 6350 h 87"/>
              <a:gd name="T104" fmla="*/ 68263 w 50"/>
              <a:gd name="T105" fmla="*/ 0 h 87"/>
              <a:gd name="T106" fmla="*/ 74613 w 50"/>
              <a:gd name="T107" fmla="*/ 0 h 87"/>
              <a:gd name="T108" fmla="*/ 74613 w 50"/>
              <a:gd name="T109" fmla="*/ 0 h 87"/>
              <a:gd name="T110" fmla="*/ 79375 w 50"/>
              <a:gd name="T111" fmla="*/ 6350 h 8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"/>
              <a:gd name="T169" fmla="*/ 0 h 87"/>
              <a:gd name="T170" fmla="*/ 50 w 50"/>
              <a:gd name="T171" fmla="*/ 87 h 8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" h="87">
                <a:moveTo>
                  <a:pt x="50" y="4"/>
                </a:moveTo>
                <a:lnTo>
                  <a:pt x="50" y="4"/>
                </a:lnTo>
                <a:lnTo>
                  <a:pt x="50" y="8"/>
                </a:lnTo>
                <a:lnTo>
                  <a:pt x="50" y="11"/>
                </a:lnTo>
                <a:lnTo>
                  <a:pt x="50" y="15"/>
                </a:lnTo>
                <a:lnTo>
                  <a:pt x="47" y="15"/>
                </a:lnTo>
                <a:lnTo>
                  <a:pt x="47" y="18"/>
                </a:lnTo>
                <a:lnTo>
                  <a:pt x="47" y="26"/>
                </a:lnTo>
                <a:lnTo>
                  <a:pt x="47" y="29"/>
                </a:lnTo>
                <a:lnTo>
                  <a:pt x="43" y="29"/>
                </a:lnTo>
                <a:lnTo>
                  <a:pt x="43" y="33"/>
                </a:lnTo>
                <a:lnTo>
                  <a:pt x="39" y="40"/>
                </a:lnTo>
                <a:lnTo>
                  <a:pt x="32" y="54"/>
                </a:lnTo>
                <a:lnTo>
                  <a:pt x="21" y="69"/>
                </a:lnTo>
                <a:lnTo>
                  <a:pt x="21" y="72"/>
                </a:lnTo>
                <a:lnTo>
                  <a:pt x="18" y="76"/>
                </a:lnTo>
                <a:lnTo>
                  <a:pt x="14" y="79"/>
                </a:lnTo>
                <a:lnTo>
                  <a:pt x="11" y="83"/>
                </a:lnTo>
                <a:lnTo>
                  <a:pt x="7" y="87"/>
                </a:lnTo>
                <a:lnTo>
                  <a:pt x="3" y="87"/>
                </a:lnTo>
                <a:lnTo>
                  <a:pt x="0" y="87"/>
                </a:lnTo>
                <a:lnTo>
                  <a:pt x="0" y="83"/>
                </a:lnTo>
                <a:lnTo>
                  <a:pt x="0" y="79"/>
                </a:lnTo>
                <a:lnTo>
                  <a:pt x="0" y="76"/>
                </a:lnTo>
                <a:lnTo>
                  <a:pt x="0" y="72"/>
                </a:lnTo>
                <a:lnTo>
                  <a:pt x="0" y="69"/>
                </a:lnTo>
                <a:lnTo>
                  <a:pt x="0" y="65"/>
                </a:lnTo>
                <a:lnTo>
                  <a:pt x="3" y="65"/>
                </a:lnTo>
                <a:lnTo>
                  <a:pt x="3" y="62"/>
                </a:lnTo>
                <a:lnTo>
                  <a:pt x="7" y="58"/>
                </a:lnTo>
                <a:lnTo>
                  <a:pt x="7" y="51"/>
                </a:lnTo>
                <a:lnTo>
                  <a:pt x="11" y="44"/>
                </a:lnTo>
                <a:lnTo>
                  <a:pt x="18" y="33"/>
                </a:lnTo>
                <a:lnTo>
                  <a:pt x="29" y="18"/>
                </a:lnTo>
                <a:lnTo>
                  <a:pt x="29" y="15"/>
                </a:lnTo>
                <a:lnTo>
                  <a:pt x="32" y="11"/>
                </a:lnTo>
                <a:lnTo>
                  <a:pt x="36" y="8"/>
                </a:lnTo>
                <a:lnTo>
                  <a:pt x="36" y="4"/>
                </a:lnTo>
                <a:lnTo>
                  <a:pt x="39" y="4"/>
                </a:lnTo>
                <a:lnTo>
                  <a:pt x="43" y="4"/>
                </a:lnTo>
                <a:lnTo>
                  <a:pt x="43" y="0"/>
                </a:lnTo>
                <a:lnTo>
                  <a:pt x="47" y="0"/>
                </a:lnTo>
                <a:lnTo>
                  <a:pt x="50" y="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6" name="Freeform 261"/>
          <p:cNvSpPr>
            <a:spLocks noEditPoints="1"/>
          </p:cNvSpPr>
          <p:nvPr/>
        </p:nvSpPr>
        <p:spPr bwMode="auto">
          <a:xfrm>
            <a:off x="2037954" y="5200651"/>
            <a:ext cx="99748" cy="142875"/>
          </a:xfrm>
          <a:custGeom>
            <a:avLst/>
            <a:gdLst>
              <a:gd name="T0" fmla="*/ 92075 w 58"/>
              <a:gd name="T1" fmla="*/ 6350 h 90"/>
              <a:gd name="T2" fmla="*/ 92075 w 58"/>
              <a:gd name="T3" fmla="*/ 6350 h 90"/>
              <a:gd name="T4" fmla="*/ 80963 w 58"/>
              <a:gd name="T5" fmla="*/ 12700 h 90"/>
              <a:gd name="T6" fmla="*/ 80963 w 58"/>
              <a:gd name="T7" fmla="*/ 12700 h 90"/>
              <a:gd name="T8" fmla="*/ 92075 w 58"/>
              <a:gd name="T9" fmla="*/ 17463 h 90"/>
              <a:gd name="T10" fmla="*/ 80963 w 58"/>
              <a:gd name="T11" fmla="*/ 17463 h 90"/>
              <a:gd name="T12" fmla="*/ 80963 w 58"/>
              <a:gd name="T13" fmla="*/ 23812 h 90"/>
              <a:gd name="T14" fmla="*/ 80963 w 58"/>
              <a:gd name="T15" fmla="*/ 23812 h 90"/>
              <a:gd name="T16" fmla="*/ 85725 w 58"/>
              <a:gd name="T17" fmla="*/ 28575 h 90"/>
              <a:gd name="T18" fmla="*/ 80963 w 58"/>
              <a:gd name="T19" fmla="*/ 28575 h 90"/>
              <a:gd name="T20" fmla="*/ 80963 w 58"/>
              <a:gd name="T21" fmla="*/ 28575 h 90"/>
              <a:gd name="T22" fmla="*/ 74613 w 58"/>
              <a:gd name="T23" fmla="*/ 41275 h 90"/>
              <a:gd name="T24" fmla="*/ 80963 w 58"/>
              <a:gd name="T25" fmla="*/ 46037 h 90"/>
              <a:gd name="T26" fmla="*/ 74613 w 58"/>
              <a:gd name="T27" fmla="*/ 57150 h 90"/>
              <a:gd name="T28" fmla="*/ 74613 w 58"/>
              <a:gd name="T29" fmla="*/ 69850 h 90"/>
              <a:gd name="T30" fmla="*/ 57150 w 58"/>
              <a:gd name="T31" fmla="*/ 92075 h 90"/>
              <a:gd name="T32" fmla="*/ 39688 w 58"/>
              <a:gd name="T33" fmla="*/ 120650 h 90"/>
              <a:gd name="T34" fmla="*/ 34925 w 58"/>
              <a:gd name="T35" fmla="*/ 120650 h 90"/>
              <a:gd name="T36" fmla="*/ 28575 w 58"/>
              <a:gd name="T37" fmla="*/ 120650 h 90"/>
              <a:gd name="T38" fmla="*/ 28575 w 58"/>
              <a:gd name="T39" fmla="*/ 120650 h 90"/>
              <a:gd name="T40" fmla="*/ 23812 w 58"/>
              <a:gd name="T41" fmla="*/ 125413 h 90"/>
              <a:gd name="T42" fmla="*/ 17463 w 58"/>
              <a:gd name="T43" fmla="*/ 131763 h 90"/>
              <a:gd name="T44" fmla="*/ 17463 w 58"/>
              <a:gd name="T45" fmla="*/ 131763 h 90"/>
              <a:gd name="T46" fmla="*/ 17463 w 58"/>
              <a:gd name="T47" fmla="*/ 138113 h 90"/>
              <a:gd name="T48" fmla="*/ 17463 w 58"/>
              <a:gd name="T49" fmla="*/ 142875 h 90"/>
              <a:gd name="T50" fmla="*/ 11113 w 58"/>
              <a:gd name="T51" fmla="*/ 138113 h 90"/>
              <a:gd name="T52" fmla="*/ 6350 w 58"/>
              <a:gd name="T53" fmla="*/ 142875 h 90"/>
              <a:gd name="T54" fmla="*/ 6350 w 58"/>
              <a:gd name="T55" fmla="*/ 131763 h 90"/>
              <a:gd name="T56" fmla="*/ 6350 w 58"/>
              <a:gd name="T57" fmla="*/ 138113 h 90"/>
              <a:gd name="T58" fmla="*/ 0 w 58"/>
              <a:gd name="T59" fmla="*/ 138113 h 90"/>
              <a:gd name="T60" fmla="*/ 0 w 58"/>
              <a:gd name="T61" fmla="*/ 138113 h 90"/>
              <a:gd name="T62" fmla="*/ 0 w 58"/>
              <a:gd name="T63" fmla="*/ 131763 h 90"/>
              <a:gd name="T64" fmla="*/ 6350 w 58"/>
              <a:gd name="T65" fmla="*/ 131763 h 90"/>
              <a:gd name="T66" fmla="*/ 0 w 58"/>
              <a:gd name="T67" fmla="*/ 120650 h 90"/>
              <a:gd name="T68" fmla="*/ 6350 w 58"/>
              <a:gd name="T69" fmla="*/ 120650 h 90"/>
              <a:gd name="T70" fmla="*/ 0 w 58"/>
              <a:gd name="T71" fmla="*/ 114300 h 90"/>
              <a:gd name="T72" fmla="*/ 0 w 58"/>
              <a:gd name="T73" fmla="*/ 114300 h 90"/>
              <a:gd name="T74" fmla="*/ 11113 w 58"/>
              <a:gd name="T75" fmla="*/ 114300 h 90"/>
              <a:gd name="T76" fmla="*/ 6350 w 58"/>
              <a:gd name="T77" fmla="*/ 103188 h 90"/>
              <a:gd name="T78" fmla="*/ 17463 w 58"/>
              <a:gd name="T79" fmla="*/ 98425 h 90"/>
              <a:gd name="T80" fmla="*/ 17463 w 58"/>
              <a:gd name="T81" fmla="*/ 98425 h 90"/>
              <a:gd name="T82" fmla="*/ 11113 w 58"/>
              <a:gd name="T83" fmla="*/ 85725 h 90"/>
              <a:gd name="T84" fmla="*/ 17463 w 58"/>
              <a:gd name="T85" fmla="*/ 69850 h 90"/>
              <a:gd name="T86" fmla="*/ 34925 w 58"/>
              <a:gd name="T87" fmla="*/ 46037 h 90"/>
              <a:gd name="T88" fmla="*/ 46038 w 58"/>
              <a:gd name="T89" fmla="*/ 28575 h 90"/>
              <a:gd name="T90" fmla="*/ 57150 w 58"/>
              <a:gd name="T91" fmla="*/ 23812 h 90"/>
              <a:gd name="T92" fmla="*/ 57150 w 58"/>
              <a:gd name="T93" fmla="*/ 12700 h 90"/>
              <a:gd name="T94" fmla="*/ 63500 w 58"/>
              <a:gd name="T95" fmla="*/ 12700 h 90"/>
              <a:gd name="T96" fmla="*/ 63500 w 58"/>
              <a:gd name="T97" fmla="*/ 12700 h 90"/>
              <a:gd name="T98" fmla="*/ 68263 w 58"/>
              <a:gd name="T99" fmla="*/ 12700 h 90"/>
              <a:gd name="T100" fmla="*/ 63500 w 58"/>
              <a:gd name="T101" fmla="*/ 0 h 90"/>
              <a:gd name="T102" fmla="*/ 74613 w 58"/>
              <a:gd name="T103" fmla="*/ 0 h 90"/>
              <a:gd name="T104" fmla="*/ 74613 w 58"/>
              <a:gd name="T105" fmla="*/ 0 h 90"/>
              <a:gd name="T106" fmla="*/ 74613 w 58"/>
              <a:gd name="T107" fmla="*/ 0 h 90"/>
              <a:gd name="T108" fmla="*/ 80963 w 58"/>
              <a:gd name="T109" fmla="*/ 6350 h 90"/>
              <a:gd name="T110" fmla="*/ 80963 w 58"/>
              <a:gd name="T111" fmla="*/ 0 h 90"/>
              <a:gd name="T112" fmla="*/ 80963 w 58"/>
              <a:gd name="T113" fmla="*/ 6350 h 90"/>
              <a:gd name="T114" fmla="*/ 80963 w 58"/>
              <a:gd name="T115" fmla="*/ 0 h 90"/>
              <a:gd name="T116" fmla="*/ 80963 w 58"/>
              <a:gd name="T117" fmla="*/ 6350 h 90"/>
              <a:gd name="T118" fmla="*/ 85725 w 58"/>
              <a:gd name="T119" fmla="*/ 0 h 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"/>
              <a:gd name="T181" fmla="*/ 0 h 90"/>
              <a:gd name="T182" fmla="*/ 58 w 58"/>
              <a:gd name="T183" fmla="*/ 90 h 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" h="90">
                <a:moveTo>
                  <a:pt x="51" y="4"/>
                </a:moveTo>
                <a:lnTo>
                  <a:pt x="51" y="4"/>
                </a:lnTo>
                <a:lnTo>
                  <a:pt x="58" y="0"/>
                </a:lnTo>
                <a:lnTo>
                  <a:pt x="58" y="4"/>
                </a:lnTo>
                <a:lnTo>
                  <a:pt x="51" y="4"/>
                </a:lnTo>
                <a:close/>
                <a:moveTo>
                  <a:pt x="58" y="4"/>
                </a:moveTo>
                <a:lnTo>
                  <a:pt x="51" y="4"/>
                </a:lnTo>
                <a:lnTo>
                  <a:pt x="58" y="4"/>
                </a:lnTo>
                <a:close/>
                <a:moveTo>
                  <a:pt x="58" y="4"/>
                </a:moveTo>
                <a:lnTo>
                  <a:pt x="58" y="4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8" y="4"/>
                </a:lnTo>
                <a:lnTo>
                  <a:pt x="51" y="4"/>
                </a:lnTo>
                <a:close/>
                <a:moveTo>
                  <a:pt x="51" y="8"/>
                </a:moveTo>
                <a:lnTo>
                  <a:pt x="51" y="8"/>
                </a:lnTo>
                <a:lnTo>
                  <a:pt x="51" y="4"/>
                </a:lnTo>
                <a:lnTo>
                  <a:pt x="58" y="4"/>
                </a:lnTo>
                <a:lnTo>
                  <a:pt x="58" y="8"/>
                </a:lnTo>
                <a:lnTo>
                  <a:pt x="51" y="8"/>
                </a:lnTo>
                <a:close/>
                <a:moveTo>
                  <a:pt x="51" y="8"/>
                </a:moveTo>
                <a:lnTo>
                  <a:pt x="51" y="8"/>
                </a:lnTo>
                <a:close/>
                <a:moveTo>
                  <a:pt x="58" y="8"/>
                </a:moveTo>
                <a:lnTo>
                  <a:pt x="51" y="8"/>
                </a:lnTo>
                <a:lnTo>
                  <a:pt x="58" y="4"/>
                </a:lnTo>
                <a:lnTo>
                  <a:pt x="58" y="8"/>
                </a:lnTo>
                <a:close/>
                <a:moveTo>
                  <a:pt x="58" y="8"/>
                </a:moveTo>
                <a:lnTo>
                  <a:pt x="58" y="8"/>
                </a:lnTo>
                <a:close/>
                <a:moveTo>
                  <a:pt x="51" y="8"/>
                </a:moveTo>
                <a:lnTo>
                  <a:pt x="51" y="8"/>
                </a:lnTo>
                <a:lnTo>
                  <a:pt x="58" y="8"/>
                </a:lnTo>
                <a:lnTo>
                  <a:pt x="51" y="8"/>
                </a:lnTo>
                <a:close/>
                <a:moveTo>
                  <a:pt x="51" y="8"/>
                </a:moveTo>
                <a:lnTo>
                  <a:pt x="51" y="8"/>
                </a:lnTo>
                <a:close/>
                <a:moveTo>
                  <a:pt x="58" y="11"/>
                </a:moveTo>
                <a:lnTo>
                  <a:pt x="51" y="11"/>
                </a:lnTo>
                <a:lnTo>
                  <a:pt x="51" y="8"/>
                </a:lnTo>
                <a:lnTo>
                  <a:pt x="58" y="8"/>
                </a:lnTo>
                <a:lnTo>
                  <a:pt x="58" y="11"/>
                </a:lnTo>
                <a:close/>
                <a:moveTo>
                  <a:pt x="58" y="11"/>
                </a:moveTo>
                <a:lnTo>
                  <a:pt x="58" y="11"/>
                </a:lnTo>
                <a:close/>
                <a:moveTo>
                  <a:pt x="51" y="11"/>
                </a:moveTo>
                <a:lnTo>
                  <a:pt x="51" y="11"/>
                </a:lnTo>
                <a:lnTo>
                  <a:pt x="51" y="8"/>
                </a:lnTo>
                <a:lnTo>
                  <a:pt x="58" y="11"/>
                </a:lnTo>
                <a:lnTo>
                  <a:pt x="58" y="15"/>
                </a:lnTo>
                <a:lnTo>
                  <a:pt x="51" y="11"/>
                </a:lnTo>
                <a:close/>
                <a:moveTo>
                  <a:pt x="51" y="11"/>
                </a:moveTo>
                <a:lnTo>
                  <a:pt x="51" y="11"/>
                </a:lnTo>
                <a:close/>
                <a:moveTo>
                  <a:pt x="58" y="15"/>
                </a:moveTo>
                <a:lnTo>
                  <a:pt x="51" y="15"/>
                </a:lnTo>
                <a:lnTo>
                  <a:pt x="51" y="11"/>
                </a:lnTo>
                <a:lnTo>
                  <a:pt x="58" y="11"/>
                </a:lnTo>
                <a:lnTo>
                  <a:pt x="58" y="15"/>
                </a:lnTo>
                <a:close/>
                <a:moveTo>
                  <a:pt x="58" y="15"/>
                </a:moveTo>
                <a:lnTo>
                  <a:pt x="58" y="15"/>
                </a:lnTo>
                <a:close/>
                <a:moveTo>
                  <a:pt x="51" y="15"/>
                </a:moveTo>
                <a:lnTo>
                  <a:pt x="51" y="15"/>
                </a:lnTo>
                <a:lnTo>
                  <a:pt x="58" y="15"/>
                </a:lnTo>
                <a:lnTo>
                  <a:pt x="54" y="18"/>
                </a:lnTo>
                <a:lnTo>
                  <a:pt x="51" y="15"/>
                </a:lnTo>
                <a:close/>
                <a:moveTo>
                  <a:pt x="51" y="15"/>
                </a:moveTo>
                <a:lnTo>
                  <a:pt x="51" y="15"/>
                </a:lnTo>
                <a:close/>
                <a:moveTo>
                  <a:pt x="54" y="18"/>
                </a:moveTo>
                <a:lnTo>
                  <a:pt x="51" y="18"/>
                </a:lnTo>
                <a:lnTo>
                  <a:pt x="51" y="15"/>
                </a:lnTo>
                <a:lnTo>
                  <a:pt x="58" y="15"/>
                </a:lnTo>
                <a:lnTo>
                  <a:pt x="54" y="18"/>
                </a:lnTo>
                <a:close/>
                <a:moveTo>
                  <a:pt x="54" y="18"/>
                </a:moveTo>
                <a:lnTo>
                  <a:pt x="54" y="18"/>
                </a:lnTo>
                <a:close/>
                <a:moveTo>
                  <a:pt x="54" y="22"/>
                </a:moveTo>
                <a:lnTo>
                  <a:pt x="51" y="18"/>
                </a:lnTo>
                <a:lnTo>
                  <a:pt x="54" y="18"/>
                </a:lnTo>
                <a:lnTo>
                  <a:pt x="54" y="22"/>
                </a:lnTo>
                <a:close/>
                <a:moveTo>
                  <a:pt x="54" y="22"/>
                </a:moveTo>
                <a:lnTo>
                  <a:pt x="54" y="22"/>
                </a:lnTo>
                <a:close/>
                <a:moveTo>
                  <a:pt x="47" y="26"/>
                </a:moveTo>
                <a:lnTo>
                  <a:pt x="47" y="26"/>
                </a:lnTo>
                <a:lnTo>
                  <a:pt x="51" y="18"/>
                </a:lnTo>
                <a:lnTo>
                  <a:pt x="54" y="22"/>
                </a:lnTo>
                <a:lnTo>
                  <a:pt x="51" y="26"/>
                </a:lnTo>
                <a:lnTo>
                  <a:pt x="47" y="26"/>
                </a:lnTo>
                <a:close/>
                <a:moveTo>
                  <a:pt x="47" y="26"/>
                </a:moveTo>
                <a:lnTo>
                  <a:pt x="47" y="26"/>
                </a:lnTo>
                <a:close/>
                <a:moveTo>
                  <a:pt x="51" y="29"/>
                </a:moveTo>
                <a:lnTo>
                  <a:pt x="47" y="26"/>
                </a:lnTo>
                <a:lnTo>
                  <a:pt x="51" y="26"/>
                </a:lnTo>
                <a:lnTo>
                  <a:pt x="51" y="29"/>
                </a:lnTo>
                <a:close/>
                <a:moveTo>
                  <a:pt x="51" y="29"/>
                </a:moveTo>
                <a:lnTo>
                  <a:pt x="51" y="29"/>
                </a:lnTo>
                <a:close/>
                <a:moveTo>
                  <a:pt x="51" y="33"/>
                </a:moveTo>
                <a:lnTo>
                  <a:pt x="47" y="29"/>
                </a:lnTo>
                <a:lnTo>
                  <a:pt x="47" y="26"/>
                </a:lnTo>
                <a:lnTo>
                  <a:pt x="51" y="29"/>
                </a:lnTo>
                <a:lnTo>
                  <a:pt x="51" y="33"/>
                </a:lnTo>
                <a:close/>
                <a:moveTo>
                  <a:pt x="51" y="33"/>
                </a:moveTo>
                <a:lnTo>
                  <a:pt x="51" y="33"/>
                </a:lnTo>
                <a:close/>
                <a:moveTo>
                  <a:pt x="47" y="36"/>
                </a:moveTo>
                <a:lnTo>
                  <a:pt x="43" y="33"/>
                </a:lnTo>
                <a:lnTo>
                  <a:pt x="47" y="29"/>
                </a:lnTo>
                <a:lnTo>
                  <a:pt x="51" y="33"/>
                </a:lnTo>
                <a:lnTo>
                  <a:pt x="47" y="36"/>
                </a:lnTo>
                <a:close/>
                <a:moveTo>
                  <a:pt x="47" y="36"/>
                </a:moveTo>
                <a:lnTo>
                  <a:pt x="47" y="36"/>
                </a:lnTo>
                <a:close/>
                <a:moveTo>
                  <a:pt x="47" y="44"/>
                </a:moveTo>
                <a:lnTo>
                  <a:pt x="40" y="40"/>
                </a:lnTo>
                <a:lnTo>
                  <a:pt x="43" y="33"/>
                </a:lnTo>
                <a:lnTo>
                  <a:pt x="47" y="36"/>
                </a:lnTo>
                <a:lnTo>
                  <a:pt x="47" y="44"/>
                </a:lnTo>
                <a:close/>
                <a:moveTo>
                  <a:pt x="47" y="44"/>
                </a:moveTo>
                <a:lnTo>
                  <a:pt x="47" y="44"/>
                </a:lnTo>
                <a:close/>
                <a:moveTo>
                  <a:pt x="36" y="58"/>
                </a:moveTo>
                <a:lnTo>
                  <a:pt x="33" y="54"/>
                </a:lnTo>
                <a:lnTo>
                  <a:pt x="40" y="40"/>
                </a:lnTo>
                <a:lnTo>
                  <a:pt x="47" y="44"/>
                </a:lnTo>
                <a:lnTo>
                  <a:pt x="36" y="58"/>
                </a:lnTo>
                <a:close/>
                <a:moveTo>
                  <a:pt x="36" y="58"/>
                </a:moveTo>
                <a:lnTo>
                  <a:pt x="36" y="58"/>
                </a:lnTo>
                <a:close/>
                <a:moveTo>
                  <a:pt x="29" y="72"/>
                </a:moveTo>
                <a:lnTo>
                  <a:pt x="25" y="69"/>
                </a:lnTo>
                <a:lnTo>
                  <a:pt x="33" y="54"/>
                </a:lnTo>
                <a:lnTo>
                  <a:pt x="36" y="58"/>
                </a:lnTo>
                <a:lnTo>
                  <a:pt x="29" y="72"/>
                </a:lnTo>
                <a:close/>
                <a:moveTo>
                  <a:pt x="29" y="72"/>
                </a:moveTo>
                <a:lnTo>
                  <a:pt x="29" y="72"/>
                </a:lnTo>
                <a:close/>
                <a:moveTo>
                  <a:pt x="25" y="76"/>
                </a:moveTo>
                <a:lnTo>
                  <a:pt x="22" y="72"/>
                </a:lnTo>
                <a:lnTo>
                  <a:pt x="25" y="69"/>
                </a:lnTo>
                <a:lnTo>
                  <a:pt x="29" y="72"/>
                </a:lnTo>
                <a:lnTo>
                  <a:pt x="25" y="76"/>
                </a:lnTo>
                <a:close/>
                <a:moveTo>
                  <a:pt x="25" y="76"/>
                </a:moveTo>
                <a:lnTo>
                  <a:pt x="25" y="76"/>
                </a:lnTo>
                <a:close/>
                <a:moveTo>
                  <a:pt x="22" y="76"/>
                </a:moveTo>
                <a:lnTo>
                  <a:pt x="22" y="76"/>
                </a:lnTo>
                <a:lnTo>
                  <a:pt x="22" y="72"/>
                </a:lnTo>
                <a:lnTo>
                  <a:pt x="25" y="76"/>
                </a:lnTo>
                <a:lnTo>
                  <a:pt x="22" y="79"/>
                </a:lnTo>
                <a:lnTo>
                  <a:pt x="22" y="76"/>
                </a:lnTo>
                <a:close/>
                <a:moveTo>
                  <a:pt x="22" y="76"/>
                </a:moveTo>
                <a:lnTo>
                  <a:pt x="22" y="76"/>
                </a:lnTo>
                <a:close/>
                <a:moveTo>
                  <a:pt x="22" y="83"/>
                </a:moveTo>
                <a:lnTo>
                  <a:pt x="18" y="76"/>
                </a:lnTo>
                <a:lnTo>
                  <a:pt x="22" y="76"/>
                </a:lnTo>
                <a:lnTo>
                  <a:pt x="22" y="79"/>
                </a:lnTo>
                <a:lnTo>
                  <a:pt x="22" y="83"/>
                </a:lnTo>
                <a:close/>
                <a:moveTo>
                  <a:pt x="22" y="83"/>
                </a:moveTo>
                <a:lnTo>
                  <a:pt x="22" y="83"/>
                </a:lnTo>
                <a:close/>
                <a:moveTo>
                  <a:pt x="15" y="79"/>
                </a:moveTo>
                <a:lnTo>
                  <a:pt x="15" y="79"/>
                </a:lnTo>
                <a:lnTo>
                  <a:pt x="18" y="76"/>
                </a:lnTo>
                <a:lnTo>
                  <a:pt x="22" y="83"/>
                </a:lnTo>
                <a:lnTo>
                  <a:pt x="18" y="83"/>
                </a:lnTo>
                <a:lnTo>
                  <a:pt x="15" y="79"/>
                </a:lnTo>
                <a:close/>
                <a:moveTo>
                  <a:pt x="15" y="79"/>
                </a:moveTo>
                <a:lnTo>
                  <a:pt x="15" y="79"/>
                </a:lnTo>
                <a:close/>
                <a:moveTo>
                  <a:pt x="15" y="87"/>
                </a:moveTo>
                <a:lnTo>
                  <a:pt x="15" y="83"/>
                </a:lnTo>
                <a:lnTo>
                  <a:pt x="15" y="79"/>
                </a:lnTo>
                <a:lnTo>
                  <a:pt x="18" y="83"/>
                </a:lnTo>
                <a:lnTo>
                  <a:pt x="15" y="87"/>
                </a:lnTo>
                <a:close/>
                <a:moveTo>
                  <a:pt x="15" y="87"/>
                </a:moveTo>
                <a:lnTo>
                  <a:pt x="15" y="87"/>
                </a:lnTo>
                <a:close/>
                <a:moveTo>
                  <a:pt x="11" y="83"/>
                </a:moveTo>
                <a:lnTo>
                  <a:pt x="15" y="83"/>
                </a:lnTo>
                <a:lnTo>
                  <a:pt x="15" y="87"/>
                </a:lnTo>
                <a:lnTo>
                  <a:pt x="11" y="83"/>
                </a:lnTo>
                <a:close/>
                <a:moveTo>
                  <a:pt x="15" y="87"/>
                </a:moveTo>
                <a:lnTo>
                  <a:pt x="11" y="83"/>
                </a:lnTo>
                <a:lnTo>
                  <a:pt x="15" y="87"/>
                </a:lnTo>
                <a:close/>
                <a:moveTo>
                  <a:pt x="15" y="87"/>
                </a:moveTo>
                <a:lnTo>
                  <a:pt x="15" y="87"/>
                </a:lnTo>
                <a:close/>
                <a:moveTo>
                  <a:pt x="11" y="83"/>
                </a:moveTo>
                <a:lnTo>
                  <a:pt x="11" y="83"/>
                </a:lnTo>
                <a:lnTo>
                  <a:pt x="15" y="87"/>
                </a:lnTo>
                <a:lnTo>
                  <a:pt x="11" y="87"/>
                </a:lnTo>
                <a:lnTo>
                  <a:pt x="11" y="83"/>
                </a:lnTo>
                <a:close/>
                <a:moveTo>
                  <a:pt x="11" y="90"/>
                </a:moveTo>
                <a:lnTo>
                  <a:pt x="11" y="87"/>
                </a:lnTo>
                <a:lnTo>
                  <a:pt x="11" y="83"/>
                </a:lnTo>
                <a:lnTo>
                  <a:pt x="11" y="87"/>
                </a:lnTo>
                <a:lnTo>
                  <a:pt x="11" y="90"/>
                </a:lnTo>
                <a:close/>
                <a:moveTo>
                  <a:pt x="11" y="87"/>
                </a:moveTo>
                <a:lnTo>
                  <a:pt x="11" y="90"/>
                </a:lnTo>
                <a:lnTo>
                  <a:pt x="11" y="87"/>
                </a:lnTo>
                <a:close/>
                <a:moveTo>
                  <a:pt x="11" y="90"/>
                </a:moveTo>
                <a:lnTo>
                  <a:pt x="7" y="87"/>
                </a:lnTo>
                <a:lnTo>
                  <a:pt x="11" y="83"/>
                </a:lnTo>
                <a:lnTo>
                  <a:pt x="11" y="90"/>
                </a:lnTo>
                <a:close/>
                <a:moveTo>
                  <a:pt x="11" y="90"/>
                </a:moveTo>
                <a:lnTo>
                  <a:pt x="11" y="90"/>
                </a:lnTo>
                <a:close/>
                <a:moveTo>
                  <a:pt x="7" y="87"/>
                </a:moveTo>
                <a:lnTo>
                  <a:pt x="11" y="87"/>
                </a:lnTo>
                <a:lnTo>
                  <a:pt x="11" y="90"/>
                </a:lnTo>
                <a:lnTo>
                  <a:pt x="7" y="90"/>
                </a:lnTo>
                <a:lnTo>
                  <a:pt x="7" y="87"/>
                </a:lnTo>
                <a:close/>
                <a:moveTo>
                  <a:pt x="7" y="87"/>
                </a:moveTo>
                <a:lnTo>
                  <a:pt x="7" y="87"/>
                </a:lnTo>
                <a:lnTo>
                  <a:pt x="7" y="90"/>
                </a:lnTo>
                <a:lnTo>
                  <a:pt x="7" y="87"/>
                </a:lnTo>
                <a:close/>
                <a:moveTo>
                  <a:pt x="4" y="87"/>
                </a:moveTo>
                <a:lnTo>
                  <a:pt x="7" y="87"/>
                </a:lnTo>
                <a:lnTo>
                  <a:pt x="7" y="90"/>
                </a:lnTo>
                <a:lnTo>
                  <a:pt x="4" y="90"/>
                </a:lnTo>
                <a:lnTo>
                  <a:pt x="4" y="87"/>
                </a:lnTo>
                <a:close/>
                <a:moveTo>
                  <a:pt x="4" y="90"/>
                </a:moveTo>
                <a:lnTo>
                  <a:pt x="4" y="87"/>
                </a:lnTo>
                <a:lnTo>
                  <a:pt x="4" y="90"/>
                </a:lnTo>
                <a:close/>
                <a:moveTo>
                  <a:pt x="4" y="90"/>
                </a:moveTo>
                <a:lnTo>
                  <a:pt x="4" y="90"/>
                </a:lnTo>
                <a:close/>
                <a:moveTo>
                  <a:pt x="4" y="87"/>
                </a:moveTo>
                <a:lnTo>
                  <a:pt x="4" y="83"/>
                </a:lnTo>
                <a:lnTo>
                  <a:pt x="7" y="87"/>
                </a:lnTo>
                <a:lnTo>
                  <a:pt x="4" y="90"/>
                </a:lnTo>
                <a:lnTo>
                  <a:pt x="4" y="87"/>
                </a:lnTo>
                <a:close/>
                <a:moveTo>
                  <a:pt x="4" y="90"/>
                </a:moveTo>
                <a:lnTo>
                  <a:pt x="4" y="87"/>
                </a:lnTo>
                <a:lnTo>
                  <a:pt x="4" y="90"/>
                </a:lnTo>
                <a:close/>
                <a:moveTo>
                  <a:pt x="4" y="87"/>
                </a:moveTo>
                <a:lnTo>
                  <a:pt x="7" y="87"/>
                </a:lnTo>
                <a:lnTo>
                  <a:pt x="4" y="87"/>
                </a:lnTo>
                <a:close/>
                <a:moveTo>
                  <a:pt x="4" y="87"/>
                </a:moveTo>
                <a:lnTo>
                  <a:pt x="4" y="87"/>
                </a:lnTo>
                <a:close/>
                <a:moveTo>
                  <a:pt x="7" y="83"/>
                </a:moveTo>
                <a:lnTo>
                  <a:pt x="7" y="87"/>
                </a:lnTo>
                <a:lnTo>
                  <a:pt x="4" y="87"/>
                </a:lnTo>
                <a:lnTo>
                  <a:pt x="0" y="87"/>
                </a:lnTo>
                <a:lnTo>
                  <a:pt x="7" y="83"/>
                </a:lnTo>
                <a:close/>
                <a:moveTo>
                  <a:pt x="4" y="83"/>
                </a:moveTo>
                <a:lnTo>
                  <a:pt x="7" y="83"/>
                </a:lnTo>
                <a:lnTo>
                  <a:pt x="0" y="87"/>
                </a:lnTo>
                <a:lnTo>
                  <a:pt x="4" y="83"/>
                </a:lnTo>
                <a:close/>
                <a:moveTo>
                  <a:pt x="0" y="87"/>
                </a:moveTo>
                <a:lnTo>
                  <a:pt x="4" y="83"/>
                </a:lnTo>
                <a:lnTo>
                  <a:pt x="0" y="87"/>
                </a:lnTo>
                <a:close/>
                <a:moveTo>
                  <a:pt x="0" y="87"/>
                </a:moveTo>
                <a:lnTo>
                  <a:pt x="0" y="87"/>
                </a:lnTo>
                <a:close/>
                <a:moveTo>
                  <a:pt x="0" y="83"/>
                </a:moveTo>
                <a:lnTo>
                  <a:pt x="4" y="83"/>
                </a:lnTo>
                <a:lnTo>
                  <a:pt x="0" y="87"/>
                </a:lnTo>
                <a:lnTo>
                  <a:pt x="0" y="83"/>
                </a:lnTo>
                <a:close/>
                <a:moveTo>
                  <a:pt x="0" y="83"/>
                </a:moveTo>
                <a:lnTo>
                  <a:pt x="0" y="83"/>
                </a:lnTo>
                <a:close/>
                <a:moveTo>
                  <a:pt x="4" y="83"/>
                </a:moveTo>
                <a:lnTo>
                  <a:pt x="4" y="83"/>
                </a:lnTo>
                <a:lnTo>
                  <a:pt x="0" y="83"/>
                </a:lnTo>
                <a:lnTo>
                  <a:pt x="4" y="83"/>
                </a:lnTo>
                <a:close/>
                <a:moveTo>
                  <a:pt x="4" y="83"/>
                </a:moveTo>
                <a:lnTo>
                  <a:pt x="4" y="83"/>
                </a:lnTo>
                <a:lnTo>
                  <a:pt x="0" y="83"/>
                </a:lnTo>
                <a:lnTo>
                  <a:pt x="4" y="83"/>
                </a:lnTo>
                <a:close/>
                <a:moveTo>
                  <a:pt x="4" y="79"/>
                </a:moveTo>
                <a:lnTo>
                  <a:pt x="4" y="83"/>
                </a:lnTo>
                <a:lnTo>
                  <a:pt x="0" y="83"/>
                </a:lnTo>
                <a:lnTo>
                  <a:pt x="0" y="79"/>
                </a:lnTo>
                <a:lnTo>
                  <a:pt x="4" y="79"/>
                </a:lnTo>
                <a:close/>
                <a:moveTo>
                  <a:pt x="0" y="76"/>
                </a:moveTo>
                <a:lnTo>
                  <a:pt x="4" y="76"/>
                </a:lnTo>
                <a:lnTo>
                  <a:pt x="4" y="79"/>
                </a:lnTo>
                <a:lnTo>
                  <a:pt x="0" y="79"/>
                </a:lnTo>
                <a:lnTo>
                  <a:pt x="0" y="76"/>
                </a:lnTo>
                <a:close/>
                <a:moveTo>
                  <a:pt x="0" y="76"/>
                </a:moveTo>
                <a:lnTo>
                  <a:pt x="0" y="76"/>
                </a:lnTo>
                <a:close/>
                <a:moveTo>
                  <a:pt x="4" y="76"/>
                </a:moveTo>
                <a:lnTo>
                  <a:pt x="4" y="76"/>
                </a:lnTo>
                <a:lnTo>
                  <a:pt x="0" y="76"/>
                </a:lnTo>
                <a:lnTo>
                  <a:pt x="4" y="76"/>
                </a:lnTo>
                <a:close/>
                <a:moveTo>
                  <a:pt x="4" y="76"/>
                </a:moveTo>
                <a:lnTo>
                  <a:pt x="4" y="76"/>
                </a:lnTo>
                <a:lnTo>
                  <a:pt x="0" y="76"/>
                </a:lnTo>
                <a:lnTo>
                  <a:pt x="0" y="72"/>
                </a:lnTo>
                <a:lnTo>
                  <a:pt x="4" y="76"/>
                </a:lnTo>
                <a:close/>
                <a:moveTo>
                  <a:pt x="4" y="76"/>
                </a:moveTo>
                <a:lnTo>
                  <a:pt x="4" y="76"/>
                </a:lnTo>
                <a:close/>
                <a:moveTo>
                  <a:pt x="0" y="72"/>
                </a:moveTo>
                <a:lnTo>
                  <a:pt x="7" y="72"/>
                </a:lnTo>
                <a:lnTo>
                  <a:pt x="4" y="76"/>
                </a:lnTo>
                <a:lnTo>
                  <a:pt x="0" y="72"/>
                </a:lnTo>
                <a:close/>
                <a:moveTo>
                  <a:pt x="0" y="72"/>
                </a:moveTo>
                <a:lnTo>
                  <a:pt x="0" y="72"/>
                </a:lnTo>
                <a:close/>
                <a:moveTo>
                  <a:pt x="7" y="72"/>
                </a:moveTo>
                <a:lnTo>
                  <a:pt x="7" y="72"/>
                </a:lnTo>
                <a:lnTo>
                  <a:pt x="0" y="72"/>
                </a:lnTo>
                <a:lnTo>
                  <a:pt x="4" y="69"/>
                </a:lnTo>
                <a:lnTo>
                  <a:pt x="7" y="72"/>
                </a:lnTo>
                <a:close/>
                <a:moveTo>
                  <a:pt x="7" y="72"/>
                </a:moveTo>
                <a:lnTo>
                  <a:pt x="7" y="72"/>
                </a:lnTo>
                <a:close/>
                <a:moveTo>
                  <a:pt x="4" y="65"/>
                </a:moveTo>
                <a:lnTo>
                  <a:pt x="7" y="65"/>
                </a:lnTo>
                <a:lnTo>
                  <a:pt x="7" y="72"/>
                </a:lnTo>
                <a:lnTo>
                  <a:pt x="4" y="69"/>
                </a:lnTo>
                <a:lnTo>
                  <a:pt x="4" y="65"/>
                </a:lnTo>
                <a:close/>
                <a:moveTo>
                  <a:pt x="4" y="65"/>
                </a:moveTo>
                <a:lnTo>
                  <a:pt x="11" y="65"/>
                </a:lnTo>
                <a:lnTo>
                  <a:pt x="7" y="65"/>
                </a:lnTo>
                <a:lnTo>
                  <a:pt x="4" y="65"/>
                </a:lnTo>
                <a:close/>
                <a:moveTo>
                  <a:pt x="4" y="65"/>
                </a:moveTo>
                <a:lnTo>
                  <a:pt x="4" y="65"/>
                </a:lnTo>
                <a:close/>
                <a:moveTo>
                  <a:pt x="4" y="62"/>
                </a:moveTo>
                <a:lnTo>
                  <a:pt x="11" y="62"/>
                </a:lnTo>
                <a:lnTo>
                  <a:pt x="11" y="65"/>
                </a:lnTo>
                <a:lnTo>
                  <a:pt x="4" y="65"/>
                </a:lnTo>
                <a:lnTo>
                  <a:pt x="4" y="62"/>
                </a:lnTo>
                <a:close/>
                <a:moveTo>
                  <a:pt x="4" y="62"/>
                </a:moveTo>
                <a:lnTo>
                  <a:pt x="4" y="62"/>
                </a:lnTo>
                <a:close/>
                <a:moveTo>
                  <a:pt x="7" y="54"/>
                </a:moveTo>
                <a:lnTo>
                  <a:pt x="11" y="58"/>
                </a:lnTo>
                <a:lnTo>
                  <a:pt x="11" y="62"/>
                </a:lnTo>
                <a:lnTo>
                  <a:pt x="4" y="62"/>
                </a:lnTo>
                <a:lnTo>
                  <a:pt x="7" y="54"/>
                </a:lnTo>
                <a:close/>
                <a:moveTo>
                  <a:pt x="7" y="54"/>
                </a:moveTo>
                <a:lnTo>
                  <a:pt x="7" y="54"/>
                </a:lnTo>
                <a:close/>
                <a:moveTo>
                  <a:pt x="11" y="51"/>
                </a:moveTo>
                <a:lnTo>
                  <a:pt x="15" y="54"/>
                </a:lnTo>
                <a:lnTo>
                  <a:pt x="11" y="58"/>
                </a:lnTo>
                <a:lnTo>
                  <a:pt x="7" y="54"/>
                </a:lnTo>
                <a:lnTo>
                  <a:pt x="11" y="51"/>
                </a:lnTo>
                <a:close/>
                <a:moveTo>
                  <a:pt x="11" y="51"/>
                </a:moveTo>
                <a:lnTo>
                  <a:pt x="11" y="51"/>
                </a:lnTo>
                <a:close/>
                <a:moveTo>
                  <a:pt x="11" y="44"/>
                </a:moveTo>
                <a:lnTo>
                  <a:pt x="15" y="47"/>
                </a:lnTo>
                <a:lnTo>
                  <a:pt x="15" y="54"/>
                </a:lnTo>
                <a:lnTo>
                  <a:pt x="11" y="51"/>
                </a:lnTo>
                <a:lnTo>
                  <a:pt x="11" y="44"/>
                </a:lnTo>
                <a:close/>
                <a:moveTo>
                  <a:pt x="11" y="44"/>
                </a:moveTo>
                <a:lnTo>
                  <a:pt x="11" y="44"/>
                </a:lnTo>
                <a:close/>
                <a:moveTo>
                  <a:pt x="22" y="29"/>
                </a:moveTo>
                <a:lnTo>
                  <a:pt x="25" y="33"/>
                </a:lnTo>
                <a:lnTo>
                  <a:pt x="15" y="47"/>
                </a:lnTo>
                <a:lnTo>
                  <a:pt x="11" y="44"/>
                </a:lnTo>
                <a:lnTo>
                  <a:pt x="22" y="29"/>
                </a:lnTo>
                <a:close/>
                <a:moveTo>
                  <a:pt x="22" y="29"/>
                </a:moveTo>
                <a:lnTo>
                  <a:pt x="22" y="29"/>
                </a:lnTo>
                <a:close/>
                <a:moveTo>
                  <a:pt x="29" y="18"/>
                </a:moveTo>
                <a:lnTo>
                  <a:pt x="33" y="18"/>
                </a:lnTo>
                <a:lnTo>
                  <a:pt x="25" y="33"/>
                </a:lnTo>
                <a:lnTo>
                  <a:pt x="22" y="29"/>
                </a:lnTo>
                <a:lnTo>
                  <a:pt x="29" y="18"/>
                </a:lnTo>
                <a:close/>
                <a:moveTo>
                  <a:pt x="29" y="18"/>
                </a:moveTo>
                <a:lnTo>
                  <a:pt x="29" y="18"/>
                </a:lnTo>
                <a:close/>
                <a:moveTo>
                  <a:pt x="33" y="15"/>
                </a:moveTo>
                <a:lnTo>
                  <a:pt x="36" y="15"/>
                </a:lnTo>
                <a:lnTo>
                  <a:pt x="33" y="18"/>
                </a:lnTo>
                <a:lnTo>
                  <a:pt x="29" y="18"/>
                </a:lnTo>
                <a:lnTo>
                  <a:pt x="33" y="15"/>
                </a:lnTo>
                <a:close/>
                <a:moveTo>
                  <a:pt x="33" y="15"/>
                </a:moveTo>
                <a:lnTo>
                  <a:pt x="33" y="15"/>
                </a:lnTo>
                <a:close/>
                <a:moveTo>
                  <a:pt x="36" y="15"/>
                </a:moveTo>
                <a:lnTo>
                  <a:pt x="36" y="15"/>
                </a:lnTo>
                <a:lnTo>
                  <a:pt x="33" y="15"/>
                </a:lnTo>
                <a:lnTo>
                  <a:pt x="36" y="8"/>
                </a:lnTo>
                <a:lnTo>
                  <a:pt x="36" y="15"/>
                </a:lnTo>
                <a:close/>
                <a:moveTo>
                  <a:pt x="36" y="15"/>
                </a:moveTo>
                <a:lnTo>
                  <a:pt x="36" y="15"/>
                </a:lnTo>
                <a:close/>
                <a:moveTo>
                  <a:pt x="36" y="8"/>
                </a:moveTo>
                <a:lnTo>
                  <a:pt x="40" y="8"/>
                </a:lnTo>
                <a:lnTo>
                  <a:pt x="36" y="15"/>
                </a:lnTo>
                <a:lnTo>
                  <a:pt x="36" y="8"/>
                </a:lnTo>
                <a:close/>
                <a:moveTo>
                  <a:pt x="36" y="8"/>
                </a:moveTo>
                <a:lnTo>
                  <a:pt x="36" y="8"/>
                </a:lnTo>
                <a:close/>
                <a:moveTo>
                  <a:pt x="40" y="4"/>
                </a:moveTo>
                <a:lnTo>
                  <a:pt x="40" y="8"/>
                </a:lnTo>
                <a:lnTo>
                  <a:pt x="36" y="8"/>
                </a:lnTo>
                <a:lnTo>
                  <a:pt x="40" y="4"/>
                </a:lnTo>
                <a:close/>
                <a:moveTo>
                  <a:pt x="40" y="4"/>
                </a:moveTo>
                <a:lnTo>
                  <a:pt x="40" y="4"/>
                </a:lnTo>
                <a:close/>
                <a:moveTo>
                  <a:pt x="43" y="8"/>
                </a:moveTo>
                <a:lnTo>
                  <a:pt x="43" y="8"/>
                </a:lnTo>
                <a:lnTo>
                  <a:pt x="40" y="8"/>
                </a:lnTo>
                <a:lnTo>
                  <a:pt x="40" y="4"/>
                </a:lnTo>
                <a:lnTo>
                  <a:pt x="43" y="8"/>
                </a:lnTo>
                <a:close/>
                <a:moveTo>
                  <a:pt x="43" y="8"/>
                </a:moveTo>
                <a:lnTo>
                  <a:pt x="43" y="8"/>
                </a:lnTo>
                <a:close/>
                <a:moveTo>
                  <a:pt x="40" y="0"/>
                </a:moveTo>
                <a:lnTo>
                  <a:pt x="47" y="4"/>
                </a:lnTo>
                <a:lnTo>
                  <a:pt x="43" y="8"/>
                </a:lnTo>
                <a:lnTo>
                  <a:pt x="40" y="4"/>
                </a:lnTo>
                <a:lnTo>
                  <a:pt x="40" y="0"/>
                </a:lnTo>
                <a:close/>
                <a:moveTo>
                  <a:pt x="40" y="4"/>
                </a:moveTo>
                <a:lnTo>
                  <a:pt x="40" y="0"/>
                </a:lnTo>
                <a:lnTo>
                  <a:pt x="40" y="4"/>
                </a:lnTo>
                <a:close/>
                <a:moveTo>
                  <a:pt x="43" y="0"/>
                </a:moveTo>
                <a:lnTo>
                  <a:pt x="47" y="4"/>
                </a:lnTo>
                <a:lnTo>
                  <a:pt x="40" y="0"/>
                </a:lnTo>
                <a:lnTo>
                  <a:pt x="43" y="0"/>
                </a:lnTo>
                <a:close/>
                <a:moveTo>
                  <a:pt x="43" y="0"/>
                </a:moveTo>
                <a:lnTo>
                  <a:pt x="43" y="0"/>
                </a:lnTo>
                <a:close/>
                <a:moveTo>
                  <a:pt x="47" y="4"/>
                </a:moveTo>
                <a:lnTo>
                  <a:pt x="47" y="4"/>
                </a:lnTo>
                <a:lnTo>
                  <a:pt x="43" y="0"/>
                </a:lnTo>
                <a:lnTo>
                  <a:pt x="47" y="0"/>
                </a:lnTo>
                <a:lnTo>
                  <a:pt x="47" y="4"/>
                </a:lnTo>
                <a:close/>
                <a:moveTo>
                  <a:pt x="47" y="4"/>
                </a:moveTo>
                <a:lnTo>
                  <a:pt x="47" y="4"/>
                </a:lnTo>
                <a:close/>
                <a:moveTo>
                  <a:pt x="47" y="0"/>
                </a:moveTo>
                <a:lnTo>
                  <a:pt x="51" y="4"/>
                </a:lnTo>
                <a:lnTo>
                  <a:pt x="47" y="4"/>
                </a:lnTo>
                <a:lnTo>
                  <a:pt x="47" y="0"/>
                </a:lnTo>
                <a:close/>
                <a:moveTo>
                  <a:pt x="47" y="0"/>
                </a:moveTo>
                <a:lnTo>
                  <a:pt x="47" y="0"/>
                </a:lnTo>
                <a:close/>
                <a:moveTo>
                  <a:pt x="47" y="0"/>
                </a:moveTo>
                <a:lnTo>
                  <a:pt x="51" y="4"/>
                </a:lnTo>
                <a:lnTo>
                  <a:pt x="47" y="4"/>
                </a:lnTo>
                <a:lnTo>
                  <a:pt x="47" y="0"/>
                </a:lnTo>
                <a:close/>
                <a:moveTo>
                  <a:pt x="47" y="0"/>
                </a:moveTo>
                <a:lnTo>
                  <a:pt x="47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47" y="4"/>
                </a:lnTo>
                <a:lnTo>
                  <a:pt x="47" y="0"/>
                </a:lnTo>
                <a:lnTo>
                  <a:pt x="51" y="0"/>
                </a:lnTo>
                <a:lnTo>
                  <a:pt x="51" y="4"/>
                </a:lnTo>
                <a:close/>
                <a:moveTo>
                  <a:pt x="51" y="4"/>
                </a:moveTo>
                <a:lnTo>
                  <a:pt x="51" y="4"/>
                </a:lnTo>
                <a:close/>
                <a:moveTo>
                  <a:pt x="51" y="0"/>
                </a:moveTo>
                <a:lnTo>
                  <a:pt x="51" y="4"/>
                </a:lnTo>
                <a:lnTo>
                  <a:pt x="47" y="0"/>
                </a:lnTo>
                <a:lnTo>
                  <a:pt x="51" y="0"/>
                </a:lnTo>
                <a:close/>
                <a:moveTo>
                  <a:pt x="51" y="0"/>
                </a:moveTo>
                <a:lnTo>
                  <a:pt x="51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1" y="0"/>
                </a:lnTo>
                <a:lnTo>
                  <a:pt x="51" y="4"/>
                </a:lnTo>
                <a:close/>
                <a:moveTo>
                  <a:pt x="51" y="4"/>
                </a:moveTo>
                <a:lnTo>
                  <a:pt x="51" y="4"/>
                </a:lnTo>
                <a:close/>
                <a:moveTo>
                  <a:pt x="54" y="0"/>
                </a:moveTo>
                <a:lnTo>
                  <a:pt x="51" y="4"/>
                </a:lnTo>
                <a:lnTo>
                  <a:pt x="51" y="0"/>
                </a:lnTo>
                <a:lnTo>
                  <a:pt x="54" y="0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4" y="0"/>
                </a:lnTo>
                <a:lnTo>
                  <a:pt x="51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4" y="0"/>
                </a:lnTo>
                <a:lnTo>
                  <a:pt x="51" y="4"/>
                </a:lnTo>
                <a:close/>
                <a:moveTo>
                  <a:pt x="51" y="4"/>
                </a:moveTo>
                <a:lnTo>
                  <a:pt x="51" y="4"/>
                </a:lnTo>
                <a:close/>
                <a:moveTo>
                  <a:pt x="54" y="0"/>
                </a:moveTo>
                <a:lnTo>
                  <a:pt x="51" y="4"/>
                </a:lnTo>
                <a:lnTo>
                  <a:pt x="54" y="0"/>
                </a:lnTo>
                <a:close/>
                <a:moveTo>
                  <a:pt x="54" y="0"/>
                </a:moveTo>
                <a:lnTo>
                  <a:pt x="54" y="0"/>
                </a:lnTo>
                <a:close/>
                <a:moveTo>
                  <a:pt x="51" y="4"/>
                </a:moveTo>
                <a:lnTo>
                  <a:pt x="51" y="4"/>
                </a:lnTo>
                <a:lnTo>
                  <a:pt x="54" y="0"/>
                </a:lnTo>
                <a:lnTo>
                  <a:pt x="58" y="0"/>
                </a:lnTo>
                <a:lnTo>
                  <a:pt x="51" y="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7" name="Freeform 262"/>
          <p:cNvSpPr>
            <a:spLocks/>
          </p:cNvSpPr>
          <p:nvPr/>
        </p:nvSpPr>
        <p:spPr bwMode="auto">
          <a:xfrm>
            <a:off x="2149740" y="1887538"/>
            <a:ext cx="5924683" cy="3336925"/>
          </a:xfrm>
          <a:custGeom>
            <a:avLst/>
            <a:gdLst>
              <a:gd name="T0" fmla="*/ 5468938 w 3445"/>
              <a:gd name="T1" fmla="*/ 23812 h 2102"/>
              <a:gd name="T2" fmla="*/ 17463 w 3445"/>
              <a:gd name="T3" fmla="*/ 3336925 h 2102"/>
              <a:gd name="T4" fmla="*/ 0 w 3445"/>
              <a:gd name="T5" fmla="*/ 3313113 h 2102"/>
              <a:gd name="T6" fmla="*/ 5457826 w 3445"/>
              <a:gd name="T7" fmla="*/ 0 h 2102"/>
              <a:gd name="T8" fmla="*/ 5468938 w 3445"/>
              <a:gd name="T9" fmla="*/ 23812 h 2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5"/>
              <a:gd name="T16" fmla="*/ 0 h 2102"/>
              <a:gd name="T17" fmla="*/ 3445 w 3445"/>
              <a:gd name="T18" fmla="*/ 2102 h 2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5" h="2102">
                <a:moveTo>
                  <a:pt x="3445" y="15"/>
                </a:moveTo>
                <a:lnTo>
                  <a:pt x="11" y="2102"/>
                </a:lnTo>
                <a:lnTo>
                  <a:pt x="0" y="2087"/>
                </a:lnTo>
                <a:lnTo>
                  <a:pt x="3438" y="0"/>
                </a:lnTo>
                <a:lnTo>
                  <a:pt x="3445" y="15"/>
                </a:lnTo>
                <a:close/>
              </a:path>
            </a:pathLst>
          </a:custGeom>
          <a:solidFill>
            <a:srgbClr val="F1D6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8" name="Freeform 263"/>
          <p:cNvSpPr>
            <a:spLocks/>
          </p:cNvSpPr>
          <p:nvPr/>
        </p:nvSpPr>
        <p:spPr bwMode="auto">
          <a:xfrm>
            <a:off x="6860250" y="2487614"/>
            <a:ext cx="135863" cy="39687"/>
          </a:xfrm>
          <a:custGeom>
            <a:avLst/>
            <a:gdLst>
              <a:gd name="T0" fmla="*/ 0 w 79"/>
              <a:gd name="T1" fmla="*/ 17462 h 25"/>
              <a:gd name="T2" fmla="*/ 125412 w 79"/>
              <a:gd name="T3" fmla="*/ 0 h 25"/>
              <a:gd name="T4" fmla="*/ 125412 w 79"/>
              <a:gd name="T5" fmla="*/ 17462 h 25"/>
              <a:gd name="T6" fmla="*/ 4762 w 79"/>
              <a:gd name="T7" fmla="*/ 39687 h 25"/>
              <a:gd name="T8" fmla="*/ 0 w 79"/>
              <a:gd name="T9" fmla="*/ 17462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5"/>
              <a:gd name="T17" fmla="*/ 79 w 7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5">
                <a:moveTo>
                  <a:pt x="0" y="11"/>
                </a:moveTo>
                <a:lnTo>
                  <a:pt x="79" y="0"/>
                </a:lnTo>
                <a:lnTo>
                  <a:pt x="79" y="11"/>
                </a:lnTo>
                <a:lnTo>
                  <a:pt x="3" y="25"/>
                </a:lnTo>
                <a:lnTo>
                  <a:pt x="0" y="1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89" name="Freeform 264"/>
          <p:cNvSpPr>
            <a:spLocks/>
          </p:cNvSpPr>
          <p:nvPr/>
        </p:nvSpPr>
        <p:spPr bwMode="auto">
          <a:xfrm>
            <a:off x="6574764" y="2533651"/>
            <a:ext cx="135863" cy="34925"/>
          </a:xfrm>
          <a:custGeom>
            <a:avLst/>
            <a:gdLst>
              <a:gd name="T0" fmla="*/ 0 w 79"/>
              <a:gd name="T1" fmla="*/ 17463 h 22"/>
              <a:gd name="T2" fmla="*/ 125412 w 79"/>
              <a:gd name="T3" fmla="*/ 0 h 22"/>
              <a:gd name="T4" fmla="*/ 125412 w 79"/>
              <a:gd name="T5" fmla="*/ 11112 h 22"/>
              <a:gd name="T6" fmla="*/ 0 w 79"/>
              <a:gd name="T7" fmla="*/ 34925 h 22"/>
              <a:gd name="T8" fmla="*/ 0 w 79"/>
              <a:gd name="T9" fmla="*/ 17463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2"/>
              <a:gd name="T17" fmla="*/ 79 w 7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2">
                <a:moveTo>
                  <a:pt x="0" y="11"/>
                </a:moveTo>
                <a:lnTo>
                  <a:pt x="79" y="0"/>
                </a:lnTo>
                <a:lnTo>
                  <a:pt x="79" y="7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0" name="Freeform 265"/>
          <p:cNvSpPr>
            <a:spLocks/>
          </p:cNvSpPr>
          <p:nvPr/>
        </p:nvSpPr>
        <p:spPr bwMode="auto">
          <a:xfrm>
            <a:off x="6289279" y="2573339"/>
            <a:ext cx="135863" cy="39687"/>
          </a:xfrm>
          <a:custGeom>
            <a:avLst/>
            <a:gdLst>
              <a:gd name="T0" fmla="*/ 0 w 79"/>
              <a:gd name="T1" fmla="*/ 23812 h 25"/>
              <a:gd name="T2" fmla="*/ 125412 w 79"/>
              <a:gd name="T3" fmla="*/ 0 h 25"/>
              <a:gd name="T4" fmla="*/ 125412 w 79"/>
              <a:gd name="T5" fmla="*/ 17462 h 25"/>
              <a:gd name="T6" fmla="*/ 0 w 79"/>
              <a:gd name="T7" fmla="*/ 39687 h 25"/>
              <a:gd name="T8" fmla="*/ 0 w 79"/>
              <a:gd name="T9" fmla="*/ 23812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5"/>
              <a:gd name="T17" fmla="*/ 79 w 7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5">
                <a:moveTo>
                  <a:pt x="0" y="15"/>
                </a:moveTo>
                <a:lnTo>
                  <a:pt x="79" y="0"/>
                </a:lnTo>
                <a:lnTo>
                  <a:pt x="79" y="11"/>
                </a:lnTo>
                <a:lnTo>
                  <a:pt x="0" y="25"/>
                </a:lnTo>
                <a:lnTo>
                  <a:pt x="0" y="1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1" name="Freeform 266"/>
          <p:cNvSpPr>
            <a:spLocks/>
          </p:cNvSpPr>
          <p:nvPr/>
        </p:nvSpPr>
        <p:spPr bwMode="auto">
          <a:xfrm>
            <a:off x="5998634" y="2630489"/>
            <a:ext cx="142743" cy="39687"/>
          </a:xfrm>
          <a:custGeom>
            <a:avLst/>
            <a:gdLst>
              <a:gd name="T0" fmla="*/ 0 w 83"/>
              <a:gd name="T1" fmla="*/ 22225 h 25"/>
              <a:gd name="T2" fmla="*/ 125413 w 83"/>
              <a:gd name="T3" fmla="*/ 0 h 25"/>
              <a:gd name="T4" fmla="*/ 131763 w 83"/>
              <a:gd name="T5" fmla="*/ 17462 h 25"/>
              <a:gd name="T6" fmla="*/ 11113 w 83"/>
              <a:gd name="T7" fmla="*/ 39687 h 25"/>
              <a:gd name="T8" fmla="*/ 0 w 83"/>
              <a:gd name="T9" fmla="*/ 22225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5"/>
              <a:gd name="T17" fmla="*/ 83 w 8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5">
                <a:moveTo>
                  <a:pt x="0" y="14"/>
                </a:moveTo>
                <a:lnTo>
                  <a:pt x="79" y="0"/>
                </a:lnTo>
                <a:lnTo>
                  <a:pt x="83" y="11"/>
                </a:lnTo>
                <a:lnTo>
                  <a:pt x="7" y="25"/>
                </a:lnTo>
                <a:lnTo>
                  <a:pt x="0" y="1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2" name="Freeform 267"/>
          <p:cNvSpPr>
            <a:spLocks/>
          </p:cNvSpPr>
          <p:nvPr/>
        </p:nvSpPr>
        <p:spPr bwMode="auto">
          <a:xfrm>
            <a:off x="5720028" y="2687639"/>
            <a:ext cx="135864" cy="46037"/>
          </a:xfrm>
          <a:custGeom>
            <a:avLst/>
            <a:gdLst>
              <a:gd name="T0" fmla="*/ 0 w 79"/>
              <a:gd name="T1" fmla="*/ 34925 h 29"/>
              <a:gd name="T2" fmla="*/ 119063 w 79"/>
              <a:gd name="T3" fmla="*/ 0 h 29"/>
              <a:gd name="T4" fmla="*/ 125413 w 79"/>
              <a:gd name="T5" fmla="*/ 17462 h 29"/>
              <a:gd name="T6" fmla="*/ 4763 w 79"/>
              <a:gd name="T7" fmla="*/ 46037 h 29"/>
              <a:gd name="T8" fmla="*/ 0 w 79"/>
              <a:gd name="T9" fmla="*/ 34925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9"/>
              <a:gd name="T17" fmla="*/ 79 w 79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9">
                <a:moveTo>
                  <a:pt x="0" y="22"/>
                </a:moveTo>
                <a:lnTo>
                  <a:pt x="75" y="0"/>
                </a:lnTo>
                <a:lnTo>
                  <a:pt x="79" y="11"/>
                </a:lnTo>
                <a:lnTo>
                  <a:pt x="3" y="29"/>
                </a:lnTo>
                <a:lnTo>
                  <a:pt x="0" y="2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3" name="Freeform 268"/>
          <p:cNvSpPr>
            <a:spLocks/>
          </p:cNvSpPr>
          <p:nvPr/>
        </p:nvSpPr>
        <p:spPr bwMode="auto">
          <a:xfrm>
            <a:off x="5439702" y="2755900"/>
            <a:ext cx="130704" cy="57150"/>
          </a:xfrm>
          <a:custGeom>
            <a:avLst/>
            <a:gdLst>
              <a:gd name="T0" fmla="*/ 0 w 76"/>
              <a:gd name="T1" fmla="*/ 39687 h 36"/>
              <a:gd name="T2" fmla="*/ 120650 w 76"/>
              <a:gd name="T3" fmla="*/ 0 h 36"/>
              <a:gd name="T4" fmla="*/ 120650 w 76"/>
              <a:gd name="T5" fmla="*/ 17462 h 36"/>
              <a:gd name="T6" fmla="*/ 6350 w 76"/>
              <a:gd name="T7" fmla="*/ 57150 h 36"/>
              <a:gd name="T8" fmla="*/ 0 w 76"/>
              <a:gd name="T9" fmla="*/ 3968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36"/>
              <a:gd name="T17" fmla="*/ 76 w 7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36">
                <a:moveTo>
                  <a:pt x="0" y="25"/>
                </a:moveTo>
                <a:lnTo>
                  <a:pt x="76" y="0"/>
                </a:lnTo>
                <a:lnTo>
                  <a:pt x="76" y="11"/>
                </a:lnTo>
                <a:lnTo>
                  <a:pt x="4" y="36"/>
                </a:lnTo>
                <a:lnTo>
                  <a:pt x="0" y="25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4" name="Freeform 269"/>
          <p:cNvSpPr>
            <a:spLocks/>
          </p:cNvSpPr>
          <p:nvPr/>
        </p:nvSpPr>
        <p:spPr bwMode="auto">
          <a:xfrm>
            <a:off x="5161096" y="2830513"/>
            <a:ext cx="137583" cy="63500"/>
          </a:xfrm>
          <a:custGeom>
            <a:avLst/>
            <a:gdLst>
              <a:gd name="T0" fmla="*/ 0 w 80"/>
              <a:gd name="T1" fmla="*/ 46037 h 40"/>
              <a:gd name="T2" fmla="*/ 120650 w 80"/>
              <a:gd name="T3" fmla="*/ 0 h 40"/>
              <a:gd name="T4" fmla="*/ 127000 w 80"/>
              <a:gd name="T5" fmla="*/ 17462 h 40"/>
              <a:gd name="T6" fmla="*/ 6350 w 80"/>
              <a:gd name="T7" fmla="*/ 63500 h 40"/>
              <a:gd name="T8" fmla="*/ 0 w 80"/>
              <a:gd name="T9" fmla="*/ 4603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40"/>
              <a:gd name="T17" fmla="*/ 80 w 8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40">
                <a:moveTo>
                  <a:pt x="0" y="29"/>
                </a:moveTo>
                <a:lnTo>
                  <a:pt x="76" y="0"/>
                </a:lnTo>
                <a:lnTo>
                  <a:pt x="80" y="11"/>
                </a:lnTo>
                <a:lnTo>
                  <a:pt x="4" y="40"/>
                </a:lnTo>
                <a:lnTo>
                  <a:pt x="0" y="2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5" name="Freeform 270"/>
          <p:cNvSpPr>
            <a:spLocks/>
          </p:cNvSpPr>
          <p:nvPr/>
        </p:nvSpPr>
        <p:spPr bwMode="auto">
          <a:xfrm>
            <a:off x="4889368" y="2927350"/>
            <a:ext cx="128984" cy="57150"/>
          </a:xfrm>
          <a:custGeom>
            <a:avLst/>
            <a:gdLst>
              <a:gd name="T0" fmla="*/ 0 w 75"/>
              <a:gd name="T1" fmla="*/ 46037 h 36"/>
              <a:gd name="T2" fmla="*/ 114300 w 75"/>
              <a:gd name="T3" fmla="*/ 0 h 36"/>
              <a:gd name="T4" fmla="*/ 119062 w 75"/>
              <a:gd name="T5" fmla="*/ 17462 h 36"/>
              <a:gd name="T6" fmla="*/ 4762 w 75"/>
              <a:gd name="T7" fmla="*/ 57150 h 36"/>
              <a:gd name="T8" fmla="*/ 0 w 75"/>
              <a:gd name="T9" fmla="*/ 4603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36"/>
              <a:gd name="T17" fmla="*/ 75 w 7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36">
                <a:moveTo>
                  <a:pt x="0" y="29"/>
                </a:moveTo>
                <a:lnTo>
                  <a:pt x="72" y="0"/>
                </a:lnTo>
                <a:lnTo>
                  <a:pt x="75" y="11"/>
                </a:lnTo>
                <a:lnTo>
                  <a:pt x="3" y="36"/>
                </a:lnTo>
                <a:lnTo>
                  <a:pt x="0" y="29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6" name="Freeform 271"/>
          <p:cNvSpPr>
            <a:spLocks/>
          </p:cNvSpPr>
          <p:nvPr/>
        </p:nvSpPr>
        <p:spPr bwMode="auto">
          <a:xfrm>
            <a:off x="4615921" y="3024188"/>
            <a:ext cx="130704" cy="69850"/>
          </a:xfrm>
          <a:custGeom>
            <a:avLst/>
            <a:gdLst>
              <a:gd name="T0" fmla="*/ 0 w 76"/>
              <a:gd name="T1" fmla="*/ 52388 h 44"/>
              <a:gd name="T2" fmla="*/ 114300 w 76"/>
              <a:gd name="T3" fmla="*/ 0 h 44"/>
              <a:gd name="T4" fmla="*/ 120650 w 76"/>
              <a:gd name="T5" fmla="*/ 17463 h 44"/>
              <a:gd name="T6" fmla="*/ 6350 w 76"/>
              <a:gd name="T7" fmla="*/ 69850 h 44"/>
              <a:gd name="T8" fmla="*/ 0 w 76"/>
              <a:gd name="T9" fmla="*/ 52388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44"/>
              <a:gd name="T17" fmla="*/ 76 w 76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44">
                <a:moveTo>
                  <a:pt x="0" y="33"/>
                </a:moveTo>
                <a:lnTo>
                  <a:pt x="72" y="0"/>
                </a:lnTo>
                <a:lnTo>
                  <a:pt x="76" y="11"/>
                </a:lnTo>
                <a:lnTo>
                  <a:pt x="4" y="44"/>
                </a:lnTo>
                <a:lnTo>
                  <a:pt x="0" y="3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7" name="Freeform 272"/>
          <p:cNvSpPr>
            <a:spLocks/>
          </p:cNvSpPr>
          <p:nvPr/>
        </p:nvSpPr>
        <p:spPr bwMode="auto">
          <a:xfrm>
            <a:off x="4356233" y="3138488"/>
            <a:ext cx="128984" cy="69850"/>
          </a:xfrm>
          <a:custGeom>
            <a:avLst/>
            <a:gdLst>
              <a:gd name="T0" fmla="*/ 0 w 75"/>
              <a:gd name="T1" fmla="*/ 57150 h 44"/>
              <a:gd name="T2" fmla="*/ 107950 w 75"/>
              <a:gd name="T3" fmla="*/ 0 h 44"/>
              <a:gd name="T4" fmla="*/ 119062 w 75"/>
              <a:gd name="T5" fmla="*/ 17463 h 44"/>
              <a:gd name="T6" fmla="*/ 4762 w 75"/>
              <a:gd name="T7" fmla="*/ 69850 h 44"/>
              <a:gd name="T8" fmla="*/ 0 w 75"/>
              <a:gd name="T9" fmla="*/ 5715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44"/>
              <a:gd name="T17" fmla="*/ 75 w 75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44">
                <a:moveTo>
                  <a:pt x="0" y="36"/>
                </a:moveTo>
                <a:lnTo>
                  <a:pt x="68" y="0"/>
                </a:lnTo>
                <a:lnTo>
                  <a:pt x="75" y="11"/>
                </a:lnTo>
                <a:lnTo>
                  <a:pt x="3" y="44"/>
                </a:lnTo>
                <a:lnTo>
                  <a:pt x="0" y="3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8" name="Freeform 273"/>
          <p:cNvSpPr>
            <a:spLocks/>
          </p:cNvSpPr>
          <p:nvPr/>
        </p:nvSpPr>
        <p:spPr bwMode="auto">
          <a:xfrm>
            <a:off x="4101704" y="3259138"/>
            <a:ext cx="130704" cy="74612"/>
          </a:xfrm>
          <a:custGeom>
            <a:avLst/>
            <a:gdLst>
              <a:gd name="T0" fmla="*/ 0 w 76"/>
              <a:gd name="T1" fmla="*/ 57150 h 47"/>
              <a:gd name="T2" fmla="*/ 109538 w 76"/>
              <a:gd name="T3" fmla="*/ 0 h 47"/>
              <a:gd name="T4" fmla="*/ 120650 w 76"/>
              <a:gd name="T5" fmla="*/ 17462 h 47"/>
              <a:gd name="T6" fmla="*/ 11112 w 76"/>
              <a:gd name="T7" fmla="*/ 74612 h 47"/>
              <a:gd name="T8" fmla="*/ 0 w 76"/>
              <a:gd name="T9" fmla="*/ 5715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47"/>
              <a:gd name="T17" fmla="*/ 76 w 7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47">
                <a:moveTo>
                  <a:pt x="0" y="36"/>
                </a:moveTo>
                <a:lnTo>
                  <a:pt x="69" y="0"/>
                </a:lnTo>
                <a:lnTo>
                  <a:pt x="76" y="11"/>
                </a:lnTo>
                <a:lnTo>
                  <a:pt x="7" y="47"/>
                </a:lnTo>
                <a:lnTo>
                  <a:pt x="0" y="36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099" name="Freeform 274"/>
          <p:cNvSpPr>
            <a:spLocks/>
          </p:cNvSpPr>
          <p:nvPr/>
        </p:nvSpPr>
        <p:spPr bwMode="auto">
          <a:xfrm>
            <a:off x="3854054" y="3390901"/>
            <a:ext cx="123825" cy="85725"/>
          </a:xfrm>
          <a:custGeom>
            <a:avLst/>
            <a:gdLst>
              <a:gd name="T0" fmla="*/ 0 w 72"/>
              <a:gd name="T1" fmla="*/ 68263 h 54"/>
              <a:gd name="T2" fmla="*/ 107950 w 72"/>
              <a:gd name="T3" fmla="*/ 0 h 54"/>
              <a:gd name="T4" fmla="*/ 114300 w 72"/>
              <a:gd name="T5" fmla="*/ 15875 h 54"/>
              <a:gd name="T6" fmla="*/ 11112 w 72"/>
              <a:gd name="T7" fmla="*/ 85725 h 54"/>
              <a:gd name="T8" fmla="*/ 0 w 72"/>
              <a:gd name="T9" fmla="*/ 68263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54"/>
              <a:gd name="T17" fmla="*/ 72 w 72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54">
                <a:moveTo>
                  <a:pt x="0" y="43"/>
                </a:moveTo>
                <a:lnTo>
                  <a:pt x="68" y="0"/>
                </a:lnTo>
                <a:lnTo>
                  <a:pt x="72" y="10"/>
                </a:lnTo>
                <a:lnTo>
                  <a:pt x="7" y="54"/>
                </a:lnTo>
                <a:lnTo>
                  <a:pt x="0" y="43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0" name="Freeform 275"/>
          <p:cNvSpPr>
            <a:spLocks/>
          </p:cNvSpPr>
          <p:nvPr/>
        </p:nvSpPr>
        <p:spPr bwMode="auto">
          <a:xfrm>
            <a:off x="3611563" y="3538538"/>
            <a:ext cx="123825" cy="92075"/>
          </a:xfrm>
          <a:custGeom>
            <a:avLst/>
            <a:gdLst>
              <a:gd name="T0" fmla="*/ 0 w 72"/>
              <a:gd name="T1" fmla="*/ 74613 h 58"/>
              <a:gd name="T2" fmla="*/ 103188 w 72"/>
              <a:gd name="T3" fmla="*/ 0 h 58"/>
              <a:gd name="T4" fmla="*/ 114300 w 72"/>
              <a:gd name="T5" fmla="*/ 17463 h 58"/>
              <a:gd name="T6" fmla="*/ 12700 w 72"/>
              <a:gd name="T7" fmla="*/ 92075 h 58"/>
              <a:gd name="T8" fmla="*/ 0 w 72"/>
              <a:gd name="T9" fmla="*/ 74613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58"/>
              <a:gd name="T17" fmla="*/ 72 w 72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58">
                <a:moveTo>
                  <a:pt x="0" y="47"/>
                </a:moveTo>
                <a:lnTo>
                  <a:pt x="65" y="0"/>
                </a:lnTo>
                <a:lnTo>
                  <a:pt x="72" y="11"/>
                </a:lnTo>
                <a:lnTo>
                  <a:pt x="8" y="58"/>
                </a:lnTo>
                <a:lnTo>
                  <a:pt x="0" y="4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1" name="Freeform 276"/>
          <p:cNvSpPr>
            <a:spLocks/>
          </p:cNvSpPr>
          <p:nvPr/>
        </p:nvSpPr>
        <p:spPr bwMode="auto">
          <a:xfrm>
            <a:off x="3382831" y="3692526"/>
            <a:ext cx="118665" cy="98425"/>
          </a:xfrm>
          <a:custGeom>
            <a:avLst/>
            <a:gdLst>
              <a:gd name="T0" fmla="*/ 0 w 69"/>
              <a:gd name="T1" fmla="*/ 80963 h 62"/>
              <a:gd name="T2" fmla="*/ 96837 w 69"/>
              <a:gd name="T3" fmla="*/ 0 h 62"/>
              <a:gd name="T4" fmla="*/ 109537 w 69"/>
              <a:gd name="T5" fmla="*/ 17463 h 62"/>
              <a:gd name="T6" fmla="*/ 11112 w 69"/>
              <a:gd name="T7" fmla="*/ 98425 h 62"/>
              <a:gd name="T8" fmla="*/ 0 w 69"/>
              <a:gd name="T9" fmla="*/ 80963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2"/>
              <a:gd name="T17" fmla="*/ 69 w 69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2">
                <a:moveTo>
                  <a:pt x="0" y="51"/>
                </a:moveTo>
                <a:lnTo>
                  <a:pt x="61" y="0"/>
                </a:lnTo>
                <a:lnTo>
                  <a:pt x="69" y="11"/>
                </a:lnTo>
                <a:lnTo>
                  <a:pt x="7" y="62"/>
                </a:lnTo>
                <a:lnTo>
                  <a:pt x="0" y="5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2" name="Freeform 277"/>
          <p:cNvSpPr>
            <a:spLocks/>
          </p:cNvSpPr>
          <p:nvPr/>
        </p:nvSpPr>
        <p:spPr bwMode="auto">
          <a:xfrm>
            <a:off x="3159258" y="3863976"/>
            <a:ext cx="111786" cy="98425"/>
          </a:xfrm>
          <a:custGeom>
            <a:avLst/>
            <a:gdLst>
              <a:gd name="T0" fmla="*/ 0 w 65"/>
              <a:gd name="T1" fmla="*/ 85725 h 62"/>
              <a:gd name="T2" fmla="*/ 98425 w 65"/>
              <a:gd name="T3" fmla="*/ 0 h 62"/>
              <a:gd name="T4" fmla="*/ 103187 w 65"/>
              <a:gd name="T5" fmla="*/ 12700 h 62"/>
              <a:gd name="T6" fmla="*/ 12700 w 65"/>
              <a:gd name="T7" fmla="*/ 98425 h 62"/>
              <a:gd name="T8" fmla="*/ 0 w 65"/>
              <a:gd name="T9" fmla="*/ 85725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2"/>
              <a:gd name="T17" fmla="*/ 65 w 65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2">
                <a:moveTo>
                  <a:pt x="0" y="54"/>
                </a:moveTo>
                <a:lnTo>
                  <a:pt x="62" y="0"/>
                </a:lnTo>
                <a:lnTo>
                  <a:pt x="65" y="8"/>
                </a:lnTo>
                <a:lnTo>
                  <a:pt x="8" y="62"/>
                </a:lnTo>
                <a:lnTo>
                  <a:pt x="0" y="5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3" name="Freeform 278"/>
          <p:cNvSpPr>
            <a:spLocks/>
          </p:cNvSpPr>
          <p:nvPr/>
        </p:nvSpPr>
        <p:spPr bwMode="auto">
          <a:xfrm>
            <a:off x="2942565" y="4041775"/>
            <a:ext cx="111786" cy="103188"/>
          </a:xfrm>
          <a:custGeom>
            <a:avLst/>
            <a:gdLst>
              <a:gd name="T0" fmla="*/ 0 w 65"/>
              <a:gd name="T1" fmla="*/ 90488 h 65"/>
              <a:gd name="T2" fmla="*/ 92075 w 65"/>
              <a:gd name="T3" fmla="*/ 0 h 65"/>
              <a:gd name="T4" fmla="*/ 103187 w 65"/>
              <a:gd name="T5" fmla="*/ 17463 h 65"/>
              <a:gd name="T6" fmla="*/ 11112 w 65"/>
              <a:gd name="T7" fmla="*/ 103188 h 65"/>
              <a:gd name="T8" fmla="*/ 0 w 65"/>
              <a:gd name="T9" fmla="*/ 904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5"/>
              <a:gd name="T17" fmla="*/ 65 w 65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5">
                <a:moveTo>
                  <a:pt x="0" y="57"/>
                </a:moveTo>
                <a:lnTo>
                  <a:pt x="58" y="0"/>
                </a:lnTo>
                <a:lnTo>
                  <a:pt x="65" y="11"/>
                </a:lnTo>
                <a:lnTo>
                  <a:pt x="7" y="65"/>
                </a:lnTo>
                <a:lnTo>
                  <a:pt x="0" y="5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4" name="Freeform 279"/>
          <p:cNvSpPr>
            <a:spLocks/>
          </p:cNvSpPr>
          <p:nvPr/>
        </p:nvSpPr>
        <p:spPr bwMode="auto">
          <a:xfrm>
            <a:off x="2737909" y="4230688"/>
            <a:ext cx="106627" cy="107950"/>
          </a:xfrm>
          <a:custGeom>
            <a:avLst/>
            <a:gdLst>
              <a:gd name="T0" fmla="*/ 0 w 62"/>
              <a:gd name="T1" fmla="*/ 90487 h 68"/>
              <a:gd name="T2" fmla="*/ 92075 w 62"/>
              <a:gd name="T3" fmla="*/ 0 h 68"/>
              <a:gd name="T4" fmla="*/ 98425 w 62"/>
              <a:gd name="T5" fmla="*/ 11112 h 68"/>
              <a:gd name="T6" fmla="*/ 12700 w 62"/>
              <a:gd name="T7" fmla="*/ 107950 h 68"/>
              <a:gd name="T8" fmla="*/ 0 w 62"/>
              <a:gd name="T9" fmla="*/ 9048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8"/>
              <a:gd name="T17" fmla="*/ 62 w 62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8">
                <a:moveTo>
                  <a:pt x="0" y="57"/>
                </a:moveTo>
                <a:lnTo>
                  <a:pt x="58" y="0"/>
                </a:lnTo>
                <a:lnTo>
                  <a:pt x="62" y="7"/>
                </a:lnTo>
                <a:lnTo>
                  <a:pt x="8" y="68"/>
                </a:lnTo>
                <a:lnTo>
                  <a:pt x="0" y="57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5" name="Freeform 280"/>
          <p:cNvSpPr>
            <a:spLocks/>
          </p:cNvSpPr>
          <p:nvPr/>
        </p:nvSpPr>
        <p:spPr bwMode="auto">
          <a:xfrm>
            <a:off x="2547012" y="4424363"/>
            <a:ext cx="104907" cy="107950"/>
          </a:xfrm>
          <a:custGeom>
            <a:avLst/>
            <a:gdLst>
              <a:gd name="T0" fmla="*/ 0 w 61"/>
              <a:gd name="T1" fmla="*/ 96837 h 68"/>
              <a:gd name="T2" fmla="*/ 79375 w 61"/>
              <a:gd name="T3" fmla="*/ 0 h 68"/>
              <a:gd name="T4" fmla="*/ 96837 w 61"/>
              <a:gd name="T5" fmla="*/ 17462 h 68"/>
              <a:gd name="T6" fmla="*/ 11112 w 61"/>
              <a:gd name="T7" fmla="*/ 107950 h 68"/>
              <a:gd name="T8" fmla="*/ 0 w 61"/>
              <a:gd name="T9" fmla="*/ 9683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68"/>
              <a:gd name="T17" fmla="*/ 61 w 61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68">
                <a:moveTo>
                  <a:pt x="0" y="61"/>
                </a:moveTo>
                <a:lnTo>
                  <a:pt x="50" y="0"/>
                </a:lnTo>
                <a:lnTo>
                  <a:pt x="61" y="11"/>
                </a:lnTo>
                <a:lnTo>
                  <a:pt x="7" y="68"/>
                </a:lnTo>
                <a:lnTo>
                  <a:pt x="0" y="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6" name="Freeform 281"/>
          <p:cNvSpPr>
            <a:spLocks/>
          </p:cNvSpPr>
          <p:nvPr/>
        </p:nvSpPr>
        <p:spPr bwMode="auto">
          <a:xfrm>
            <a:off x="2354396" y="4635500"/>
            <a:ext cx="104907" cy="103188"/>
          </a:xfrm>
          <a:custGeom>
            <a:avLst/>
            <a:gdLst>
              <a:gd name="T0" fmla="*/ 0 w 61"/>
              <a:gd name="T1" fmla="*/ 92075 h 65"/>
              <a:gd name="T2" fmla="*/ 79375 w 61"/>
              <a:gd name="T3" fmla="*/ 0 h 65"/>
              <a:gd name="T4" fmla="*/ 96837 w 61"/>
              <a:gd name="T5" fmla="*/ 6350 h 65"/>
              <a:gd name="T6" fmla="*/ 17462 w 61"/>
              <a:gd name="T7" fmla="*/ 103188 h 65"/>
              <a:gd name="T8" fmla="*/ 0 w 61"/>
              <a:gd name="T9" fmla="*/ 92075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65"/>
              <a:gd name="T17" fmla="*/ 61 w 61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65">
                <a:moveTo>
                  <a:pt x="0" y="58"/>
                </a:moveTo>
                <a:lnTo>
                  <a:pt x="50" y="0"/>
                </a:lnTo>
                <a:lnTo>
                  <a:pt x="61" y="4"/>
                </a:lnTo>
                <a:lnTo>
                  <a:pt x="11" y="65"/>
                </a:lnTo>
                <a:lnTo>
                  <a:pt x="0" y="5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7" name="Freeform 282"/>
          <p:cNvSpPr>
            <a:spLocks/>
          </p:cNvSpPr>
          <p:nvPr/>
        </p:nvSpPr>
        <p:spPr bwMode="auto">
          <a:xfrm>
            <a:off x="2180696" y="4841875"/>
            <a:ext cx="99748" cy="107950"/>
          </a:xfrm>
          <a:custGeom>
            <a:avLst/>
            <a:gdLst>
              <a:gd name="T0" fmla="*/ 0 w 58"/>
              <a:gd name="T1" fmla="*/ 96837 h 68"/>
              <a:gd name="T2" fmla="*/ 74613 w 58"/>
              <a:gd name="T3" fmla="*/ 0 h 68"/>
              <a:gd name="T4" fmla="*/ 92075 w 58"/>
              <a:gd name="T5" fmla="*/ 11112 h 68"/>
              <a:gd name="T6" fmla="*/ 11113 w 58"/>
              <a:gd name="T7" fmla="*/ 107950 h 68"/>
              <a:gd name="T8" fmla="*/ 0 w 58"/>
              <a:gd name="T9" fmla="*/ 9683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68"/>
              <a:gd name="T17" fmla="*/ 58 w 58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68">
                <a:moveTo>
                  <a:pt x="0" y="61"/>
                </a:moveTo>
                <a:lnTo>
                  <a:pt x="47" y="0"/>
                </a:lnTo>
                <a:lnTo>
                  <a:pt x="58" y="7"/>
                </a:lnTo>
                <a:lnTo>
                  <a:pt x="7" y="68"/>
                </a:lnTo>
                <a:lnTo>
                  <a:pt x="0" y="61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8" name="Freeform 283"/>
          <p:cNvSpPr>
            <a:spLocks/>
          </p:cNvSpPr>
          <p:nvPr/>
        </p:nvSpPr>
        <p:spPr bwMode="auto">
          <a:xfrm>
            <a:off x="2006998" y="5057775"/>
            <a:ext cx="92869" cy="109538"/>
          </a:xfrm>
          <a:custGeom>
            <a:avLst/>
            <a:gdLst>
              <a:gd name="T0" fmla="*/ 0 w 54"/>
              <a:gd name="T1" fmla="*/ 98425 h 69"/>
              <a:gd name="T2" fmla="*/ 74613 w 54"/>
              <a:gd name="T3" fmla="*/ 0 h 69"/>
              <a:gd name="T4" fmla="*/ 85725 w 54"/>
              <a:gd name="T5" fmla="*/ 6350 h 69"/>
              <a:gd name="T6" fmla="*/ 17463 w 54"/>
              <a:gd name="T7" fmla="*/ 109538 h 69"/>
              <a:gd name="T8" fmla="*/ 0 w 54"/>
              <a:gd name="T9" fmla="*/ 98425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9"/>
              <a:gd name="T17" fmla="*/ 54 w 54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9">
                <a:moveTo>
                  <a:pt x="0" y="62"/>
                </a:moveTo>
                <a:lnTo>
                  <a:pt x="47" y="0"/>
                </a:lnTo>
                <a:lnTo>
                  <a:pt x="54" y="4"/>
                </a:lnTo>
                <a:lnTo>
                  <a:pt x="11" y="69"/>
                </a:lnTo>
                <a:lnTo>
                  <a:pt x="0" y="62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09" name="Freeform 284"/>
          <p:cNvSpPr>
            <a:spLocks/>
          </p:cNvSpPr>
          <p:nvPr/>
        </p:nvSpPr>
        <p:spPr bwMode="auto">
          <a:xfrm>
            <a:off x="1852216" y="5281613"/>
            <a:ext cx="87709" cy="114300"/>
          </a:xfrm>
          <a:custGeom>
            <a:avLst/>
            <a:gdLst>
              <a:gd name="T0" fmla="*/ 0 w 51"/>
              <a:gd name="T1" fmla="*/ 101600 h 72"/>
              <a:gd name="T2" fmla="*/ 63500 w 51"/>
              <a:gd name="T3" fmla="*/ 0 h 72"/>
              <a:gd name="T4" fmla="*/ 80962 w 51"/>
              <a:gd name="T5" fmla="*/ 4762 h 72"/>
              <a:gd name="T6" fmla="*/ 11112 w 51"/>
              <a:gd name="T7" fmla="*/ 114300 h 72"/>
              <a:gd name="T8" fmla="*/ 0 w 51"/>
              <a:gd name="T9" fmla="*/ 10160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72"/>
              <a:gd name="T17" fmla="*/ 51 w 5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72">
                <a:moveTo>
                  <a:pt x="0" y="64"/>
                </a:moveTo>
                <a:lnTo>
                  <a:pt x="40" y="0"/>
                </a:lnTo>
                <a:lnTo>
                  <a:pt x="51" y="3"/>
                </a:lnTo>
                <a:lnTo>
                  <a:pt x="7" y="72"/>
                </a:lnTo>
                <a:lnTo>
                  <a:pt x="0" y="64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0" name="Freeform 285"/>
          <p:cNvSpPr>
            <a:spLocks/>
          </p:cNvSpPr>
          <p:nvPr/>
        </p:nvSpPr>
        <p:spPr bwMode="auto">
          <a:xfrm>
            <a:off x="6977196" y="2430464"/>
            <a:ext cx="37835" cy="142875"/>
          </a:xfrm>
          <a:custGeom>
            <a:avLst/>
            <a:gdLst>
              <a:gd name="T0" fmla="*/ 17463 w 22"/>
              <a:gd name="T1" fmla="*/ 0 h 90"/>
              <a:gd name="T2" fmla="*/ 34925 w 22"/>
              <a:gd name="T3" fmla="*/ 138113 h 90"/>
              <a:gd name="T4" fmla="*/ 22225 w 22"/>
              <a:gd name="T5" fmla="*/ 142875 h 90"/>
              <a:gd name="T6" fmla="*/ 0 w 22"/>
              <a:gd name="T7" fmla="*/ 0 h 90"/>
              <a:gd name="T8" fmla="*/ 17463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11" y="0"/>
                </a:moveTo>
                <a:lnTo>
                  <a:pt x="22" y="87"/>
                </a:lnTo>
                <a:lnTo>
                  <a:pt x="14" y="9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1" name="Freeform 286"/>
          <p:cNvSpPr>
            <a:spLocks/>
          </p:cNvSpPr>
          <p:nvPr/>
        </p:nvSpPr>
        <p:spPr bwMode="auto">
          <a:xfrm>
            <a:off x="6829294" y="2447926"/>
            <a:ext cx="30956" cy="142875"/>
          </a:xfrm>
          <a:custGeom>
            <a:avLst/>
            <a:gdLst>
              <a:gd name="T0" fmla="*/ 11112 w 18"/>
              <a:gd name="T1" fmla="*/ 0 h 90"/>
              <a:gd name="T2" fmla="*/ 28575 w 18"/>
              <a:gd name="T3" fmla="*/ 142875 h 90"/>
              <a:gd name="T4" fmla="*/ 22225 w 18"/>
              <a:gd name="T5" fmla="*/ 142875 h 90"/>
              <a:gd name="T6" fmla="*/ 0 w 18"/>
              <a:gd name="T7" fmla="*/ 0 h 90"/>
              <a:gd name="T8" fmla="*/ 11112 w 18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90"/>
              <a:gd name="T17" fmla="*/ 18 w 18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90">
                <a:moveTo>
                  <a:pt x="7" y="0"/>
                </a:moveTo>
                <a:lnTo>
                  <a:pt x="18" y="90"/>
                </a:lnTo>
                <a:lnTo>
                  <a:pt x="14" y="9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2" name="Freeform 287"/>
          <p:cNvSpPr>
            <a:spLocks/>
          </p:cNvSpPr>
          <p:nvPr/>
        </p:nvSpPr>
        <p:spPr bwMode="auto">
          <a:xfrm>
            <a:off x="6672792" y="2470151"/>
            <a:ext cx="37835" cy="142875"/>
          </a:xfrm>
          <a:custGeom>
            <a:avLst/>
            <a:gdLst>
              <a:gd name="T0" fmla="*/ 12700 w 22"/>
              <a:gd name="T1" fmla="*/ 0 h 90"/>
              <a:gd name="T2" fmla="*/ 34925 w 22"/>
              <a:gd name="T3" fmla="*/ 142875 h 90"/>
              <a:gd name="T4" fmla="*/ 23812 w 22"/>
              <a:gd name="T5" fmla="*/ 142875 h 90"/>
              <a:gd name="T6" fmla="*/ 0 w 22"/>
              <a:gd name="T7" fmla="*/ 0 h 90"/>
              <a:gd name="T8" fmla="*/ 12700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8" y="0"/>
                </a:moveTo>
                <a:lnTo>
                  <a:pt x="22" y="90"/>
                </a:lnTo>
                <a:lnTo>
                  <a:pt x="15" y="9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3" name="Freeform 288"/>
          <p:cNvSpPr>
            <a:spLocks/>
          </p:cNvSpPr>
          <p:nvPr/>
        </p:nvSpPr>
        <p:spPr bwMode="auto">
          <a:xfrm>
            <a:off x="6518011" y="2493964"/>
            <a:ext cx="37835" cy="142875"/>
          </a:xfrm>
          <a:custGeom>
            <a:avLst/>
            <a:gdLst>
              <a:gd name="T0" fmla="*/ 12700 w 22"/>
              <a:gd name="T1" fmla="*/ 0 h 90"/>
              <a:gd name="T2" fmla="*/ 34925 w 22"/>
              <a:gd name="T3" fmla="*/ 136525 h 90"/>
              <a:gd name="T4" fmla="*/ 23812 w 22"/>
              <a:gd name="T5" fmla="*/ 142875 h 90"/>
              <a:gd name="T6" fmla="*/ 0 w 22"/>
              <a:gd name="T7" fmla="*/ 4762 h 90"/>
              <a:gd name="T8" fmla="*/ 12700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8" y="0"/>
                </a:moveTo>
                <a:lnTo>
                  <a:pt x="22" y="86"/>
                </a:lnTo>
                <a:lnTo>
                  <a:pt x="15" y="90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4" name="Freeform 289"/>
          <p:cNvSpPr>
            <a:spLocks/>
          </p:cNvSpPr>
          <p:nvPr/>
        </p:nvSpPr>
        <p:spPr bwMode="auto">
          <a:xfrm>
            <a:off x="6363230" y="2522539"/>
            <a:ext cx="37835" cy="142875"/>
          </a:xfrm>
          <a:custGeom>
            <a:avLst/>
            <a:gdLst>
              <a:gd name="T0" fmla="*/ 12700 w 22"/>
              <a:gd name="T1" fmla="*/ 0 h 90"/>
              <a:gd name="T2" fmla="*/ 34925 w 22"/>
              <a:gd name="T3" fmla="*/ 136525 h 90"/>
              <a:gd name="T4" fmla="*/ 23812 w 22"/>
              <a:gd name="T5" fmla="*/ 142875 h 90"/>
              <a:gd name="T6" fmla="*/ 0 w 22"/>
              <a:gd name="T7" fmla="*/ 0 h 90"/>
              <a:gd name="T8" fmla="*/ 12700 w 22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90"/>
              <a:gd name="T17" fmla="*/ 22 w 22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90">
                <a:moveTo>
                  <a:pt x="8" y="0"/>
                </a:moveTo>
                <a:lnTo>
                  <a:pt x="22" y="86"/>
                </a:lnTo>
                <a:lnTo>
                  <a:pt x="15" y="9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5" name="Freeform 290"/>
          <p:cNvSpPr>
            <a:spLocks/>
          </p:cNvSpPr>
          <p:nvPr/>
        </p:nvSpPr>
        <p:spPr bwMode="auto">
          <a:xfrm>
            <a:off x="6203290" y="2544764"/>
            <a:ext cx="42994" cy="142875"/>
          </a:xfrm>
          <a:custGeom>
            <a:avLst/>
            <a:gdLst>
              <a:gd name="T0" fmla="*/ 11112 w 25"/>
              <a:gd name="T1" fmla="*/ 0 h 90"/>
              <a:gd name="T2" fmla="*/ 39687 w 25"/>
              <a:gd name="T3" fmla="*/ 142875 h 90"/>
              <a:gd name="T4" fmla="*/ 28575 w 25"/>
              <a:gd name="T5" fmla="*/ 142875 h 90"/>
              <a:gd name="T6" fmla="*/ 0 w 25"/>
              <a:gd name="T7" fmla="*/ 6350 h 90"/>
              <a:gd name="T8" fmla="*/ 11112 w 25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90"/>
              <a:gd name="T17" fmla="*/ 25 w 25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90">
                <a:moveTo>
                  <a:pt x="7" y="0"/>
                </a:moveTo>
                <a:lnTo>
                  <a:pt x="25" y="90"/>
                </a:lnTo>
                <a:lnTo>
                  <a:pt x="18" y="90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6" name="Freeform 291"/>
          <p:cNvSpPr>
            <a:spLocks/>
          </p:cNvSpPr>
          <p:nvPr/>
        </p:nvSpPr>
        <p:spPr bwMode="auto">
          <a:xfrm>
            <a:off x="6041629" y="2579689"/>
            <a:ext cx="42994" cy="142875"/>
          </a:xfrm>
          <a:custGeom>
            <a:avLst/>
            <a:gdLst>
              <a:gd name="T0" fmla="*/ 11112 w 25"/>
              <a:gd name="T1" fmla="*/ 0 h 90"/>
              <a:gd name="T2" fmla="*/ 39687 w 25"/>
              <a:gd name="T3" fmla="*/ 142875 h 90"/>
              <a:gd name="T4" fmla="*/ 34925 w 25"/>
              <a:gd name="T5" fmla="*/ 142875 h 90"/>
              <a:gd name="T6" fmla="*/ 0 w 25"/>
              <a:gd name="T7" fmla="*/ 4762 h 90"/>
              <a:gd name="T8" fmla="*/ 11112 w 25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90"/>
              <a:gd name="T17" fmla="*/ 25 w 25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90">
                <a:moveTo>
                  <a:pt x="7" y="0"/>
                </a:moveTo>
                <a:lnTo>
                  <a:pt x="25" y="90"/>
                </a:lnTo>
                <a:lnTo>
                  <a:pt x="22" y="90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7" name="Freeform 292"/>
          <p:cNvSpPr>
            <a:spLocks/>
          </p:cNvSpPr>
          <p:nvPr/>
        </p:nvSpPr>
        <p:spPr bwMode="auto">
          <a:xfrm>
            <a:off x="5879969" y="2613026"/>
            <a:ext cx="49873" cy="138113"/>
          </a:xfrm>
          <a:custGeom>
            <a:avLst/>
            <a:gdLst>
              <a:gd name="T0" fmla="*/ 11112 w 29"/>
              <a:gd name="T1" fmla="*/ 0 h 87"/>
              <a:gd name="T2" fmla="*/ 46037 w 29"/>
              <a:gd name="T3" fmla="*/ 138113 h 87"/>
              <a:gd name="T4" fmla="*/ 34925 w 29"/>
              <a:gd name="T5" fmla="*/ 138113 h 87"/>
              <a:gd name="T6" fmla="*/ 0 w 29"/>
              <a:gd name="T7" fmla="*/ 6350 h 87"/>
              <a:gd name="T8" fmla="*/ 11112 w 29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87"/>
              <a:gd name="T17" fmla="*/ 29 w 29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87">
                <a:moveTo>
                  <a:pt x="7" y="0"/>
                </a:moveTo>
                <a:lnTo>
                  <a:pt x="29" y="87"/>
                </a:lnTo>
                <a:lnTo>
                  <a:pt x="22" y="87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8" name="Freeform 293"/>
          <p:cNvSpPr>
            <a:spLocks/>
          </p:cNvSpPr>
          <p:nvPr/>
        </p:nvSpPr>
        <p:spPr bwMode="auto">
          <a:xfrm>
            <a:off x="5713148" y="2652713"/>
            <a:ext cx="55033" cy="138112"/>
          </a:xfrm>
          <a:custGeom>
            <a:avLst/>
            <a:gdLst>
              <a:gd name="T0" fmla="*/ 17462 w 32"/>
              <a:gd name="T1" fmla="*/ 0 h 87"/>
              <a:gd name="T2" fmla="*/ 50800 w 32"/>
              <a:gd name="T3" fmla="*/ 138112 h 87"/>
              <a:gd name="T4" fmla="*/ 39687 w 32"/>
              <a:gd name="T5" fmla="*/ 138112 h 87"/>
              <a:gd name="T6" fmla="*/ 0 w 32"/>
              <a:gd name="T7" fmla="*/ 0 h 87"/>
              <a:gd name="T8" fmla="*/ 17462 w 32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87"/>
              <a:gd name="T17" fmla="*/ 32 w 32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87">
                <a:moveTo>
                  <a:pt x="11" y="0"/>
                </a:moveTo>
                <a:lnTo>
                  <a:pt x="32" y="87"/>
                </a:lnTo>
                <a:lnTo>
                  <a:pt x="25" y="87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19" name="Freeform 294"/>
          <p:cNvSpPr>
            <a:spLocks/>
          </p:cNvSpPr>
          <p:nvPr/>
        </p:nvSpPr>
        <p:spPr bwMode="auto">
          <a:xfrm>
            <a:off x="5551487" y="2693989"/>
            <a:ext cx="56754" cy="136525"/>
          </a:xfrm>
          <a:custGeom>
            <a:avLst/>
            <a:gdLst>
              <a:gd name="T0" fmla="*/ 11113 w 33"/>
              <a:gd name="T1" fmla="*/ 0 h 86"/>
              <a:gd name="T2" fmla="*/ 52388 w 33"/>
              <a:gd name="T3" fmla="*/ 136525 h 86"/>
              <a:gd name="T4" fmla="*/ 34925 w 33"/>
              <a:gd name="T5" fmla="*/ 136525 h 86"/>
              <a:gd name="T6" fmla="*/ 0 w 33"/>
              <a:gd name="T7" fmla="*/ 4762 h 86"/>
              <a:gd name="T8" fmla="*/ 11113 w 33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86"/>
              <a:gd name="T17" fmla="*/ 33 w 33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86">
                <a:moveTo>
                  <a:pt x="7" y="0"/>
                </a:moveTo>
                <a:lnTo>
                  <a:pt x="33" y="86"/>
                </a:lnTo>
                <a:lnTo>
                  <a:pt x="22" y="86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0" name="Freeform 295"/>
          <p:cNvSpPr>
            <a:spLocks/>
          </p:cNvSpPr>
          <p:nvPr/>
        </p:nvSpPr>
        <p:spPr bwMode="auto">
          <a:xfrm>
            <a:off x="5372630" y="2733675"/>
            <a:ext cx="80831" cy="147638"/>
          </a:xfrm>
          <a:custGeom>
            <a:avLst/>
            <a:gdLst>
              <a:gd name="T0" fmla="*/ 33338 w 47"/>
              <a:gd name="T1" fmla="*/ 0 h 93"/>
              <a:gd name="T2" fmla="*/ 74613 w 47"/>
              <a:gd name="T3" fmla="*/ 136525 h 93"/>
              <a:gd name="T4" fmla="*/ 39688 w 47"/>
              <a:gd name="T5" fmla="*/ 147638 h 93"/>
              <a:gd name="T6" fmla="*/ 0 w 47"/>
              <a:gd name="T7" fmla="*/ 11113 h 93"/>
              <a:gd name="T8" fmla="*/ 33338 w 47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93"/>
              <a:gd name="T17" fmla="*/ 47 w 47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93">
                <a:moveTo>
                  <a:pt x="21" y="0"/>
                </a:moveTo>
                <a:lnTo>
                  <a:pt x="47" y="86"/>
                </a:lnTo>
                <a:lnTo>
                  <a:pt x="25" y="93"/>
                </a:lnTo>
                <a:lnTo>
                  <a:pt x="0" y="7"/>
                </a:lnTo>
                <a:lnTo>
                  <a:pt x="21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1" name="Freeform 296"/>
          <p:cNvSpPr>
            <a:spLocks/>
          </p:cNvSpPr>
          <p:nvPr/>
        </p:nvSpPr>
        <p:spPr bwMode="auto">
          <a:xfrm>
            <a:off x="5217848" y="2790826"/>
            <a:ext cx="61913" cy="136525"/>
          </a:xfrm>
          <a:custGeom>
            <a:avLst/>
            <a:gdLst>
              <a:gd name="T0" fmla="*/ 4762 w 36"/>
              <a:gd name="T1" fmla="*/ 0 h 86"/>
              <a:gd name="T2" fmla="*/ 57150 w 36"/>
              <a:gd name="T3" fmla="*/ 131763 h 86"/>
              <a:gd name="T4" fmla="*/ 39687 w 36"/>
              <a:gd name="T5" fmla="*/ 136525 h 86"/>
              <a:gd name="T6" fmla="*/ 0 w 36"/>
              <a:gd name="T7" fmla="*/ 4762 h 86"/>
              <a:gd name="T8" fmla="*/ 4762 w 36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86"/>
              <a:gd name="T17" fmla="*/ 36 w 36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86">
                <a:moveTo>
                  <a:pt x="3" y="0"/>
                </a:moveTo>
                <a:lnTo>
                  <a:pt x="36" y="83"/>
                </a:lnTo>
                <a:lnTo>
                  <a:pt x="25" y="86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2" name="Freeform 297"/>
          <p:cNvSpPr>
            <a:spLocks/>
          </p:cNvSpPr>
          <p:nvPr/>
        </p:nvSpPr>
        <p:spPr bwMode="auto">
          <a:xfrm>
            <a:off x="5044150" y="2841626"/>
            <a:ext cx="67071" cy="138113"/>
          </a:xfrm>
          <a:custGeom>
            <a:avLst/>
            <a:gdLst>
              <a:gd name="T0" fmla="*/ 11112 w 39"/>
              <a:gd name="T1" fmla="*/ 0 h 87"/>
              <a:gd name="T2" fmla="*/ 61912 w 39"/>
              <a:gd name="T3" fmla="*/ 138113 h 87"/>
              <a:gd name="T4" fmla="*/ 46037 w 39"/>
              <a:gd name="T5" fmla="*/ 138113 h 87"/>
              <a:gd name="T6" fmla="*/ 0 w 39"/>
              <a:gd name="T7" fmla="*/ 6350 h 87"/>
              <a:gd name="T8" fmla="*/ 11112 w 39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87"/>
              <a:gd name="T17" fmla="*/ 39 w 39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87">
                <a:moveTo>
                  <a:pt x="7" y="0"/>
                </a:moveTo>
                <a:lnTo>
                  <a:pt x="39" y="87"/>
                </a:lnTo>
                <a:lnTo>
                  <a:pt x="29" y="87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3" name="Freeform 298"/>
          <p:cNvSpPr>
            <a:spLocks/>
          </p:cNvSpPr>
          <p:nvPr/>
        </p:nvSpPr>
        <p:spPr bwMode="auto">
          <a:xfrm>
            <a:off x="4870450" y="2905126"/>
            <a:ext cx="73952" cy="136525"/>
          </a:xfrm>
          <a:custGeom>
            <a:avLst/>
            <a:gdLst>
              <a:gd name="T0" fmla="*/ 11113 w 43"/>
              <a:gd name="T1" fmla="*/ 0 h 86"/>
              <a:gd name="T2" fmla="*/ 68263 w 43"/>
              <a:gd name="T3" fmla="*/ 131763 h 86"/>
              <a:gd name="T4" fmla="*/ 50800 w 43"/>
              <a:gd name="T5" fmla="*/ 136525 h 86"/>
              <a:gd name="T6" fmla="*/ 0 w 43"/>
              <a:gd name="T7" fmla="*/ 4762 h 86"/>
              <a:gd name="T8" fmla="*/ 11113 w 43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86"/>
              <a:gd name="T17" fmla="*/ 43 w 43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86">
                <a:moveTo>
                  <a:pt x="7" y="0"/>
                </a:moveTo>
                <a:lnTo>
                  <a:pt x="43" y="83"/>
                </a:lnTo>
                <a:lnTo>
                  <a:pt x="32" y="86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4" name="Freeform 299"/>
          <p:cNvSpPr>
            <a:spLocks/>
          </p:cNvSpPr>
          <p:nvPr/>
        </p:nvSpPr>
        <p:spPr bwMode="auto">
          <a:xfrm>
            <a:off x="4696751" y="2973388"/>
            <a:ext cx="73951" cy="131762"/>
          </a:xfrm>
          <a:custGeom>
            <a:avLst/>
            <a:gdLst>
              <a:gd name="T0" fmla="*/ 11112 w 43"/>
              <a:gd name="T1" fmla="*/ 0 h 83"/>
              <a:gd name="T2" fmla="*/ 68262 w 43"/>
              <a:gd name="T3" fmla="*/ 125412 h 83"/>
              <a:gd name="T4" fmla="*/ 57150 w 43"/>
              <a:gd name="T5" fmla="*/ 131762 h 83"/>
              <a:gd name="T6" fmla="*/ 0 w 43"/>
              <a:gd name="T7" fmla="*/ 0 h 83"/>
              <a:gd name="T8" fmla="*/ 11112 w 43"/>
              <a:gd name="T9" fmla="*/ 0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83"/>
              <a:gd name="T17" fmla="*/ 43 w 43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83">
                <a:moveTo>
                  <a:pt x="7" y="0"/>
                </a:moveTo>
                <a:lnTo>
                  <a:pt x="43" y="79"/>
                </a:lnTo>
                <a:lnTo>
                  <a:pt x="36" y="83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5" name="Freeform 300"/>
          <p:cNvSpPr>
            <a:spLocks/>
          </p:cNvSpPr>
          <p:nvPr/>
        </p:nvSpPr>
        <p:spPr bwMode="auto">
          <a:xfrm>
            <a:off x="4517894" y="3041651"/>
            <a:ext cx="79110" cy="138113"/>
          </a:xfrm>
          <a:custGeom>
            <a:avLst/>
            <a:gdLst>
              <a:gd name="T0" fmla="*/ 15875 w 46"/>
              <a:gd name="T1" fmla="*/ 0 h 87"/>
              <a:gd name="T2" fmla="*/ 73025 w 46"/>
              <a:gd name="T3" fmla="*/ 131763 h 87"/>
              <a:gd name="T4" fmla="*/ 61913 w 46"/>
              <a:gd name="T5" fmla="*/ 138113 h 87"/>
              <a:gd name="T6" fmla="*/ 0 w 46"/>
              <a:gd name="T7" fmla="*/ 6350 h 87"/>
              <a:gd name="T8" fmla="*/ 15875 w 46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7"/>
              <a:gd name="T17" fmla="*/ 46 w 46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7">
                <a:moveTo>
                  <a:pt x="10" y="0"/>
                </a:moveTo>
                <a:lnTo>
                  <a:pt x="46" y="83"/>
                </a:lnTo>
                <a:lnTo>
                  <a:pt x="39" y="87"/>
                </a:lnTo>
                <a:lnTo>
                  <a:pt x="0" y="4"/>
                </a:lnTo>
                <a:lnTo>
                  <a:pt x="10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6" name="Freeform 301"/>
          <p:cNvSpPr>
            <a:spLocks/>
          </p:cNvSpPr>
          <p:nvPr/>
        </p:nvSpPr>
        <p:spPr bwMode="auto">
          <a:xfrm>
            <a:off x="4344195" y="3122614"/>
            <a:ext cx="79110" cy="130175"/>
          </a:xfrm>
          <a:custGeom>
            <a:avLst/>
            <a:gdLst>
              <a:gd name="T0" fmla="*/ 11112 w 46"/>
              <a:gd name="T1" fmla="*/ 0 h 82"/>
              <a:gd name="T2" fmla="*/ 73025 w 46"/>
              <a:gd name="T3" fmla="*/ 130175 h 82"/>
              <a:gd name="T4" fmla="*/ 61913 w 46"/>
              <a:gd name="T5" fmla="*/ 130175 h 82"/>
              <a:gd name="T6" fmla="*/ 0 w 46"/>
              <a:gd name="T7" fmla="*/ 4762 h 82"/>
              <a:gd name="T8" fmla="*/ 11112 w 46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2"/>
              <a:gd name="T17" fmla="*/ 46 w 46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2">
                <a:moveTo>
                  <a:pt x="7" y="0"/>
                </a:moveTo>
                <a:lnTo>
                  <a:pt x="46" y="82"/>
                </a:lnTo>
                <a:lnTo>
                  <a:pt x="39" y="82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7" name="Freeform 302"/>
          <p:cNvSpPr>
            <a:spLocks/>
          </p:cNvSpPr>
          <p:nvPr/>
        </p:nvSpPr>
        <p:spPr bwMode="auto">
          <a:xfrm>
            <a:off x="4158457" y="3213101"/>
            <a:ext cx="92869" cy="131763"/>
          </a:xfrm>
          <a:custGeom>
            <a:avLst/>
            <a:gdLst>
              <a:gd name="T0" fmla="*/ 11112 w 54"/>
              <a:gd name="T1" fmla="*/ 0 h 83"/>
              <a:gd name="T2" fmla="*/ 85725 w 54"/>
              <a:gd name="T3" fmla="*/ 120650 h 83"/>
              <a:gd name="T4" fmla="*/ 68263 w 54"/>
              <a:gd name="T5" fmla="*/ 131763 h 83"/>
              <a:gd name="T6" fmla="*/ 0 w 54"/>
              <a:gd name="T7" fmla="*/ 6350 h 83"/>
              <a:gd name="T8" fmla="*/ 11112 w 54"/>
              <a:gd name="T9" fmla="*/ 0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83"/>
              <a:gd name="T17" fmla="*/ 54 w 54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83">
                <a:moveTo>
                  <a:pt x="7" y="0"/>
                </a:moveTo>
                <a:lnTo>
                  <a:pt x="54" y="76"/>
                </a:lnTo>
                <a:lnTo>
                  <a:pt x="43" y="83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8" name="Freeform 303"/>
          <p:cNvSpPr>
            <a:spLocks/>
          </p:cNvSpPr>
          <p:nvPr/>
        </p:nvSpPr>
        <p:spPr bwMode="auto">
          <a:xfrm>
            <a:off x="3977879" y="3309938"/>
            <a:ext cx="92869" cy="125412"/>
          </a:xfrm>
          <a:custGeom>
            <a:avLst/>
            <a:gdLst>
              <a:gd name="T0" fmla="*/ 11112 w 54"/>
              <a:gd name="T1" fmla="*/ 0 h 79"/>
              <a:gd name="T2" fmla="*/ 85725 w 54"/>
              <a:gd name="T3" fmla="*/ 120650 h 79"/>
              <a:gd name="T4" fmla="*/ 74613 w 54"/>
              <a:gd name="T5" fmla="*/ 125412 h 79"/>
              <a:gd name="T6" fmla="*/ 0 w 54"/>
              <a:gd name="T7" fmla="*/ 6350 h 79"/>
              <a:gd name="T8" fmla="*/ 11112 w 5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9"/>
              <a:gd name="T17" fmla="*/ 54 w 5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9">
                <a:moveTo>
                  <a:pt x="7" y="0"/>
                </a:moveTo>
                <a:lnTo>
                  <a:pt x="54" y="76"/>
                </a:lnTo>
                <a:lnTo>
                  <a:pt x="47" y="79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29" name="Freeform 304"/>
          <p:cNvSpPr>
            <a:spLocks/>
          </p:cNvSpPr>
          <p:nvPr/>
        </p:nvSpPr>
        <p:spPr bwMode="auto">
          <a:xfrm>
            <a:off x="3799021" y="3413126"/>
            <a:ext cx="92869" cy="125413"/>
          </a:xfrm>
          <a:custGeom>
            <a:avLst/>
            <a:gdLst>
              <a:gd name="T0" fmla="*/ 4763 w 54"/>
              <a:gd name="T1" fmla="*/ 0 h 79"/>
              <a:gd name="T2" fmla="*/ 85725 w 54"/>
              <a:gd name="T3" fmla="*/ 120650 h 79"/>
              <a:gd name="T4" fmla="*/ 73025 w 54"/>
              <a:gd name="T5" fmla="*/ 125413 h 79"/>
              <a:gd name="T6" fmla="*/ 0 w 54"/>
              <a:gd name="T7" fmla="*/ 6350 h 79"/>
              <a:gd name="T8" fmla="*/ 4763 w 5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9"/>
              <a:gd name="T17" fmla="*/ 54 w 5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9">
                <a:moveTo>
                  <a:pt x="3" y="0"/>
                </a:moveTo>
                <a:lnTo>
                  <a:pt x="54" y="76"/>
                </a:lnTo>
                <a:lnTo>
                  <a:pt x="46" y="79"/>
                </a:lnTo>
                <a:lnTo>
                  <a:pt x="0" y="4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0" name="Freeform 305"/>
          <p:cNvSpPr>
            <a:spLocks/>
          </p:cNvSpPr>
          <p:nvPr/>
        </p:nvSpPr>
        <p:spPr bwMode="auto">
          <a:xfrm>
            <a:off x="3599525" y="3521076"/>
            <a:ext cx="118665" cy="138113"/>
          </a:xfrm>
          <a:custGeom>
            <a:avLst/>
            <a:gdLst>
              <a:gd name="T0" fmla="*/ 28575 w 69"/>
              <a:gd name="T1" fmla="*/ 0 h 87"/>
              <a:gd name="T2" fmla="*/ 109537 w 69"/>
              <a:gd name="T3" fmla="*/ 120650 h 87"/>
              <a:gd name="T4" fmla="*/ 80962 w 69"/>
              <a:gd name="T5" fmla="*/ 138113 h 87"/>
              <a:gd name="T6" fmla="*/ 0 w 69"/>
              <a:gd name="T7" fmla="*/ 23813 h 87"/>
              <a:gd name="T8" fmla="*/ 28575 w 69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87"/>
              <a:gd name="T17" fmla="*/ 69 w 69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87">
                <a:moveTo>
                  <a:pt x="18" y="0"/>
                </a:moveTo>
                <a:lnTo>
                  <a:pt x="69" y="76"/>
                </a:lnTo>
                <a:lnTo>
                  <a:pt x="51" y="87"/>
                </a:lnTo>
                <a:lnTo>
                  <a:pt x="0" y="15"/>
                </a:lnTo>
                <a:lnTo>
                  <a:pt x="18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1" name="Freeform 306"/>
          <p:cNvSpPr>
            <a:spLocks/>
          </p:cNvSpPr>
          <p:nvPr/>
        </p:nvSpPr>
        <p:spPr bwMode="auto">
          <a:xfrm>
            <a:off x="3420667" y="3659188"/>
            <a:ext cx="104907" cy="119062"/>
          </a:xfrm>
          <a:custGeom>
            <a:avLst/>
            <a:gdLst>
              <a:gd name="T0" fmla="*/ 11112 w 61"/>
              <a:gd name="T1" fmla="*/ 0 h 75"/>
              <a:gd name="T2" fmla="*/ 96837 w 61"/>
              <a:gd name="T3" fmla="*/ 114300 h 75"/>
              <a:gd name="T4" fmla="*/ 85725 w 61"/>
              <a:gd name="T5" fmla="*/ 119062 h 75"/>
              <a:gd name="T6" fmla="*/ 0 w 61"/>
              <a:gd name="T7" fmla="*/ 4762 h 75"/>
              <a:gd name="T8" fmla="*/ 11112 w 61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5"/>
              <a:gd name="T17" fmla="*/ 61 w 61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5">
                <a:moveTo>
                  <a:pt x="7" y="0"/>
                </a:moveTo>
                <a:lnTo>
                  <a:pt x="61" y="72"/>
                </a:lnTo>
                <a:lnTo>
                  <a:pt x="54" y="75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2" name="Freeform 307"/>
          <p:cNvSpPr>
            <a:spLocks/>
          </p:cNvSpPr>
          <p:nvPr/>
        </p:nvSpPr>
        <p:spPr bwMode="auto">
          <a:xfrm>
            <a:off x="3234929" y="3795713"/>
            <a:ext cx="110067" cy="120650"/>
          </a:xfrm>
          <a:custGeom>
            <a:avLst/>
            <a:gdLst>
              <a:gd name="T0" fmla="*/ 11112 w 64"/>
              <a:gd name="T1" fmla="*/ 0 h 76"/>
              <a:gd name="T2" fmla="*/ 101600 w 64"/>
              <a:gd name="T3" fmla="*/ 114300 h 76"/>
              <a:gd name="T4" fmla="*/ 90487 w 64"/>
              <a:gd name="T5" fmla="*/ 120650 h 76"/>
              <a:gd name="T6" fmla="*/ 0 w 64"/>
              <a:gd name="T7" fmla="*/ 11112 h 76"/>
              <a:gd name="T8" fmla="*/ 11112 w 64"/>
              <a:gd name="T9" fmla="*/ 0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76"/>
              <a:gd name="T17" fmla="*/ 64 w 64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76">
                <a:moveTo>
                  <a:pt x="7" y="0"/>
                </a:moveTo>
                <a:lnTo>
                  <a:pt x="64" y="72"/>
                </a:lnTo>
                <a:lnTo>
                  <a:pt x="57" y="76"/>
                </a:lnTo>
                <a:lnTo>
                  <a:pt x="0" y="7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3" name="Freeform 308"/>
          <p:cNvSpPr>
            <a:spLocks/>
          </p:cNvSpPr>
          <p:nvPr/>
        </p:nvSpPr>
        <p:spPr bwMode="auto">
          <a:xfrm>
            <a:off x="3042313" y="3949700"/>
            <a:ext cx="111786" cy="114300"/>
          </a:xfrm>
          <a:custGeom>
            <a:avLst/>
            <a:gdLst>
              <a:gd name="T0" fmla="*/ 11112 w 65"/>
              <a:gd name="T1" fmla="*/ 0 h 72"/>
              <a:gd name="T2" fmla="*/ 103187 w 65"/>
              <a:gd name="T3" fmla="*/ 109538 h 72"/>
              <a:gd name="T4" fmla="*/ 96837 w 65"/>
              <a:gd name="T5" fmla="*/ 114300 h 72"/>
              <a:gd name="T6" fmla="*/ 0 w 65"/>
              <a:gd name="T7" fmla="*/ 12700 h 72"/>
              <a:gd name="T8" fmla="*/ 11112 w 65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72"/>
              <a:gd name="T17" fmla="*/ 65 w 65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72">
                <a:moveTo>
                  <a:pt x="7" y="0"/>
                </a:moveTo>
                <a:lnTo>
                  <a:pt x="65" y="69"/>
                </a:lnTo>
                <a:lnTo>
                  <a:pt x="61" y="72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4" name="Freeform 309"/>
          <p:cNvSpPr>
            <a:spLocks/>
          </p:cNvSpPr>
          <p:nvPr/>
        </p:nvSpPr>
        <p:spPr bwMode="auto">
          <a:xfrm>
            <a:off x="2849696" y="4121150"/>
            <a:ext cx="118665" cy="109538"/>
          </a:xfrm>
          <a:custGeom>
            <a:avLst/>
            <a:gdLst>
              <a:gd name="T0" fmla="*/ 6350 w 69"/>
              <a:gd name="T1" fmla="*/ 0 h 69"/>
              <a:gd name="T2" fmla="*/ 109537 w 69"/>
              <a:gd name="T3" fmla="*/ 96838 h 69"/>
              <a:gd name="T4" fmla="*/ 96837 w 69"/>
              <a:gd name="T5" fmla="*/ 109538 h 69"/>
              <a:gd name="T6" fmla="*/ 0 w 69"/>
              <a:gd name="T7" fmla="*/ 11113 h 69"/>
              <a:gd name="T8" fmla="*/ 6350 w 69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69"/>
              <a:gd name="T17" fmla="*/ 69 w 6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69">
                <a:moveTo>
                  <a:pt x="4" y="0"/>
                </a:moveTo>
                <a:lnTo>
                  <a:pt x="69" y="61"/>
                </a:lnTo>
                <a:lnTo>
                  <a:pt x="61" y="69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5" name="Freeform 310"/>
          <p:cNvSpPr>
            <a:spLocks/>
          </p:cNvSpPr>
          <p:nvPr/>
        </p:nvSpPr>
        <p:spPr bwMode="auto">
          <a:xfrm>
            <a:off x="2651919" y="4303714"/>
            <a:ext cx="123825" cy="103187"/>
          </a:xfrm>
          <a:custGeom>
            <a:avLst/>
            <a:gdLst>
              <a:gd name="T0" fmla="*/ 11112 w 72"/>
              <a:gd name="T1" fmla="*/ 0 h 65"/>
              <a:gd name="T2" fmla="*/ 114300 w 72"/>
              <a:gd name="T3" fmla="*/ 98425 h 65"/>
              <a:gd name="T4" fmla="*/ 103188 w 72"/>
              <a:gd name="T5" fmla="*/ 103187 h 65"/>
              <a:gd name="T6" fmla="*/ 0 w 72"/>
              <a:gd name="T7" fmla="*/ 12700 h 65"/>
              <a:gd name="T8" fmla="*/ 11112 w 72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5"/>
              <a:gd name="T17" fmla="*/ 72 w 7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5">
                <a:moveTo>
                  <a:pt x="7" y="0"/>
                </a:moveTo>
                <a:lnTo>
                  <a:pt x="72" y="62"/>
                </a:lnTo>
                <a:lnTo>
                  <a:pt x="65" y="65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6" name="Freeform 311"/>
          <p:cNvSpPr>
            <a:spLocks/>
          </p:cNvSpPr>
          <p:nvPr/>
        </p:nvSpPr>
        <p:spPr bwMode="auto">
          <a:xfrm>
            <a:off x="2454143" y="4510089"/>
            <a:ext cx="128984" cy="96837"/>
          </a:xfrm>
          <a:custGeom>
            <a:avLst/>
            <a:gdLst>
              <a:gd name="T0" fmla="*/ 11112 w 75"/>
              <a:gd name="T1" fmla="*/ 0 h 61"/>
              <a:gd name="T2" fmla="*/ 119062 w 75"/>
              <a:gd name="T3" fmla="*/ 92075 h 61"/>
              <a:gd name="T4" fmla="*/ 107950 w 75"/>
              <a:gd name="T5" fmla="*/ 96837 h 61"/>
              <a:gd name="T6" fmla="*/ 0 w 75"/>
              <a:gd name="T7" fmla="*/ 6350 h 61"/>
              <a:gd name="T8" fmla="*/ 11112 w 75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61"/>
              <a:gd name="T17" fmla="*/ 75 w 7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61">
                <a:moveTo>
                  <a:pt x="7" y="0"/>
                </a:moveTo>
                <a:lnTo>
                  <a:pt x="75" y="58"/>
                </a:lnTo>
                <a:lnTo>
                  <a:pt x="68" y="61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7" name="Freeform 312"/>
          <p:cNvSpPr>
            <a:spLocks/>
          </p:cNvSpPr>
          <p:nvPr/>
        </p:nvSpPr>
        <p:spPr bwMode="auto">
          <a:xfrm>
            <a:off x="2261527" y="4732339"/>
            <a:ext cx="123825" cy="96837"/>
          </a:xfrm>
          <a:custGeom>
            <a:avLst/>
            <a:gdLst>
              <a:gd name="T0" fmla="*/ 4762 w 72"/>
              <a:gd name="T1" fmla="*/ 0 h 61"/>
              <a:gd name="T2" fmla="*/ 114300 w 72"/>
              <a:gd name="T3" fmla="*/ 85725 h 61"/>
              <a:gd name="T4" fmla="*/ 107950 w 72"/>
              <a:gd name="T5" fmla="*/ 96837 h 61"/>
              <a:gd name="T6" fmla="*/ 0 w 72"/>
              <a:gd name="T7" fmla="*/ 6350 h 61"/>
              <a:gd name="T8" fmla="*/ 4762 w 7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1"/>
              <a:gd name="T17" fmla="*/ 72 w 7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1">
                <a:moveTo>
                  <a:pt x="3" y="0"/>
                </a:moveTo>
                <a:lnTo>
                  <a:pt x="72" y="54"/>
                </a:lnTo>
                <a:lnTo>
                  <a:pt x="68" y="61"/>
                </a:lnTo>
                <a:lnTo>
                  <a:pt x="0" y="4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8" name="Freeform 313"/>
          <p:cNvSpPr>
            <a:spLocks/>
          </p:cNvSpPr>
          <p:nvPr/>
        </p:nvSpPr>
        <p:spPr bwMode="auto">
          <a:xfrm>
            <a:off x="2056871" y="4978401"/>
            <a:ext cx="130704" cy="85725"/>
          </a:xfrm>
          <a:custGeom>
            <a:avLst/>
            <a:gdLst>
              <a:gd name="T0" fmla="*/ 6350 w 76"/>
              <a:gd name="T1" fmla="*/ 0 h 54"/>
              <a:gd name="T2" fmla="*/ 120650 w 76"/>
              <a:gd name="T3" fmla="*/ 79375 h 54"/>
              <a:gd name="T4" fmla="*/ 114300 w 76"/>
              <a:gd name="T5" fmla="*/ 85725 h 54"/>
              <a:gd name="T6" fmla="*/ 0 w 76"/>
              <a:gd name="T7" fmla="*/ 6350 h 54"/>
              <a:gd name="T8" fmla="*/ 6350 w 76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4"/>
              <a:gd name="T17" fmla="*/ 76 w 7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4">
                <a:moveTo>
                  <a:pt x="4" y="0"/>
                </a:moveTo>
                <a:lnTo>
                  <a:pt x="76" y="50"/>
                </a:lnTo>
                <a:lnTo>
                  <a:pt x="72" y="54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39" name="Freeform 314"/>
          <p:cNvSpPr>
            <a:spLocks/>
          </p:cNvSpPr>
          <p:nvPr/>
        </p:nvSpPr>
        <p:spPr bwMode="auto">
          <a:xfrm>
            <a:off x="1859095" y="5241925"/>
            <a:ext cx="135863" cy="90488"/>
          </a:xfrm>
          <a:custGeom>
            <a:avLst/>
            <a:gdLst>
              <a:gd name="T0" fmla="*/ 4762 w 79"/>
              <a:gd name="T1" fmla="*/ 0 h 57"/>
              <a:gd name="T2" fmla="*/ 125412 w 79"/>
              <a:gd name="T3" fmla="*/ 79375 h 57"/>
              <a:gd name="T4" fmla="*/ 114300 w 79"/>
              <a:gd name="T5" fmla="*/ 90488 h 57"/>
              <a:gd name="T6" fmla="*/ 0 w 79"/>
              <a:gd name="T7" fmla="*/ 11113 h 57"/>
              <a:gd name="T8" fmla="*/ 4762 w 79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57"/>
              <a:gd name="T17" fmla="*/ 79 w 79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57">
                <a:moveTo>
                  <a:pt x="3" y="0"/>
                </a:moveTo>
                <a:lnTo>
                  <a:pt x="79" y="50"/>
                </a:lnTo>
                <a:lnTo>
                  <a:pt x="72" y="57"/>
                </a:lnTo>
                <a:lnTo>
                  <a:pt x="0" y="7"/>
                </a:lnTo>
                <a:lnTo>
                  <a:pt x="3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0" name="Freeform 315"/>
          <p:cNvSpPr>
            <a:spLocks/>
          </p:cNvSpPr>
          <p:nvPr/>
        </p:nvSpPr>
        <p:spPr bwMode="auto">
          <a:xfrm>
            <a:off x="4399228" y="2790826"/>
            <a:ext cx="149622" cy="188913"/>
          </a:xfrm>
          <a:custGeom>
            <a:avLst/>
            <a:gdLst>
              <a:gd name="T0" fmla="*/ 125413 w 87"/>
              <a:gd name="T1" fmla="*/ 22225 h 119"/>
              <a:gd name="T2" fmla="*/ 131763 w 87"/>
              <a:gd name="T3" fmla="*/ 28575 h 119"/>
              <a:gd name="T4" fmla="*/ 131763 w 87"/>
              <a:gd name="T5" fmla="*/ 33338 h 119"/>
              <a:gd name="T6" fmla="*/ 138113 w 87"/>
              <a:gd name="T7" fmla="*/ 39688 h 119"/>
              <a:gd name="T8" fmla="*/ 138113 w 87"/>
              <a:gd name="T9" fmla="*/ 57150 h 119"/>
              <a:gd name="T10" fmla="*/ 138113 w 87"/>
              <a:gd name="T11" fmla="*/ 68263 h 119"/>
              <a:gd name="T12" fmla="*/ 138113 w 87"/>
              <a:gd name="T13" fmla="*/ 79375 h 119"/>
              <a:gd name="T14" fmla="*/ 131763 w 87"/>
              <a:gd name="T15" fmla="*/ 96838 h 119"/>
              <a:gd name="T16" fmla="*/ 125413 w 87"/>
              <a:gd name="T17" fmla="*/ 119063 h 119"/>
              <a:gd name="T18" fmla="*/ 85725 w 87"/>
              <a:gd name="T19" fmla="*/ 171450 h 119"/>
              <a:gd name="T20" fmla="*/ 74613 w 87"/>
              <a:gd name="T21" fmla="*/ 182563 h 119"/>
              <a:gd name="T22" fmla="*/ 57150 w 87"/>
              <a:gd name="T23" fmla="*/ 188913 h 119"/>
              <a:gd name="T24" fmla="*/ 50800 w 87"/>
              <a:gd name="T25" fmla="*/ 188913 h 119"/>
              <a:gd name="T26" fmla="*/ 39688 w 87"/>
              <a:gd name="T27" fmla="*/ 188913 h 119"/>
              <a:gd name="T28" fmla="*/ 34925 w 87"/>
              <a:gd name="T29" fmla="*/ 188913 h 119"/>
              <a:gd name="T30" fmla="*/ 22225 w 87"/>
              <a:gd name="T31" fmla="*/ 182563 h 119"/>
              <a:gd name="T32" fmla="*/ 17463 w 87"/>
              <a:gd name="T33" fmla="*/ 182563 h 119"/>
              <a:gd name="T34" fmla="*/ 17463 w 87"/>
              <a:gd name="T35" fmla="*/ 171450 h 119"/>
              <a:gd name="T36" fmla="*/ 11113 w 87"/>
              <a:gd name="T37" fmla="*/ 165100 h 119"/>
              <a:gd name="T38" fmla="*/ 11113 w 87"/>
              <a:gd name="T39" fmla="*/ 160338 h 119"/>
              <a:gd name="T40" fmla="*/ 6350 w 87"/>
              <a:gd name="T41" fmla="*/ 153988 h 119"/>
              <a:gd name="T42" fmla="*/ 0 w 87"/>
              <a:gd name="T43" fmla="*/ 142875 h 119"/>
              <a:gd name="T44" fmla="*/ 0 w 87"/>
              <a:gd name="T45" fmla="*/ 136525 h 119"/>
              <a:gd name="T46" fmla="*/ 0 w 87"/>
              <a:gd name="T47" fmla="*/ 125413 h 119"/>
              <a:gd name="T48" fmla="*/ 0 w 87"/>
              <a:gd name="T49" fmla="*/ 107950 h 119"/>
              <a:gd name="T50" fmla="*/ 6350 w 87"/>
              <a:gd name="T51" fmla="*/ 90488 h 119"/>
              <a:gd name="T52" fmla="*/ 11113 w 87"/>
              <a:gd name="T53" fmla="*/ 68263 h 119"/>
              <a:gd name="T54" fmla="*/ 50800 w 87"/>
              <a:gd name="T55" fmla="*/ 17463 h 119"/>
              <a:gd name="T56" fmla="*/ 68263 w 87"/>
              <a:gd name="T57" fmla="*/ 4763 h 119"/>
              <a:gd name="T58" fmla="*/ 79375 w 87"/>
              <a:gd name="T59" fmla="*/ 4763 h 119"/>
              <a:gd name="T60" fmla="*/ 92075 w 87"/>
              <a:gd name="T61" fmla="*/ 0 h 119"/>
              <a:gd name="T62" fmla="*/ 96838 w 87"/>
              <a:gd name="T63" fmla="*/ 0 h 119"/>
              <a:gd name="T64" fmla="*/ 109538 w 87"/>
              <a:gd name="T65" fmla="*/ 4763 h 119"/>
              <a:gd name="T66" fmla="*/ 114300 w 87"/>
              <a:gd name="T67" fmla="*/ 4763 h 119"/>
              <a:gd name="T68" fmla="*/ 120650 w 87"/>
              <a:gd name="T69" fmla="*/ 11113 h 119"/>
              <a:gd name="T70" fmla="*/ 125413 w 87"/>
              <a:gd name="T71" fmla="*/ 17463 h 1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7"/>
              <a:gd name="T109" fmla="*/ 0 h 119"/>
              <a:gd name="T110" fmla="*/ 87 w 87"/>
              <a:gd name="T111" fmla="*/ 119 h 11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7" h="119">
                <a:moveTo>
                  <a:pt x="79" y="11"/>
                </a:moveTo>
                <a:lnTo>
                  <a:pt x="79" y="14"/>
                </a:lnTo>
                <a:lnTo>
                  <a:pt x="83" y="14"/>
                </a:lnTo>
                <a:lnTo>
                  <a:pt x="83" y="18"/>
                </a:lnTo>
                <a:lnTo>
                  <a:pt x="83" y="21"/>
                </a:lnTo>
                <a:lnTo>
                  <a:pt x="83" y="25"/>
                </a:lnTo>
                <a:lnTo>
                  <a:pt x="87" y="25"/>
                </a:lnTo>
                <a:lnTo>
                  <a:pt x="87" y="32"/>
                </a:lnTo>
                <a:lnTo>
                  <a:pt x="87" y="36"/>
                </a:lnTo>
                <a:lnTo>
                  <a:pt x="87" y="43"/>
                </a:lnTo>
                <a:lnTo>
                  <a:pt x="87" y="47"/>
                </a:lnTo>
                <a:lnTo>
                  <a:pt x="87" y="50"/>
                </a:lnTo>
                <a:lnTo>
                  <a:pt x="83" y="57"/>
                </a:lnTo>
                <a:lnTo>
                  <a:pt x="83" y="61"/>
                </a:lnTo>
                <a:lnTo>
                  <a:pt x="83" y="68"/>
                </a:lnTo>
                <a:lnTo>
                  <a:pt x="79" y="75"/>
                </a:lnTo>
                <a:lnTo>
                  <a:pt x="69" y="97"/>
                </a:lnTo>
                <a:lnTo>
                  <a:pt x="54" y="108"/>
                </a:lnTo>
                <a:lnTo>
                  <a:pt x="50" y="111"/>
                </a:lnTo>
                <a:lnTo>
                  <a:pt x="47" y="115"/>
                </a:lnTo>
                <a:lnTo>
                  <a:pt x="43" y="119"/>
                </a:lnTo>
                <a:lnTo>
                  <a:pt x="36" y="119"/>
                </a:lnTo>
                <a:lnTo>
                  <a:pt x="32" y="119"/>
                </a:lnTo>
                <a:lnTo>
                  <a:pt x="29" y="119"/>
                </a:lnTo>
                <a:lnTo>
                  <a:pt x="25" y="119"/>
                </a:lnTo>
                <a:lnTo>
                  <a:pt x="22" y="119"/>
                </a:lnTo>
                <a:lnTo>
                  <a:pt x="18" y="119"/>
                </a:lnTo>
                <a:lnTo>
                  <a:pt x="14" y="115"/>
                </a:lnTo>
                <a:lnTo>
                  <a:pt x="11" y="115"/>
                </a:lnTo>
                <a:lnTo>
                  <a:pt x="11" y="111"/>
                </a:lnTo>
                <a:lnTo>
                  <a:pt x="11" y="108"/>
                </a:lnTo>
                <a:lnTo>
                  <a:pt x="7" y="108"/>
                </a:lnTo>
                <a:lnTo>
                  <a:pt x="7" y="104"/>
                </a:lnTo>
                <a:lnTo>
                  <a:pt x="7" y="101"/>
                </a:lnTo>
                <a:lnTo>
                  <a:pt x="4" y="101"/>
                </a:lnTo>
                <a:lnTo>
                  <a:pt x="4" y="97"/>
                </a:lnTo>
                <a:lnTo>
                  <a:pt x="0" y="97"/>
                </a:lnTo>
                <a:lnTo>
                  <a:pt x="0" y="90"/>
                </a:lnTo>
                <a:lnTo>
                  <a:pt x="0" y="86"/>
                </a:lnTo>
                <a:lnTo>
                  <a:pt x="0" y="83"/>
                </a:lnTo>
                <a:lnTo>
                  <a:pt x="0" y="79"/>
                </a:lnTo>
                <a:lnTo>
                  <a:pt x="0" y="75"/>
                </a:lnTo>
                <a:lnTo>
                  <a:pt x="0" y="68"/>
                </a:lnTo>
                <a:lnTo>
                  <a:pt x="0" y="65"/>
                </a:lnTo>
                <a:lnTo>
                  <a:pt x="4" y="57"/>
                </a:lnTo>
                <a:lnTo>
                  <a:pt x="7" y="50"/>
                </a:lnTo>
                <a:lnTo>
                  <a:pt x="7" y="43"/>
                </a:lnTo>
                <a:lnTo>
                  <a:pt x="18" y="25"/>
                </a:lnTo>
                <a:lnTo>
                  <a:pt x="32" y="11"/>
                </a:lnTo>
                <a:lnTo>
                  <a:pt x="36" y="7"/>
                </a:lnTo>
                <a:lnTo>
                  <a:pt x="43" y="3"/>
                </a:lnTo>
                <a:lnTo>
                  <a:pt x="47" y="3"/>
                </a:lnTo>
                <a:lnTo>
                  <a:pt x="50" y="3"/>
                </a:lnTo>
                <a:lnTo>
                  <a:pt x="50" y="0"/>
                </a:lnTo>
                <a:lnTo>
                  <a:pt x="58" y="0"/>
                </a:lnTo>
                <a:lnTo>
                  <a:pt x="61" y="0"/>
                </a:lnTo>
                <a:lnTo>
                  <a:pt x="65" y="0"/>
                </a:lnTo>
                <a:lnTo>
                  <a:pt x="69" y="3"/>
                </a:lnTo>
                <a:lnTo>
                  <a:pt x="72" y="3"/>
                </a:lnTo>
                <a:lnTo>
                  <a:pt x="72" y="7"/>
                </a:lnTo>
                <a:lnTo>
                  <a:pt x="76" y="7"/>
                </a:lnTo>
                <a:lnTo>
                  <a:pt x="79" y="7"/>
                </a:lnTo>
                <a:lnTo>
                  <a:pt x="79" y="11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1" name="Freeform 317"/>
          <p:cNvSpPr>
            <a:spLocks/>
          </p:cNvSpPr>
          <p:nvPr/>
        </p:nvSpPr>
        <p:spPr bwMode="auto">
          <a:xfrm>
            <a:off x="5253964" y="3390901"/>
            <a:ext cx="130704" cy="130175"/>
          </a:xfrm>
          <a:custGeom>
            <a:avLst/>
            <a:gdLst>
              <a:gd name="T0" fmla="*/ 120650 w 76"/>
              <a:gd name="T1" fmla="*/ 68262 h 82"/>
              <a:gd name="T2" fmla="*/ 57150 w 76"/>
              <a:gd name="T3" fmla="*/ 130175 h 82"/>
              <a:gd name="T4" fmla="*/ 0 w 76"/>
              <a:gd name="T5" fmla="*/ 68262 h 82"/>
              <a:gd name="T6" fmla="*/ 57150 w 76"/>
              <a:gd name="T7" fmla="*/ 0 h 82"/>
              <a:gd name="T8" fmla="*/ 120650 w 76"/>
              <a:gd name="T9" fmla="*/ 68262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82"/>
              <a:gd name="T17" fmla="*/ 76 w 76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82">
                <a:moveTo>
                  <a:pt x="76" y="43"/>
                </a:moveTo>
                <a:lnTo>
                  <a:pt x="36" y="82"/>
                </a:lnTo>
                <a:lnTo>
                  <a:pt x="0" y="43"/>
                </a:lnTo>
                <a:lnTo>
                  <a:pt x="36" y="0"/>
                </a:lnTo>
                <a:lnTo>
                  <a:pt x="76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2" name="Freeform 318"/>
          <p:cNvSpPr>
            <a:spLocks noEditPoints="1"/>
          </p:cNvSpPr>
          <p:nvPr/>
        </p:nvSpPr>
        <p:spPr bwMode="auto">
          <a:xfrm>
            <a:off x="5235046" y="3378201"/>
            <a:ext cx="168540" cy="155575"/>
          </a:xfrm>
          <a:custGeom>
            <a:avLst/>
            <a:gdLst>
              <a:gd name="T0" fmla="*/ 69850 w 98"/>
              <a:gd name="T1" fmla="*/ 149225 h 98"/>
              <a:gd name="T2" fmla="*/ 69850 w 98"/>
              <a:gd name="T3" fmla="*/ 138113 h 98"/>
              <a:gd name="T4" fmla="*/ 131763 w 98"/>
              <a:gd name="T5" fmla="*/ 69850 h 98"/>
              <a:gd name="T6" fmla="*/ 149225 w 98"/>
              <a:gd name="T7" fmla="*/ 85725 h 98"/>
              <a:gd name="T8" fmla="*/ 80962 w 98"/>
              <a:gd name="T9" fmla="*/ 149225 h 98"/>
              <a:gd name="T10" fmla="*/ 69850 w 98"/>
              <a:gd name="T11" fmla="*/ 149225 h 98"/>
              <a:gd name="T12" fmla="*/ 80962 w 98"/>
              <a:gd name="T13" fmla="*/ 149225 h 98"/>
              <a:gd name="T14" fmla="*/ 74613 w 98"/>
              <a:gd name="T15" fmla="*/ 155575 h 98"/>
              <a:gd name="T16" fmla="*/ 69850 w 98"/>
              <a:gd name="T17" fmla="*/ 149225 h 98"/>
              <a:gd name="T18" fmla="*/ 80962 w 98"/>
              <a:gd name="T19" fmla="*/ 149225 h 98"/>
              <a:gd name="T20" fmla="*/ 6350 w 98"/>
              <a:gd name="T21" fmla="*/ 69850 h 98"/>
              <a:gd name="T22" fmla="*/ 17463 w 98"/>
              <a:gd name="T23" fmla="*/ 69850 h 98"/>
              <a:gd name="T24" fmla="*/ 80962 w 98"/>
              <a:gd name="T25" fmla="*/ 138113 h 98"/>
              <a:gd name="T26" fmla="*/ 69850 w 98"/>
              <a:gd name="T27" fmla="*/ 149225 h 98"/>
              <a:gd name="T28" fmla="*/ 6350 w 98"/>
              <a:gd name="T29" fmla="*/ 85725 h 98"/>
              <a:gd name="T30" fmla="*/ 6350 w 98"/>
              <a:gd name="T31" fmla="*/ 69850 h 98"/>
              <a:gd name="T32" fmla="*/ 6350 w 98"/>
              <a:gd name="T33" fmla="*/ 85725 h 98"/>
              <a:gd name="T34" fmla="*/ 0 w 98"/>
              <a:gd name="T35" fmla="*/ 80962 h 98"/>
              <a:gd name="T36" fmla="*/ 6350 w 98"/>
              <a:gd name="T37" fmla="*/ 69850 h 98"/>
              <a:gd name="T38" fmla="*/ 6350 w 98"/>
              <a:gd name="T39" fmla="*/ 85725 h 98"/>
              <a:gd name="T40" fmla="*/ 80962 w 98"/>
              <a:gd name="T41" fmla="*/ 6350 h 98"/>
              <a:gd name="T42" fmla="*/ 80962 w 98"/>
              <a:gd name="T43" fmla="*/ 23812 h 98"/>
              <a:gd name="T44" fmla="*/ 17463 w 98"/>
              <a:gd name="T45" fmla="*/ 85725 h 98"/>
              <a:gd name="T46" fmla="*/ 6350 w 98"/>
              <a:gd name="T47" fmla="*/ 69850 h 98"/>
              <a:gd name="T48" fmla="*/ 69850 w 98"/>
              <a:gd name="T49" fmla="*/ 6350 h 98"/>
              <a:gd name="T50" fmla="*/ 80962 w 98"/>
              <a:gd name="T51" fmla="*/ 6350 h 98"/>
              <a:gd name="T52" fmla="*/ 69850 w 98"/>
              <a:gd name="T53" fmla="*/ 6350 h 98"/>
              <a:gd name="T54" fmla="*/ 74613 w 98"/>
              <a:gd name="T55" fmla="*/ 0 h 98"/>
              <a:gd name="T56" fmla="*/ 80962 w 98"/>
              <a:gd name="T57" fmla="*/ 6350 h 98"/>
              <a:gd name="T58" fmla="*/ 69850 w 98"/>
              <a:gd name="T59" fmla="*/ 6350 h 98"/>
              <a:gd name="T60" fmla="*/ 149225 w 98"/>
              <a:gd name="T61" fmla="*/ 85725 h 98"/>
              <a:gd name="T62" fmla="*/ 131763 w 98"/>
              <a:gd name="T63" fmla="*/ 85725 h 98"/>
              <a:gd name="T64" fmla="*/ 69850 w 98"/>
              <a:gd name="T65" fmla="*/ 23812 h 98"/>
              <a:gd name="T66" fmla="*/ 80962 w 98"/>
              <a:gd name="T67" fmla="*/ 6350 h 98"/>
              <a:gd name="T68" fmla="*/ 149225 w 98"/>
              <a:gd name="T69" fmla="*/ 69850 h 98"/>
              <a:gd name="T70" fmla="*/ 149225 w 98"/>
              <a:gd name="T71" fmla="*/ 85725 h 98"/>
              <a:gd name="T72" fmla="*/ 149225 w 98"/>
              <a:gd name="T73" fmla="*/ 69850 h 98"/>
              <a:gd name="T74" fmla="*/ 155575 w 98"/>
              <a:gd name="T75" fmla="*/ 80962 h 98"/>
              <a:gd name="T76" fmla="*/ 149225 w 98"/>
              <a:gd name="T77" fmla="*/ 85725 h 98"/>
              <a:gd name="T78" fmla="*/ 149225 w 98"/>
              <a:gd name="T79" fmla="*/ 69850 h 9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8"/>
              <a:gd name="T121" fmla="*/ 0 h 98"/>
              <a:gd name="T122" fmla="*/ 98 w 98"/>
              <a:gd name="T123" fmla="*/ 98 h 9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8" h="98">
                <a:moveTo>
                  <a:pt x="44" y="94"/>
                </a:moveTo>
                <a:lnTo>
                  <a:pt x="44" y="87"/>
                </a:lnTo>
                <a:lnTo>
                  <a:pt x="83" y="44"/>
                </a:lnTo>
                <a:lnTo>
                  <a:pt x="94" y="54"/>
                </a:lnTo>
                <a:lnTo>
                  <a:pt x="51" y="94"/>
                </a:lnTo>
                <a:lnTo>
                  <a:pt x="44" y="94"/>
                </a:lnTo>
                <a:close/>
                <a:moveTo>
                  <a:pt x="51" y="94"/>
                </a:moveTo>
                <a:lnTo>
                  <a:pt x="47" y="98"/>
                </a:lnTo>
                <a:lnTo>
                  <a:pt x="44" y="94"/>
                </a:lnTo>
                <a:lnTo>
                  <a:pt x="51" y="94"/>
                </a:lnTo>
                <a:close/>
                <a:moveTo>
                  <a:pt x="4" y="44"/>
                </a:moveTo>
                <a:lnTo>
                  <a:pt x="11" y="44"/>
                </a:lnTo>
                <a:lnTo>
                  <a:pt x="51" y="87"/>
                </a:lnTo>
                <a:lnTo>
                  <a:pt x="44" y="94"/>
                </a:lnTo>
                <a:lnTo>
                  <a:pt x="4" y="54"/>
                </a:lnTo>
                <a:lnTo>
                  <a:pt x="4" y="44"/>
                </a:lnTo>
                <a:close/>
                <a:moveTo>
                  <a:pt x="4" y="54"/>
                </a:moveTo>
                <a:lnTo>
                  <a:pt x="0" y="51"/>
                </a:lnTo>
                <a:lnTo>
                  <a:pt x="4" y="44"/>
                </a:lnTo>
                <a:lnTo>
                  <a:pt x="4" y="54"/>
                </a:lnTo>
                <a:close/>
                <a:moveTo>
                  <a:pt x="51" y="4"/>
                </a:moveTo>
                <a:lnTo>
                  <a:pt x="51" y="15"/>
                </a:lnTo>
                <a:lnTo>
                  <a:pt x="11" y="54"/>
                </a:lnTo>
                <a:lnTo>
                  <a:pt x="4" y="44"/>
                </a:lnTo>
                <a:lnTo>
                  <a:pt x="44" y="4"/>
                </a:lnTo>
                <a:lnTo>
                  <a:pt x="51" y="4"/>
                </a:lnTo>
                <a:close/>
                <a:moveTo>
                  <a:pt x="44" y="4"/>
                </a:moveTo>
                <a:lnTo>
                  <a:pt x="47" y="0"/>
                </a:lnTo>
                <a:lnTo>
                  <a:pt x="51" y="4"/>
                </a:lnTo>
                <a:lnTo>
                  <a:pt x="44" y="4"/>
                </a:lnTo>
                <a:close/>
                <a:moveTo>
                  <a:pt x="94" y="54"/>
                </a:moveTo>
                <a:lnTo>
                  <a:pt x="83" y="54"/>
                </a:lnTo>
                <a:lnTo>
                  <a:pt x="44" y="15"/>
                </a:lnTo>
                <a:lnTo>
                  <a:pt x="51" y="4"/>
                </a:lnTo>
                <a:lnTo>
                  <a:pt x="94" y="44"/>
                </a:lnTo>
                <a:lnTo>
                  <a:pt x="94" y="54"/>
                </a:lnTo>
                <a:close/>
                <a:moveTo>
                  <a:pt x="94" y="44"/>
                </a:moveTo>
                <a:lnTo>
                  <a:pt x="98" y="51"/>
                </a:lnTo>
                <a:lnTo>
                  <a:pt x="94" y="54"/>
                </a:lnTo>
                <a:lnTo>
                  <a:pt x="94" y="44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3" name="Freeform 319"/>
          <p:cNvSpPr>
            <a:spLocks/>
          </p:cNvSpPr>
          <p:nvPr/>
        </p:nvSpPr>
        <p:spPr bwMode="auto">
          <a:xfrm>
            <a:off x="6548967" y="2670176"/>
            <a:ext cx="137583" cy="125413"/>
          </a:xfrm>
          <a:custGeom>
            <a:avLst/>
            <a:gdLst>
              <a:gd name="T0" fmla="*/ 127000 w 80"/>
              <a:gd name="T1" fmla="*/ 63500 h 79"/>
              <a:gd name="T2" fmla="*/ 69850 w 80"/>
              <a:gd name="T3" fmla="*/ 125413 h 79"/>
              <a:gd name="T4" fmla="*/ 0 w 80"/>
              <a:gd name="T5" fmla="*/ 63500 h 79"/>
              <a:gd name="T6" fmla="*/ 69850 w 80"/>
              <a:gd name="T7" fmla="*/ 0 h 79"/>
              <a:gd name="T8" fmla="*/ 127000 w 80"/>
              <a:gd name="T9" fmla="*/ 6350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79"/>
              <a:gd name="T17" fmla="*/ 80 w 80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79">
                <a:moveTo>
                  <a:pt x="80" y="40"/>
                </a:moveTo>
                <a:lnTo>
                  <a:pt x="44" y="79"/>
                </a:lnTo>
                <a:lnTo>
                  <a:pt x="0" y="40"/>
                </a:lnTo>
                <a:lnTo>
                  <a:pt x="44" y="0"/>
                </a:lnTo>
                <a:lnTo>
                  <a:pt x="80" y="4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4" name="Freeform 320"/>
          <p:cNvSpPr>
            <a:spLocks noEditPoints="1"/>
          </p:cNvSpPr>
          <p:nvPr/>
        </p:nvSpPr>
        <p:spPr bwMode="auto">
          <a:xfrm>
            <a:off x="6536929" y="2652714"/>
            <a:ext cx="161660" cy="160337"/>
          </a:xfrm>
          <a:custGeom>
            <a:avLst/>
            <a:gdLst>
              <a:gd name="T0" fmla="*/ 68263 w 94"/>
              <a:gd name="T1" fmla="*/ 149225 h 101"/>
              <a:gd name="T2" fmla="*/ 68263 w 94"/>
              <a:gd name="T3" fmla="*/ 138112 h 101"/>
              <a:gd name="T4" fmla="*/ 131763 w 94"/>
              <a:gd name="T5" fmla="*/ 74612 h 101"/>
              <a:gd name="T6" fmla="*/ 142875 w 94"/>
              <a:gd name="T7" fmla="*/ 85725 h 101"/>
              <a:gd name="T8" fmla="*/ 85725 w 94"/>
              <a:gd name="T9" fmla="*/ 149225 h 101"/>
              <a:gd name="T10" fmla="*/ 68263 w 94"/>
              <a:gd name="T11" fmla="*/ 149225 h 101"/>
              <a:gd name="T12" fmla="*/ 85725 w 94"/>
              <a:gd name="T13" fmla="*/ 149225 h 101"/>
              <a:gd name="T14" fmla="*/ 80962 w 94"/>
              <a:gd name="T15" fmla="*/ 160337 h 101"/>
              <a:gd name="T16" fmla="*/ 68263 w 94"/>
              <a:gd name="T17" fmla="*/ 149225 h 101"/>
              <a:gd name="T18" fmla="*/ 85725 w 94"/>
              <a:gd name="T19" fmla="*/ 149225 h 101"/>
              <a:gd name="T20" fmla="*/ 6350 w 94"/>
              <a:gd name="T21" fmla="*/ 74612 h 101"/>
              <a:gd name="T22" fmla="*/ 17463 w 94"/>
              <a:gd name="T23" fmla="*/ 74612 h 101"/>
              <a:gd name="T24" fmla="*/ 85725 w 94"/>
              <a:gd name="T25" fmla="*/ 138112 h 101"/>
              <a:gd name="T26" fmla="*/ 68263 w 94"/>
              <a:gd name="T27" fmla="*/ 149225 h 101"/>
              <a:gd name="T28" fmla="*/ 6350 w 94"/>
              <a:gd name="T29" fmla="*/ 85725 h 101"/>
              <a:gd name="T30" fmla="*/ 6350 w 94"/>
              <a:gd name="T31" fmla="*/ 74612 h 101"/>
              <a:gd name="T32" fmla="*/ 6350 w 94"/>
              <a:gd name="T33" fmla="*/ 85725 h 101"/>
              <a:gd name="T34" fmla="*/ 0 w 94"/>
              <a:gd name="T35" fmla="*/ 80962 h 101"/>
              <a:gd name="T36" fmla="*/ 6350 w 94"/>
              <a:gd name="T37" fmla="*/ 74612 h 101"/>
              <a:gd name="T38" fmla="*/ 6350 w 94"/>
              <a:gd name="T39" fmla="*/ 85725 h 101"/>
              <a:gd name="T40" fmla="*/ 85725 w 94"/>
              <a:gd name="T41" fmla="*/ 12700 h 101"/>
              <a:gd name="T42" fmla="*/ 85725 w 94"/>
              <a:gd name="T43" fmla="*/ 23812 h 101"/>
              <a:gd name="T44" fmla="*/ 17463 w 94"/>
              <a:gd name="T45" fmla="*/ 85725 h 101"/>
              <a:gd name="T46" fmla="*/ 6350 w 94"/>
              <a:gd name="T47" fmla="*/ 74612 h 101"/>
              <a:gd name="T48" fmla="*/ 68263 w 94"/>
              <a:gd name="T49" fmla="*/ 12700 h 101"/>
              <a:gd name="T50" fmla="*/ 85725 w 94"/>
              <a:gd name="T51" fmla="*/ 12700 h 101"/>
              <a:gd name="T52" fmla="*/ 68263 w 94"/>
              <a:gd name="T53" fmla="*/ 12700 h 101"/>
              <a:gd name="T54" fmla="*/ 80962 w 94"/>
              <a:gd name="T55" fmla="*/ 0 h 101"/>
              <a:gd name="T56" fmla="*/ 85725 w 94"/>
              <a:gd name="T57" fmla="*/ 12700 h 101"/>
              <a:gd name="T58" fmla="*/ 68263 w 94"/>
              <a:gd name="T59" fmla="*/ 12700 h 101"/>
              <a:gd name="T60" fmla="*/ 142875 w 94"/>
              <a:gd name="T61" fmla="*/ 85725 h 101"/>
              <a:gd name="T62" fmla="*/ 131763 w 94"/>
              <a:gd name="T63" fmla="*/ 85725 h 101"/>
              <a:gd name="T64" fmla="*/ 68263 w 94"/>
              <a:gd name="T65" fmla="*/ 23812 h 101"/>
              <a:gd name="T66" fmla="*/ 85725 w 94"/>
              <a:gd name="T67" fmla="*/ 12700 h 101"/>
              <a:gd name="T68" fmla="*/ 142875 w 94"/>
              <a:gd name="T69" fmla="*/ 74612 h 101"/>
              <a:gd name="T70" fmla="*/ 142875 w 94"/>
              <a:gd name="T71" fmla="*/ 85725 h 101"/>
              <a:gd name="T72" fmla="*/ 142875 w 94"/>
              <a:gd name="T73" fmla="*/ 74612 h 101"/>
              <a:gd name="T74" fmla="*/ 149225 w 94"/>
              <a:gd name="T75" fmla="*/ 80962 h 101"/>
              <a:gd name="T76" fmla="*/ 142875 w 94"/>
              <a:gd name="T77" fmla="*/ 85725 h 101"/>
              <a:gd name="T78" fmla="*/ 142875 w 94"/>
              <a:gd name="T79" fmla="*/ 74612 h 10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4"/>
              <a:gd name="T121" fmla="*/ 0 h 101"/>
              <a:gd name="T122" fmla="*/ 94 w 94"/>
              <a:gd name="T123" fmla="*/ 101 h 10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4" h="101">
                <a:moveTo>
                  <a:pt x="43" y="94"/>
                </a:moveTo>
                <a:lnTo>
                  <a:pt x="43" y="87"/>
                </a:lnTo>
                <a:lnTo>
                  <a:pt x="83" y="47"/>
                </a:lnTo>
                <a:lnTo>
                  <a:pt x="90" y="54"/>
                </a:lnTo>
                <a:lnTo>
                  <a:pt x="54" y="94"/>
                </a:lnTo>
                <a:lnTo>
                  <a:pt x="43" y="94"/>
                </a:lnTo>
                <a:close/>
                <a:moveTo>
                  <a:pt x="54" y="94"/>
                </a:moveTo>
                <a:lnTo>
                  <a:pt x="51" y="101"/>
                </a:lnTo>
                <a:lnTo>
                  <a:pt x="43" y="94"/>
                </a:lnTo>
                <a:lnTo>
                  <a:pt x="54" y="94"/>
                </a:lnTo>
                <a:close/>
                <a:moveTo>
                  <a:pt x="4" y="47"/>
                </a:moveTo>
                <a:lnTo>
                  <a:pt x="11" y="47"/>
                </a:lnTo>
                <a:lnTo>
                  <a:pt x="54" y="87"/>
                </a:lnTo>
                <a:lnTo>
                  <a:pt x="43" y="94"/>
                </a:lnTo>
                <a:lnTo>
                  <a:pt x="4" y="54"/>
                </a:lnTo>
                <a:lnTo>
                  <a:pt x="4" y="47"/>
                </a:lnTo>
                <a:close/>
                <a:moveTo>
                  <a:pt x="4" y="54"/>
                </a:moveTo>
                <a:lnTo>
                  <a:pt x="0" y="51"/>
                </a:lnTo>
                <a:lnTo>
                  <a:pt x="4" y="47"/>
                </a:lnTo>
                <a:lnTo>
                  <a:pt x="4" y="54"/>
                </a:lnTo>
                <a:close/>
                <a:moveTo>
                  <a:pt x="54" y="8"/>
                </a:moveTo>
                <a:lnTo>
                  <a:pt x="54" y="15"/>
                </a:lnTo>
                <a:lnTo>
                  <a:pt x="11" y="54"/>
                </a:lnTo>
                <a:lnTo>
                  <a:pt x="4" y="47"/>
                </a:lnTo>
                <a:lnTo>
                  <a:pt x="43" y="8"/>
                </a:lnTo>
                <a:lnTo>
                  <a:pt x="54" y="8"/>
                </a:lnTo>
                <a:close/>
                <a:moveTo>
                  <a:pt x="43" y="8"/>
                </a:moveTo>
                <a:lnTo>
                  <a:pt x="51" y="0"/>
                </a:lnTo>
                <a:lnTo>
                  <a:pt x="54" y="8"/>
                </a:lnTo>
                <a:lnTo>
                  <a:pt x="43" y="8"/>
                </a:lnTo>
                <a:close/>
                <a:moveTo>
                  <a:pt x="90" y="54"/>
                </a:moveTo>
                <a:lnTo>
                  <a:pt x="83" y="54"/>
                </a:lnTo>
                <a:lnTo>
                  <a:pt x="43" y="15"/>
                </a:lnTo>
                <a:lnTo>
                  <a:pt x="54" y="8"/>
                </a:lnTo>
                <a:lnTo>
                  <a:pt x="90" y="47"/>
                </a:lnTo>
                <a:lnTo>
                  <a:pt x="90" y="54"/>
                </a:lnTo>
                <a:close/>
                <a:moveTo>
                  <a:pt x="90" y="47"/>
                </a:moveTo>
                <a:lnTo>
                  <a:pt x="94" y="51"/>
                </a:lnTo>
                <a:lnTo>
                  <a:pt x="90" y="54"/>
                </a:lnTo>
                <a:lnTo>
                  <a:pt x="90" y="47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5" name="Freeform 321"/>
          <p:cNvSpPr>
            <a:spLocks/>
          </p:cNvSpPr>
          <p:nvPr/>
        </p:nvSpPr>
        <p:spPr bwMode="auto">
          <a:xfrm>
            <a:off x="4677833" y="3721100"/>
            <a:ext cx="130704" cy="103188"/>
          </a:xfrm>
          <a:custGeom>
            <a:avLst/>
            <a:gdLst>
              <a:gd name="T0" fmla="*/ 57150 w 76"/>
              <a:gd name="T1" fmla="*/ 0 h 65"/>
              <a:gd name="T2" fmla="*/ 120650 w 76"/>
              <a:gd name="T3" fmla="*/ 103188 h 65"/>
              <a:gd name="T4" fmla="*/ 0 w 76"/>
              <a:gd name="T5" fmla="*/ 103188 h 65"/>
              <a:gd name="T6" fmla="*/ 57150 w 76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5"/>
              <a:gd name="T14" fmla="*/ 76 w 76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5">
                <a:moveTo>
                  <a:pt x="36" y="0"/>
                </a:moveTo>
                <a:lnTo>
                  <a:pt x="76" y="65"/>
                </a:lnTo>
                <a:lnTo>
                  <a:pt x="0" y="65"/>
                </a:lnTo>
                <a:lnTo>
                  <a:pt x="36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6" name="Freeform 322"/>
          <p:cNvSpPr>
            <a:spLocks/>
          </p:cNvSpPr>
          <p:nvPr/>
        </p:nvSpPr>
        <p:spPr bwMode="auto">
          <a:xfrm>
            <a:off x="4504135" y="3819525"/>
            <a:ext cx="137583" cy="107950"/>
          </a:xfrm>
          <a:custGeom>
            <a:avLst/>
            <a:gdLst>
              <a:gd name="T0" fmla="*/ 63500 w 80"/>
              <a:gd name="T1" fmla="*/ 0 h 68"/>
              <a:gd name="T2" fmla="*/ 127000 w 80"/>
              <a:gd name="T3" fmla="*/ 107950 h 68"/>
              <a:gd name="T4" fmla="*/ 0 w 80"/>
              <a:gd name="T5" fmla="*/ 107950 h 68"/>
              <a:gd name="T6" fmla="*/ 63500 w 80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68"/>
              <a:gd name="T14" fmla="*/ 80 w 80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68">
                <a:moveTo>
                  <a:pt x="40" y="0"/>
                </a:moveTo>
                <a:lnTo>
                  <a:pt x="80" y="68"/>
                </a:lnTo>
                <a:lnTo>
                  <a:pt x="0" y="68"/>
                </a:lnTo>
                <a:lnTo>
                  <a:pt x="40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7" name="Rectangle 323"/>
          <p:cNvSpPr>
            <a:spLocks noChangeArrowheads="1"/>
          </p:cNvSpPr>
          <p:nvPr/>
        </p:nvSpPr>
        <p:spPr bwMode="auto">
          <a:xfrm>
            <a:off x="2620962" y="4870450"/>
            <a:ext cx="104908" cy="96838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48" name="Freeform 324"/>
          <p:cNvSpPr>
            <a:spLocks noEditPoints="1"/>
          </p:cNvSpPr>
          <p:nvPr/>
        </p:nvSpPr>
        <p:spPr bwMode="auto">
          <a:xfrm>
            <a:off x="2608924" y="4857750"/>
            <a:ext cx="128984" cy="120650"/>
          </a:xfrm>
          <a:custGeom>
            <a:avLst/>
            <a:gdLst>
              <a:gd name="T0" fmla="*/ 107950 w 75"/>
              <a:gd name="T1" fmla="*/ 120650 h 76"/>
              <a:gd name="T2" fmla="*/ 96837 w 75"/>
              <a:gd name="T3" fmla="*/ 109538 h 76"/>
              <a:gd name="T4" fmla="*/ 96837 w 75"/>
              <a:gd name="T5" fmla="*/ 12700 h 76"/>
              <a:gd name="T6" fmla="*/ 119062 w 75"/>
              <a:gd name="T7" fmla="*/ 12700 h 76"/>
              <a:gd name="T8" fmla="*/ 119062 w 75"/>
              <a:gd name="T9" fmla="*/ 109538 h 76"/>
              <a:gd name="T10" fmla="*/ 107950 w 75"/>
              <a:gd name="T11" fmla="*/ 120650 h 76"/>
              <a:gd name="T12" fmla="*/ 119062 w 75"/>
              <a:gd name="T13" fmla="*/ 109538 h 76"/>
              <a:gd name="T14" fmla="*/ 119062 w 75"/>
              <a:gd name="T15" fmla="*/ 120650 h 76"/>
              <a:gd name="T16" fmla="*/ 107950 w 75"/>
              <a:gd name="T17" fmla="*/ 120650 h 76"/>
              <a:gd name="T18" fmla="*/ 119062 w 75"/>
              <a:gd name="T19" fmla="*/ 109538 h 76"/>
              <a:gd name="T20" fmla="*/ 0 w 75"/>
              <a:gd name="T21" fmla="*/ 109538 h 76"/>
              <a:gd name="T22" fmla="*/ 11112 w 75"/>
              <a:gd name="T23" fmla="*/ 103188 h 76"/>
              <a:gd name="T24" fmla="*/ 107950 w 75"/>
              <a:gd name="T25" fmla="*/ 103188 h 76"/>
              <a:gd name="T26" fmla="*/ 107950 w 75"/>
              <a:gd name="T27" fmla="*/ 120650 h 76"/>
              <a:gd name="T28" fmla="*/ 11112 w 75"/>
              <a:gd name="T29" fmla="*/ 120650 h 76"/>
              <a:gd name="T30" fmla="*/ 0 w 75"/>
              <a:gd name="T31" fmla="*/ 109538 h 76"/>
              <a:gd name="T32" fmla="*/ 11112 w 75"/>
              <a:gd name="T33" fmla="*/ 120650 h 76"/>
              <a:gd name="T34" fmla="*/ 0 w 75"/>
              <a:gd name="T35" fmla="*/ 120650 h 76"/>
              <a:gd name="T36" fmla="*/ 0 w 75"/>
              <a:gd name="T37" fmla="*/ 109538 h 76"/>
              <a:gd name="T38" fmla="*/ 11112 w 75"/>
              <a:gd name="T39" fmla="*/ 120650 h 76"/>
              <a:gd name="T40" fmla="*/ 11112 w 75"/>
              <a:gd name="T41" fmla="*/ 0 h 76"/>
              <a:gd name="T42" fmla="*/ 22225 w 75"/>
              <a:gd name="T43" fmla="*/ 12700 h 76"/>
              <a:gd name="T44" fmla="*/ 22225 w 75"/>
              <a:gd name="T45" fmla="*/ 109538 h 76"/>
              <a:gd name="T46" fmla="*/ 0 w 75"/>
              <a:gd name="T47" fmla="*/ 109538 h 76"/>
              <a:gd name="T48" fmla="*/ 0 w 75"/>
              <a:gd name="T49" fmla="*/ 12700 h 76"/>
              <a:gd name="T50" fmla="*/ 11112 w 75"/>
              <a:gd name="T51" fmla="*/ 0 h 76"/>
              <a:gd name="T52" fmla="*/ 0 w 75"/>
              <a:gd name="T53" fmla="*/ 12700 h 76"/>
              <a:gd name="T54" fmla="*/ 0 w 75"/>
              <a:gd name="T55" fmla="*/ 0 h 76"/>
              <a:gd name="T56" fmla="*/ 11112 w 75"/>
              <a:gd name="T57" fmla="*/ 0 h 76"/>
              <a:gd name="T58" fmla="*/ 0 w 75"/>
              <a:gd name="T59" fmla="*/ 12700 h 76"/>
              <a:gd name="T60" fmla="*/ 119062 w 75"/>
              <a:gd name="T61" fmla="*/ 12700 h 76"/>
              <a:gd name="T62" fmla="*/ 107950 w 75"/>
              <a:gd name="T63" fmla="*/ 17462 h 76"/>
              <a:gd name="T64" fmla="*/ 11112 w 75"/>
              <a:gd name="T65" fmla="*/ 17462 h 76"/>
              <a:gd name="T66" fmla="*/ 11112 w 75"/>
              <a:gd name="T67" fmla="*/ 0 h 76"/>
              <a:gd name="T68" fmla="*/ 107950 w 75"/>
              <a:gd name="T69" fmla="*/ 0 h 76"/>
              <a:gd name="T70" fmla="*/ 119062 w 75"/>
              <a:gd name="T71" fmla="*/ 12700 h 76"/>
              <a:gd name="T72" fmla="*/ 107950 w 75"/>
              <a:gd name="T73" fmla="*/ 0 h 76"/>
              <a:gd name="T74" fmla="*/ 119062 w 75"/>
              <a:gd name="T75" fmla="*/ 0 h 76"/>
              <a:gd name="T76" fmla="*/ 119062 w 75"/>
              <a:gd name="T77" fmla="*/ 12700 h 76"/>
              <a:gd name="T78" fmla="*/ 107950 w 75"/>
              <a:gd name="T79" fmla="*/ 0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76"/>
              <a:gd name="T122" fmla="*/ 75 w 75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76">
                <a:moveTo>
                  <a:pt x="68" y="76"/>
                </a:moveTo>
                <a:lnTo>
                  <a:pt x="61" y="69"/>
                </a:lnTo>
                <a:lnTo>
                  <a:pt x="61" y="8"/>
                </a:lnTo>
                <a:lnTo>
                  <a:pt x="75" y="8"/>
                </a:lnTo>
                <a:lnTo>
                  <a:pt x="75" y="69"/>
                </a:lnTo>
                <a:lnTo>
                  <a:pt x="68" y="76"/>
                </a:lnTo>
                <a:close/>
                <a:moveTo>
                  <a:pt x="75" y="69"/>
                </a:moveTo>
                <a:lnTo>
                  <a:pt x="75" y="76"/>
                </a:lnTo>
                <a:lnTo>
                  <a:pt x="68" y="76"/>
                </a:lnTo>
                <a:lnTo>
                  <a:pt x="75" y="69"/>
                </a:lnTo>
                <a:close/>
                <a:moveTo>
                  <a:pt x="0" y="69"/>
                </a:moveTo>
                <a:lnTo>
                  <a:pt x="7" y="65"/>
                </a:lnTo>
                <a:lnTo>
                  <a:pt x="68" y="65"/>
                </a:lnTo>
                <a:lnTo>
                  <a:pt x="68" y="76"/>
                </a:lnTo>
                <a:lnTo>
                  <a:pt x="7" y="76"/>
                </a:lnTo>
                <a:lnTo>
                  <a:pt x="0" y="69"/>
                </a:lnTo>
                <a:close/>
                <a:moveTo>
                  <a:pt x="7" y="76"/>
                </a:moveTo>
                <a:lnTo>
                  <a:pt x="0" y="76"/>
                </a:lnTo>
                <a:lnTo>
                  <a:pt x="0" y="69"/>
                </a:lnTo>
                <a:lnTo>
                  <a:pt x="7" y="76"/>
                </a:lnTo>
                <a:close/>
                <a:moveTo>
                  <a:pt x="7" y="0"/>
                </a:moveTo>
                <a:lnTo>
                  <a:pt x="14" y="8"/>
                </a:lnTo>
                <a:lnTo>
                  <a:pt x="14" y="69"/>
                </a:lnTo>
                <a:lnTo>
                  <a:pt x="0" y="69"/>
                </a:lnTo>
                <a:lnTo>
                  <a:pt x="0" y="8"/>
                </a:lnTo>
                <a:lnTo>
                  <a:pt x="7" y="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7" y="0"/>
                </a:lnTo>
                <a:lnTo>
                  <a:pt x="0" y="8"/>
                </a:lnTo>
                <a:close/>
                <a:moveTo>
                  <a:pt x="75" y="8"/>
                </a:moveTo>
                <a:lnTo>
                  <a:pt x="68" y="11"/>
                </a:lnTo>
                <a:lnTo>
                  <a:pt x="7" y="11"/>
                </a:lnTo>
                <a:lnTo>
                  <a:pt x="7" y="0"/>
                </a:lnTo>
                <a:lnTo>
                  <a:pt x="68" y="0"/>
                </a:lnTo>
                <a:lnTo>
                  <a:pt x="75" y="8"/>
                </a:lnTo>
                <a:close/>
                <a:moveTo>
                  <a:pt x="68" y="0"/>
                </a:moveTo>
                <a:lnTo>
                  <a:pt x="75" y="0"/>
                </a:lnTo>
                <a:lnTo>
                  <a:pt x="75" y="8"/>
                </a:lnTo>
                <a:lnTo>
                  <a:pt x="68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49" name="Rectangle 325"/>
          <p:cNvSpPr>
            <a:spLocks noChangeArrowheads="1"/>
          </p:cNvSpPr>
          <p:nvPr/>
        </p:nvSpPr>
        <p:spPr bwMode="auto">
          <a:xfrm>
            <a:off x="2571090" y="4927600"/>
            <a:ext cx="111786" cy="96838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50" name="Freeform 326"/>
          <p:cNvSpPr>
            <a:spLocks noEditPoints="1"/>
          </p:cNvSpPr>
          <p:nvPr/>
        </p:nvSpPr>
        <p:spPr bwMode="auto">
          <a:xfrm>
            <a:off x="2564211" y="4914900"/>
            <a:ext cx="125544" cy="120650"/>
          </a:xfrm>
          <a:custGeom>
            <a:avLst/>
            <a:gdLst>
              <a:gd name="T0" fmla="*/ 109537 w 73"/>
              <a:gd name="T1" fmla="*/ 120650 h 76"/>
              <a:gd name="T2" fmla="*/ 98425 w 73"/>
              <a:gd name="T3" fmla="*/ 109538 h 76"/>
              <a:gd name="T4" fmla="*/ 98425 w 73"/>
              <a:gd name="T5" fmla="*/ 12700 h 76"/>
              <a:gd name="T6" fmla="*/ 115887 w 73"/>
              <a:gd name="T7" fmla="*/ 12700 h 76"/>
              <a:gd name="T8" fmla="*/ 115887 w 73"/>
              <a:gd name="T9" fmla="*/ 109538 h 76"/>
              <a:gd name="T10" fmla="*/ 109537 w 73"/>
              <a:gd name="T11" fmla="*/ 120650 h 76"/>
              <a:gd name="T12" fmla="*/ 115887 w 73"/>
              <a:gd name="T13" fmla="*/ 109538 h 76"/>
              <a:gd name="T14" fmla="*/ 115887 w 73"/>
              <a:gd name="T15" fmla="*/ 120650 h 76"/>
              <a:gd name="T16" fmla="*/ 109537 w 73"/>
              <a:gd name="T17" fmla="*/ 120650 h 76"/>
              <a:gd name="T18" fmla="*/ 115887 w 73"/>
              <a:gd name="T19" fmla="*/ 109538 h 76"/>
              <a:gd name="T20" fmla="*/ 0 w 73"/>
              <a:gd name="T21" fmla="*/ 109538 h 76"/>
              <a:gd name="T22" fmla="*/ 6350 w 73"/>
              <a:gd name="T23" fmla="*/ 103188 h 76"/>
              <a:gd name="T24" fmla="*/ 109537 w 73"/>
              <a:gd name="T25" fmla="*/ 103188 h 76"/>
              <a:gd name="T26" fmla="*/ 109537 w 73"/>
              <a:gd name="T27" fmla="*/ 120650 h 76"/>
              <a:gd name="T28" fmla="*/ 6350 w 73"/>
              <a:gd name="T29" fmla="*/ 120650 h 76"/>
              <a:gd name="T30" fmla="*/ 0 w 73"/>
              <a:gd name="T31" fmla="*/ 109538 h 76"/>
              <a:gd name="T32" fmla="*/ 6350 w 73"/>
              <a:gd name="T33" fmla="*/ 120650 h 76"/>
              <a:gd name="T34" fmla="*/ 0 w 73"/>
              <a:gd name="T35" fmla="*/ 120650 h 76"/>
              <a:gd name="T36" fmla="*/ 0 w 73"/>
              <a:gd name="T37" fmla="*/ 109538 h 76"/>
              <a:gd name="T38" fmla="*/ 6350 w 73"/>
              <a:gd name="T39" fmla="*/ 120650 h 76"/>
              <a:gd name="T40" fmla="*/ 6350 w 73"/>
              <a:gd name="T41" fmla="*/ 0 h 76"/>
              <a:gd name="T42" fmla="*/ 17462 w 73"/>
              <a:gd name="T43" fmla="*/ 12700 h 76"/>
              <a:gd name="T44" fmla="*/ 17462 w 73"/>
              <a:gd name="T45" fmla="*/ 109538 h 76"/>
              <a:gd name="T46" fmla="*/ 0 w 73"/>
              <a:gd name="T47" fmla="*/ 109538 h 76"/>
              <a:gd name="T48" fmla="*/ 0 w 73"/>
              <a:gd name="T49" fmla="*/ 12700 h 76"/>
              <a:gd name="T50" fmla="*/ 6350 w 73"/>
              <a:gd name="T51" fmla="*/ 0 h 76"/>
              <a:gd name="T52" fmla="*/ 0 w 73"/>
              <a:gd name="T53" fmla="*/ 12700 h 76"/>
              <a:gd name="T54" fmla="*/ 0 w 73"/>
              <a:gd name="T55" fmla="*/ 0 h 76"/>
              <a:gd name="T56" fmla="*/ 6350 w 73"/>
              <a:gd name="T57" fmla="*/ 0 h 76"/>
              <a:gd name="T58" fmla="*/ 0 w 73"/>
              <a:gd name="T59" fmla="*/ 12700 h 76"/>
              <a:gd name="T60" fmla="*/ 115887 w 73"/>
              <a:gd name="T61" fmla="*/ 12700 h 76"/>
              <a:gd name="T62" fmla="*/ 109537 w 73"/>
              <a:gd name="T63" fmla="*/ 17462 h 76"/>
              <a:gd name="T64" fmla="*/ 6350 w 73"/>
              <a:gd name="T65" fmla="*/ 17462 h 76"/>
              <a:gd name="T66" fmla="*/ 6350 w 73"/>
              <a:gd name="T67" fmla="*/ 0 h 76"/>
              <a:gd name="T68" fmla="*/ 109537 w 73"/>
              <a:gd name="T69" fmla="*/ 0 h 76"/>
              <a:gd name="T70" fmla="*/ 115887 w 73"/>
              <a:gd name="T71" fmla="*/ 12700 h 76"/>
              <a:gd name="T72" fmla="*/ 109537 w 73"/>
              <a:gd name="T73" fmla="*/ 0 h 76"/>
              <a:gd name="T74" fmla="*/ 115887 w 73"/>
              <a:gd name="T75" fmla="*/ 0 h 76"/>
              <a:gd name="T76" fmla="*/ 115887 w 73"/>
              <a:gd name="T77" fmla="*/ 12700 h 76"/>
              <a:gd name="T78" fmla="*/ 109537 w 73"/>
              <a:gd name="T79" fmla="*/ 0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3"/>
              <a:gd name="T121" fmla="*/ 0 h 76"/>
              <a:gd name="T122" fmla="*/ 73 w 73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3" h="76">
                <a:moveTo>
                  <a:pt x="69" y="76"/>
                </a:moveTo>
                <a:lnTo>
                  <a:pt x="62" y="69"/>
                </a:lnTo>
                <a:lnTo>
                  <a:pt x="62" y="8"/>
                </a:lnTo>
                <a:lnTo>
                  <a:pt x="73" y="8"/>
                </a:lnTo>
                <a:lnTo>
                  <a:pt x="73" y="69"/>
                </a:lnTo>
                <a:lnTo>
                  <a:pt x="69" y="76"/>
                </a:lnTo>
                <a:close/>
                <a:moveTo>
                  <a:pt x="73" y="69"/>
                </a:moveTo>
                <a:lnTo>
                  <a:pt x="73" y="76"/>
                </a:lnTo>
                <a:lnTo>
                  <a:pt x="69" y="76"/>
                </a:lnTo>
                <a:lnTo>
                  <a:pt x="73" y="69"/>
                </a:lnTo>
                <a:close/>
                <a:moveTo>
                  <a:pt x="0" y="69"/>
                </a:moveTo>
                <a:lnTo>
                  <a:pt x="4" y="65"/>
                </a:lnTo>
                <a:lnTo>
                  <a:pt x="69" y="65"/>
                </a:lnTo>
                <a:lnTo>
                  <a:pt x="69" y="76"/>
                </a:lnTo>
                <a:lnTo>
                  <a:pt x="4" y="76"/>
                </a:lnTo>
                <a:lnTo>
                  <a:pt x="0" y="69"/>
                </a:lnTo>
                <a:close/>
                <a:moveTo>
                  <a:pt x="4" y="76"/>
                </a:moveTo>
                <a:lnTo>
                  <a:pt x="0" y="76"/>
                </a:lnTo>
                <a:lnTo>
                  <a:pt x="0" y="69"/>
                </a:lnTo>
                <a:lnTo>
                  <a:pt x="4" y="76"/>
                </a:lnTo>
                <a:close/>
                <a:moveTo>
                  <a:pt x="4" y="0"/>
                </a:moveTo>
                <a:lnTo>
                  <a:pt x="11" y="8"/>
                </a:lnTo>
                <a:lnTo>
                  <a:pt x="11" y="69"/>
                </a:lnTo>
                <a:lnTo>
                  <a:pt x="0" y="69"/>
                </a:lnTo>
                <a:lnTo>
                  <a:pt x="0" y="8"/>
                </a:lnTo>
                <a:lnTo>
                  <a:pt x="4" y="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4" y="0"/>
                </a:lnTo>
                <a:lnTo>
                  <a:pt x="0" y="8"/>
                </a:lnTo>
                <a:close/>
                <a:moveTo>
                  <a:pt x="73" y="8"/>
                </a:moveTo>
                <a:lnTo>
                  <a:pt x="69" y="11"/>
                </a:lnTo>
                <a:lnTo>
                  <a:pt x="4" y="11"/>
                </a:lnTo>
                <a:lnTo>
                  <a:pt x="4" y="0"/>
                </a:lnTo>
                <a:lnTo>
                  <a:pt x="69" y="0"/>
                </a:lnTo>
                <a:lnTo>
                  <a:pt x="73" y="8"/>
                </a:lnTo>
                <a:close/>
                <a:moveTo>
                  <a:pt x="69" y="0"/>
                </a:moveTo>
                <a:lnTo>
                  <a:pt x="73" y="0"/>
                </a:lnTo>
                <a:lnTo>
                  <a:pt x="73" y="8"/>
                </a:lnTo>
                <a:lnTo>
                  <a:pt x="69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51" name="Freeform 327"/>
          <p:cNvSpPr>
            <a:spLocks/>
          </p:cNvSpPr>
          <p:nvPr/>
        </p:nvSpPr>
        <p:spPr bwMode="auto">
          <a:xfrm>
            <a:off x="3580606" y="3921125"/>
            <a:ext cx="137583" cy="120650"/>
          </a:xfrm>
          <a:custGeom>
            <a:avLst/>
            <a:gdLst>
              <a:gd name="T0" fmla="*/ 127000 w 80"/>
              <a:gd name="T1" fmla="*/ 57150 h 76"/>
              <a:gd name="T2" fmla="*/ 120650 w 80"/>
              <a:gd name="T3" fmla="*/ 68262 h 76"/>
              <a:gd name="T4" fmla="*/ 114300 w 80"/>
              <a:gd name="T5" fmla="*/ 80962 h 76"/>
              <a:gd name="T6" fmla="*/ 114300 w 80"/>
              <a:gd name="T7" fmla="*/ 92075 h 76"/>
              <a:gd name="T8" fmla="*/ 103188 w 80"/>
              <a:gd name="T9" fmla="*/ 103188 h 76"/>
              <a:gd name="T10" fmla="*/ 98425 w 80"/>
              <a:gd name="T11" fmla="*/ 109538 h 76"/>
              <a:gd name="T12" fmla="*/ 85725 w 80"/>
              <a:gd name="T13" fmla="*/ 114300 h 76"/>
              <a:gd name="T14" fmla="*/ 74612 w 80"/>
              <a:gd name="T15" fmla="*/ 114300 h 76"/>
              <a:gd name="T16" fmla="*/ 63500 w 80"/>
              <a:gd name="T17" fmla="*/ 120650 h 76"/>
              <a:gd name="T18" fmla="*/ 52388 w 80"/>
              <a:gd name="T19" fmla="*/ 114300 h 76"/>
              <a:gd name="T20" fmla="*/ 41275 w 80"/>
              <a:gd name="T21" fmla="*/ 114300 h 76"/>
              <a:gd name="T22" fmla="*/ 28575 w 80"/>
              <a:gd name="T23" fmla="*/ 109538 h 76"/>
              <a:gd name="T24" fmla="*/ 17462 w 80"/>
              <a:gd name="T25" fmla="*/ 103188 h 76"/>
              <a:gd name="T26" fmla="*/ 12700 w 80"/>
              <a:gd name="T27" fmla="*/ 92075 h 76"/>
              <a:gd name="T28" fmla="*/ 12700 w 80"/>
              <a:gd name="T29" fmla="*/ 80962 h 76"/>
              <a:gd name="T30" fmla="*/ 6350 w 80"/>
              <a:gd name="T31" fmla="*/ 68262 h 76"/>
              <a:gd name="T32" fmla="*/ 0 w 80"/>
              <a:gd name="T33" fmla="*/ 57150 h 76"/>
              <a:gd name="T34" fmla="*/ 6350 w 80"/>
              <a:gd name="T35" fmla="*/ 46037 h 76"/>
              <a:gd name="T36" fmla="*/ 12700 w 80"/>
              <a:gd name="T37" fmla="*/ 34925 h 76"/>
              <a:gd name="T38" fmla="*/ 12700 w 80"/>
              <a:gd name="T39" fmla="*/ 23812 h 76"/>
              <a:gd name="T40" fmla="*/ 17462 w 80"/>
              <a:gd name="T41" fmla="*/ 12700 h 76"/>
              <a:gd name="T42" fmla="*/ 28575 w 80"/>
              <a:gd name="T43" fmla="*/ 6350 h 76"/>
              <a:gd name="T44" fmla="*/ 41275 w 80"/>
              <a:gd name="T45" fmla="*/ 0 h 76"/>
              <a:gd name="T46" fmla="*/ 52388 w 80"/>
              <a:gd name="T47" fmla="*/ 0 h 76"/>
              <a:gd name="T48" fmla="*/ 63500 w 80"/>
              <a:gd name="T49" fmla="*/ 0 h 76"/>
              <a:gd name="T50" fmla="*/ 74612 w 80"/>
              <a:gd name="T51" fmla="*/ 0 h 76"/>
              <a:gd name="T52" fmla="*/ 85725 w 80"/>
              <a:gd name="T53" fmla="*/ 0 h 76"/>
              <a:gd name="T54" fmla="*/ 98425 w 80"/>
              <a:gd name="T55" fmla="*/ 6350 h 76"/>
              <a:gd name="T56" fmla="*/ 103188 w 80"/>
              <a:gd name="T57" fmla="*/ 12700 h 76"/>
              <a:gd name="T58" fmla="*/ 114300 w 80"/>
              <a:gd name="T59" fmla="*/ 23812 h 76"/>
              <a:gd name="T60" fmla="*/ 114300 w 80"/>
              <a:gd name="T61" fmla="*/ 34925 h 76"/>
              <a:gd name="T62" fmla="*/ 120650 w 80"/>
              <a:gd name="T63" fmla="*/ 46037 h 76"/>
              <a:gd name="T64" fmla="*/ 127000 w 80"/>
              <a:gd name="T65" fmla="*/ 57150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76"/>
              <a:gd name="T101" fmla="*/ 80 w 8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76">
                <a:moveTo>
                  <a:pt x="80" y="36"/>
                </a:moveTo>
                <a:lnTo>
                  <a:pt x="76" y="43"/>
                </a:lnTo>
                <a:lnTo>
                  <a:pt x="72" y="51"/>
                </a:lnTo>
                <a:lnTo>
                  <a:pt x="72" y="58"/>
                </a:lnTo>
                <a:lnTo>
                  <a:pt x="65" y="65"/>
                </a:lnTo>
                <a:lnTo>
                  <a:pt x="62" y="69"/>
                </a:lnTo>
                <a:lnTo>
                  <a:pt x="54" y="72"/>
                </a:lnTo>
                <a:lnTo>
                  <a:pt x="47" y="72"/>
                </a:lnTo>
                <a:lnTo>
                  <a:pt x="40" y="76"/>
                </a:lnTo>
                <a:lnTo>
                  <a:pt x="33" y="72"/>
                </a:lnTo>
                <a:lnTo>
                  <a:pt x="26" y="72"/>
                </a:lnTo>
                <a:lnTo>
                  <a:pt x="18" y="69"/>
                </a:lnTo>
                <a:lnTo>
                  <a:pt x="11" y="65"/>
                </a:lnTo>
                <a:lnTo>
                  <a:pt x="8" y="58"/>
                </a:lnTo>
                <a:lnTo>
                  <a:pt x="8" y="51"/>
                </a:lnTo>
                <a:lnTo>
                  <a:pt x="4" y="43"/>
                </a:lnTo>
                <a:lnTo>
                  <a:pt x="0" y="36"/>
                </a:lnTo>
                <a:lnTo>
                  <a:pt x="4" y="29"/>
                </a:lnTo>
                <a:lnTo>
                  <a:pt x="8" y="22"/>
                </a:lnTo>
                <a:lnTo>
                  <a:pt x="8" y="15"/>
                </a:lnTo>
                <a:lnTo>
                  <a:pt x="11" y="8"/>
                </a:lnTo>
                <a:lnTo>
                  <a:pt x="18" y="4"/>
                </a:lnTo>
                <a:lnTo>
                  <a:pt x="26" y="0"/>
                </a:lnTo>
                <a:lnTo>
                  <a:pt x="33" y="0"/>
                </a:lnTo>
                <a:lnTo>
                  <a:pt x="40" y="0"/>
                </a:lnTo>
                <a:lnTo>
                  <a:pt x="47" y="0"/>
                </a:lnTo>
                <a:lnTo>
                  <a:pt x="54" y="0"/>
                </a:lnTo>
                <a:lnTo>
                  <a:pt x="62" y="4"/>
                </a:lnTo>
                <a:lnTo>
                  <a:pt x="65" y="8"/>
                </a:lnTo>
                <a:lnTo>
                  <a:pt x="72" y="15"/>
                </a:lnTo>
                <a:lnTo>
                  <a:pt x="72" y="22"/>
                </a:lnTo>
                <a:lnTo>
                  <a:pt x="76" y="29"/>
                </a:lnTo>
                <a:lnTo>
                  <a:pt x="80" y="36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52" name="Freeform 328"/>
          <p:cNvSpPr>
            <a:spLocks noEditPoints="1"/>
          </p:cNvSpPr>
          <p:nvPr/>
        </p:nvSpPr>
        <p:spPr bwMode="auto">
          <a:xfrm>
            <a:off x="3575448" y="3910014"/>
            <a:ext cx="147902" cy="136525"/>
          </a:xfrm>
          <a:custGeom>
            <a:avLst/>
            <a:gdLst>
              <a:gd name="T0" fmla="*/ 74612 w 86"/>
              <a:gd name="T1" fmla="*/ 120650 h 86"/>
              <a:gd name="T2" fmla="*/ 85725 w 86"/>
              <a:gd name="T3" fmla="*/ 114300 h 86"/>
              <a:gd name="T4" fmla="*/ 96837 w 86"/>
              <a:gd name="T5" fmla="*/ 107950 h 86"/>
              <a:gd name="T6" fmla="*/ 107950 w 86"/>
              <a:gd name="T7" fmla="*/ 96837 h 86"/>
              <a:gd name="T8" fmla="*/ 114300 w 86"/>
              <a:gd name="T9" fmla="*/ 79375 h 86"/>
              <a:gd name="T10" fmla="*/ 119063 w 86"/>
              <a:gd name="T11" fmla="*/ 68263 h 86"/>
              <a:gd name="T12" fmla="*/ 136525 w 86"/>
              <a:gd name="T13" fmla="*/ 79375 h 86"/>
              <a:gd name="T14" fmla="*/ 131763 w 86"/>
              <a:gd name="T15" fmla="*/ 103188 h 86"/>
              <a:gd name="T16" fmla="*/ 114300 w 86"/>
              <a:gd name="T17" fmla="*/ 120650 h 86"/>
              <a:gd name="T18" fmla="*/ 103188 w 86"/>
              <a:gd name="T19" fmla="*/ 131763 h 86"/>
              <a:gd name="T20" fmla="*/ 79375 w 86"/>
              <a:gd name="T21" fmla="*/ 136525 h 86"/>
              <a:gd name="T22" fmla="*/ 0 w 86"/>
              <a:gd name="T23" fmla="*/ 68263 h 86"/>
              <a:gd name="T24" fmla="*/ 17462 w 86"/>
              <a:gd name="T25" fmla="*/ 79375 h 86"/>
              <a:gd name="T26" fmla="*/ 22225 w 86"/>
              <a:gd name="T27" fmla="*/ 92075 h 86"/>
              <a:gd name="T28" fmla="*/ 33338 w 86"/>
              <a:gd name="T29" fmla="*/ 107950 h 86"/>
              <a:gd name="T30" fmla="*/ 46037 w 86"/>
              <a:gd name="T31" fmla="*/ 114300 h 86"/>
              <a:gd name="T32" fmla="*/ 57150 w 86"/>
              <a:gd name="T33" fmla="*/ 120650 h 86"/>
              <a:gd name="T34" fmla="*/ 68263 w 86"/>
              <a:gd name="T35" fmla="*/ 136525 h 86"/>
              <a:gd name="T36" fmla="*/ 50800 w 86"/>
              <a:gd name="T37" fmla="*/ 136525 h 86"/>
              <a:gd name="T38" fmla="*/ 33338 w 86"/>
              <a:gd name="T39" fmla="*/ 125413 h 86"/>
              <a:gd name="T40" fmla="*/ 17462 w 86"/>
              <a:gd name="T41" fmla="*/ 114300 h 86"/>
              <a:gd name="T42" fmla="*/ 4762 w 86"/>
              <a:gd name="T43" fmla="*/ 96837 h 86"/>
              <a:gd name="T44" fmla="*/ 0 w 86"/>
              <a:gd name="T45" fmla="*/ 74612 h 86"/>
              <a:gd name="T46" fmla="*/ 68263 w 86"/>
              <a:gd name="T47" fmla="*/ 17462 h 86"/>
              <a:gd name="T48" fmla="*/ 50800 w 86"/>
              <a:gd name="T49" fmla="*/ 17462 h 86"/>
              <a:gd name="T50" fmla="*/ 39687 w 86"/>
              <a:gd name="T51" fmla="*/ 23812 h 86"/>
              <a:gd name="T52" fmla="*/ 28575 w 86"/>
              <a:gd name="T53" fmla="*/ 34925 h 86"/>
              <a:gd name="T54" fmla="*/ 22225 w 86"/>
              <a:gd name="T55" fmla="*/ 46037 h 86"/>
              <a:gd name="T56" fmla="*/ 17462 w 86"/>
              <a:gd name="T57" fmla="*/ 63500 h 86"/>
              <a:gd name="T58" fmla="*/ 0 w 86"/>
              <a:gd name="T59" fmla="*/ 63500 h 86"/>
              <a:gd name="T60" fmla="*/ 4762 w 86"/>
              <a:gd name="T61" fmla="*/ 39687 h 86"/>
              <a:gd name="T62" fmla="*/ 17462 w 86"/>
              <a:gd name="T63" fmla="*/ 23812 h 86"/>
              <a:gd name="T64" fmla="*/ 33338 w 86"/>
              <a:gd name="T65" fmla="*/ 11112 h 86"/>
              <a:gd name="T66" fmla="*/ 50800 w 86"/>
              <a:gd name="T67" fmla="*/ 0 h 86"/>
              <a:gd name="T68" fmla="*/ 68263 w 86"/>
              <a:gd name="T69" fmla="*/ 0 h 86"/>
              <a:gd name="T70" fmla="*/ 119063 w 86"/>
              <a:gd name="T71" fmla="*/ 63500 h 86"/>
              <a:gd name="T72" fmla="*/ 114300 w 86"/>
              <a:gd name="T73" fmla="*/ 46037 h 86"/>
              <a:gd name="T74" fmla="*/ 107950 w 86"/>
              <a:gd name="T75" fmla="*/ 34925 h 86"/>
              <a:gd name="T76" fmla="*/ 96837 w 86"/>
              <a:gd name="T77" fmla="*/ 23812 h 86"/>
              <a:gd name="T78" fmla="*/ 79375 w 86"/>
              <a:gd name="T79" fmla="*/ 17462 h 86"/>
              <a:gd name="T80" fmla="*/ 68263 w 86"/>
              <a:gd name="T81" fmla="*/ 17462 h 86"/>
              <a:gd name="T82" fmla="*/ 79375 w 86"/>
              <a:gd name="T83" fmla="*/ 0 h 86"/>
              <a:gd name="T84" fmla="*/ 103188 w 86"/>
              <a:gd name="T85" fmla="*/ 6350 h 86"/>
              <a:gd name="T86" fmla="*/ 114300 w 86"/>
              <a:gd name="T87" fmla="*/ 17462 h 86"/>
              <a:gd name="T88" fmla="*/ 131763 w 86"/>
              <a:gd name="T89" fmla="*/ 34925 h 86"/>
              <a:gd name="T90" fmla="*/ 136525 w 86"/>
              <a:gd name="T91" fmla="*/ 57150 h 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6"/>
              <a:gd name="T140" fmla="*/ 86 w 86"/>
              <a:gd name="T141" fmla="*/ 86 h 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6">
                <a:moveTo>
                  <a:pt x="43" y="86"/>
                </a:moveTo>
                <a:lnTo>
                  <a:pt x="43" y="76"/>
                </a:lnTo>
                <a:lnTo>
                  <a:pt x="47" y="76"/>
                </a:lnTo>
                <a:lnTo>
                  <a:pt x="50" y="76"/>
                </a:lnTo>
                <a:lnTo>
                  <a:pt x="50" y="72"/>
                </a:lnTo>
                <a:lnTo>
                  <a:pt x="54" y="72"/>
                </a:lnTo>
                <a:lnTo>
                  <a:pt x="57" y="72"/>
                </a:lnTo>
                <a:lnTo>
                  <a:pt x="61" y="68"/>
                </a:lnTo>
                <a:lnTo>
                  <a:pt x="65" y="68"/>
                </a:lnTo>
                <a:lnTo>
                  <a:pt x="68" y="61"/>
                </a:lnTo>
                <a:lnTo>
                  <a:pt x="72" y="58"/>
                </a:lnTo>
                <a:lnTo>
                  <a:pt x="72" y="50"/>
                </a:lnTo>
                <a:lnTo>
                  <a:pt x="75" y="50"/>
                </a:lnTo>
                <a:lnTo>
                  <a:pt x="75" y="47"/>
                </a:lnTo>
                <a:lnTo>
                  <a:pt x="75" y="43"/>
                </a:lnTo>
                <a:lnTo>
                  <a:pt x="86" y="43"/>
                </a:lnTo>
                <a:lnTo>
                  <a:pt x="86" y="47"/>
                </a:lnTo>
                <a:lnTo>
                  <a:pt x="86" y="50"/>
                </a:lnTo>
                <a:lnTo>
                  <a:pt x="83" y="58"/>
                </a:lnTo>
                <a:lnTo>
                  <a:pt x="83" y="61"/>
                </a:lnTo>
                <a:lnTo>
                  <a:pt x="83" y="65"/>
                </a:lnTo>
                <a:lnTo>
                  <a:pt x="79" y="68"/>
                </a:lnTo>
                <a:lnTo>
                  <a:pt x="75" y="72"/>
                </a:lnTo>
                <a:lnTo>
                  <a:pt x="72" y="76"/>
                </a:lnTo>
                <a:lnTo>
                  <a:pt x="72" y="79"/>
                </a:lnTo>
                <a:lnTo>
                  <a:pt x="65" y="79"/>
                </a:lnTo>
                <a:lnTo>
                  <a:pt x="65" y="83"/>
                </a:lnTo>
                <a:lnTo>
                  <a:pt x="61" y="83"/>
                </a:lnTo>
                <a:lnTo>
                  <a:pt x="54" y="86"/>
                </a:lnTo>
                <a:lnTo>
                  <a:pt x="50" y="86"/>
                </a:lnTo>
                <a:lnTo>
                  <a:pt x="47" y="86"/>
                </a:lnTo>
                <a:lnTo>
                  <a:pt x="43" y="86"/>
                </a:lnTo>
                <a:close/>
                <a:moveTo>
                  <a:pt x="0" y="43"/>
                </a:moveTo>
                <a:lnTo>
                  <a:pt x="11" y="43"/>
                </a:lnTo>
                <a:lnTo>
                  <a:pt x="11" y="47"/>
                </a:lnTo>
                <a:lnTo>
                  <a:pt x="11" y="50"/>
                </a:lnTo>
                <a:lnTo>
                  <a:pt x="14" y="50"/>
                </a:lnTo>
                <a:lnTo>
                  <a:pt x="14" y="58"/>
                </a:lnTo>
                <a:lnTo>
                  <a:pt x="14" y="61"/>
                </a:lnTo>
                <a:lnTo>
                  <a:pt x="18" y="61"/>
                </a:lnTo>
                <a:lnTo>
                  <a:pt x="21" y="68"/>
                </a:lnTo>
                <a:lnTo>
                  <a:pt x="25" y="68"/>
                </a:lnTo>
                <a:lnTo>
                  <a:pt x="29" y="72"/>
                </a:lnTo>
                <a:lnTo>
                  <a:pt x="32" y="72"/>
                </a:lnTo>
                <a:lnTo>
                  <a:pt x="36" y="76"/>
                </a:lnTo>
                <a:lnTo>
                  <a:pt x="39" y="76"/>
                </a:lnTo>
                <a:lnTo>
                  <a:pt x="43" y="76"/>
                </a:lnTo>
                <a:lnTo>
                  <a:pt x="43" y="86"/>
                </a:lnTo>
                <a:lnTo>
                  <a:pt x="39" y="86"/>
                </a:lnTo>
                <a:lnTo>
                  <a:pt x="36" y="86"/>
                </a:lnTo>
                <a:lnTo>
                  <a:pt x="32" y="86"/>
                </a:lnTo>
                <a:lnTo>
                  <a:pt x="25" y="83"/>
                </a:lnTo>
                <a:lnTo>
                  <a:pt x="21" y="83"/>
                </a:lnTo>
                <a:lnTo>
                  <a:pt x="21" y="79"/>
                </a:lnTo>
                <a:lnTo>
                  <a:pt x="14" y="79"/>
                </a:lnTo>
                <a:lnTo>
                  <a:pt x="14" y="76"/>
                </a:lnTo>
                <a:lnTo>
                  <a:pt x="11" y="72"/>
                </a:lnTo>
                <a:lnTo>
                  <a:pt x="7" y="68"/>
                </a:lnTo>
                <a:lnTo>
                  <a:pt x="3" y="65"/>
                </a:lnTo>
                <a:lnTo>
                  <a:pt x="3" y="61"/>
                </a:lnTo>
                <a:lnTo>
                  <a:pt x="0" y="58"/>
                </a:lnTo>
                <a:lnTo>
                  <a:pt x="0" y="50"/>
                </a:lnTo>
                <a:lnTo>
                  <a:pt x="0" y="47"/>
                </a:lnTo>
                <a:lnTo>
                  <a:pt x="0" y="43"/>
                </a:lnTo>
                <a:close/>
                <a:moveTo>
                  <a:pt x="43" y="0"/>
                </a:moveTo>
                <a:lnTo>
                  <a:pt x="43" y="11"/>
                </a:lnTo>
                <a:lnTo>
                  <a:pt x="39" y="11"/>
                </a:lnTo>
                <a:lnTo>
                  <a:pt x="36" y="11"/>
                </a:lnTo>
                <a:lnTo>
                  <a:pt x="32" y="11"/>
                </a:lnTo>
                <a:lnTo>
                  <a:pt x="32" y="15"/>
                </a:lnTo>
                <a:lnTo>
                  <a:pt x="29" y="15"/>
                </a:lnTo>
                <a:lnTo>
                  <a:pt x="25" y="15"/>
                </a:lnTo>
                <a:lnTo>
                  <a:pt x="21" y="18"/>
                </a:lnTo>
                <a:lnTo>
                  <a:pt x="18" y="22"/>
                </a:lnTo>
                <a:lnTo>
                  <a:pt x="14" y="25"/>
                </a:lnTo>
                <a:lnTo>
                  <a:pt x="14" y="29"/>
                </a:lnTo>
                <a:lnTo>
                  <a:pt x="14" y="33"/>
                </a:lnTo>
                <a:lnTo>
                  <a:pt x="11" y="36"/>
                </a:lnTo>
                <a:lnTo>
                  <a:pt x="11" y="40"/>
                </a:lnTo>
                <a:lnTo>
                  <a:pt x="11" y="43"/>
                </a:lnTo>
                <a:lnTo>
                  <a:pt x="0" y="43"/>
                </a:lnTo>
                <a:lnTo>
                  <a:pt x="0" y="40"/>
                </a:lnTo>
                <a:lnTo>
                  <a:pt x="0" y="36"/>
                </a:lnTo>
                <a:lnTo>
                  <a:pt x="0" y="29"/>
                </a:lnTo>
                <a:lnTo>
                  <a:pt x="3" y="25"/>
                </a:lnTo>
                <a:lnTo>
                  <a:pt x="3" y="22"/>
                </a:lnTo>
                <a:lnTo>
                  <a:pt x="7" y="18"/>
                </a:lnTo>
                <a:lnTo>
                  <a:pt x="11" y="15"/>
                </a:lnTo>
                <a:lnTo>
                  <a:pt x="14" y="11"/>
                </a:lnTo>
                <a:lnTo>
                  <a:pt x="21" y="7"/>
                </a:lnTo>
                <a:lnTo>
                  <a:pt x="21" y="4"/>
                </a:lnTo>
                <a:lnTo>
                  <a:pt x="25" y="4"/>
                </a:lnTo>
                <a:lnTo>
                  <a:pt x="32" y="0"/>
                </a:lnTo>
                <a:lnTo>
                  <a:pt x="36" y="0"/>
                </a:lnTo>
                <a:lnTo>
                  <a:pt x="39" y="0"/>
                </a:lnTo>
                <a:lnTo>
                  <a:pt x="43" y="0"/>
                </a:lnTo>
                <a:close/>
                <a:moveTo>
                  <a:pt x="86" y="43"/>
                </a:moveTo>
                <a:lnTo>
                  <a:pt x="75" y="43"/>
                </a:lnTo>
                <a:lnTo>
                  <a:pt x="75" y="40"/>
                </a:lnTo>
                <a:lnTo>
                  <a:pt x="75" y="36"/>
                </a:lnTo>
                <a:lnTo>
                  <a:pt x="72" y="33"/>
                </a:lnTo>
                <a:lnTo>
                  <a:pt x="72" y="29"/>
                </a:lnTo>
                <a:lnTo>
                  <a:pt x="68" y="25"/>
                </a:lnTo>
                <a:lnTo>
                  <a:pt x="68" y="22"/>
                </a:lnTo>
                <a:lnTo>
                  <a:pt x="65" y="18"/>
                </a:lnTo>
                <a:lnTo>
                  <a:pt x="61" y="18"/>
                </a:lnTo>
                <a:lnTo>
                  <a:pt x="61" y="15"/>
                </a:lnTo>
                <a:lnTo>
                  <a:pt x="57" y="15"/>
                </a:lnTo>
                <a:lnTo>
                  <a:pt x="54" y="15"/>
                </a:lnTo>
                <a:lnTo>
                  <a:pt x="50" y="11"/>
                </a:lnTo>
                <a:lnTo>
                  <a:pt x="47" y="11"/>
                </a:lnTo>
                <a:lnTo>
                  <a:pt x="43" y="11"/>
                </a:lnTo>
                <a:lnTo>
                  <a:pt x="43" y="0"/>
                </a:lnTo>
                <a:lnTo>
                  <a:pt x="47" y="0"/>
                </a:lnTo>
                <a:lnTo>
                  <a:pt x="50" y="0"/>
                </a:lnTo>
                <a:lnTo>
                  <a:pt x="54" y="0"/>
                </a:lnTo>
                <a:lnTo>
                  <a:pt x="61" y="4"/>
                </a:lnTo>
                <a:lnTo>
                  <a:pt x="65" y="4"/>
                </a:lnTo>
                <a:lnTo>
                  <a:pt x="65" y="7"/>
                </a:lnTo>
                <a:lnTo>
                  <a:pt x="72" y="11"/>
                </a:lnTo>
                <a:lnTo>
                  <a:pt x="75" y="15"/>
                </a:lnTo>
                <a:lnTo>
                  <a:pt x="79" y="18"/>
                </a:lnTo>
                <a:lnTo>
                  <a:pt x="83" y="22"/>
                </a:lnTo>
                <a:lnTo>
                  <a:pt x="83" y="25"/>
                </a:lnTo>
                <a:lnTo>
                  <a:pt x="83" y="29"/>
                </a:lnTo>
                <a:lnTo>
                  <a:pt x="86" y="36"/>
                </a:lnTo>
                <a:lnTo>
                  <a:pt x="86" y="40"/>
                </a:lnTo>
                <a:lnTo>
                  <a:pt x="86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53" name="Freeform 329"/>
          <p:cNvSpPr>
            <a:spLocks/>
          </p:cNvSpPr>
          <p:nvPr/>
        </p:nvSpPr>
        <p:spPr bwMode="auto">
          <a:xfrm>
            <a:off x="3897048" y="3538538"/>
            <a:ext cx="130704" cy="125412"/>
          </a:xfrm>
          <a:custGeom>
            <a:avLst/>
            <a:gdLst>
              <a:gd name="T0" fmla="*/ 120650 w 76"/>
              <a:gd name="T1" fmla="*/ 63500 h 79"/>
              <a:gd name="T2" fmla="*/ 120650 w 76"/>
              <a:gd name="T3" fmla="*/ 74612 h 79"/>
              <a:gd name="T4" fmla="*/ 114300 w 76"/>
              <a:gd name="T5" fmla="*/ 85725 h 79"/>
              <a:gd name="T6" fmla="*/ 109538 w 76"/>
              <a:gd name="T7" fmla="*/ 96837 h 79"/>
              <a:gd name="T8" fmla="*/ 103188 w 76"/>
              <a:gd name="T9" fmla="*/ 109537 h 79"/>
              <a:gd name="T10" fmla="*/ 96837 w 76"/>
              <a:gd name="T11" fmla="*/ 114300 h 79"/>
              <a:gd name="T12" fmla="*/ 85725 w 76"/>
              <a:gd name="T13" fmla="*/ 120650 h 79"/>
              <a:gd name="T14" fmla="*/ 68262 w 76"/>
              <a:gd name="T15" fmla="*/ 125412 h 79"/>
              <a:gd name="T16" fmla="*/ 63500 w 76"/>
              <a:gd name="T17" fmla="*/ 125412 h 79"/>
              <a:gd name="T18" fmla="*/ 46037 w 76"/>
              <a:gd name="T19" fmla="*/ 125412 h 79"/>
              <a:gd name="T20" fmla="*/ 39687 w 76"/>
              <a:gd name="T21" fmla="*/ 120650 h 79"/>
              <a:gd name="T22" fmla="*/ 28575 w 76"/>
              <a:gd name="T23" fmla="*/ 114300 h 79"/>
              <a:gd name="T24" fmla="*/ 17462 w 76"/>
              <a:gd name="T25" fmla="*/ 109537 h 79"/>
              <a:gd name="T26" fmla="*/ 11112 w 76"/>
              <a:gd name="T27" fmla="*/ 96837 h 79"/>
              <a:gd name="T28" fmla="*/ 6350 w 76"/>
              <a:gd name="T29" fmla="*/ 85725 h 79"/>
              <a:gd name="T30" fmla="*/ 6350 w 76"/>
              <a:gd name="T31" fmla="*/ 74612 h 79"/>
              <a:gd name="T32" fmla="*/ 0 w 76"/>
              <a:gd name="T33" fmla="*/ 63500 h 79"/>
              <a:gd name="T34" fmla="*/ 6350 w 76"/>
              <a:gd name="T35" fmla="*/ 52387 h 79"/>
              <a:gd name="T36" fmla="*/ 6350 w 76"/>
              <a:gd name="T37" fmla="*/ 39687 h 79"/>
              <a:gd name="T38" fmla="*/ 11112 w 76"/>
              <a:gd name="T39" fmla="*/ 28575 h 79"/>
              <a:gd name="T40" fmla="*/ 17462 w 76"/>
              <a:gd name="T41" fmla="*/ 17462 h 79"/>
              <a:gd name="T42" fmla="*/ 28575 w 76"/>
              <a:gd name="T43" fmla="*/ 11112 h 79"/>
              <a:gd name="T44" fmla="*/ 39687 w 76"/>
              <a:gd name="T45" fmla="*/ 6350 h 79"/>
              <a:gd name="T46" fmla="*/ 46037 w 76"/>
              <a:gd name="T47" fmla="*/ 0 h 79"/>
              <a:gd name="T48" fmla="*/ 63500 w 76"/>
              <a:gd name="T49" fmla="*/ 0 h 79"/>
              <a:gd name="T50" fmla="*/ 68262 w 76"/>
              <a:gd name="T51" fmla="*/ 0 h 79"/>
              <a:gd name="T52" fmla="*/ 85725 w 76"/>
              <a:gd name="T53" fmla="*/ 6350 h 79"/>
              <a:gd name="T54" fmla="*/ 96837 w 76"/>
              <a:gd name="T55" fmla="*/ 11112 h 79"/>
              <a:gd name="T56" fmla="*/ 103188 w 76"/>
              <a:gd name="T57" fmla="*/ 17462 h 79"/>
              <a:gd name="T58" fmla="*/ 109538 w 76"/>
              <a:gd name="T59" fmla="*/ 28575 h 79"/>
              <a:gd name="T60" fmla="*/ 114300 w 76"/>
              <a:gd name="T61" fmla="*/ 39687 h 79"/>
              <a:gd name="T62" fmla="*/ 120650 w 76"/>
              <a:gd name="T63" fmla="*/ 52387 h 79"/>
              <a:gd name="T64" fmla="*/ 120650 w 76"/>
              <a:gd name="T65" fmla="*/ 63500 h 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79"/>
              <a:gd name="T101" fmla="*/ 76 w 76"/>
              <a:gd name="T102" fmla="*/ 79 h 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79">
                <a:moveTo>
                  <a:pt x="76" y="40"/>
                </a:moveTo>
                <a:lnTo>
                  <a:pt x="76" y="47"/>
                </a:lnTo>
                <a:lnTo>
                  <a:pt x="72" y="54"/>
                </a:lnTo>
                <a:lnTo>
                  <a:pt x="69" y="61"/>
                </a:lnTo>
                <a:lnTo>
                  <a:pt x="65" y="69"/>
                </a:lnTo>
                <a:lnTo>
                  <a:pt x="61" y="72"/>
                </a:lnTo>
                <a:lnTo>
                  <a:pt x="54" y="76"/>
                </a:lnTo>
                <a:lnTo>
                  <a:pt x="43" y="79"/>
                </a:lnTo>
                <a:lnTo>
                  <a:pt x="40" y="79"/>
                </a:lnTo>
                <a:lnTo>
                  <a:pt x="29" y="79"/>
                </a:lnTo>
                <a:lnTo>
                  <a:pt x="25" y="76"/>
                </a:lnTo>
                <a:lnTo>
                  <a:pt x="18" y="72"/>
                </a:lnTo>
                <a:lnTo>
                  <a:pt x="11" y="69"/>
                </a:lnTo>
                <a:lnTo>
                  <a:pt x="7" y="61"/>
                </a:lnTo>
                <a:lnTo>
                  <a:pt x="4" y="54"/>
                </a:lnTo>
                <a:lnTo>
                  <a:pt x="4" y="47"/>
                </a:lnTo>
                <a:lnTo>
                  <a:pt x="0" y="40"/>
                </a:lnTo>
                <a:lnTo>
                  <a:pt x="4" y="33"/>
                </a:lnTo>
                <a:lnTo>
                  <a:pt x="4" y="25"/>
                </a:lnTo>
                <a:lnTo>
                  <a:pt x="7" y="18"/>
                </a:lnTo>
                <a:lnTo>
                  <a:pt x="11" y="11"/>
                </a:lnTo>
                <a:lnTo>
                  <a:pt x="18" y="7"/>
                </a:lnTo>
                <a:lnTo>
                  <a:pt x="25" y="4"/>
                </a:lnTo>
                <a:lnTo>
                  <a:pt x="29" y="0"/>
                </a:lnTo>
                <a:lnTo>
                  <a:pt x="40" y="0"/>
                </a:lnTo>
                <a:lnTo>
                  <a:pt x="43" y="0"/>
                </a:lnTo>
                <a:lnTo>
                  <a:pt x="54" y="4"/>
                </a:lnTo>
                <a:lnTo>
                  <a:pt x="61" y="7"/>
                </a:lnTo>
                <a:lnTo>
                  <a:pt x="65" y="11"/>
                </a:lnTo>
                <a:lnTo>
                  <a:pt x="69" y="18"/>
                </a:lnTo>
                <a:lnTo>
                  <a:pt x="72" y="25"/>
                </a:lnTo>
                <a:lnTo>
                  <a:pt x="76" y="33"/>
                </a:lnTo>
                <a:lnTo>
                  <a:pt x="76" y="4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54" name="Freeform 330"/>
          <p:cNvSpPr>
            <a:spLocks noEditPoints="1"/>
          </p:cNvSpPr>
          <p:nvPr/>
        </p:nvSpPr>
        <p:spPr bwMode="auto">
          <a:xfrm>
            <a:off x="3885011" y="3533776"/>
            <a:ext cx="147902" cy="136525"/>
          </a:xfrm>
          <a:custGeom>
            <a:avLst/>
            <a:gdLst>
              <a:gd name="T0" fmla="*/ 74612 w 86"/>
              <a:gd name="T1" fmla="*/ 119063 h 86"/>
              <a:gd name="T2" fmla="*/ 92075 w 86"/>
              <a:gd name="T3" fmla="*/ 114300 h 86"/>
              <a:gd name="T4" fmla="*/ 103188 w 86"/>
              <a:gd name="T5" fmla="*/ 107950 h 86"/>
              <a:gd name="T6" fmla="*/ 114300 w 86"/>
              <a:gd name="T7" fmla="*/ 96837 h 86"/>
              <a:gd name="T8" fmla="*/ 120650 w 86"/>
              <a:gd name="T9" fmla="*/ 85725 h 86"/>
              <a:gd name="T10" fmla="*/ 120650 w 86"/>
              <a:gd name="T11" fmla="*/ 68263 h 86"/>
              <a:gd name="T12" fmla="*/ 136525 w 86"/>
              <a:gd name="T13" fmla="*/ 79375 h 86"/>
              <a:gd name="T14" fmla="*/ 131763 w 86"/>
              <a:gd name="T15" fmla="*/ 101600 h 86"/>
              <a:gd name="T16" fmla="*/ 120650 w 86"/>
              <a:gd name="T17" fmla="*/ 119063 h 86"/>
              <a:gd name="T18" fmla="*/ 107950 w 86"/>
              <a:gd name="T19" fmla="*/ 130175 h 86"/>
              <a:gd name="T20" fmla="*/ 85725 w 86"/>
              <a:gd name="T21" fmla="*/ 136525 h 86"/>
              <a:gd name="T22" fmla="*/ 0 w 86"/>
              <a:gd name="T23" fmla="*/ 68263 h 86"/>
              <a:gd name="T24" fmla="*/ 22225 w 86"/>
              <a:gd name="T25" fmla="*/ 79375 h 86"/>
              <a:gd name="T26" fmla="*/ 28575 w 86"/>
              <a:gd name="T27" fmla="*/ 90487 h 86"/>
              <a:gd name="T28" fmla="*/ 34925 w 86"/>
              <a:gd name="T29" fmla="*/ 107950 h 86"/>
              <a:gd name="T30" fmla="*/ 50800 w 86"/>
              <a:gd name="T31" fmla="*/ 114300 h 86"/>
              <a:gd name="T32" fmla="*/ 63500 w 86"/>
              <a:gd name="T33" fmla="*/ 119063 h 86"/>
              <a:gd name="T34" fmla="*/ 74612 w 86"/>
              <a:gd name="T35" fmla="*/ 136525 h 86"/>
              <a:gd name="T36" fmla="*/ 50800 w 86"/>
              <a:gd name="T37" fmla="*/ 136525 h 86"/>
              <a:gd name="T38" fmla="*/ 34925 w 86"/>
              <a:gd name="T39" fmla="*/ 125413 h 86"/>
              <a:gd name="T40" fmla="*/ 17462 w 86"/>
              <a:gd name="T41" fmla="*/ 114300 h 86"/>
              <a:gd name="T42" fmla="*/ 6350 w 86"/>
              <a:gd name="T43" fmla="*/ 96837 h 86"/>
              <a:gd name="T44" fmla="*/ 6350 w 86"/>
              <a:gd name="T45" fmla="*/ 73025 h 86"/>
              <a:gd name="T46" fmla="*/ 74612 w 86"/>
              <a:gd name="T47" fmla="*/ 15875 h 86"/>
              <a:gd name="T48" fmla="*/ 57150 w 86"/>
              <a:gd name="T49" fmla="*/ 22225 h 86"/>
              <a:gd name="T50" fmla="*/ 46037 w 86"/>
              <a:gd name="T51" fmla="*/ 28575 h 86"/>
              <a:gd name="T52" fmla="*/ 34925 w 86"/>
              <a:gd name="T53" fmla="*/ 33338 h 86"/>
              <a:gd name="T54" fmla="*/ 22225 w 86"/>
              <a:gd name="T55" fmla="*/ 44450 h 86"/>
              <a:gd name="T56" fmla="*/ 22225 w 86"/>
              <a:gd name="T57" fmla="*/ 61913 h 86"/>
              <a:gd name="T58" fmla="*/ 6350 w 86"/>
              <a:gd name="T59" fmla="*/ 61913 h 86"/>
              <a:gd name="T60" fmla="*/ 6350 w 86"/>
              <a:gd name="T61" fmla="*/ 39687 h 86"/>
              <a:gd name="T62" fmla="*/ 17462 w 86"/>
              <a:gd name="T63" fmla="*/ 22225 h 86"/>
              <a:gd name="T64" fmla="*/ 34925 w 86"/>
              <a:gd name="T65" fmla="*/ 11112 h 86"/>
              <a:gd name="T66" fmla="*/ 50800 w 86"/>
              <a:gd name="T67" fmla="*/ 0 h 86"/>
              <a:gd name="T68" fmla="*/ 74612 w 86"/>
              <a:gd name="T69" fmla="*/ 0 h 86"/>
              <a:gd name="T70" fmla="*/ 120650 w 86"/>
              <a:gd name="T71" fmla="*/ 61913 h 86"/>
              <a:gd name="T72" fmla="*/ 120650 w 86"/>
              <a:gd name="T73" fmla="*/ 44450 h 86"/>
              <a:gd name="T74" fmla="*/ 107950 w 86"/>
              <a:gd name="T75" fmla="*/ 33338 h 86"/>
              <a:gd name="T76" fmla="*/ 96837 w 86"/>
              <a:gd name="T77" fmla="*/ 28575 h 86"/>
              <a:gd name="T78" fmla="*/ 85725 w 86"/>
              <a:gd name="T79" fmla="*/ 22225 h 86"/>
              <a:gd name="T80" fmla="*/ 74612 w 86"/>
              <a:gd name="T81" fmla="*/ 15875 h 86"/>
              <a:gd name="T82" fmla="*/ 85725 w 86"/>
              <a:gd name="T83" fmla="*/ 0 h 86"/>
              <a:gd name="T84" fmla="*/ 107950 w 86"/>
              <a:gd name="T85" fmla="*/ 4762 h 86"/>
              <a:gd name="T86" fmla="*/ 120650 w 86"/>
              <a:gd name="T87" fmla="*/ 15875 h 86"/>
              <a:gd name="T88" fmla="*/ 131763 w 86"/>
              <a:gd name="T89" fmla="*/ 33338 h 86"/>
              <a:gd name="T90" fmla="*/ 136525 w 86"/>
              <a:gd name="T91" fmla="*/ 57150 h 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86"/>
              <a:gd name="T140" fmla="*/ 86 w 86"/>
              <a:gd name="T141" fmla="*/ 86 h 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86">
                <a:moveTo>
                  <a:pt x="47" y="86"/>
                </a:moveTo>
                <a:lnTo>
                  <a:pt x="47" y="75"/>
                </a:lnTo>
                <a:lnTo>
                  <a:pt x="50" y="75"/>
                </a:lnTo>
                <a:lnTo>
                  <a:pt x="54" y="75"/>
                </a:lnTo>
                <a:lnTo>
                  <a:pt x="58" y="72"/>
                </a:lnTo>
                <a:lnTo>
                  <a:pt x="61" y="72"/>
                </a:lnTo>
                <a:lnTo>
                  <a:pt x="65" y="68"/>
                </a:lnTo>
                <a:lnTo>
                  <a:pt x="68" y="68"/>
                </a:lnTo>
                <a:lnTo>
                  <a:pt x="68" y="64"/>
                </a:lnTo>
                <a:lnTo>
                  <a:pt x="72" y="61"/>
                </a:lnTo>
                <a:lnTo>
                  <a:pt x="72" y="57"/>
                </a:lnTo>
                <a:lnTo>
                  <a:pt x="76" y="57"/>
                </a:lnTo>
                <a:lnTo>
                  <a:pt x="76" y="54"/>
                </a:lnTo>
                <a:lnTo>
                  <a:pt x="76" y="50"/>
                </a:lnTo>
                <a:lnTo>
                  <a:pt x="76" y="46"/>
                </a:lnTo>
                <a:lnTo>
                  <a:pt x="76" y="43"/>
                </a:lnTo>
                <a:lnTo>
                  <a:pt x="86" y="43"/>
                </a:lnTo>
                <a:lnTo>
                  <a:pt x="86" y="46"/>
                </a:lnTo>
                <a:lnTo>
                  <a:pt x="86" y="50"/>
                </a:lnTo>
                <a:lnTo>
                  <a:pt x="86" y="57"/>
                </a:lnTo>
                <a:lnTo>
                  <a:pt x="86" y="61"/>
                </a:lnTo>
                <a:lnTo>
                  <a:pt x="83" y="64"/>
                </a:lnTo>
                <a:lnTo>
                  <a:pt x="83" y="68"/>
                </a:lnTo>
                <a:lnTo>
                  <a:pt x="79" y="72"/>
                </a:lnTo>
                <a:lnTo>
                  <a:pt x="76" y="75"/>
                </a:lnTo>
                <a:lnTo>
                  <a:pt x="72" y="79"/>
                </a:lnTo>
                <a:lnTo>
                  <a:pt x="68" y="79"/>
                </a:lnTo>
                <a:lnTo>
                  <a:pt x="68" y="82"/>
                </a:lnTo>
                <a:lnTo>
                  <a:pt x="61" y="82"/>
                </a:lnTo>
                <a:lnTo>
                  <a:pt x="58" y="86"/>
                </a:lnTo>
                <a:lnTo>
                  <a:pt x="54" y="86"/>
                </a:lnTo>
                <a:lnTo>
                  <a:pt x="50" y="86"/>
                </a:lnTo>
                <a:lnTo>
                  <a:pt x="47" y="86"/>
                </a:lnTo>
                <a:close/>
                <a:moveTo>
                  <a:pt x="0" y="43"/>
                </a:moveTo>
                <a:lnTo>
                  <a:pt x="14" y="43"/>
                </a:lnTo>
                <a:lnTo>
                  <a:pt x="14" y="46"/>
                </a:lnTo>
                <a:lnTo>
                  <a:pt x="14" y="50"/>
                </a:lnTo>
                <a:lnTo>
                  <a:pt x="14" y="54"/>
                </a:lnTo>
                <a:lnTo>
                  <a:pt x="14" y="57"/>
                </a:lnTo>
                <a:lnTo>
                  <a:pt x="18" y="57"/>
                </a:lnTo>
                <a:lnTo>
                  <a:pt x="18" y="61"/>
                </a:lnTo>
                <a:lnTo>
                  <a:pt x="22" y="64"/>
                </a:lnTo>
                <a:lnTo>
                  <a:pt x="22" y="68"/>
                </a:lnTo>
                <a:lnTo>
                  <a:pt x="25" y="68"/>
                </a:lnTo>
                <a:lnTo>
                  <a:pt x="29" y="72"/>
                </a:lnTo>
                <a:lnTo>
                  <a:pt x="32" y="72"/>
                </a:lnTo>
                <a:lnTo>
                  <a:pt x="36" y="75"/>
                </a:lnTo>
                <a:lnTo>
                  <a:pt x="40" y="75"/>
                </a:lnTo>
                <a:lnTo>
                  <a:pt x="43" y="75"/>
                </a:lnTo>
                <a:lnTo>
                  <a:pt x="47" y="75"/>
                </a:lnTo>
                <a:lnTo>
                  <a:pt x="47" y="86"/>
                </a:lnTo>
                <a:lnTo>
                  <a:pt x="43" y="86"/>
                </a:lnTo>
                <a:lnTo>
                  <a:pt x="36" y="86"/>
                </a:lnTo>
                <a:lnTo>
                  <a:pt x="32" y="86"/>
                </a:lnTo>
                <a:lnTo>
                  <a:pt x="29" y="82"/>
                </a:lnTo>
                <a:lnTo>
                  <a:pt x="25" y="82"/>
                </a:lnTo>
                <a:lnTo>
                  <a:pt x="22" y="79"/>
                </a:lnTo>
                <a:lnTo>
                  <a:pt x="18" y="79"/>
                </a:lnTo>
                <a:lnTo>
                  <a:pt x="14" y="75"/>
                </a:lnTo>
                <a:lnTo>
                  <a:pt x="11" y="72"/>
                </a:lnTo>
                <a:lnTo>
                  <a:pt x="11" y="68"/>
                </a:lnTo>
                <a:lnTo>
                  <a:pt x="7" y="64"/>
                </a:lnTo>
                <a:lnTo>
                  <a:pt x="4" y="61"/>
                </a:lnTo>
                <a:lnTo>
                  <a:pt x="4" y="57"/>
                </a:lnTo>
                <a:lnTo>
                  <a:pt x="4" y="50"/>
                </a:lnTo>
                <a:lnTo>
                  <a:pt x="4" y="46"/>
                </a:lnTo>
                <a:lnTo>
                  <a:pt x="0" y="43"/>
                </a:lnTo>
                <a:close/>
                <a:moveTo>
                  <a:pt x="47" y="0"/>
                </a:moveTo>
                <a:lnTo>
                  <a:pt x="47" y="10"/>
                </a:lnTo>
                <a:lnTo>
                  <a:pt x="43" y="10"/>
                </a:lnTo>
                <a:lnTo>
                  <a:pt x="40" y="10"/>
                </a:lnTo>
                <a:lnTo>
                  <a:pt x="36" y="14"/>
                </a:lnTo>
                <a:lnTo>
                  <a:pt x="32" y="14"/>
                </a:lnTo>
                <a:lnTo>
                  <a:pt x="29" y="18"/>
                </a:lnTo>
                <a:lnTo>
                  <a:pt x="25" y="18"/>
                </a:lnTo>
                <a:lnTo>
                  <a:pt x="22" y="21"/>
                </a:lnTo>
                <a:lnTo>
                  <a:pt x="18" y="25"/>
                </a:lnTo>
                <a:lnTo>
                  <a:pt x="18" y="28"/>
                </a:lnTo>
                <a:lnTo>
                  <a:pt x="14" y="28"/>
                </a:lnTo>
                <a:lnTo>
                  <a:pt x="14" y="36"/>
                </a:lnTo>
                <a:lnTo>
                  <a:pt x="14" y="39"/>
                </a:lnTo>
                <a:lnTo>
                  <a:pt x="14" y="43"/>
                </a:lnTo>
                <a:lnTo>
                  <a:pt x="0" y="43"/>
                </a:lnTo>
                <a:lnTo>
                  <a:pt x="4" y="39"/>
                </a:lnTo>
                <a:lnTo>
                  <a:pt x="4" y="36"/>
                </a:lnTo>
                <a:lnTo>
                  <a:pt x="4" y="28"/>
                </a:lnTo>
                <a:lnTo>
                  <a:pt x="4" y="25"/>
                </a:lnTo>
                <a:lnTo>
                  <a:pt x="7" y="21"/>
                </a:lnTo>
                <a:lnTo>
                  <a:pt x="11" y="18"/>
                </a:lnTo>
                <a:lnTo>
                  <a:pt x="11" y="14"/>
                </a:lnTo>
                <a:lnTo>
                  <a:pt x="14" y="10"/>
                </a:lnTo>
                <a:lnTo>
                  <a:pt x="18" y="10"/>
                </a:lnTo>
                <a:lnTo>
                  <a:pt x="22" y="7"/>
                </a:lnTo>
                <a:lnTo>
                  <a:pt x="25" y="3"/>
                </a:lnTo>
                <a:lnTo>
                  <a:pt x="29" y="3"/>
                </a:lnTo>
                <a:lnTo>
                  <a:pt x="32" y="0"/>
                </a:lnTo>
                <a:lnTo>
                  <a:pt x="36" y="0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86" y="43"/>
                </a:moveTo>
                <a:lnTo>
                  <a:pt x="76" y="43"/>
                </a:lnTo>
                <a:lnTo>
                  <a:pt x="76" y="39"/>
                </a:lnTo>
                <a:lnTo>
                  <a:pt x="76" y="36"/>
                </a:lnTo>
                <a:lnTo>
                  <a:pt x="76" y="28"/>
                </a:lnTo>
                <a:lnTo>
                  <a:pt x="72" y="28"/>
                </a:lnTo>
                <a:lnTo>
                  <a:pt x="72" y="25"/>
                </a:lnTo>
                <a:lnTo>
                  <a:pt x="68" y="21"/>
                </a:lnTo>
                <a:lnTo>
                  <a:pt x="65" y="18"/>
                </a:lnTo>
                <a:lnTo>
                  <a:pt x="61" y="18"/>
                </a:lnTo>
                <a:lnTo>
                  <a:pt x="61" y="14"/>
                </a:lnTo>
                <a:lnTo>
                  <a:pt x="58" y="14"/>
                </a:lnTo>
                <a:lnTo>
                  <a:pt x="54" y="14"/>
                </a:lnTo>
                <a:lnTo>
                  <a:pt x="50" y="10"/>
                </a:lnTo>
                <a:lnTo>
                  <a:pt x="47" y="10"/>
                </a:lnTo>
                <a:lnTo>
                  <a:pt x="47" y="0"/>
                </a:lnTo>
                <a:lnTo>
                  <a:pt x="50" y="0"/>
                </a:lnTo>
                <a:lnTo>
                  <a:pt x="54" y="0"/>
                </a:lnTo>
                <a:lnTo>
                  <a:pt x="58" y="0"/>
                </a:lnTo>
                <a:lnTo>
                  <a:pt x="61" y="3"/>
                </a:lnTo>
                <a:lnTo>
                  <a:pt x="68" y="3"/>
                </a:lnTo>
                <a:lnTo>
                  <a:pt x="68" y="7"/>
                </a:lnTo>
                <a:lnTo>
                  <a:pt x="72" y="10"/>
                </a:lnTo>
                <a:lnTo>
                  <a:pt x="76" y="10"/>
                </a:lnTo>
                <a:lnTo>
                  <a:pt x="79" y="14"/>
                </a:lnTo>
                <a:lnTo>
                  <a:pt x="83" y="18"/>
                </a:lnTo>
                <a:lnTo>
                  <a:pt x="83" y="21"/>
                </a:lnTo>
                <a:lnTo>
                  <a:pt x="86" y="25"/>
                </a:lnTo>
                <a:lnTo>
                  <a:pt x="86" y="28"/>
                </a:lnTo>
                <a:lnTo>
                  <a:pt x="86" y="36"/>
                </a:lnTo>
                <a:lnTo>
                  <a:pt x="86" y="39"/>
                </a:lnTo>
                <a:lnTo>
                  <a:pt x="86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55" name="Rectangle 331"/>
          <p:cNvSpPr>
            <a:spLocks noChangeArrowheads="1"/>
          </p:cNvSpPr>
          <p:nvPr/>
        </p:nvSpPr>
        <p:spPr bwMode="auto">
          <a:xfrm>
            <a:off x="4337315" y="3144838"/>
            <a:ext cx="18918" cy="13176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56" name="Rectangle 332"/>
          <p:cNvSpPr>
            <a:spLocks noChangeArrowheads="1"/>
          </p:cNvSpPr>
          <p:nvPr/>
        </p:nvSpPr>
        <p:spPr bwMode="auto">
          <a:xfrm>
            <a:off x="4275403" y="3201988"/>
            <a:ext cx="142743" cy="1746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57" name="Rectangle 333"/>
          <p:cNvSpPr>
            <a:spLocks noChangeArrowheads="1"/>
          </p:cNvSpPr>
          <p:nvPr/>
        </p:nvSpPr>
        <p:spPr bwMode="auto">
          <a:xfrm>
            <a:off x="4375151" y="3001963"/>
            <a:ext cx="17198" cy="12541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58" name="Rectangle 334"/>
          <p:cNvSpPr>
            <a:spLocks noChangeArrowheads="1"/>
          </p:cNvSpPr>
          <p:nvPr/>
        </p:nvSpPr>
        <p:spPr bwMode="auto">
          <a:xfrm>
            <a:off x="4318397" y="3059113"/>
            <a:ext cx="135863" cy="17462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59" name="Rectangle 335"/>
          <p:cNvSpPr>
            <a:spLocks noChangeArrowheads="1"/>
          </p:cNvSpPr>
          <p:nvPr/>
        </p:nvSpPr>
        <p:spPr bwMode="auto">
          <a:xfrm>
            <a:off x="2602046" y="5040314"/>
            <a:ext cx="3446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14 S </a:t>
            </a:r>
            <a:endParaRPr lang="en-AU"/>
          </a:p>
        </p:txBody>
      </p:sp>
      <p:sp>
        <p:nvSpPr>
          <p:cNvPr id="121160" name="Rectangle 336"/>
          <p:cNvSpPr>
            <a:spLocks noChangeArrowheads="1"/>
          </p:cNvSpPr>
          <p:nvPr/>
        </p:nvSpPr>
        <p:spPr bwMode="auto">
          <a:xfrm>
            <a:off x="3035433" y="5040314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AmAc</a:t>
            </a:r>
            <a:endParaRPr lang="en-AU"/>
          </a:p>
        </p:txBody>
      </p:sp>
      <p:sp>
        <p:nvSpPr>
          <p:cNvPr id="121161" name="Rectangle 337"/>
          <p:cNvSpPr>
            <a:spLocks noChangeArrowheads="1"/>
          </p:cNvSpPr>
          <p:nvPr/>
        </p:nvSpPr>
        <p:spPr bwMode="auto">
          <a:xfrm>
            <a:off x="2732750" y="4783139"/>
            <a:ext cx="3446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13 S </a:t>
            </a:r>
            <a:endParaRPr lang="en-AU"/>
          </a:p>
        </p:txBody>
      </p:sp>
      <p:sp>
        <p:nvSpPr>
          <p:cNvPr id="121162" name="Rectangle 338"/>
          <p:cNvSpPr>
            <a:spLocks noChangeArrowheads="1"/>
          </p:cNvSpPr>
          <p:nvPr/>
        </p:nvSpPr>
        <p:spPr bwMode="auto">
          <a:xfrm>
            <a:off x="3166137" y="4783139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AmAc</a:t>
            </a:r>
            <a:endParaRPr lang="en-AU"/>
          </a:p>
        </p:txBody>
      </p:sp>
      <p:sp>
        <p:nvSpPr>
          <p:cNvPr id="121163" name="Rectangle 339"/>
          <p:cNvSpPr>
            <a:spLocks noChangeArrowheads="1"/>
          </p:cNvSpPr>
          <p:nvPr/>
        </p:nvSpPr>
        <p:spPr bwMode="auto">
          <a:xfrm>
            <a:off x="3532453" y="4075114"/>
            <a:ext cx="2228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13 </a:t>
            </a:r>
            <a:endParaRPr lang="en-AU"/>
          </a:p>
        </p:txBody>
      </p:sp>
      <p:sp>
        <p:nvSpPr>
          <p:cNvPr id="121164" name="Rectangle 340"/>
          <p:cNvSpPr>
            <a:spLocks noChangeArrowheads="1"/>
          </p:cNvSpPr>
          <p:nvPr/>
        </p:nvSpPr>
        <p:spPr bwMode="auto">
          <a:xfrm>
            <a:off x="3792142" y="4075114"/>
            <a:ext cx="6282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Phyllode</a:t>
            </a:r>
            <a:endParaRPr lang="en-AU"/>
          </a:p>
        </p:txBody>
      </p:sp>
      <p:sp>
        <p:nvSpPr>
          <p:cNvPr id="121165" name="Rectangle 341"/>
          <p:cNvSpPr>
            <a:spLocks noChangeArrowheads="1"/>
          </p:cNvSpPr>
          <p:nvPr/>
        </p:nvSpPr>
        <p:spPr bwMode="auto">
          <a:xfrm>
            <a:off x="4008835" y="3430589"/>
            <a:ext cx="2228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14 </a:t>
            </a:r>
            <a:endParaRPr lang="en-AU"/>
          </a:p>
        </p:txBody>
      </p:sp>
      <p:sp>
        <p:nvSpPr>
          <p:cNvPr id="121166" name="Rectangle 342"/>
          <p:cNvSpPr>
            <a:spLocks noChangeArrowheads="1"/>
          </p:cNvSpPr>
          <p:nvPr/>
        </p:nvSpPr>
        <p:spPr bwMode="auto">
          <a:xfrm>
            <a:off x="4268523" y="3430589"/>
            <a:ext cx="6282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Phyllode</a:t>
            </a:r>
            <a:endParaRPr lang="en-AU"/>
          </a:p>
        </p:txBody>
      </p:sp>
      <p:sp>
        <p:nvSpPr>
          <p:cNvPr id="121167" name="Rectangle 343"/>
          <p:cNvSpPr>
            <a:spLocks noChangeArrowheads="1"/>
          </p:cNvSpPr>
          <p:nvPr/>
        </p:nvSpPr>
        <p:spPr bwMode="auto">
          <a:xfrm>
            <a:off x="3061230" y="2859089"/>
            <a:ext cx="558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14 Twig</a:t>
            </a:r>
            <a:endParaRPr lang="en-AU"/>
          </a:p>
        </p:txBody>
      </p:sp>
      <p:sp>
        <p:nvSpPr>
          <p:cNvPr id="121168" name="Rectangle 344"/>
          <p:cNvSpPr>
            <a:spLocks noChangeArrowheads="1"/>
          </p:cNvSpPr>
          <p:nvPr/>
        </p:nvSpPr>
        <p:spPr bwMode="auto">
          <a:xfrm>
            <a:off x="2973520" y="3048001"/>
            <a:ext cx="558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1F1A17"/>
                </a:solidFill>
              </a:rPr>
              <a:t>13 Twig</a:t>
            </a:r>
            <a:endParaRPr lang="en-AU"/>
          </a:p>
        </p:txBody>
      </p:sp>
      <p:sp>
        <p:nvSpPr>
          <p:cNvPr id="121169" name="Rectangle 345"/>
          <p:cNvSpPr>
            <a:spLocks noChangeArrowheads="1"/>
          </p:cNvSpPr>
          <p:nvPr/>
        </p:nvSpPr>
        <p:spPr bwMode="auto">
          <a:xfrm>
            <a:off x="4646878" y="3903664"/>
            <a:ext cx="5292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14 S SA</a:t>
            </a:r>
            <a:endParaRPr lang="en-AU"/>
          </a:p>
        </p:txBody>
      </p:sp>
      <p:sp>
        <p:nvSpPr>
          <p:cNvPr id="121170" name="Rectangle 346"/>
          <p:cNvSpPr>
            <a:spLocks noChangeArrowheads="1"/>
          </p:cNvSpPr>
          <p:nvPr/>
        </p:nvSpPr>
        <p:spPr bwMode="auto">
          <a:xfrm>
            <a:off x="4808538" y="3681414"/>
            <a:ext cx="5292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007CC3"/>
                </a:solidFill>
              </a:rPr>
              <a:t>13 S SA</a:t>
            </a:r>
            <a:endParaRPr lang="en-AU"/>
          </a:p>
        </p:txBody>
      </p:sp>
      <p:sp>
        <p:nvSpPr>
          <p:cNvPr id="121171" name="Rectangle 347"/>
          <p:cNvSpPr>
            <a:spLocks noChangeArrowheads="1"/>
          </p:cNvSpPr>
          <p:nvPr/>
        </p:nvSpPr>
        <p:spPr bwMode="auto">
          <a:xfrm>
            <a:off x="7355550" y="2362201"/>
            <a:ext cx="611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13 SS SA</a:t>
            </a:r>
            <a:endParaRPr lang="en-AU"/>
          </a:p>
        </p:txBody>
      </p:sp>
      <p:sp>
        <p:nvSpPr>
          <p:cNvPr id="121172" name="Rectangle 348"/>
          <p:cNvSpPr>
            <a:spLocks noChangeArrowheads="1"/>
          </p:cNvSpPr>
          <p:nvPr/>
        </p:nvSpPr>
        <p:spPr bwMode="auto">
          <a:xfrm>
            <a:off x="7653073" y="1990725"/>
            <a:ext cx="611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14 SS SA</a:t>
            </a:r>
            <a:endParaRPr lang="en-AU"/>
          </a:p>
        </p:txBody>
      </p:sp>
      <p:sp>
        <p:nvSpPr>
          <p:cNvPr id="121173" name="Rectangle 349"/>
          <p:cNvSpPr>
            <a:spLocks noChangeArrowheads="1"/>
          </p:cNvSpPr>
          <p:nvPr/>
        </p:nvSpPr>
        <p:spPr bwMode="auto">
          <a:xfrm>
            <a:off x="5396706" y="3378201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13 SS </a:t>
            </a:r>
            <a:endParaRPr lang="en-AU"/>
          </a:p>
        </p:txBody>
      </p:sp>
      <p:sp>
        <p:nvSpPr>
          <p:cNvPr id="121174" name="Rectangle 350"/>
          <p:cNvSpPr>
            <a:spLocks noChangeArrowheads="1"/>
          </p:cNvSpPr>
          <p:nvPr/>
        </p:nvSpPr>
        <p:spPr bwMode="auto">
          <a:xfrm>
            <a:off x="5953919" y="3378201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AmAc</a:t>
            </a:r>
            <a:endParaRPr lang="en-AU"/>
          </a:p>
        </p:txBody>
      </p:sp>
      <p:sp>
        <p:nvSpPr>
          <p:cNvPr id="121175" name="Rectangle 351"/>
          <p:cNvSpPr>
            <a:spLocks noChangeArrowheads="1"/>
          </p:cNvSpPr>
          <p:nvPr/>
        </p:nvSpPr>
        <p:spPr bwMode="auto">
          <a:xfrm>
            <a:off x="6698589" y="2659064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14 SS </a:t>
            </a:r>
            <a:endParaRPr lang="en-AU"/>
          </a:p>
        </p:txBody>
      </p:sp>
      <p:sp>
        <p:nvSpPr>
          <p:cNvPr id="121176" name="Rectangle 352"/>
          <p:cNvSpPr>
            <a:spLocks noChangeArrowheads="1"/>
          </p:cNvSpPr>
          <p:nvPr/>
        </p:nvSpPr>
        <p:spPr bwMode="auto">
          <a:xfrm>
            <a:off x="7255802" y="2659064"/>
            <a:ext cx="426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400">
                <a:solidFill>
                  <a:srgbClr val="6F448A"/>
                </a:solidFill>
              </a:rPr>
              <a:t>AmAc</a:t>
            </a:r>
            <a:endParaRPr lang="en-AU"/>
          </a:p>
        </p:txBody>
      </p:sp>
      <p:sp>
        <p:nvSpPr>
          <p:cNvPr id="121177" name="Rectangle 353"/>
          <p:cNvSpPr>
            <a:spLocks noChangeArrowheads="1"/>
          </p:cNvSpPr>
          <p:nvPr/>
        </p:nvSpPr>
        <p:spPr bwMode="auto">
          <a:xfrm>
            <a:off x="3556529" y="5064126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007CC3"/>
                </a:solidFill>
              </a:rPr>
              <a:t>(940ppb)</a:t>
            </a:r>
            <a:endParaRPr lang="en-AU"/>
          </a:p>
        </p:txBody>
      </p:sp>
      <p:sp>
        <p:nvSpPr>
          <p:cNvPr id="121178" name="Rectangle 354"/>
          <p:cNvSpPr>
            <a:spLocks noChangeArrowheads="1"/>
          </p:cNvSpPr>
          <p:nvPr/>
        </p:nvSpPr>
        <p:spPr bwMode="auto">
          <a:xfrm>
            <a:off x="3699272" y="4811714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007CC3"/>
                </a:solidFill>
              </a:rPr>
              <a:t>(920ppb)</a:t>
            </a:r>
            <a:endParaRPr lang="en-AU"/>
          </a:p>
        </p:txBody>
      </p:sp>
      <p:sp>
        <p:nvSpPr>
          <p:cNvPr id="121179" name="Rectangle 355"/>
          <p:cNvSpPr>
            <a:spLocks noChangeArrowheads="1"/>
          </p:cNvSpPr>
          <p:nvPr/>
        </p:nvSpPr>
        <p:spPr bwMode="auto">
          <a:xfrm>
            <a:off x="3754306" y="4264026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(150ppb)</a:t>
            </a:r>
            <a:endParaRPr lang="en-AU"/>
          </a:p>
        </p:txBody>
      </p:sp>
      <p:sp>
        <p:nvSpPr>
          <p:cNvPr id="121180" name="Rectangle 356"/>
          <p:cNvSpPr>
            <a:spLocks noChangeArrowheads="1"/>
          </p:cNvSpPr>
          <p:nvPr/>
        </p:nvSpPr>
        <p:spPr bwMode="auto">
          <a:xfrm>
            <a:off x="6475016" y="3402013"/>
            <a:ext cx="45204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6F448A"/>
                </a:solidFill>
              </a:rPr>
              <a:t>(86ppb)</a:t>
            </a:r>
            <a:endParaRPr lang="en-AU"/>
          </a:p>
        </p:txBody>
      </p:sp>
      <p:sp>
        <p:nvSpPr>
          <p:cNvPr id="121181" name="Rectangle 357"/>
          <p:cNvSpPr>
            <a:spLocks noChangeArrowheads="1"/>
          </p:cNvSpPr>
          <p:nvPr/>
        </p:nvSpPr>
        <p:spPr bwMode="auto">
          <a:xfrm>
            <a:off x="4077626" y="3589339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(180ppb)</a:t>
            </a:r>
            <a:endParaRPr lang="en-AU"/>
          </a:p>
        </p:txBody>
      </p:sp>
      <p:sp>
        <p:nvSpPr>
          <p:cNvPr id="121182" name="Rectangle 358"/>
          <p:cNvSpPr>
            <a:spLocks noChangeArrowheads="1"/>
          </p:cNvSpPr>
          <p:nvPr/>
        </p:nvSpPr>
        <p:spPr bwMode="auto">
          <a:xfrm>
            <a:off x="3723349" y="2881314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(390ppb)</a:t>
            </a:r>
            <a:endParaRPr lang="en-AU"/>
          </a:p>
        </p:txBody>
      </p:sp>
      <p:sp>
        <p:nvSpPr>
          <p:cNvPr id="121183" name="Rectangle 359"/>
          <p:cNvSpPr>
            <a:spLocks noChangeArrowheads="1"/>
          </p:cNvSpPr>
          <p:nvPr/>
        </p:nvSpPr>
        <p:spPr bwMode="auto">
          <a:xfrm>
            <a:off x="3630481" y="3076576"/>
            <a:ext cx="5241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1F1A17"/>
                </a:solidFill>
              </a:rPr>
              <a:t>(175ppb)</a:t>
            </a:r>
            <a:endParaRPr lang="en-AU"/>
          </a:p>
        </p:txBody>
      </p:sp>
      <p:sp>
        <p:nvSpPr>
          <p:cNvPr id="121184" name="Rectangle 360"/>
          <p:cNvSpPr>
            <a:spLocks noChangeArrowheads="1"/>
          </p:cNvSpPr>
          <p:nvPr/>
        </p:nvSpPr>
        <p:spPr bwMode="auto">
          <a:xfrm>
            <a:off x="7751102" y="2681289"/>
            <a:ext cx="45204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sz="1100">
                <a:solidFill>
                  <a:srgbClr val="6F448A"/>
                </a:solidFill>
              </a:rPr>
              <a:t>(72ppb)</a:t>
            </a:r>
            <a:endParaRPr lang="en-AU"/>
          </a:p>
        </p:txBody>
      </p:sp>
      <p:sp>
        <p:nvSpPr>
          <p:cNvPr id="121185" name="Freeform 363"/>
          <p:cNvSpPr>
            <a:spLocks/>
          </p:cNvSpPr>
          <p:nvPr/>
        </p:nvSpPr>
        <p:spPr bwMode="auto">
          <a:xfrm>
            <a:off x="6444060" y="3795713"/>
            <a:ext cx="130704" cy="120650"/>
          </a:xfrm>
          <a:custGeom>
            <a:avLst/>
            <a:gdLst>
              <a:gd name="T0" fmla="*/ 120650 w 76"/>
              <a:gd name="T1" fmla="*/ 57150 h 76"/>
              <a:gd name="T2" fmla="*/ 120650 w 76"/>
              <a:gd name="T3" fmla="*/ 68262 h 76"/>
              <a:gd name="T4" fmla="*/ 114300 w 76"/>
              <a:gd name="T5" fmla="*/ 85725 h 76"/>
              <a:gd name="T6" fmla="*/ 114300 w 76"/>
              <a:gd name="T7" fmla="*/ 92075 h 76"/>
              <a:gd name="T8" fmla="*/ 103188 w 76"/>
              <a:gd name="T9" fmla="*/ 103188 h 76"/>
              <a:gd name="T10" fmla="*/ 96837 w 76"/>
              <a:gd name="T11" fmla="*/ 109538 h 76"/>
              <a:gd name="T12" fmla="*/ 85725 w 76"/>
              <a:gd name="T13" fmla="*/ 114300 h 76"/>
              <a:gd name="T14" fmla="*/ 68262 w 76"/>
              <a:gd name="T15" fmla="*/ 120650 h 76"/>
              <a:gd name="T16" fmla="*/ 63500 w 76"/>
              <a:gd name="T17" fmla="*/ 120650 h 76"/>
              <a:gd name="T18" fmla="*/ 52388 w 76"/>
              <a:gd name="T19" fmla="*/ 120650 h 76"/>
              <a:gd name="T20" fmla="*/ 39687 w 76"/>
              <a:gd name="T21" fmla="*/ 114300 h 76"/>
              <a:gd name="T22" fmla="*/ 28575 w 76"/>
              <a:gd name="T23" fmla="*/ 109538 h 76"/>
              <a:gd name="T24" fmla="*/ 17462 w 76"/>
              <a:gd name="T25" fmla="*/ 103188 h 76"/>
              <a:gd name="T26" fmla="*/ 11112 w 76"/>
              <a:gd name="T27" fmla="*/ 92075 h 76"/>
              <a:gd name="T28" fmla="*/ 6350 w 76"/>
              <a:gd name="T29" fmla="*/ 85725 h 76"/>
              <a:gd name="T30" fmla="*/ 6350 w 76"/>
              <a:gd name="T31" fmla="*/ 68262 h 76"/>
              <a:gd name="T32" fmla="*/ 0 w 76"/>
              <a:gd name="T33" fmla="*/ 57150 h 76"/>
              <a:gd name="T34" fmla="*/ 6350 w 76"/>
              <a:gd name="T35" fmla="*/ 46037 h 76"/>
              <a:gd name="T36" fmla="*/ 6350 w 76"/>
              <a:gd name="T37" fmla="*/ 34925 h 76"/>
              <a:gd name="T38" fmla="*/ 11112 w 76"/>
              <a:gd name="T39" fmla="*/ 23812 h 76"/>
              <a:gd name="T40" fmla="*/ 17462 w 76"/>
              <a:gd name="T41" fmla="*/ 17462 h 76"/>
              <a:gd name="T42" fmla="*/ 28575 w 76"/>
              <a:gd name="T43" fmla="*/ 11112 h 76"/>
              <a:gd name="T44" fmla="*/ 39687 w 76"/>
              <a:gd name="T45" fmla="*/ 6350 h 76"/>
              <a:gd name="T46" fmla="*/ 52388 w 76"/>
              <a:gd name="T47" fmla="*/ 0 h 76"/>
              <a:gd name="T48" fmla="*/ 63500 w 76"/>
              <a:gd name="T49" fmla="*/ 0 h 76"/>
              <a:gd name="T50" fmla="*/ 68262 w 76"/>
              <a:gd name="T51" fmla="*/ 0 h 76"/>
              <a:gd name="T52" fmla="*/ 85725 w 76"/>
              <a:gd name="T53" fmla="*/ 6350 h 76"/>
              <a:gd name="T54" fmla="*/ 96837 w 76"/>
              <a:gd name="T55" fmla="*/ 11112 h 76"/>
              <a:gd name="T56" fmla="*/ 103188 w 76"/>
              <a:gd name="T57" fmla="*/ 17462 h 76"/>
              <a:gd name="T58" fmla="*/ 114300 w 76"/>
              <a:gd name="T59" fmla="*/ 23812 h 76"/>
              <a:gd name="T60" fmla="*/ 114300 w 76"/>
              <a:gd name="T61" fmla="*/ 34925 h 76"/>
              <a:gd name="T62" fmla="*/ 120650 w 76"/>
              <a:gd name="T63" fmla="*/ 46037 h 76"/>
              <a:gd name="T64" fmla="*/ 120650 w 76"/>
              <a:gd name="T65" fmla="*/ 57150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76"/>
              <a:gd name="T101" fmla="*/ 76 w 76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76">
                <a:moveTo>
                  <a:pt x="76" y="36"/>
                </a:moveTo>
                <a:lnTo>
                  <a:pt x="76" y="43"/>
                </a:lnTo>
                <a:lnTo>
                  <a:pt x="72" y="54"/>
                </a:lnTo>
                <a:lnTo>
                  <a:pt x="72" y="58"/>
                </a:lnTo>
                <a:lnTo>
                  <a:pt x="65" y="65"/>
                </a:lnTo>
                <a:lnTo>
                  <a:pt x="61" y="69"/>
                </a:lnTo>
                <a:lnTo>
                  <a:pt x="54" y="72"/>
                </a:lnTo>
                <a:lnTo>
                  <a:pt x="43" y="76"/>
                </a:lnTo>
                <a:lnTo>
                  <a:pt x="40" y="76"/>
                </a:lnTo>
                <a:lnTo>
                  <a:pt x="33" y="76"/>
                </a:lnTo>
                <a:lnTo>
                  <a:pt x="25" y="72"/>
                </a:lnTo>
                <a:lnTo>
                  <a:pt x="18" y="69"/>
                </a:lnTo>
                <a:lnTo>
                  <a:pt x="11" y="65"/>
                </a:lnTo>
                <a:lnTo>
                  <a:pt x="7" y="58"/>
                </a:lnTo>
                <a:lnTo>
                  <a:pt x="4" y="54"/>
                </a:lnTo>
                <a:lnTo>
                  <a:pt x="4" y="43"/>
                </a:lnTo>
                <a:lnTo>
                  <a:pt x="0" y="36"/>
                </a:lnTo>
                <a:lnTo>
                  <a:pt x="4" y="29"/>
                </a:lnTo>
                <a:lnTo>
                  <a:pt x="4" y="22"/>
                </a:lnTo>
                <a:lnTo>
                  <a:pt x="7" y="15"/>
                </a:lnTo>
                <a:lnTo>
                  <a:pt x="11" y="11"/>
                </a:lnTo>
                <a:lnTo>
                  <a:pt x="18" y="7"/>
                </a:lnTo>
                <a:lnTo>
                  <a:pt x="25" y="4"/>
                </a:lnTo>
                <a:lnTo>
                  <a:pt x="33" y="0"/>
                </a:lnTo>
                <a:lnTo>
                  <a:pt x="40" y="0"/>
                </a:lnTo>
                <a:lnTo>
                  <a:pt x="43" y="0"/>
                </a:lnTo>
                <a:lnTo>
                  <a:pt x="54" y="4"/>
                </a:lnTo>
                <a:lnTo>
                  <a:pt x="61" y="7"/>
                </a:lnTo>
                <a:lnTo>
                  <a:pt x="65" y="11"/>
                </a:lnTo>
                <a:lnTo>
                  <a:pt x="72" y="15"/>
                </a:lnTo>
                <a:lnTo>
                  <a:pt x="72" y="22"/>
                </a:lnTo>
                <a:lnTo>
                  <a:pt x="76" y="29"/>
                </a:lnTo>
                <a:lnTo>
                  <a:pt x="76" y="36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86" name="Rectangle 364"/>
          <p:cNvSpPr>
            <a:spLocks noChangeArrowheads="1"/>
          </p:cNvSpPr>
          <p:nvPr/>
        </p:nvSpPr>
        <p:spPr bwMode="auto">
          <a:xfrm>
            <a:off x="4511015" y="3819525"/>
            <a:ext cx="111786" cy="101600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87" name="Freeform 365"/>
          <p:cNvSpPr>
            <a:spLocks noEditPoints="1"/>
          </p:cNvSpPr>
          <p:nvPr/>
        </p:nvSpPr>
        <p:spPr bwMode="auto">
          <a:xfrm>
            <a:off x="4498976" y="3806825"/>
            <a:ext cx="128985" cy="120650"/>
          </a:xfrm>
          <a:custGeom>
            <a:avLst/>
            <a:gdLst>
              <a:gd name="T0" fmla="*/ 114300 w 75"/>
              <a:gd name="T1" fmla="*/ 120650 h 76"/>
              <a:gd name="T2" fmla="*/ 103188 w 75"/>
              <a:gd name="T3" fmla="*/ 114300 h 76"/>
              <a:gd name="T4" fmla="*/ 103188 w 75"/>
              <a:gd name="T5" fmla="*/ 12700 h 76"/>
              <a:gd name="T6" fmla="*/ 119063 w 75"/>
              <a:gd name="T7" fmla="*/ 12700 h 76"/>
              <a:gd name="T8" fmla="*/ 119063 w 75"/>
              <a:gd name="T9" fmla="*/ 114300 h 76"/>
              <a:gd name="T10" fmla="*/ 114300 w 75"/>
              <a:gd name="T11" fmla="*/ 120650 h 76"/>
              <a:gd name="T12" fmla="*/ 119063 w 75"/>
              <a:gd name="T13" fmla="*/ 114300 h 76"/>
              <a:gd name="T14" fmla="*/ 119063 w 75"/>
              <a:gd name="T15" fmla="*/ 120650 h 76"/>
              <a:gd name="T16" fmla="*/ 114300 w 75"/>
              <a:gd name="T17" fmla="*/ 120650 h 76"/>
              <a:gd name="T18" fmla="*/ 119063 w 75"/>
              <a:gd name="T19" fmla="*/ 114300 h 76"/>
              <a:gd name="T20" fmla="*/ 0 w 75"/>
              <a:gd name="T21" fmla="*/ 114300 h 76"/>
              <a:gd name="T22" fmla="*/ 11113 w 75"/>
              <a:gd name="T23" fmla="*/ 103188 h 76"/>
              <a:gd name="T24" fmla="*/ 114300 w 75"/>
              <a:gd name="T25" fmla="*/ 103188 h 76"/>
              <a:gd name="T26" fmla="*/ 114300 w 75"/>
              <a:gd name="T27" fmla="*/ 120650 h 76"/>
              <a:gd name="T28" fmla="*/ 11113 w 75"/>
              <a:gd name="T29" fmla="*/ 120650 h 76"/>
              <a:gd name="T30" fmla="*/ 0 w 75"/>
              <a:gd name="T31" fmla="*/ 114300 h 76"/>
              <a:gd name="T32" fmla="*/ 11113 w 75"/>
              <a:gd name="T33" fmla="*/ 120650 h 76"/>
              <a:gd name="T34" fmla="*/ 0 w 75"/>
              <a:gd name="T35" fmla="*/ 120650 h 76"/>
              <a:gd name="T36" fmla="*/ 0 w 75"/>
              <a:gd name="T37" fmla="*/ 114300 h 76"/>
              <a:gd name="T38" fmla="*/ 11113 w 75"/>
              <a:gd name="T39" fmla="*/ 120650 h 76"/>
              <a:gd name="T40" fmla="*/ 11113 w 75"/>
              <a:gd name="T41" fmla="*/ 0 h 76"/>
              <a:gd name="T42" fmla="*/ 22225 w 75"/>
              <a:gd name="T43" fmla="*/ 12700 h 76"/>
              <a:gd name="T44" fmla="*/ 22225 w 75"/>
              <a:gd name="T45" fmla="*/ 114300 h 76"/>
              <a:gd name="T46" fmla="*/ 0 w 75"/>
              <a:gd name="T47" fmla="*/ 114300 h 76"/>
              <a:gd name="T48" fmla="*/ 0 w 75"/>
              <a:gd name="T49" fmla="*/ 12700 h 76"/>
              <a:gd name="T50" fmla="*/ 11113 w 75"/>
              <a:gd name="T51" fmla="*/ 0 h 76"/>
              <a:gd name="T52" fmla="*/ 0 w 75"/>
              <a:gd name="T53" fmla="*/ 12700 h 76"/>
              <a:gd name="T54" fmla="*/ 0 w 75"/>
              <a:gd name="T55" fmla="*/ 0 h 76"/>
              <a:gd name="T56" fmla="*/ 11113 w 75"/>
              <a:gd name="T57" fmla="*/ 0 h 76"/>
              <a:gd name="T58" fmla="*/ 0 w 75"/>
              <a:gd name="T59" fmla="*/ 12700 h 76"/>
              <a:gd name="T60" fmla="*/ 119063 w 75"/>
              <a:gd name="T61" fmla="*/ 12700 h 76"/>
              <a:gd name="T62" fmla="*/ 114300 w 75"/>
              <a:gd name="T63" fmla="*/ 17462 h 76"/>
              <a:gd name="T64" fmla="*/ 11113 w 75"/>
              <a:gd name="T65" fmla="*/ 17462 h 76"/>
              <a:gd name="T66" fmla="*/ 11113 w 75"/>
              <a:gd name="T67" fmla="*/ 0 h 76"/>
              <a:gd name="T68" fmla="*/ 114300 w 75"/>
              <a:gd name="T69" fmla="*/ 0 h 76"/>
              <a:gd name="T70" fmla="*/ 119063 w 75"/>
              <a:gd name="T71" fmla="*/ 12700 h 76"/>
              <a:gd name="T72" fmla="*/ 114300 w 75"/>
              <a:gd name="T73" fmla="*/ 0 h 76"/>
              <a:gd name="T74" fmla="*/ 119063 w 75"/>
              <a:gd name="T75" fmla="*/ 0 h 76"/>
              <a:gd name="T76" fmla="*/ 119063 w 75"/>
              <a:gd name="T77" fmla="*/ 12700 h 76"/>
              <a:gd name="T78" fmla="*/ 114300 w 75"/>
              <a:gd name="T79" fmla="*/ 0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76"/>
              <a:gd name="T122" fmla="*/ 75 w 75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76">
                <a:moveTo>
                  <a:pt x="72" y="76"/>
                </a:moveTo>
                <a:lnTo>
                  <a:pt x="65" y="72"/>
                </a:lnTo>
                <a:lnTo>
                  <a:pt x="65" y="8"/>
                </a:lnTo>
                <a:lnTo>
                  <a:pt x="75" y="8"/>
                </a:lnTo>
                <a:lnTo>
                  <a:pt x="75" y="72"/>
                </a:lnTo>
                <a:lnTo>
                  <a:pt x="72" y="76"/>
                </a:lnTo>
                <a:close/>
                <a:moveTo>
                  <a:pt x="75" y="72"/>
                </a:moveTo>
                <a:lnTo>
                  <a:pt x="75" y="76"/>
                </a:lnTo>
                <a:lnTo>
                  <a:pt x="72" y="76"/>
                </a:lnTo>
                <a:lnTo>
                  <a:pt x="75" y="72"/>
                </a:lnTo>
                <a:close/>
                <a:moveTo>
                  <a:pt x="0" y="72"/>
                </a:moveTo>
                <a:lnTo>
                  <a:pt x="7" y="65"/>
                </a:lnTo>
                <a:lnTo>
                  <a:pt x="72" y="65"/>
                </a:lnTo>
                <a:lnTo>
                  <a:pt x="72" y="76"/>
                </a:lnTo>
                <a:lnTo>
                  <a:pt x="7" y="76"/>
                </a:lnTo>
                <a:lnTo>
                  <a:pt x="0" y="72"/>
                </a:lnTo>
                <a:close/>
                <a:moveTo>
                  <a:pt x="7" y="76"/>
                </a:moveTo>
                <a:lnTo>
                  <a:pt x="0" y="76"/>
                </a:lnTo>
                <a:lnTo>
                  <a:pt x="0" y="72"/>
                </a:lnTo>
                <a:lnTo>
                  <a:pt x="7" y="76"/>
                </a:lnTo>
                <a:close/>
                <a:moveTo>
                  <a:pt x="7" y="0"/>
                </a:moveTo>
                <a:lnTo>
                  <a:pt x="14" y="8"/>
                </a:lnTo>
                <a:lnTo>
                  <a:pt x="14" y="72"/>
                </a:lnTo>
                <a:lnTo>
                  <a:pt x="0" y="72"/>
                </a:lnTo>
                <a:lnTo>
                  <a:pt x="0" y="8"/>
                </a:lnTo>
                <a:lnTo>
                  <a:pt x="7" y="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7" y="0"/>
                </a:lnTo>
                <a:lnTo>
                  <a:pt x="0" y="8"/>
                </a:lnTo>
                <a:close/>
                <a:moveTo>
                  <a:pt x="75" y="8"/>
                </a:moveTo>
                <a:lnTo>
                  <a:pt x="72" y="11"/>
                </a:lnTo>
                <a:lnTo>
                  <a:pt x="7" y="11"/>
                </a:lnTo>
                <a:lnTo>
                  <a:pt x="7" y="0"/>
                </a:lnTo>
                <a:lnTo>
                  <a:pt x="72" y="0"/>
                </a:lnTo>
                <a:lnTo>
                  <a:pt x="75" y="8"/>
                </a:lnTo>
                <a:close/>
                <a:moveTo>
                  <a:pt x="72" y="0"/>
                </a:moveTo>
                <a:lnTo>
                  <a:pt x="75" y="0"/>
                </a:lnTo>
                <a:lnTo>
                  <a:pt x="75" y="8"/>
                </a:lnTo>
                <a:lnTo>
                  <a:pt x="72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88" name="Rectangle 366"/>
          <p:cNvSpPr>
            <a:spLocks noChangeArrowheads="1"/>
          </p:cNvSpPr>
          <p:nvPr/>
        </p:nvSpPr>
        <p:spPr bwMode="auto">
          <a:xfrm>
            <a:off x="4696752" y="3716339"/>
            <a:ext cx="104907" cy="96837"/>
          </a:xfrm>
          <a:prstGeom prst="rect">
            <a:avLst/>
          </a:prstGeom>
          <a:solidFill>
            <a:srgbClr val="009F3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89" name="Freeform 367"/>
          <p:cNvSpPr>
            <a:spLocks noEditPoints="1"/>
          </p:cNvSpPr>
          <p:nvPr/>
        </p:nvSpPr>
        <p:spPr bwMode="auto">
          <a:xfrm>
            <a:off x="4684713" y="3705226"/>
            <a:ext cx="128985" cy="119063"/>
          </a:xfrm>
          <a:custGeom>
            <a:avLst/>
            <a:gdLst>
              <a:gd name="T0" fmla="*/ 107950 w 75"/>
              <a:gd name="T1" fmla="*/ 119063 h 75"/>
              <a:gd name="T2" fmla="*/ 103188 w 75"/>
              <a:gd name="T3" fmla="*/ 107950 h 75"/>
              <a:gd name="T4" fmla="*/ 103188 w 75"/>
              <a:gd name="T5" fmla="*/ 11113 h 75"/>
              <a:gd name="T6" fmla="*/ 119063 w 75"/>
              <a:gd name="T7" fmla="*/ 11113 h 75"/>
              <a:gd name="T8" fmla="*/ 119063 w 75"/>
              <a:gd name="T9" fmla="*/ 107950 h 75"/>
              <a:gd name="T10" fmla="*/ 107950 w 75"/>
              <a:gd name="T11" fmla="*/ 119063 h 75"/>
              <a:gd name="T12" fmla="*/ 119063 w 75"/>
              <a:gd name="T13" fmla="*/ 107950 h 75"/>
              <a:gd name="T14" fmla="*/ 119063 w 75"/>
              <a:gd name="T15" fmla="*/ 119063 h 75"/>
              <a:gd name="T16" fmla="*/ 107950 w 75"/>
              <a:gd name="T17" fmla="*/ 119063 h 75"/>
              <a:gd name="T18" fmla="*/ 119063 w 75"/>
              <a:gd name="T19" fmla="*/ 107950 h 75"/>
              <a:gd name="T20" fmla="*/ 0 w 75"/>
              <a:gd name="T21" fmla="*/ 107950 h 75"/>
              <a:gd name="T22" fmla="*/ 11113 w 75"/>
              <a:gd name="T23" fmla="*/ 101600 h 75"/>
              <a:gd name="T24" fmla="*/ 107950 w 75"/>
              <a:gd name="T25" fmla="*/ 101600 h 75"/>
              <a:gd name="T26" fmla="*/ 107950 w 75"/>
              <a:gd name="T27" fmla="*/ 119063 h 75"/>
              <a:gd name="T28" fmla="*/ 11113 w 75"/>
              <a:gd name="T29" fmla="*/ 119063 h 75"/>
              <a:gd name="T30" fmla="*/ 0 w 75"/>
              <a:gd name="T31" fmla="*/ 107950 h 75"/>
              <a:gd name="T32" fmla="*/ 11113 w 75"/>
              <a:gd name="T33" fmla="*/ 119063 h 75"/>
              <a:gd name="T34" fmla="*/ 0 w 75"/>
              <a:gd name="T35" fmla="*/ 119063 h 75"/>
              <a:gd name="T36" fmla="*/ 0 w 75"/>
              <a:gd name="T37" fmla="*/ 107950 h 75"/>
              <a:gd name="T38" fmla="*/ 11113 w 75"/>
              <a:gd name="T39" fmla="*/ 119063 h 75"/>
              <a:gd name="T40" fmla="*/ 11113 w 75"/>
              <a:gd name="T41" fmla="*/ 0 h 75"/>
              <a:gd name="T42" fmla="*/ 22225 w 75"/>
              <a:gd name="T43" fmla="*/ 11113 h 75"/>
              <a:gd name="T44" fmla="*/ 22225 w 75"/>
              <a:gd name="T45" fmla="*/ 107950 h 75"/>
              <a:gd name="T46" fmla="*/ 0 w 75"/>
              <a:gd name="T47" fmla="*/ 107950 h 75"/>
              <a:gd name="T48" fmla="*/ 0 w 75"/>
              <a:gd name="T49" fmla="*/ 11113 h 75"/>
              <a:gd name="T50" fmla="*/ 11113 w 75"/>
              <a:gd name="T51" fmla="*/ 0 h 75"/>
              <a:gd name="T52" fmla="*/ 0 w 75"/>
              <a:gd name="T53" fmla="*/ 11113 h 75"/>
              <a:gd name="T54" fmla="*/ 0 w 75"/>
              <a:gd name="T55" fmla="*/ 0 h 75"/>
              <a:gd name="T56" fmla="*/ 11113 w 75"/>
              <a:gd name="T57" fmla="*/ 0 h 75"/>
              <a:gd name="T58" fmla="*/ 0 w 75"/>
              <a:gd name="T59" fmla="*/ 11113 h 75"/>
              <a:gd name="T60" fmla="*/ 119063 w 75"/>
              <a:gd name="T61" fmla="*/ 11113 h 75"/>
              <a:gd name="T62" fmla="*/ 107950 w 75"/>
              <a:gd name="T63" fmla="*/ 15875 h 75"/>
              <a:gd name="T64" fmla="*/ 11113 w 75"/>
              <a:gd name="T65" fmla="*/ 15875 h 75"/>
              <a:gd name="T66" fmla="*/ 11113 w 75"/>
              <a:gd name="T67" fmla="*/ 0 h 75"/>
              <a:gd name="T68" fmla="*/ 107950 w 75"/>
              <a:gd name="T69" fmla="*/ 0 h 75"/>
              <a:gd name="T70" fmla="*/ 119063 w 75"/>
              <a:gd name="T71" fmla="*/ 11113 h 75"/>
              <a:gd name="T72" fmla="*/ 107950 w 75"/>
              <a:gd name="T73" fmla="*/ 0 h 75"/>
              <a:gd name="T74" fmla="*/ 119063 w 75"/>
              <a:gd name="T75" fmla="*/ 0 h 75"/>
              <a:gd name="T76" fmla="*/ 119063 w 75"/>
              <a:gd name="T77" fmla="*/ 11113 h 75"/>
              <a:gd name="T78" fmla="*/ 107950 w 75"/>
              <a:gd name="T79" fmla="*/ 0 h 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5"/>
              <a:gd name="T121" fmla="*/ 0 h 75"/>
              <a:gd name="T122" fmla="*/ 75 w 75"/>
              <a:gd name="T123" fmla="*/ 75 h 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5" h="75">
                <a:moveTo>
                  <a:pt x="68" y="75"/>
                </a:moveTo>
                <a:lnTo>
                  <a:pt x="65" y="68"/>
                </a:lnTo>
                <a:lnTo>
                  <a:pt x="65" y="7"/>
                </a:lnTo>
                <a:lnTo>
                  <a:pt x="75" y="7"/>
                </a:lnTo>
                <a:lnTo>
                  <a:pt x="75" y="68"/>
                </a:lnTo>
                <a:lnTo>
                  <a:pt x="68" y="75"/>
                </a:lnTo>
                <a:close/>
                <a:moveTo>
                  <a:pt x="75" y="68"/>
                </a:moveTo>
                <a:lnTo>
                  <a:pt x="75" y="75"/>
                </a:lnTo>
                <a:lnTo>
                  <a:pt x="68" y="75"/>
                </a:lnTo>
                <a:lnTo>
                  <a:pt x="75" y="68"/>
                </a:lnTo>
                <a:close/>
                <a:moveTo>
                  <a:pt x="0" y="68"/>
                </a:moveTo>
                <a:lnTo>
                  <a:pt x="7" y="64"/>
                </a:lnTo>
                <a:lnTo>
                  <a:pt x="68" y="64"/>
                </a:lnTo>
                <a:lnTo>
                  <a:pt x="68" y="75"/>
                </a:lnTo>
                <a:lnTo>
                  <a:pt x="7" y="75"/>
                </a:lnTo>
                <a:lnTo>
                  <a:pt x="0" y="68"/>
                </a:lnTo>
                <a:close/>
                <a:moveTo>
                  <a:pt x="7" y="75"/>
                </a:moveTo>
                <a:lnTo>
                  <a:pt x="0" y="75"/>
                </a:lnTo>
                <a:lnTo>
                  <a:pt x="0" y="68"/>
                </a:lnTo>
                <a:lnTo>
                  <a:pt x="7" y="75"/>
                </a:lnTo>
                <a:close/>
                <a:moveTo>
                  <a:pt x="7" y="0"/>
                </a:moveTo>
                <a:lnTo>
                  <a:pt x="14" y="7"/>
                </a:lnTo>
                <a:lnTo>
                  <a:pt x="14" y="68"/>
                </a:lnTo>
                <a:lnTo>
                  <a:pt x="0" y="68"/>
                </a:lnTo>
                <a:lnTo>
                  <a:pt x="0" y="7"/>
                </a:lnTo>
                <a:lnTo>
                  <a:pt x="7" y="0"/>
                </a:lnTo>
                <a:close/>
                <a:moveTo>
                  <a:pt x="0" y="7"/>
                </a:moveTo>
                <a:lnTo>
                  <a:pt x="0" y="0"/>
                </a:lnTo>
                <a:lnTo>
                  <a:pt x="7" y="0"/>
                </a:lnTo>
                <a:lnTo>
                  <a:pt x="0" y="7"/>
                </a:lnTo>
                <a:close/>
                <a:moveTo>
                  <a:pt x="75" y="7"/>
                </a:moveTo>
                <a:lnTo>
                  <a:pt x="68" y="10"/>
                </a:lnTo>
                <a:lnTo>
                  <a:pt x="7" y="10"/>
                </a:lnTo>
                <a:lnTo>
                  <a:pt x="7" y="0"/>
                </a:lnTo>
                <a:lnTo>
                  <a:pt x="68" y="0"/>
                </a:lnTo>
                <a:lnTo>
                  <a:pt x="75" y="7"/>
                </a:lnTo>
                <a:close/>
                <a:moveTo>
                  <a:pt x="68" y="0"/>
                </a:moveTo>
                <a:lnTo>
                  <a:pt x="75" y="0"/>
                </a:lnTo>
                <a:lnTo>
                  <a:pt x="75" y="7"/>
                </a:lnTo>
                <a:lnTo>
                  <a:pt x="68" y="0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90" name="Freeform 368"/>
          <p:cNvSpPr>
            <a:spLocks noEditPoints="1"/>
          </p:cNvSpPr>
          <p:nvPr/>
        </p:nvSpPr>
        <p:spPr bwMode="auto">
          <a:xfrm>
            <a:off x="7267840" y="2208214"/>
            <a:ext cx="161660" cy="153987"/>
          </a:xfrm>
          <a:custGeom>
            <a:avLst/>
            <a:gdLst>
              <a:gd name="T0" fmla="*/ 69850 w 94"/>
              <a:gd name="T1" fmla="*/ 147637 h 97"/>
              <a:gd name="T2" fmla="*/ 69850 w 94"/>
              <a:gd name="T3" fmla="*/ 136525 h 97"/>
              <a:gd name="T4" fmla="*/ 131763 w 94"/>
              <a:gd name="T5" fmla="*/ 68262 h 97"/>
              <a:gd name="T6" fmla="*/ 142875 w 94"/>
              <a:gd name="T7" fmla="*/ 85725 h 97"/>
              <a:gd name="T8" fmla="*/ 80962 w 94"/>
              <a:gd name="T9" fmla="*/ 147637 h 97"/>
              <a:gd name="T10" fmla="*/ 69850 w 94"/>
              <a:gd name="T11" fmla="*/ 147637 h 97"/>
              <a:gd name="T12" fmla="*/ 80962 w 94"/>
              <a:gd name="T13" fmla="*/ 147637 h 97"/>
              <a:gd name="T14" fmla="*/ 74613 w 94"/>
              <a:gd name="T15" fmla="*/ 153987 h 97"/>
              <a:gd name="T16" fmla="*/ 69850 w 94"/>
              <a:gd name="T17" fmla="*/ 147637 h 97"/>
              <a:gd name="T18" fmla="*/ 80962 w 94"/>
              <a:gd name="T19" fmla="*/ 147637 h 97"/>
              <a:gd name="T20" fmla="*/ 6350 w 94"/>
              <a:gd name="T21" fmla="*/ 68262 h 97"/>
              <a:gd name="T22" fmla="*/ 17463 w 94"/>
              <a:gd name="T23" fmla="*/ 68262 h 97"/>
              <a:gd name="T24" fmla="*/ 80962 w 94"/>
              <a:gd name="T25" fmla="*/ 136525 h 97"/>
              <a:gd name="T26" fmla="*/ 69850 w 94"/>
              <a:gd name="T27" fmla="*/ 147637 h 97"/>
              <a:gd name="T28" fmla="*/ 6350 w 94"/>
              <a:gd name="T29" fmla="*/ 85725 h 97"/>
              <a:gd name="T30" fmla="*/ 6350 w 94"/>
              <a:gd name="T31" fmla="*/ 68262 h 97"/>
              <a:gd name="T32" fmla="*/ 6350 w 94"/>
              <a:gd name="T33" fmla="*/ 85725 h 97"/>
              <a:gd name="T34" fmla="*/ 0 w 94"/>
              <a:gd name="T35" fmla="*/ 79375 h 97"/>
              <a:gd name="T36" fmla="*/ 6350 w 94"/>
              <a:gd name="T37" fmla="*/ 68262 h 97"/>
              <a:gd name="T38" fmla="*/ 6350 w 94"/>
              <a:gd name="T39" fmla="*/ 85725 h 97"/>
              <a:gd name="T40" fmla="*/ 80962 w 94"/>
              <a:gd name="T41" fmla="*/ 4762 h 97"/>
              <a:gd name="T42" fmla="*/ 80962 w 94"/>
              <a:gd name="T43" fmla="*/ 22225 h 97"/>
              <a:gd name="T44" fmla="*/ 17463 w 94"/>
              <a:gd name="T45" fmla="*/ 85725 h 97"/>
              <a:gd name="T46" fmla="*/ 6350 w 94"/>
              <a:gd name="T47" fmla="*/ 68262 h 97"/>
              <a:gd name="T48" fmla="*/ 69850 w 94"/>
              <a:gd name="T49" fmla="*/ 4762 h 97"/>
              <a:gd name="T50" fmla="*/ 80962 w 94"/>
              <a:gd name="T51" fmla="*/ 4762 h 97"/>
              <a:gd name="T52" fmla="*/ 69850 w 94"/>
              <a:gd name="T53" fmla="*/ 4762 h 97"/>
              <a:gd name="T54" fmla="*/ 74613 w 94"/>
              <a:gd name="T55" fmla="*/ 0 h 97"/>
              <a:gd name="T56" fmla="*/ 80962 w 94"/>
              <a:gd name="T57" fmla="*/ 4762 h 97"/>
              <a:gd name="T58" fmla="*/ 69850 w 94"/>
              <a:gd name="T59" fmla="*/ 4762 h 97"/>
              <a:gd name="T60" fmla="*/ 142875 w 94"/>
              <a:gd name="T61" fmla="*/ 85725 h 97"/>
              <a:gd name="T62" fmla="*/ 131763 w 94"/>
              <a:gd name="T63" fmla="*/ 85725 h 97"/>
              <a:gd name="T64" fmla="*/ 69850 w 94"/>
              <a:gd name="T65" fmla="*/ 22225 h 97"/>
              <a:gd name="T66" fmla="*/ 80962 w 94"/>
              <a:gd name="T67" fmla="*/ 4762 h 97"/>
              <a:gd name="T68" fmla="*/ 142875 w 94"/>
              <a:gd name="T69" fmla="*/ 68262 h 97"/>
              <a:gd name="T70" fmla="*/ 142875 w 94"/>
              <a:gd name="T71" fmla="*/ 85725 h 97"/>
              <a:gd name="T72" fmla="*/ 142875 w 94"/>
              <a:gd name="T73" fmla="*/ 68262 h 97"/>
              <a:gd name="T74" fmla="*/ 149225 w 94"/>
              <a:gd name="T75" fmla="*/ 79375 h 97"/>
              <a:gd name="T76" fmla="*/ 142875 w 94"/>
              <a:gd name="T77" fmla="*/ 85725 h 97"/>
              <a:gd name="T78" fmla="*/ 142875 w 94"/>
              <a:gd name="T79" fmla="*/ 68262 h 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4"/>
              <a:gd name="T121" fmla="*/ 0 h 97"/>
              <a:gd name="T122" fmla="*/ 94 w 94"/>
              <a:gd name="T123" fmla="*/ 97 h 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4" h="97">
                <a:moveTo>
                  <a:pt x="44" y="93"/>
                </a:moveTo>
                <a:lnTo>
                  <a:pt x="44" y="86"/>
                </a:lnTo>
                <a:lnTo>
                  <a:pt x="83" y="43"/>
                </a:lnTo>
                <a:lnTo>
                  <a:pt x="90" y="54"/>
                </a:lnTo>
                <a:lnTo>
                  <a:pt x="51" y="93"/>
                </a:lnTo>
                <a:lnTo>
                  <a:pt x="44" y="93"/>
                </a:lnTo>
                <a:close/>
                <a:moveTo>
                  <a:pt x="51" y="93"/>
                </a:moveTo>
                <a:lnTo>
                  <a:pt x="47" y="97"/>
                </a:lnTo>
                <a:lnTo>
                  <a:pt x="44" y="93"/>
                </a:lnTo>
                <a:lnTo>
                  <a:pt x="51" y="93"/>
                </a:lnTo>
                <a:close/>
                <a:moveTo>
                  <a:pt x="4" y="43"/>
                </a:moveTo>
                <a:lnTo>
                  <a:pt x="11" y="43"/>
                </a:lnTo>
                <a:lnTo>
                  <a:pt x="51" y="86"/>
                </a:lnTo>
                <a:lnTo>
                  <a:pt x="44" y="93"/>
                </a:lnTo>
                <a:lnTo>
                  <a:pt x="4" y="54"/>
                </a:lnTo>
                <a:lnTo>
                  <a:pt x="4" y="43"/>
                </a:lnTo>
                <a:close/>
                <a:moveTo>
                  <a:pt x="4" y="54"/>
                </a:moveTo>
                <a:lnTo>
                  <a:pt x="0" y="50"/>
                </a:lnTo>
                <a:lnTo>
                  <a:pt x="4" y="43"/>
                </a:lnTo>
                <a:lnTo>
                  <a:pt x="4" y="54"/>
                </a:lnTo>
                <a:close/>
                <a:moveTo>
                  <a:pt x="51" y="3"/>
                </a:moveTo>
                <a:lnTo>
                  <a:pt x="51" y="14"/>
                </a:lnTo>
                <a:lnTo>
                  <a:pt x="11" y="54"/>
                </a:lnTo>
                <a:lnTo>
                  <a:pt x="4" y="43"/>
                </a:lnTo>
                <a:lnTo>
                  <a:pt x="44" y="3"/>
                </a:lnTo>
                <a:lnTo>
                  <a:pt x="51" y="3"/>
                </a:lnTo>
                <a:close/>
                <a:moveTo>
                  <a:pt x="44" y="3"/>
                </a:moveTo>
                <a:lnTo>
                  <a:pt x="47" y="0"/>
                </a:lnTo>
                <a:lnTo>
                  <a:pt x="51" y="3"/>
                </a:lnTo>
                <a:lnTo>
                  <a:pt x="44" y="3"/>
                </a:lnTo>
                <a:close/>
                <a:moveTo>
                  <a:pt x="90" y="54"/>
                </a:moveTo>
                <a:lnTo>
                  <a:pt x="83" y="54"/>
                </a:lnTo>
                <a:lnTo>
                  <a:pt x="44" y="14"/>
                </a:lnTo>
                <a:lnTo>
                  <a:pt x="51" y="3"/>
                </a:lnTo>
                <a:lnTo>
                  <a:pt x="90" y="43"/>
                </a:lnTo>
                <a:lnTo>
                  <a:pt x="90" y="54"/>
                </a:lnTo>
                <a:close/>
                <a:moveTo>
                  <a:pt x="90" y="43"/>
                </a:moveTo>
                <a:lnTo>
                  <a:pt x="94" y="50"/>
                </a:lnTo>
                <a:lnTo>
                  <a:pt x="90" y="54"/>
                </a:lnTo>
                <a:lnTo>
                  <a:pt x="90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91" name="Freeform 369"/>
          <p:cNvSpPr>
            <a:spLocks/>
          </p:cNvSpPr>
          <p:nvPr/>
        </p:nvSpPr>
        <p:spPr bwMode="auto">
          <a:xfrm>
            <a:off x="7281599" y="2219326"/>
            <a:ext cx="135864" cy="131763"/>
          </a:xfrm>
          <a:custGeom>
            <a:avLst/>
            <a:gdLst>
              <a:gd name="T0" fmla="*/ 125413 w 79"/>
              <a:gd name="T1" fmla="*/ 68263 h 83"/>
              <a:gd name="T2" fmla="*/ 61913 w 79"/>
              <a:gd name="T3" fmla="*/ 131763 h 83"/>
              <a:gd name="T4" fmla="*/ 0 w 79"/>
              <a:gd name="T5" fmla="*/ 68263 h 83"/>
              <a:gd name="T6" fmla="*/ 61913 w 79"/>
              <a:gd name="T7" fmla="*/ 0 h 83"/>
              <a:gd name="T8" fmla="*/ 125413 w 79"/>
              <a:gd name="T9" fmla="*/ 68263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83"/>
              <a:gd name="T17" fmla="*/ 79 w 79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83">
                <a:moveTo>
                  <a:pt x="79" y="43"/>
                </a:moveTo>
                <a:lnTo>
                  <a:pt x="39" y="83"/>
                </a:lnTo>
                <a:lnTo>
                  <a:pt x="0" y="43"/>
                </a:lnTo>
                <a:lnTo>
                  <a:pt x="39" y="0"/>
                </a:lnTo>
                <a:lnTo>
                  <a:pt x="79" y="43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92" name="Freeform 370"/>
          <p:cNvSpPr>
            <a:spLocks/>
          </p:cNvSpPr>
          <p:nvPr/>
        </p:nvSpPr>
        <p:spPr bwMode="auto">
          <a:xfrm>
            <a:off x="7541287" y="2111376"/>
            <a:ext cx="135863" cy="125413"/>
          </a:xfrm>
          <a:custGeom>
            <a:avLst/>
            <a:gdLst>
              <a:gd name="T0" fmla="*/ 125412 w 79"/>
              <a:gd name="T1" fmla="*/ 61913 h 79"/>
              <a:gd name="T2" fmla="*/ 63500 w 79"/>
              <a:gd name="T3" fmla="*/ 125413 h 79"/>
              <a:gd name="T4" fmla="*/ 0 w 79"/>
              <a:gd name="T5" fmla="*/ 61913 h 79"/>
              <a:gd name="T6" fmla="*/ 63500 w 79"/>
              <a:gd name="T7" fmla="*/ 0 h 79"/>
              <a:gd name="T8" fmla="*/ 125412 w 79"/>
              <a:gd name="T9" fmla="*/ 61913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79"/>
              <a:gd name="T17" fmla="*/ 79 w 79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79">
                <a:moveTo>
                  <a:pt x="79" y="39"/>
                </a:move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lnTo>
                  <a:pt x="79" y="39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93" name="Freeform 371"/>
          <p:cNvSpPr>
            <a:spLocks noEditPoints="1"/>
          </p:cNvSpPr>
          <p:nvPr/>
        </p:nvSpPr>
        <p:spPr bwMode="auto">
          <a:xfrm>
            <a:off x="7529248" y="2093914"/>
            <a:ext cx="166820" cy="153987"/>
          </a:xfrm>
          <a:custGeom>
            <a:avLst/>
            <a:gdLst>
              <a:gd name="T0" fmla="*/ 68263 w 97"/>
              <a:gd name="T1" fmla="*/ 147637 h 97"/>
              <a:gd name="T2" fmla="*/ 68263 w 97"/>
              <a:gd name="T3" fmla="*/ 136525 h 97"/>
              <a:gd name="T4" fmla="*/ 131763 w 97"/>
              <a:gd name="T5" fmla="*/ 74612 h 97"/>
              <a:gd name="T6" fmla="*/ 142875 w 97"/>
              <a:gd name="T7" fmla="*/ 85725 h 97"/>
              <a:gd name="T8" fmla="*/ 79375 w 97"/>
              <a:gd name="T9" fmla="*/ 147637 h 97"/>
              <a:gd name="T10" fmla="*/ 68263 w 97"/>
              <a:gd name="T11" fmla="*/ 147637 h 97"/>
              <a:gd name="T12" fmla="*/ 79375 w 97"/>
              <a:gd name="T13" fmla="*/ 147637 h 97"/>
              <a:gd name="T14" fmla="*/ 74613 w 97"/>
              <a:gd name="T15" fmla="*/ 153987 h 97"/>
              <a:gd name="T16" fmla="*/ 68263 w 97"/>
              <a:gd name="T17" fmla="*/ 147637 h 97"/>
              <a:gd name="T18" fmla="*/ 79375 w 97"/>
              <a:gd name="T19" fmla="*/ 147637 h 97"/>
              <a:gd name="T20" fmla="*/ 4763 w 97"/>
              <a:gd name="T21" fmla="*/ 74612 h 97"/>
              <a:gd name="T22" fmla="*/ 17463 w 97"/>
              <a:gd name="T23" fmla="*/ 74612 h 97"/>
              <a:gd name="T24" fmla="*/ 79375 w 97"/>
              <a:gd name="T25" fmla="*/ 136525 h 97"/>
              <a:gd name="T26" fmla="*/ 68263 w 97"/>
              <a:gd name="T27" fmla="*/ 147637 h 97"/>
              <a:gd name="T28" fmla="*/ 4763 w 97"/>
              <a:gd name="T29" fmla="*/ 85725 h 97"/>
              <a:gd name="T30" fmla="*/ 4763 w 97"/>
              <a:gd name="T31" fmla="*/ 74612 h 97"/>
              <a:gd name="T32" fmla="*/ 4763 w 97"/>
              <a:gd name="T33" fmla="*/ 85725 h 97"/>
              <a:gd name="T34" fmla="*/ 0 w 97"/>
              <a:gd name="T35" fmla="*/ 79375 h 97"/>
              <a:gd name="T36" fmla="*/ 4763 w 97"/>
              <a:gd name="T37" fmla="*/ 74612 h 97"/>
              <a:gd name="T38" fmla="*/ 4763 w 97"/>
              <a:gd name="T39" fmla="*/ 85725 h 97"/>
              <a:gd name="T40" fmla="*/ 79375 w 97"/>
              <a:gd name="T41" fmla="*/ 4762 h 97"/>
              <a:gd name="T42" fmla="*/ 79375 w 97"/>
              <a:gd name="T43" fmla="*/ 22225 h 97"/>
              <a:gd name="T44" fmla="*/ 17463 w 97"/>
              <a:gd name="T45" fmla="*/ 85725 h 97"/>
              <a:gd name="T46" fmla="*/ 4763 w 97"/>
              <a:gd name="T47" fmla="*/ 74612 h 97"/>
              <a:gd name="T48" fmla="*/ 68263 w 97"/>
              <a:gd name="T49" fmla="*/ 4762 h 97"/>
              <a:gd name="T50" fmla="*/ 79375 w 97"/>
              <a:gd name="T51" fmla="*/ 4762 h 97"/>
              <a:gd name="T52" fmla="*/ 68263 w 97"/>
              <a:gd name="T53" fmla="*/ 4762 h 97"/>
              <a:gd name="T54" fmla="*/ 74613 w 97"/>
              <a:gd name="T55" fmla="*/ 0 h 97"/>
              <a:gd name="T56" fmla="*/ 79375 w 97"/>
              <a:gd name="T57" fmla="*/ 4762 h 97"/>
              <a:gd name="T58" fmla="*/ 68263 w 97"/>
              <a:gd name="T59" fmla="*/ 4762 h 97"/>
              <a:gd name="T60" fmla="*/ 142875 w 97"/>
              <a:gd name="T61" fmla="*/ 85725 h 97"/>
              <a:gd name="T62" fmla="*/ 131763 w 97"/>
              <a:gd name="T63" fmla="*/ 85725 h 97"/>
              <a:gd name="T64" fmla="*/ 68263 w 97"/>
              <a:gd name="T65" fmla="*/ 22225 h 97"/>
              <a:gd name="T66" fmla="*/ 79375 w 97"/>
              <a:gd name="T67" fmla="*/ 4762 h 97"/>
              <a:gd name="T68" fmla="*/ 142875 w 97"/>
              <a:gd name="T69" fmla="*/ 74612 h 97"/>
              <a:gd name="T70" fmla="*/ 142875 w 97"/>
              <a:gd name="T71" fmla="*/ 85725 h 97"/>
              <a:gd name="T72" fmla="*/ 142875 w 97"/>
              <a:gd name="T73" fmla="*/ 74612 h 97"/>
              <a:gd name="T74" fmla="*/ 153988 w 97"/>
              <a:gd name="T75" fmla="*/ 79375 h 97"/>
              <a:gd name="T76" fmla="*/ 142875 w 97"/>
              <a:gd name="T77" fmla="*/ 85725 h 97"/>
              <a:gd name="T78" fmla="*/ 142875 w 97"/>
              <a:gd name="T79" fmla="*/ 74612 h 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7"/>
              <a:gd name="T121" fmla="*/ 0 h 97"/>
              <a:gd name="T122" fmla="*/ 97 w 97"/>
              <a:gd name="T123" fmla="*/ 97 h 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7" h="97">
                <a:moveTo>
                  <a:pt x="43" y="93"/>
                </a:moveTo>
                <a:lnTo>
                  <a:pt x="43" y="86"/>
                </a:lnTo>
                <a:lnTo>
                  <a:pt x="83" y="47"/>
                </a:lnTo>
                <a:lnTo>
                  <a:pt x="90" y="54"/>
                </a:lnTo>
                <a:lnTo>
                  <a:pt x="50" y="93"/>
                </a:lnTo>
                <a:lnTo>
                  <a:pt x="43" y="93"/>
                </a:lnTo>
                <a:close/>
                <a:moveTo>
                  <a:pt x="50" y="93"/>
                </a:moveTo>
                <a:lnTo>
                  <a:pt x="47" y="97"/>
                </a:lnTo>
                <a:lnTo>
                  <a:pt x="43" y="93"/>
                </a:lnTo>
                <a:lnTo>
                  <a:pt x="50" y="93"/>
                </a:lnTo>
                <a:close/>
                <a:moveTo>
                  <a:pt x="3" y="47"/>
                </a:moveTo>
                <a:lnTo>
                  <a:pt x="11" y="47"/>
                </a:lnTo>
                <a:lnTo>
                  <a:pt x="50" y="86"/>
                </a:lnTo>
                <a:lnTo>
                  <a:pt x="43" y="93"/>
                </a:lnTo>
                <a:lnTo>
                  <a:pt x="3" y="54"/>
                </a:lnTo>
                <a:lnTo>
                  <a:pt x="3" y="47"/>
                </a:lnTo>
                <a:close/>
                <a:moveTo>
                  <a:pt x="3" y="54"/>
                </a:moveTo>
                <a:lnTo>
                  <a:pt x="0" y="50"/>
                </a:lnTo>
                <a:lnTo>
                  <a:pt x="3" y="47"/>
                </a:lnTo>
                <a:lnTo>
                  <a:pt x="3" y="54"/>
                </a:lnTo>
                <a:close/>
                <a:moveTo>
                  <a:pt x="50" y="3"/>
                </a:moveTo>
                <a:lnTo>
                  <a:pt x="50" y="14"/>
                </a:lnTo>
                <a:lnTo>
                  <a:pt x="11" y="54"/>
                </a:lnTo>
                <a:lnTo>
                  <a:pt x="3" y="47"/>
                </a:lnTo>
                <a:lnTo>
                  <a:pt x="43" y="3"/>
                </a:lnTo>
                <a:lnTo>
                  <a:pt x="50" y="3"/>
                </a:lnTo>
                <a:close/>
                <a:moveTo>
                  <a:pt x="43" y="3"/>
                </a:moveTo>
                <a:lnTo>
                  <a:pt x="47" y="0"/>
                </a:lnTo>
                <a:lnTo>
                  <a:pt x="50" y="3"/>
                </a:lnTo>
                <a:lnTo>
                  <a:pt x="43" y="3"/>
                </a:lnTo>
                <a:close/>
                <a:moveTo>
                  <a:pt x="90" y="54"/>
                </a:moveTo>
                <a:lnTo>
                  <a:pt x="83" y="54"/>
                </a:lnTo>
                <a:lnTo>
                  <a:pt x="43" y="14"/>
                </a:lnTo>
                <a:lnTo>
                  <a:pt x="50" y="3"/>
                </a:lnTo>
                <a:lnTo>
                  <a:pt x="90" y="47"/>
                </a:lnTo>
                <a:lnTo>
                  <a:pt x="90" y="54"/>
                </a:lnTo>
                <a:close/>
                <a:moveTo>
                  <a:pt x="90" y="47"/>
                </a:moveTo>
                <a:lnTo>
                  <a:pt x="97" y="50"/>
                </a:lnTo>
                <a:lnTo>
                  <a:pt x="90" y="54"/>
                </a:lnTo>
                <a:lnTo>
                  <a:pt x="90" y="47"/>
                </a:lnTo>
                <a:close/>
              </a:path>
            </a:pathLst>
          </a:custGeom>
          <a:solidFill>
            <a:srgbClr val="009F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1194" name="Rectangle 373"/>
          <p:cNvSpPr>
            <a:spLocks noGrp="1" noChangeArrowheads="1"/>
          </p:cNvSpPr>
          <p:nvPr>
            <p:ph type="title"/>
          </p:nvPr>
        </p:nvSpPr>
        <p:spPr>
          <a:xfrm>
            <a:off x="1195256" y="0"/>
            <a:ext cx="7955756" cy="900113"/>
          </a:xfrm>
          <a:noFill/>
        </p:spPr>
        <p:txBody>
          <a:bodyPr/>
          <a:lstStyle/>
          <a:p>
            <a:pPr eaLnBrk="1" hangingPunct="1"/>
            <a:r>
              <a:rPr lang="en-AU" dirty="0" smtClean="0"/>
              <a:t>Partial Extraction and Vegetation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in vicinity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VMS deposit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421" y="1825055"/>
            <a:ext cx="6927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CODES MASTERS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386" y="2913383"/>
            <a:ext cx="8420100" cy="1362075"/>
          </a:xfrm>
        </p:spPr>
        <p:txBody>
          <a:bodyPr/>
          <a:lstStyle/>
          <a:p>
            <a:r>
              <a:rPr lang="en-US" dirty="0" smtClean="0"/>
              <a:t>Mixing Model sensitivity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633413" y="1536700"/>
            <a:ext cx="8083550" cy="4351338"/>
            <a:chOff x="633413" y="1536700"/>
            <a:chExt cx="8083550" cy="4351338"/>
          </a:xfrm>
        </p:grpSpPr>
        <p:sp>
          <p:nvSpPr>
            <p:cNvPr id="174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3413" y="1536700"/>
              <a:ext cx="8083550" cy="431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658813" y="1562100"/>
              <a:ext cx="8039100" cy="4275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1354138" y="4686300"/>
              <a:ext cx="7191375" cy="650875"/>
            </a:xfrm>
            <a:prstGeom prst="rect">
              <a:avLst/>
            </a:prstGeom>
            <a:solidFill>
              <a:srgbClr val="F5C4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354138" y="4686300"/>
              <a:ext cx="7191375" cy="650875"/>
            </a:xfrm>
            <a:prstGeom prst="rect">
              <a:avLst/>
            </a:prstGeom>
            <a:noFill/>
            <a:ln w="6350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8526463" y="5280025"/>
              <a:ext cx="38100" cy="76200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24" y="16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0" y="16"/>
                </a:cxn>
              </a:cxnLst>
              <a:rect l="0" t="0" r="r" b="b"/>
              <a:pathLst>
                <a:path w="24" h="48">
                  <a:moveTo>
                    <a:pt x="24" y="40"/>
                  </a:moveTo>
                  <a:lnTo>
                    <a:pt x="24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4" y="40"/>
                  </a:lnTo>
                  <a:close/>
                  <a:moveTo>
                    <a:pt x="0" y="40"/>
                  </a:moveTo>
                  <a:lnTo>
                    <a:pt x="0" y="16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0" y="40"/>
                  </a:lnTo>
                  <a:close/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17" name="Freeform 9"/>
            <p:cNvSpPr>
              <a:spLocks noEditPoints="1"/>
            </p:cNvSpPr>
            <p:nvPr/>
          </p:nvSpPr>
          <p:spPr bwMode="auto">
            <a:xfrm>
              <a:off x="1328738" y="5280025"/>
              <a:ext cx="38100" cy="76200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24" y="16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0" y="16"/>
                </a:cxn>
              </a:cxnLst>
              <a:rect l="0" t="0" r="r" b="b"/>
              <a:pathLst>
                <a:path w="24" h="48">
                  <a:moveTo>
                    <a:pt x="24" y="40"/>
                  </a:moveTo>
                  <a:lnTo>
                    <a:pt x="24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4" y="40"/>
                  </a:lnTo>
                  <a:close/>
                  <a:moveTo>
                    <a:pt x="0" y="40"/>
                  </a:moveTo>
                  <a:lnTo>
                    <a:pt x="0" y="16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0" y="40"/>
                  </a:lnTo>
                  <a:close/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18" name="Freeform 10"/>
            <p:cNvSpPr>
              <a:spLocks noEditPoints="1"/>
            </p:cNvSpPr>
            <p:nvPr/>
          </p:nvSpPr>
          <p:spPr bwMode="auto">
            <a:xfrm>
              <a:off x="1328738" y="5318125"/>
              <a:ext cx="76200" cy="381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36" y="0"/>
                </a:cxn>
                <a:cxn ang="0">
                  <a:pos x="48" y="0"/>
                </a:cxn>
                <a:cxn ang="0">
                  <a:pos x="48" y="24"/>
                </a:cxn>
                <a:cxn ang="0">
                  <a:pos x="36" y="24"/>
                </a:cxn>
                <a:cxn ang="0">
                  <a:pos x="36" y="0"/>
                </a:cxn>
              </a:cxnLst>
              <a:rect l="0" t="0" r="r" b="b"/>
              <a:pathLst>
                <a:path w="48" h="24">
                  <a:moveTo>
                    <a:pt x="12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close/>
                  <a:moveTo>
                    <a:pt x="12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12" y="24"/>
                  </a:lnTo>
                  <a:lnTo>
                    <a:pt x="12" y="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24"/>
                  </a:lnTo>
                  <a:lnTo>
                    <a:pt x="3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3081338" y="1587500"/>
              <a:ext cx="3744913" cy="51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Theoretical Anomaly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4391026" y="5495925"/>
              <a:ext cx="1284288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Distance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 rot="16200000">
              <a:off x="752475" y="4027488"/>
              <a:ext cx="31591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 rot="16200000">
              <a:off x="758825" y="3849688"/>
              <a:ext cx="30321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 rot="16200000">
              <a:off x="806450" y="3727450"/>
              <a:ext cx="20796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 rot="16200000">
              <a:off x="796925" y="3648075"/>
              <a:ext cx="22701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 rot="16200000">
              <a:off x="758825" y="3514725"/>
              <a:ext cx="30321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 rot="16200000">
              <a:off x="758825" y="3349625"/>
              <a:ext cx="30321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 rot="16200000">
              <a:off x="717550" y="3144838"/>
              <a:ext cx="38576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 rot="16200000">
              <a:off x="796925" y="2978150"/>
              <a:ext cx="227013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131516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1714501" y="4686300"/>
              <a:ext cx="133350" cy="120650"/>
            </a:xfrm>
            <a:custGeom>
              <a:avLst/>
              <a:gdLst/>
              <a:ahLst/>
              <a:cxnLst>
                <a:cxn ang="0">
                  <a:pos x="84" y="76"/>
                </a:cxn>
                <a:cxn ang="0">
                  <a:pos x="44" y="0"/>
                </a:cxn>
                <a:cxn ang="0">
                  <a:pos x="0" y="76"/>
                </a:cxn>
                <a:cxn ang="0">
                  <a:pos x="84" y="76"/>
                </a:cxn>
                <a:cxn ang="0">
                  <a:pos x="44" y="0"/>
                </a:cxn>
                <a:cxn ang="0">
                  <a:pos x="84" y="76"/>
                </a:cxn>
              </a:cxnLst>
              <a:rect l="0" t="0" r="r" b="b"/>
              <a:pathLst>
                <a:path w="84" h="76">
                  <a:moveTo>
                    <a:pt x="84" y="76"/>
                  </a:moveTo>
                  <a:lnTo>
                    <a:pt x="44" y="0"/>
                  </a:lnTo>
                  <a:lnTo>
                    <a:pt x="0" y="76"/>
                  </a:lnTo>
                  <a:lnTo>
                    <a:pt x="84" y="76"/>
                  </a:lnTo>
                  <a:lnTo>
                    <a:pt x="44" y="0"/>
                  </a:lnTo>
                  <a:lnTo>
                    <a:pt x="84" y="7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1771651" y="4800600"/>
              <a:ext cx="25400" cy="4048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1714501" y="5199063"/>
              <a:ext cx="133350" cy="1190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44" y="75"/>
                </a:cxn>
                <a:cxn ang="0">
                  <a:pos x="0" y="0"/>
                </a:cxn>
                <a:cxn ang="0">
                  <a:pos x="84" y="0"/>
                </a:cxn>
                <a:cxn ang="0">
                  <a:pos x="44" y="75"/>
                </a:cxn>
                <a:cxn ang="0">
                  <a:pos x="84" y="0"/>
                </a:cxn>
              </a:cxnLst>
              <a:rect l="0" t="0" r="r" b="b"/>
              <a:pathLst>
                <a:path w="84" h="75">
                  <a:moveTo>
                    <a:pt x="84" y="0"/>
                  </a:moveTo>
                  <a:lnTo>
                    <a:pt x="44" y="7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44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898651" y="4870450"/>
              <a:ext cx="27315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Background (Pb   /Pb   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682683" y="5035233"/>
              <a:ext cx="83516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BM        BF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4548188" y="4870450"/>
              <a:ext cx="569913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 = 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6154738" y="4137025"/>
              <a:ext cx="10810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Anomaly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6" name="Freeform 28"/>
            <p:cNvSpPr>
              <a:spLocks noEditPoints="1"/>
            </p:cNvSpPr>
            <p:nvPr/>
          </p:nvSpPr>
          <p:spPr bwMode="auto">
            <a:xfrm>
              <a:off x="1341438" y="3586163"/>
              <a:ext cx="7204075" cy="1100138"/>
            </a:xfrm>
            <a:custGeom>
              <a:avLst/>
              <a:gdLst/>
              <a:ahLst/>
              <a:cxnLst>
                <a:cxn ang="0">
                  <a:pos x="8" y="693"/>
                </a:cxn>
                <a:cxn ang="0">
                  <a:pos x="8" y="693"/>
                </a:cxn>
                <a:cxn ang="0">
                  <a:pos x="1490" y="693"/>
                </a:cxn>
                <a:cxn ang="0">
                  <a:pos x="1498" y="693"/>
                </a:cxn>
                <a:cxn ang="0">
                  <a:pos x="1502" y="693"/>
                </a:cxn>
                <a:cxn ang="0">
                  <a:pos x="1534" y="689"/>
                </a:cxn>
                <a:cxn ang="0">
                  <a:pos x="1570" y="681"/>
                </a:cxn>
                <a:cxn ang="0">
                  <a:pos x="1598" y="673"/>
                </a:cxn>
                <a:cxn ang="0">
                  <a:pos x="1622" y="657"/>
                </a:cxn>
                <a:cxn ang="0">
                  <a:pos x="1646" y="641"/>
                </a:cxn>
                <a:cxn ang="0">
                  <a:pos x="1670" y="625"/>
                </a:cxn>
                <a:cxn ang="0">
                  <a:pos x="1686" y="601"/>
                </a:cxn>
                <a:cxn ang="0">
                  <a:pos x="1706" y="581"/>
                </a:cxn>
                <a:cxn ang="0">
                  <a:pos x="1721" y="554"/>
                </a:cxn>
                <a:cxn ang="0">
                  <a:pos x="1737" y="526"/>
                </a:cxn>
                <a:cxn ang="0">
                  <a:pos x="1745" y="498"/>
                </a:cxn>
                <a:cxn ang="0">
                  <a:pos x="1761" y="466"/>
                </a:cxn>
                <a:cxn ang="0">
                  <a:pos x="1781" y="402"/>
                </a:cxn>
                <a:cxn ang="0">
                  <a:pos x="1797" y="342"/>
                </a:cxn>
                <a:cxn ang="0">
                  <a:pos x="1813" y="275"/>
                </a:cxn>
                <a:cxn ang="0">
                  <a:pos x="1825" y="215"/>
                </a:cxn>
                <a:cxn ang="0">
                  <a:pos x="1845" y="155"/>
                </a:cxn>
                <a:cxn ang="0">
                  <a:pos x="1861" y="103"/>
                </a:cxn>
                <a:cxn ang="0">
                  <a:pos x="1869" y="79"/>
                </a:cxn>
                <a:cxn ang="0">
                  <a:pos x="1881" y="60"/>
                </a:cxn>
                <a:cxn ang="0">
                  <a:pos x="1897" y="44"/>
                </a:cxn>
                <a:cxn ang="0">
                  <a:pos x="1909" y="24"/>
                </a:cxn>
                <a:cxn ang="0">
                  <a:pos x="1925" y="16"/>
                </a:cxn>
                <a:cxn ang="0">
                  <a:pos x="1941" y="4"/>
                </a:cxn>
                <a:cxn ang="0">
                  <a:pos x="1961" y="0"/>
                </a:cxn>
                <a:cxn ang="0">
                  <a:pos x="1984" y="0"/>
                </a:cxn>
                <a:cxn ang="0">
                  <a:pos x="2000" y="0"/>
                </a:cxn>
                <a:cxn ang="0">
                  <a:pos x="2020" y="8"/>
                </a:cxn>
                <a:cxn ang="0">
                  <a:pos x="2032" y="16"/>
                </a:cxn>
                <a:cxn ang="0">
                  <a:pos x="2048" y="24"/>
                </a:cxn>
                <a:cxn ang="0">
                  <a:pos x="2060" y="44"/>
                </a:cxn>
                <a:cxn ang="0">
                  <a:pos x="2072" y="60"/>
                </a:cxn>
                <a:cxn ang="0">
                  <a:pos x="2084" y="79"/>
                </a:cxn>
                <a:cxn ang="0">
                  <a:pos x="2096" y="103"/>
                </a:cxn>
                <a:cxn ang="0">
                  <a:pos x="2132" y="211"/>
                </a:cxn>
                <a:cxn ang="0">
                  <a:pos x="2168" y="334"/>
                </a:cxn>
                <a:cxn ang="0">
                  <a:pos x="2188" y="398"/>
                </a:cxn>
                <a:cxn ang="0">
                  <a:pos x="2212" y="462"/>
                </a:cxn>
                <a:cxn ang="0">
                  <a:pos x="2224" y="490"/>
                </a:cxn>
                <a:cxn ang="0">
                  <a:pos x="2239" y="518"/>
                </a:cxn>
                <a:cxn ang="0">
                  <a:pos x="2255" y="546"/>
                </a:cxn>
                <a:cxn ang="0">
                  <a:pos x="2275" y="573"/>
                </a:cxn>
                <a:cxn ang="0">
                  <a:pos x="2291" y="597"/>
                </a:cxn>
                <a:cxn ang="0">
                  <a:pos x="2315" y="617"/>
                </a:cxn>
                <a:cxn ang="0">
                  <a:pos x="2339" y="637"/>
                </a:cxn>
                <a:cxn ang="0">
                  <a:pos x="2363" y="653"/>
                </a:cxn>
                <a:cxn ang="0">
                  <a:pos x="2395" y="669"/>
                </a:cxn>
                <a:cxn ang="0">
                  <a:pos x="2423" y="681"/>
                </a:cxn>
                <a:cxn ang="0">
                  <a:pos x="2459" y="685"/>
                </a:cxn>
                <a:cxn ang="0">
                  <a:pos x="2494" y="693"/>
                </a:cxn>
                <a:cxn ang="0">
                  <a:pos x="2506" y="693"/>
                </a:cxn>
                <a:cxn ang="0">
                  <a:pos x="2518" y="693"/>
                </a:cxn>
                <a:cxn ang="0">
                  <a:pos x="4530" y="693"/>
                </a:cxn>
                <a:cxn ang="0">
                  <a:pos x="8" y="693"/>
                </a:cxn>
                <a:cxn ang="0">
                  <a:pos x="0" y="693"/>
                </a:cxn>
                <a:cxn ang="0">
                  <a:pos x="4538" y="693"/>
                </a:cxn>
                <a:cxn ang="0">
                  <a:pos x="0" y="693"/>
                </a:cxn>
              </a:cxnLst>
              <a:rect l="0" t="0" r="r" b="b"/>
              <a:pathLst>
                <a:path w="4538" h="693">
                  <a:moveTo>
                    <a:pt x="8" y="693"/>
                  </a:moveTo>
                  <a:lnTo>
                    <a:pt x="8" y="693"/>
                  </a:lnTo>
                  <a:lnTo>
                    <a:pt x="1490" y="693"/>
                  </a:lnTo>
                  <a:lnTo>
                    <a:pt x="1498" y="693"/>
                  </a:lnTo>
                  <a:lnTo>
                    <a:pt x="1502" y="693"/>
                  </a:lnTo>
                  <a:lnTo>
                    <a:pt x="1534" y="689"/>
                  </a:lnTo>
                  <a:lnTo>
                    <a:pt x="1570" y="681"/>
                  </a:lnTo>
                  <a:lnTo>
                    <a:pt x="1598" y="673"/>
                  </a:lnTo>
                  <a:lnTo>
                    <a:pt x="1622" y="657"/>
                  </a:lnTo>
                  <a:lnTo>
                    <a:pt x="1646" y="641"/>
                  </a:lnTo>
                  <a:lnTo>
                    <a:pt x="1670" y="625"/>
                  </a:lnTo>
                  <a:lnTo>
                    <a:pt x="1686" y="601"/>
                  </a:lnTo>
                  <a:lnTo>
                    <a:pt x="1706" y="581"/>
                  </a:lnTo>
                  <a:lnTo>
                    <a:pt x="1721" y="554"/>
                  </a:lnTo>
                  <a:lnTo>
                    <a:pt x="1737" y="526"/>
                  </a:lnTo>
                  <a:lnTo>
                    <a:pt x="1745" y="498"/>
                  </a:lnTo>
                  <a:lnTo>
                    <a:pt x="1761" y="466"/>
                  </a:lnTo>
                  <a:lnTo>
                    <a:pt x="1781" y="402"/>
                  </a:lnTo>
                  <a:lnTo>
                    <a:pt x="1797" y="342"/>
                  </a:lnTo>
                  <a:lnTo>
                    <a:pt x="1813" y="275"/>
                  </a:lnTo>
                  <a:lnTo>
                    <a:pt x="1825" y="215"/>
                  </a:lnTo>
                  <a:lnTo>
                    <a:pt x="1845" y="155"/>
                  </a:lnTo>
                  <a:lnTo>
                    <a:pt x="1861" y="103"/>
                  </a:lnTo>
                  <a:lnTo>
                    <a:pt x="1869" y="79"/>
                  </a:lnTo>
                  <a:lnTo>
                    <a:pt x="1881" y="60"/>
                  </a:lnTo>
                  <a:lnTo>
                    <a:pt x="1897" y="44"/>
                  </a:lnTo>
                  <a:lnTo>
                    <a:pt x="1909" y="24"/>
                  </a:lnTo>
                  <a:lnTo>
                    <a:pt x="1925" y="16"/>
                  </a:lnTo>
                  <a:lnTo>
                    <a:pt x="1941" y="4"/>
                  </a:lnTo>
                  <a:lnTo>
                    <a:pt x="1961" y="0"/>
                  </a:lnTo>
                  <a:lnTo>
                    <a:pt x="1984" y="0"/>
                  </a:lnTo>
                  <a:lnTo>
                    <a:pt x="2000" y="0"/>
                  </a:lnTo>
                  <a:lnTo>
                    <a:pt x="2020" y="8"/>
                  </a:lnTo>
                  <a:lnTo>
                    <a:pt x="2032" y="16"/>
                  </a:lnTo>
                  <a:lnTo>
                    <a:pt x="2048" y="24"/>
                  </a:lnTo>
                  <a:lnTo>
                    <a:pt x="2060" y="44"/>
                  </a:lnTo>
                  <a:lnTo>
                    <a:pt x="2072" y="60"/>
                  </a:lnTo>
                  <a:lnTo>
                    <a:pt x="2084" y="79"/>
                  </a:lnTo>
                  <a:lnTo>
                    <a:pt x="2096" y="103"/>
                  </a:lnTo>
                  <a:lnTo>
                    <a:pt x="2132" y="211"/>
                  </a:lnTo>
                  <a:lnTo>
                    <a:pt x="2168" y="334"/>
                  </a:lnTo>
                  <a:lnTo>
                    <a:pt x="2188" y="398"/>
                  </a:lnTo>
                  <a:lnTo>
                    <a:pt x="2212" y="462"/>
                  </a:lnTo>
                  <a:lnTo>
                    <a:pt x="2224" y="490"/>
                  </a:lnTo>
                  <a:lnTo>
                    <a:pt x="2239" y="518"/>
                  </a:lnTo>
                  <a:lnTo>
                    <a:pt x="2255" y="546"/>
                  </a:lnTo>
                  <a:lnTo>
                    <a:pt x="2275" y="573"/>
                  </a:lnTo>
                  <a:lnTo>
                    <a:pt x="2291" y="597"/>
                  </a:lnTo>
                  <a:lnTo>
                    <a:pt x="2315" y="617"/>
                  </a:lnTo>
                  <a:lnTo>
                    <a:pt x="2339" y="637"/>
                  </a:lnTo>
                  <a:lnTo>
                    <a:pt x="2363" y="653"/>
                  </a:lnTo>
                  <a:lnTo>
                    <a:pt x="2395" y="669"/>
                  </a:lnTo>
                  <a:lnTo>
                    <a:pt x="2423" y="681"/>
                  </a:lnTo>
                  <a:lnTo>
                    <a:pt x="2459" y="685"/>
                  </a:lnTo>
                  <a:lnTo>
                    <a:pt x="2494" y="693"/>
                  </a:lnTo>
                  <a:lnTo>
                    <a:pt x="2506" y="693"/>
                  </a:lnTo>
                  <a:lnTo>
                    <a:pt x="2518" y="693"/>
                  </a:lnTo>
                  <a:lnTo>
                    <a:pt x="4530" y="693"/>
                  </a:lnTo>
                  <a:lnTo>
                    <a:pt x="8" y="693"/>
                  </a:lnTo>
                  <a:close/>
                  <a:moveTo>
                    <a:pt x="0" y="693"/>
                  </a:moveTo>
                  <a:lnTo>
                    <a:pt x="4538" y="693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BBD5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37" name="Freeform 29"/>
            <p:cNvSpPr>
              <a:spLocks noEditPoints="1"/>
            </p:cNvSpPr>
            <p:nvPr/>
          </p:nvSpPr>
          <p:spPr bwMode="auto">
            <a:xfrm>
              <a:off x="1328738" y="3573463"/>
              <a:ext cx="7216775" cy="1125538"/>
            </a:xfrm>
            <a:custGeom>
              <a:avLst/>
              <a:gdLst/>
              <a:ahLst/>
              <a:cxnLst>
                <a:cxn ang="0">
                  <a:pos x="16" y="705"/>
                </a:cxn>
                <a:cxn ang="0">
                  <a:pos x="16" y="693"/>
                </a:cxn>
                <a:cxn ang="0">
                  <a:pos x="16" y="705"/>
                </a:cxn>
                <a:cxn ang="0">
                  <a:pos x="1502" y="693"/>
                </a:cxn>
                <a:cxn ang="0">
                  <a:pos x="1506" y="705"/>
                </a:cxn>
                <a:cxn ang="0">
                  <a:pos x="1510" y="693"/>
                </a:cxn>
                <a:cxn ang="0">
                  <a:pos x="1510" y="705"/>
                </a:cxn>
                <a:cxn ang="0">
                  <a:pos x="1510" y="693"/>
                </a:cxn>
                <a:cxn ang="0">
                  <a:pos x="1582" y="685"/>
                </a:cxn>
                <a:cxn ang="0">
                  <a:pos x="1666" y="633"/>
                </a:cxn>
                <a:cxn ang="0">
                  <a:pos x="1726" y="558"/>
                </a:cxn>
                <a:cxn ang="0">
                  <a:pos x="1765" y="466"/>
                </a:cxn>
                <a:cxn ang="0">
                  <a:pos x="1813" y="287"/>
                </a:cxn>
                <a:cxn ang="0">
                  <a:pos x="1789" y="434"/>
                </a:cxn>
                <a:cxn ang="0">
                  <a:pos x="1749" y="534"/>
                </a:cxn>
                <a:cxn ang="0">
                  <a:pos x="1694" y="621"/>
                </a:cxn>
                <a:cxn ang="0">
                  <a:pos x="1614" y="681"/>
                </a:cxn>
                <a:cxn ang="0">
                  <a:pos x="1510" y="705"/>
                </a:cxn>
                <a:cxn ang="0">
                  <a:pos x="1825" y="231"/>
                </a:cxn>
                <a:cxn ang="0">
                  <a:pos x="1873" y="87"/>
                </a:cxn>
                <a:cxn ang="0">
                  <a:pos x="1909" y="36"/>
                </a:cxn>
                <a:cxn ang="0">
                  <a:pos x="1953" y="8"/>
                </a:cxn>
                <a:cxn ang="0">
                  <a:pos x="1992" y="12"/>
                </a:cxn>
                <a:cxn ang="0">
                  <a:pos x="1941" y="24"/>
                </a:cxn>
                <a:cxn ang="0">
                  <a:pos x="1905" y="60"/>
                </a:cxn>
                <a:cxn ang="0">
                  <a:pos x="1865" y="135"/>
                </a:cxn>
                <a:cxn ang="0">
                  <a:pos x="1825" y="287"/>
                </a:cxn>
                <a:cxn ang="0">
                  <a:pos x="2008" y="0"/>
                </a:cxn>
                <a:cxn ang="0">
                  <a:pos x="2048" y="20"/>
                </a:cxn>
                <a:cxn ang="0">
                  <a:pos x="2084" y="60"/>
                </a:cxn>
                <a:cxn ang="0">
                  <a:pos x="2128" y="163"/>
                </a:cxn>
                <a:cxn ang="0">
                  <a:pos x="2144" y="267"/>
                </a:cxn>
                <a:cxn ang="0">
                  <a:pos x="2100" y="123"/>
                </a:cxn>
                <a:cxn ang="0">
                  <a:pos x="2064" y="56"/>
                </a:cxn>
                <a:cxn ang="0">
                  <a:pos x="2032" y="24"/>
                </a:cxn>
                <a:cxn ang="0">
                  <a:pos x="1992" y="12"/>
                </a:cxn>
                <a:cxn ang="0">
                  <a:pos x="2176" y="334"/>
                </a:cxn>
                <a:cxn ang="0">
                  <a:pos x="2228" y="478"/>
                </a:cxn>
                <a:cxn ang="0">
                  <a:pos x="2283" y="573"/>
                </a:cxn>
                <a:cxn ang="0">
                  <a:pos x="2359" y="649"/>
                </a:cxn>
                <a:cxn ang="0">
                  <a:pos x="2463" y="689"/>
                </a:cxn>
                <a:cxn ang="0">
                  <a:pos x="2459" y="701"/>
                </a:cxn>
                <a:cxn ang="0">
                  <a:pos x="2351" y="657"/>
                </a:cxn>
                <a:cxn ang="0">
                  <a:pos x="2275" y="581"/>
                </a:cxn>
                <a:cxn ang="0">
                  <a:pos x="2220" y="486"/>
                </a:cxn>
                <a:cxn ang="0">
                  <a:pos x="2168" y="342"/>
                </a:cxn>
                <a:cxn ang="0">
                  <a:pos x="2502" y="693"/>
                </a:cxn>
                <a:cxn ang="0">
                  <a:pos x="2514" y="705"/>
                </a:cxn>
                <a:cxn ang="0">
                  <a:pos x="2502" y="693"/>
                </a:cxn>
                <a:cxn ang="0">
                  <a:pos x="2526" y="693"/>
                </a:cxn>
                <a:cxn ang="0">
                  <a:pos x="2514" y="705"/>
                </a:cxn>
                <a:cxn ang="0">
                  <a:pos x="4538" y="693"/>
                </a:cxn>
                <a:cxn ang="0">
                  <a:pos x="2526" y="693"/>
                </a:cxn>
                <a:cxn ang="0">
                  <a:pos x="4546" y="709"/>
                </a:cxn>
                <a:cxn ang="0">
                  <a:pos x="4546" y="697"/>
                </a:cxn>
                <a:cxn ang="0">
                  <a:pos x="4546" y="705"/>
                </a:cxn>
                <a:cxn ang="0">
                  <a:pos x="4546" y="697"/>
                </a:cxn>
                <a:cxn ang="0">
                  <a:pos x="8" y="697"/>
                </a:cxn>
                <a:cxn ang="0">
                  <a:pos x="8" y="709"/>
                </a:cxn>
                <a:cxn ang="0">
                  <a:pos x="4" y="697"/>
                </a:cxn>
                <a:cxn ang="0">
                  <a:pos x="8" y="709"/>
                </a:cxn>
              </a:cxnLst>
              <a:rect l="0" t="0" r="r" b="b"/>
              <a:pathLst>
                <a:path w="4546" h="709">
                  <a:moveTo>
                    <a:pt x="16" y="693"/>
                  </a:moveTo>
                  <a:lnTo>
                    <a:pt x="16" y="693"/>
                  </a:lnTo>
                  <a:lnTo>
                    <a:pt x="16" y="705"/>
                  </a:lnTo>
                  <a:lnTo>
                    <a:pt x="16" y="705"/>
                  </a:lnTo>
                  <a:lnTo>
                    <a:pt x="16" y="693"/>
                  </a:lnTo>
                  <a:close/>
                  <a:moveTo>
                    <a:pt x="16" y="693"/>
                  </a:moveTo>
                  <a:lnTo>
                    <a:pt x="1498" y="693"/>
                  </a:lnTo>
                  <a:lnTo>
                    <a:pt x="1498" y="705"/>
                  </a:lnTo>
                  <a:lnTo>
                    <a:pt x="16" y="705"/>
                  </a:lnTo>
                  <a:lnTo>
                    <a:pt x="16" y="693"/>
                  </a:lnTo>
                  <a:close/>
                  <a:moveTo>
                    <a:pt x="1498" y="693"/>
                  </a:moveTo>
                  <a:lnTo>
                    <a:pt x="1502" y="693"/>
                  </a:lnTo>
                  <a:lnTo>
                    <a:pt x="1510" y="693"/>
                  </a:lnTo>
                  <a:lnTo>
                    <a:pt x="1510" y="705"/>
                  </a:lnTo>
                  <a:lnTo>
                    <a:pt x="1506" y="705"/>
                  </a:lnTo>
                  <a:lnTo>
                    <a:pt x="1498" y="705"/>
                  </a:lnTo>
                  <a:lnTo>
                    <a:pt x="1498" y="693"/>
                  </a:lnTo>
                  <a:close/>
                  <a:moveTo>
                    <a:pt x="1510" y="693"/>
                  </a:moveTo>
                  <a:lnTo>
                    <a:pt x="1510" y="693"/>
                  </a:lnTo>
                  <a:lnTo>
                    <a:pt x="1510" y="693"/>
                  </a:lnTo>
                  <a:lnTo>
                    <a:pt x="1510" y="705"/>
                  </a:lnTo>
                  <a:lnTo>
                    <a:pt x="1510" y="705"/>
                  </a:lnTo>
                  <a:lnTo>
                    <a:pt x="1510" y="705"/>
                  </a:lnTo>
                  <a:lnTo>
                    <a:pt x="1510" y="693"/>
                  </a:lnTo>
                  <a:close/>
                  <a:moveTo>
                    <a:pt x="1510" y="693"/>
                  </a:moveTo>
                  <a:lnTo>
                    <a:pt x="1546" y="693"/>
                  </a:lnTo>
                  <a:lnTo>
                    <a:pt x="1582" y="685"/>
                  </a:lnTo>
                  <a:lnTo>
                    <a:pt x="1614" y="669"/>
                  </a:lnTo>
                  <a:lnTo>
                    <a:pt x="1642" y="653"/>
                  </a:lnTo>
                  <a:lnTo>
                    <a:pt x="1666" y="633"/>
                  </a:lnTo>
                  <a:lnTo>
                    <a:pt x="1686" y="613"/>
                  </a:lnTo>
                  <a:lnTo>
                    <a:pt x="1706" y="589"/>
                  </a:lnTo>
                  <a:lnTo>
                    <a:pt x="1726" y="558"/>
                  </a:lnTo>
                  <a:lnTo>
                    <a:pt x="1737" y="526"/>
                  </a:lnTo>
                  <a:lnTo>
                    <a:pt x="1753" y="498"/>
                  </a:lnTo>
                  <a:lnTo>
                    <a:pt x="1765" y="466"/>
                  </a:lnTo>
                  <a:lnTo>
                    <a:pt x="1777" y="430"/>
                  </a:lnTo>
                  <a:lnTo>
                    <a:pt x="1797" y="358"/>
                  </a:lnTo>
                  <a:lnTo>
                    <a:pt x="1813" y="287"/>
                  </a:lnTo>
                  <a:lnTo>
                    <a:pt x="1825" y="287"/>
                  </a:lnTo>
                  <a:lnTo>
                    <a:pt x="1809" y="362"/>
                  </a:lnTo>
                  <a:lnTo>
                    <a:pt x="1789" y="434"/>
                  </a:lnTo>
                  <a:lnTo>
                    <a:pt x="1777" y="470"/>
                  </a:lnTo>
                  <a:lnTo>
                    <a:pt x="1765" y="502"/>
                  </a:lnTo>
                  <a:lnTo>
                    <a:pt x="1749" y="534"/>
                  </a:lnTo>
                  <a:lnTo>
                    <a:pt x="1733" y="566"/>
                  </a:lnTo>
                  <a:lnTo>
                    <a:pt x="1714" y="597"/>
                  </a:lnTo>
                  <a:lnTo>
                    <a:pt x="1694" y="621"/>
                  </a:lnTo>
                  <a:lnTo>
                    <a:pt x="1670" y="645"/>
                  </a:lnTo>
                  <a:lnTo>
                    <a:pt x="1646" y="665"/>
                  </a:lnTo>
                  <a:lnTo>
                    <a:pt x="1614" y="681"/>
                  </a:lnTo>
                  <a:lnTo>
                    <a:pt x="1586" y="693"/>
                  </a:lnTo>
                  <a:lnTo>
                    <a:pt x="1550" y="701"/>
                  </a:lnTo>
                  <a:lnTo>
                    <a:pt x="1510" y="705"/>
                  </a:lnTo>
                  <a:lnTo>
                    <a:pt x="1510" y="693"/>
                  </a:lnTo>
                  <a:close/>
                  <a:moveTo>
                    <a:pt x="1813" y="287"/>
                  </a:moveTo>
                  <a:lnTo>
                    <a:pt x="1825" y="231"/>
                  </a:lnTo>
                  <a:lnTo>
                    <a:pt x="1841" y="175"/>
                  </a:lnTo>
                  <a:lnTo>
                    <a:pt x="1857" y="131"/>
                  </a:lnTo>
                  <a:lnTo>
                    <a:pt x="1873" y="87"/>
                  </a:lnTo>
                  <a:lnTo>
                    <a:pt x="1885" y="68"/>
                  </a:lnTo>
                  <a:lnTo>
                    <a:pt x="1897" y="52"/>
                  </a:lnTo>
                  <a:lnTo>
                    <a:pt x="1909" y="36"/>
                  </a:lnTo>
                  <a:lnTo>
                    <a:pt x="1921" y="24"/>
                  </a:lnTo>
                  <a:lnTo>
                    <a:pt x="1937" y="12"/>
                  </a:lnTo>
                  <a:lnTo>
                    <a:pt x="1953" y="8"/>
                  </a:lnTo>
                  <a:lnTo>
                    <a:pt x="1973" y="0"/>
                  </a:lnTo>
                  <a:lnTo>
                    <a:pt x="1992" y="0"/>
                  </a:lnTo>
                  <a:lnTo>
                    <a:pt x="1992" y="12"/>
                  </a:lnTo>
                  <a:lnTo>
                    <a:pt x="1973" y="12"/>
                  </a:lnTo>
                  <a:lnTo>
                    <a:pt x="1957" y="16"/>
                  </a:lnTo>
                  <a:lnTo>
                    <a:pt x="1941" y="24"/>
                  </a:lnTo>
                  <a:lnTo>
                    <a:pt x="1929" y="32"/>
                  </a:lnTo>
                  <a:lnTo>
                    <a:pt x="1913" y="44"/>
                  </a:lnTo>
                  <a:lnTo>
                    <a:pt x="1905" y="60"/>
                  </a:lnTo>
                  <a:lnTo>
                    <a:pt x="1893" y="76"/>
                  </a:lnTo>
                  <a:lnTo>
                    <a:pt x="1885" y="95"/>
                  </a:lnTo>
                  <a:lnTo>
                    <a:pt x="1865" y="135"/>
                  </a:lnTo>
                  <a:lnTo>
                    <a:pt x="1853" y="183"/>
                  </a:lnTo>
                  <a:lnTo>
                    <a:pt x="1837" y="235"/>
                  </a:lnTo>
                  <a:lnTo>
                    <a:pt x="1825" y="287"/>
                  </a:lnTo>
                  <a:lnTo>
                    <a:pt x="1813" y="287"/>
                  </a:lnTo>
                  <a:close/>
                  <a:moveTo>
                    <a:pt x="1992" y="0"/>
                  </a:moveTo>
                  <a:lnTo>
                    <a:pt x="2008" y="0"/>
                  </a:lnTo>
                  <a:lnTo>
                    <a:pt x="2020" y="8"/>
                  </a:lnTo>
                  <a:lnTo>
                    <a:pt x="2036" y="12"/>
                  </a:lnTo>
                  <a:lnTo>
                    <a:pt x="2048" y="20"/>
                  </a:lnTo>
                  <a:lnTo>
                    <a:pt x="2060" y="32"/>
                  </a:lnTo>
                  <a:lnTo>
                    <a:pt x="2072" y="44"/>
                  </a:lnTo>
                  <a:lnTo>
                    <a:pt x="2084" y="60"/>
                  </a:lnTo>
                  <a:lnTo>
                    <a:pt x="2092" y="76"/>
                  </a:lnTo>
                  <a:lnTo>
                    <a:pt x="2112" y="119"/>
                  </a:lnTo>
                  <a:lnTo>
                    <a:pt x="2128" y="163"/>
                  </a:lnTo>
                  <a:lnTo>
                    <a:pt x="2140" y="211"/>
                  </a:lnTo>
                  <a:lnTo>
                    <a:pt x="2156" y="263"/>
                  </a:lnTo>
                  <a:lnTo>
                    <a:pt x="2144" y="267"/>
                  </a:lnTo>
                  <a:lnTo>
                    <a:pt x="2132" y="215"/>
                  </a:lnTo>
                  <a:lnTo>
                    <a:pt x="2116" y="167"/>
                  </a:lnTo>
                  <a:lnTo>
                    <a:pt x="2100" y="123"/>
                  </a:lnTo>
                  <a:lnTo>
                    <a:pt x="2084" y="87"/>
                  </a:lnTo>
                  <a:lnTo>
                    <a:pt x="2076" y="68"/>
                  </a:lnTo>
                  <a:lnTo>
                    <a:pt x="2064" y="56"/>
                  </a:lnTo>
                  <a:lnTo>
                    <a:pt x="2056" y="44"/>
                  </a:lnTo>
                  <a:lnTo>
                    <a:pt x="2044" y="32"/>
                  </a:lnTo>
                  <a:lnTo>
                    <a:pt x="2032" y="24"/>
                  </a:lnTo>
                  <a:lnTo>
                    <a:pt x="2016" y="16"/>
                  </a:lnTo>
                  <a:lnTo>
                    <a:pt x="2004" y="12"/>
                  </a:lnTo>
                  <a:lnTo>
                    <a:pt x="1992" y="12"/>
                  </a:lnTo>
                  <a:lnTo>
                    <a:pt x="1992" y="0"/>
                  </a:lnTo>
                  <a:close/>
                  <a:moveTo>
                    <a:pt x="2156" y="263"/>
                  </a:moveTo>
                  <a:lnTo>
                    <a:pt x="2176" y="334"/>
                  </a:lnTo>
                  <a:lnTo>
                    <a:pt x="2204" y="410"/>
                  </a:lnTo>
                  <a:lnTo>
                    <a:pt x="2212" y="446"/>
                  </a:lnTo>
                  <a:lnTo>
                    <a:pt x="2228" y="478"/>
                  </a:lnTo>
                  <a:lnTo>
                    <a:pt x="2247" y="514"/>
                  </a:lnTo>
                  <a:lnTo>
                    <a:pt x="2263" y="546"/>
                  </a:lnTo>
                  <a:lnTo>
                    <a:pt x="2283" y="573"/>
                  </a:lnTo>
                  <a:lnTo>
                    <a:pt x="2307" y="601"/>
                  </a:lnTo>
                  <a:lnTo>
                    <a:pt x="2331" y="625"/>
                  </a:lnTo>
                  <a:lnTo>
                    <a:pt x="2359" y="649"/>
                  </a:lnTo>
                  <a:lnTo>
                    <a:pt x="2391" y="665"/>
                  </a:lnTo>
                  <a:lnTo>
                    <a:pt x="2423" y="677"/>
                  </a:lnTo>
                  <a:lnTo>
                    <a:pt x="2463" y="689"/>
                  </a:lnTo>
                  <a:lnTo>
                    <a:pt x="2502" y="693"/>
                  </a:lnTo>
                  <a:lnTo>
                    <a:pt x="2502" y="705"/>
                  </a:lnTo>
                  <a:lnTo>
                    <a:pt x="2459" y="701"/>
                  </a:lnTo>
                  <a:lnTo>
                    <a:pt x="2423" y="689"/>
                  </a:lnTo>
                  <a:lnTo>
                    <a:pt x="2387" y="677"/>
                  </a:lnTo>
                  <a:lnTo>
                    <a:pt x="2351" y="657"/>
                  </a:lnTo>
                  <a:lnTo>
                    <a:pt x="2327" y="637"/>
                  </a:lnTo>
                  <a:lnTo>
                    <a:pt x="2299" y="613"/>
                  </a:lnTo>
                  <a:lnTo>
                    <a:pt x="2275" y="581"/>
                  </a:lnTo>
                  <a:lnTo>
                    <a:pt x="2255" y="554"/>
                  </a:lnTo>
                  <a:lnTo>
                    <a:pt x="2235" y="518"/>
                  </a:lnTo>
                  <a:lnTo>
                    <a:pt x="2220" y="486"/>
                  </a:lnTo>
                  <a:lnTo>
                    <a:pt x="2204" y="450"/>
                  </a:lnTo>
                  <a:lnTo>
                    <a:pt x="2192" y="414"/>
                  </a:lnTo>
                  <a:lnTo>
                    <a:pt x="2168" y="342"/>
                  </a:lnTo>
                  <a:lnTo>
                    <a:pt x="2144" y="267"/>
                  </a:lnTo>
                  <a:lnTo>
                    <a:pt x="2156" y="263"/>
                  </a:lnTo>
                  <a:close/>
                  <a:moveTo>
                    <a:pt x="2502" y="693"/>
                  </a:moveTo>
                  <a:lnTo>
                    <a:pt x="2510" y="693"/>
                  </a:lnTo>
                  <a:lnTo>
                    <a:pt x="2514" y="693"/>
                  </a:lnTo>
                  <a:lnTo>
                    <a:pt x="2514" y="705"/>
                  </a:lnTo>
                  <a:lnTo>
                    <a:pt x="2506" y="705"/>
                  </a:lnTo>
                  <a:lnTo>
                    <a:pt x="2502" y="705"/>
                  </a:lnTo>
                  <a:lnTo>
                    <a:pt x="2502" y="693"/>
                  </a:lnTo>
                  <a:close/>
                  <a:moveTo>
                    <a:pt x="2514" y="693"/>
                  </a:moveTo>
                  <a:lnTo>
                    <a:pt x="2518" y="693"/>
                  </a:lnTo>
                  <a:lnTo>
                    <a:pt x="2526" y="693"/>
                  </a:lnTo>
                  <a:lnTo>
                    <a:pt x="2526" y="705"/>
                  </a:lnTo>
                  <a:lnTo>
                    <a:pt x="2518" y="705"/>
                  </a:lnTo>
                  <a:lnTo>
                    <a:pt x="2514" y="705"/>
                  </a:lnTo>
                  <a:lnTo>
                    <a:pt x="2514" y="693"/>
                  </a:lnTo>
                  <a:close/>
                  <a:moveTo>
                    <a:pt x="2526" y="693"/>
                  </a:moveTo>
                  <a:lnTo>
                    <a:pt x="4538" y="693"/>
                  </a:lnTo>
                  <a:lnTo>
                    <a:pt x="4538" y="705"/>
                  </a:lnTo>
                  <a:lnTo>
                    <a:pt x="2526" y="705"/>
                  </a:lnTo>
                  <a:lnTo>
                    <a:pt x="2526" y="693"/>
                  </a:lnTo>
                  <a:close/>
                  <a:moveTo>
                    <a:pt x="8" y="697"/>
                  </a:moveTo>
                  <a:lnTo>
                    <a:pt x="4546" y="697"/>
                  </a:lnTo>
                  <a:lnTo>
                    <a:pt x="4546" y="709"/>
                  </a:lnTo>
                  <a:lnTo>
                    <a:pt x="8" y="709"/>
                  </a:lnTo>
                  <a:lnTo>
                    <a:pt x="8" y="697"/>
                  </a:lnTo>
                  <a:close/>
                  <a:moveTo>
                    <a:pt x="4546" y="697"/>
                  </a:moveTo>
                  <a:lnTo>
                    <a:pt x="4546" y="697"/>
                  </a:lnTo>
                  <a:lnTo>
                    <a:pt x="4546" y="701"/>
                  </a:lnTo>
                  <a:lnTo>
                    <a:pt x="4546" y="705"/>
                  </a:lnTo>
                  <a:lnTo>
                    <a:pt x="4546" y="709"/>
                  </a:lnTo>
                  <a:lnTo>
                    <a:pt x="4546" y="701"/>
                  </a:lnTo>
                  <a:lnTo>
                    <a:pt x="4546" y="697"/>
                  </a:lnTo>
                  <a:close/>
                  <a:moveTo>
                    <a:pt x="4546" y="709"/>
                  </a:moveTo>
                  <a:lnTo>
                    <a:pt x="8" y="709"/>
                  </a:lnTo>
                  <a:lnTo>
                    <a:pt x="8" y="697"/>
                  </a:lnTo>
                  <a:lnTo>
                    <a:pt x="4546" y="697"/>
                  </a:lnTo>
                  <a:lnTo>
                    <a:pt x="4546" y="709"/>
                  </a:lnTo>
                  <a:close/>
                  <a:moveTo>
                    <a:pt x="8" y="709"/>
                  </a:moveTo>
                  <a:lnTo>
                    <a:pt x="4" y="705"/>
                  </a:lnTo>
                  <a:lnTo>
                    <a:pt x="0" y="701"/>
                  </a:lnTo>
                  <a:lnTo>
                    <a:pt x="4" y="697"/>
                  </a:lnTo>
                  <a:lnTo>
                    <a:pt x="8" y="697"/>
                  </a:lnTo>
                  <a:lnTo>
                    <a:pt x="8" y="701"/>
                  </a:lnTo>
                  <a:lnTo>
                    <a:pt x="8" y="709"/>
                  </a:lnTo>
                  <a:close/>
                </a:path>
              </a:pathLst>
            </a:custGeom>
            <a:solidFill>
              <a:srgbClr val="BBD4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38" name="Freeform 30"/>
            <p:cNvSpPr>
              <a:spLocks noEditPoints="1"/>
            </p:cNvSpPr>
            <p:nvPr/>
          </p:nvSpPr>
          <p:spPr bwMode="auto">
            <a:xfrm>
              <a:off x="1354138" y="3567113"/>
              <a:ext cx="7178675" cy="1131888"/>
            </a:xfrm>
            <a:custGeom>
              <a:avLst/>
              <a:gdLst/>
              <a:ahLst/>
              <a:cxnLst>
                <a:cxn ang="0">
                  <a:pos x="1482" y="713"/>
                </a:cxn>
                <a:cxn ang="0">
                  <a:pos x="1482" y="697"/>
                </a:cxn>
                <a:cxn ang="0">
                  <a:pos x="1590" y="673"/>
                </a:cxn>
                <a:cxn ang="0">
                  <a:pos x="1666" y="617"/>
                </a:cxn>
                <a:cxn ang="0">
                  <a:pos x="1721" y="534"/>
                </a:cxn>
                <a:cxn ang="0">
                  <a:pos x="1757" y="434"/>
                </a:cxn>
                <a:cxn ang="0">
                  <a:pos x="1809" y="291"/>
                </a:cxn>
                <a:cxn ang="0">
                  <a:pos x="1761" y="478"/>
                </a:cxn>
                <a:cxn ang="0">
                  <a:pos x="1717" y="574"/>
                </a:cxn>
                <a:cxn ang="0">
                  <a:pos x="1650" y="653"/>
                </a:cxn>
                <a:cxn ang="0">
                  <a:pos x="1562" y="701"/>
                </a:cxn>
                <a:cxn ang="0">
                  <a:pos x="1482" y="697"/>
                </a:cxn>
                <a:cxn ang="0">
                  <a:pos x="1825" y="179"/>
                </a:cxn>
                <a:cxn ang="0">
                  <a:pos x="1869" y="68"/>
                </a:cxn>
                <a:cxn ang="0">
                  <a:pos x="1905" y="24"/>
                </a:cxn>
                <a:cxn ang="0">
                  <a:pos x="1953" y="0"/>
                </a:cxn>
                <a:cxn ang="0">
                  <a:pos x="1957" y="20"/>
                </a:cxn>
                <a:cxn ang="0">
                  <a:pos x="1913" y="40"/>
                </a:cxn>
                <a:cxn ang="0">
                  <a:pos x="1881" y="80"/>
                </a:cxn>
                <a:cxn ang="0">
                  <a:pos x="1837" y="187"/>
                </a:cxn>
                <a:cxn ang="0">
                  <a:pos x="1793" y="291"/>
                </a:cxn>
                <a:cxn ang="0">
                  <a:pos x="2008" y="8"/>
                </a:cxn>
                <a:cxn ang="0">
                  <a:pos x="2044" y="36"/>
                </a:cxn>
                <a:cxn ang="0">
                  <a:pos x="2080" y="80"/>
                </a:cxn>
                <a:cxn ang="0">
                  <a:pos x="2128" y="215"/>
                </a:cxn>
                <a:cxn ang="0">
                  <a:pos x="2112" y="223"/>
                </a:cxn>
                <a:cxn ang="0">
                  <a:pos x="2068" y="91"/>
                </a:cxn>
                <a:cxn ang="0">
                  <a:pos x="2036" y="48"/>
                </a:cxn>
                <a:cxn ang="0">
                  <a:pos x="2000" y="24"/>
                </a:cxn>
                <a:cxn ang="0">
                  <a:pos x="1976" y="0"/>
                </a:cxn>
                <a:cxn ang="0">
                  <a:pos x="2188" y="414"/>
                </a:cxn>
                <a:cxn ang="0">
                  <a:pos x="2235" y="522"/>
                </a:cxn>
                <a:cxn ang="0">
                  <a:pos x="2299" y="609"/>
                </a:cxn>
                <a:cxn ang="0">
                  <a:pos x="2387" y="673"/>
                </a:cxn>
                <a:cxn ang="0">
                  <a:pos x="2467" y="693"/>
                </a:cxn>
                <a:cxn ang="0">
                  <a:pos x="2510" y="713"/>
                </a:cxn>
                <a:cxn ang="0">
                  <a:pos x="2443" y="705"/>
                </a:cxn>
                <a:cxn ang="0">
                  <a:pos x="2383" y="689"/>
                </a:cxn>
                <a:cxn ang="0">
                  <a:pos x="2319" y="653"/>
                </a:cxn>
                <a:cxn ang="0">
                  <a:pos x="2243" y="566"/>
                </a:cxn>
                <a:cxn ang="0">
                  <a:pos x="2188" y="462"/>
                </a:cxn>
                <a:cxn ang="0">
                  <a:pos x="2128" y="271"/>
                </a:cxn>
                <a:cxn ang="0">
                  <a:pos x="4522" y="697"/>
                </a:cxn>
                <a:cxn ang="0">
                  <a:pos x="2510" y="697"/>
                </a:cxn>
              </a:cxnLst>
              <a:rect l="0" t="0" r="r" b="b"/>
              <a:pathLst>
                <a:path w="4522" h="713">
                  <a:moveTo>
                    <a:pt x="0" y="697"/>
                  </a:moveTo>
                  <a:lnTo>
                    <a:pt x="1482" y="697"/>
                  </a:lnTo>
                  <a:lnTo>
                    <a:pt x="1482" y="713"/>
                  </a:lnTo>
                  <a:lnTo>
                    <a:pt x="0" y="713"/>
                  </a:lnTo>
                  <a:lnTo>
                    <a:pt x="0" y="697"/>
                  </a:lnTo>
                  <a:close/>
                  <a:moveTo>
                    <a:pt x="1482" y="697"/>
                  </a:moveTo>
                  <a:lnTo>
                    <a:pt x="1522" y="693"/>
                  </a:lnTo>
                  <a:lnTo>
                    <a:pt x="1558" y="689"/>
                  </a:lnTo>
                  <a:lnTo>
                    <a:pt x="1590" y="673"/>
                  </a:lnTo>
                  <a:lnTo>
                    <a:pt x="1618" y="661"/>
                  </a:lnTo>
                  <a:lnTo>
                    <a:pt x="1642" y="641"/>
                  </a:lnTo>
                  <a:lnTo>
                    <a:pt x="1666" y="617"/>
                  </a:lnTo>
                  <a:lnTo>
                    <a:pt x="1686" y="593"/>
                  </a:lnTo>
                  <a:lnTo>
                    <a:pt x="1706" y="566"/>
                  </a:lnTo>
                  <a:lnTo>
                    <a:pt x="1721" y="534"/>
                  </a:lnTo>
                  <a:lnTo>
                    <a:pt x="1733" y="502"/>
                  </a:lnTo>
                  <a:lnTo>
                    <a:pt x="1749" y="470"/>
                  </a:lnTo>
                  <a:lnTo>
                    <a:pt x="1757" y="434"/>
                  </a:lnTo>
                  <a:lnTo>
                    <a:pt x="1777" y="362"/>
                  </a:lnTo>
                  <a:lnTo>
                    <a:pt x="1793" y="291"/>
                  </a:lnTo>
                  <a:lnTo>
                    <a:pt x="1809" y="291"/>
                  </a:lnTo>
                  <a:lnTo>
                    <a:pt x="1793" y="366"/>
                  </a:lnTo>
                  <a:lnTo>
                    <a:pt x="1773" y="442"/>
                  </a:lnTo>
                  <a:lnTo>
                    <a:pt x="1761" y="478"/>
                  </a:lnTo>
                  <a:lnTo>
                    <a:pt x="1749" y="514"/>
                  </a:lnTo>
                  <a:lnTo>
                    <a:pt x="1733" y="546"/>
                  </a:lnTo>
                  <a:lnTo>
                    <a:pt x="1717" y="574"/>
                  </a:lnTo>
                  <a:lnTo>
                    <a:pt x="1698" y="605"/>
                  </a:lnTo>
                  <a:lnTo>
                    <a:pt x="1678" y="629"/>
                  </a:lnTo>
                  <a:lnTo>
                    <a:pt x="1650" y="653"/>
                  </a:lnTo>
                  <a:lnTo>
                    <a:pt x="1626" y="673"/>
                  </a:lnTo>
                  <a:lnTo>
                    <a:pt x="1598" y="689"/>
                  </a:lnTo>
                  <a:lnTo>
                    <a:pt x="1562" y="701"/>
                  </a:lnTo>
                  <a:lnTo>
                    <a:pt x="1526" y="709"/>
                  </a:lnTo>
                  <a:lnTo>
                    <a:pt x="1482" y="713"/>
                  </a:lnTo>
                  <a:lnTo>
                    <a:pt x="1482" y="697"/>
                  </a:lnTo>
                  <a:close/>
                  <a:moveTo>
                    <a:pt x="1793" y="291"/>
                  </a:moveTo>
                  <a:lnTo>
                    <a:pt x="1809" y="231"/>
                  </a:lnTo>
                  <a:lnTo>
                    <a:pt x="1825" y="179"/>
                  </a:lnTo>
                  <a:lnTo>
                    <a:pt x="1837" y="131"/>
                  </a:lnTo>
                  <a:lnTo>
                    <a:pt x="1857" y="87"/>
                  </a:lnTo>
                  <a:lnTo>
                    <a:pt x="1869" y="68"/>
                  </a:lnTo>
                  <a:lnTo>
                    <a:pt x="1881" y="52"/>
                  </a:lnTo>
                  <a:lnTo>
                    <a:pt x="1889" y="36"/>
                  </a:lnTo>
                  <a:lnTo>
                    <a:pt x="1905" y="24"/>
                  </a:lnTo>
                  <a:lnTo>
                    <a:pt x="1921" y="16"/>
                  </a:lnTo>
                  <a:lnTo>
                    <a:pt x="1937" y="8"/>
                  </a:lnTo>
                  <a:lnTo>
                    <a:pt x="1953" y="0"/>
                  </a:lnTo>
                  <a:lnTo>
                    <a:pt x="1976" y="0"/>
                  </a:lnTo>
                  <a:lnTo>
                    <a:pt x="1976" y="20"/>
                  </a:lnTo>
                  <a:lnTo>
                    <a:pt x="1957" y="20"/>
                  </a:lnTo>
                  <a:lnTo>
                    <a:pt x="1941" y="24"/>
                  </a:lnTo>
                  <a:lnTo>
                    <a:pt x="1925" y="28"/>
                  </a:lnTo>
                  <a:lnTo>
                    <a:pt x="1913" y="40"/>
                  </a:lnTo>
                  <a:lnTo>
                    <a:pt x="1901" y="52"/>
                  </a:lnTo>
                  <a:lnTo>
                    <a:pt x="1889" y="64"/>
                  </a:lnTo>
                  <a:lnTo>
                    <a:pt x="1881" y="80"/>
                  </a:lnTo>
                  <a:lnTo>
                    <a:pt x="1869" y="99"/>
                  </a:lnTo>
                  <a:lnTo>
                    <a:pt x="1853" y="143"/>
                  </a:lnTo>
                  <a:lnTo>
                    <a:pt x="1837" y="187"/>
                  </a:lnTo>
                  <a:lnTo>
                    <a:pt x="1825" y="239"/>
                  </a:lnTo>
                  <a:lnTo>
                    <a:pt x="1809" y="291"/>
                  </a:lnTo>
                  <a:lnTo>
                    <a:pt x="1793" y="291"/>
                  </a:lnTo>
                  <a:close/>
                  <a:moveTo>
                    <a:pt x="1976" y="0"/>
                  </a:moveTo>
                  <a:lnTo>
                    <a:pt x="1992" y="0"/>
                  </a:lnTo>
                  <a:lnTo>
                    <a:pt x="2008" y="8"/>
                  </a:lnTo>
                  <a:lnTo>
                    <a:pt x="2020" y="12"/>
                  </a:lnTo>
                  <a:lnTo>
                    <a:pt x="2036" y="24"/>
                  </a:lnTo>
                  <a:lnTo>
                    <a:pt x="2044" y="36"/>
                  </a:lnTo>
                  <a:lnTo>
                    <a:pt x="2056" y="48"/>
                  </a:lnTo>
                  <a:lnTo>
                    <a:pt x="2068" y="64"/>
                  </a:lnTo>
                  <a:lnTo>
                    <a:pt x="2080" y="80"/>
                  </a:lnTo>
                  <a:lnTo>
                    <a:pt x="2096" y="119"/>
                  </a:lnTo>
                  <a:lnTo>
                    <a:pt x="2112" y="163"/>
                  </a:lnTo>
                  <a:lnTo>
                    <a:pt x="2128" y="215"/>
                  </a:lnTo>
                  <a:lnTo>
                    <a:pt x="2144" y="267"/>
                  </a:lnTo>
                  <a:lnTo>
                    <a:pt x="2128" y="271"/>
                  </a:lnTo>
                  <a:lnTo>
                    <a:pt x="2112" y="223"/>
                  </a:lnTo>
                  <a:lnTo>
                    <a:pt x="2100" y="175"/>
                  </a:lnTo>
                  <a:lnTo>
                    <a:pt x="2084" y="131"/>
                  </a:lnTo>
                  <a:lnTo>
                    <a:pt x="2068" y="91"/>
                  </a:lnTo>
                  <a:lnTo>
                    <a:pt x="2056" y="76"/>
                  </a:lnTo>
                  <a:lnTo>
                    <a:pt x="2048" y="64"/>
                  </a:lnTo>
                  <a:lnTo>
                    <a:pt x="2036" y="48"/>
                  </a:lnTo>
                  <a:lnTo>
                    <a:pt x="2028" y="36"/>
                  </a:lnTo>
                  <a:lnTo>
                    <a:pt x="2016" y="28"/>
                  </a:lnTo>
                  <a:lnTo>
                    <a:pt x="2000" y="24"/>
                  </a:lnTo>
                  <a:lnTo>
                    <a:pt x="1988" y="20"/>
                  </a:lnTo>
                  <a:lnTo>
                    <a:pt x="1976" y="20"/>
                  </a:lnTo>
                  <a:lnTo>
                    <a:pt x="1976" y="0"/>
                  </a:lnTo>
                  <a:close/>
                  <a:moveTo>
                    <a:pt x="2144" y="267"/>
                  </a:moveTo>
                  <a:lnTo>
                    <a:pt x="2164" y="338"/>
                  </a:lnTo>
                  <a:lnTo>
                    <a:pt x="2188" y="414"/>
                  </a:lnTo>
                  <a:lnTo>
                    <a:pt x="2204" y="450"/>
                  </a:lnTo>
                  <a:lnTo>
                    <a:pt x="2219" y="486"/>
                  </a:lnTo>
                  <a:lnTo>
                    <a:pt x="2235" y="522"/>
                  </a:lnTo>
                  <a:lnTo>
                    <a:pt x="2255" y="554"/>
                  </a:lnTo>
                  <a:lnTo>
                    <a:pt x="2275" y="581"/>
                  </a:lnTo>
                  <a:lnTo>
                    <a:pt x="2299" y="609"/>
                  </a:lnTo>
                  <a:lnTo>
                    <a:pt x="2327" y="637"/>
                  </a:lnTo>
                  <a:lnTo>
                    <a:pt x="2355" y="657"/>
                  </a:lnTo>
                  <a:lnTo>
                    <a:pt x="2387" y="673"/>
                  </a:lnTo>
                  <a:lnTo>
                    <a:pt x="2423" y="685"/>
                  </a:lnTo>
                  <a:lnTo>
                    <a:pt x="2443" y="689"/>
                  </a:lnTo>
                  <a:lnTo>
                    <a:pt x="2467" y="693"/>
                  </a:lnTo>
                  <a:lnTo>
                    <a:pt x="2486" y="697"/>
                  </a:lnTo>
                  <a:lnTo>
                    <a:pt x="2510" y="697"/>
                  </a:lnTo>
                  <a:lnTo>
                    <a:pt x="2510" y="713"/>
                  </a:lnTo>
                  <a:lnTo>
                    <a:pt x="2486" y="713"/>
                  </a:lnTo>
                  <a:lnTo>
                    <a:pt x="2463" y="709"/>
                  </a:lnTo>
                  <a:lnTo>
                    <a:pt x="2443" y="705"/>
                  </a:lnTo>
                  <a:lnTo>
                    <a:pt x="2423" y="701"/>
                  </a:lnTo>
                  <a:lnTo>
                    <a:pt x="2403" y="697"/>
                  </a:lnTo>
                  <a:lnTo>
                    <a:pt x="2383" y="689"/>
                  </a:lnTo>
                  <a:lnTo>
                    <a:pt x="2363" y="681"/>
                  </a:lnTo>
                  <a:lnTo>
                    <a:pt x="2347" y="669"/>
                  </a:lnTo>
                  <a:lnTo>
                    <a:pt x="2319" y="653"/>
                  </a:lnTo>
                  <a:lnTo>
                    <a:pt x="2291" y="625"/>
                  </a:lnTo>
                  <a:lnTo>
                    <a:pt x="2267" y="597"/>
                  </a:lnTo>
                  <a:lnTo>
                    <a:pt x="2243" y="566"/>
                  </a:lnTo>
                  <a:lnTo>
                    <a:pt x="2223" y="534"/>
                  </a:lnTo>
                  <a:lnTo>
                    <a:pt x="2204" y="498"/>
                  </a:lnTo>
                  <a:lnTo>
                    <a:pt x="2188" y="462"/>
                  </a:lnTo>
                  <a:lnTo>
                    <a:pt x="2176" y="426"/>
                  </a:lnTo>
                  <a:lnTo>
                    <a:pt x="2152" y="346"/>
                  </a:lnTo>
                  <a:lnTo>
                    <a:pt x="2128" y="271"/>
                  </a:lnTo>
                  <a:lnTo>
                    <a:pt x="2144" y="267"/>
                  </a:lnTo>
                  <a:close/>
                  <a:moveTo>
                    <a:pt x="2510" y="697"/>
                  </a:moveTo>
                  <a:lnTo>
                    <a:pt x="4522" y="697"/>
                  </a:lnTo>
                  <a:lnTo>
                    <a:pt x="4522" y="713"/>
                  </a:lnTo>
                  <a:lnTo>
                    <a:pt x="2510" y="713"/>
                  </a:lnTo>
                  <a:lnTo>
                    <a:pt x="2510" y="697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5953126" y="3560763"/>
              <a:ext cx="133350" cy="127000"/>
            </a:xfrm>
            <a:custGeom>
              <a:avLst/>
              <a:gdLst/>
              <a:ahLst/>
              <a:cxnLst>
                <a:cxn ang="0">
                  <a:pos x="84" y="80"/>
                </a:cxn>
                <a:cxn ang="0">
                  <a:pos x="40" y="0"/>
                </a:cxn>
                <a:cxn ang="0">
                  <a:pos x="0" y="80"/>
                </a:cxn>
                <a:cxn ang="0">
                  <a:pos x="84" y="80"/>
                </a:cxn>
                <a:cxn ang="0">
                  <a:pos x="40" y="0"/>
                </a:cxn>
                <a:cxn ang="0">
                  <a:pos x="84" y="80"/>
                </a:cxn>
              </a:cxnLst>
              <a:rect l="0" t="0" r="r" b="b"/>
              <a:pathLst>
                <a:path w="84" h="80">
                  <a:moveTo>
                    <a:pt x="84" y="80"/>
                  </a:moveTo>
                  <a:lnTo>
                    <a:pt x="40" y="0"/>
                  </a:lnTo>
                  <a:lnTo>
                    <a:pt x="0" y="80"/>
                  </a:lnTo>
                  <a:lnTo>
                    <a:pt x="84" y="80"/>
                  </a:lnTo>
                  <a:lnTo>
                    <a:pt x="40" y="0"/>
                  </a:lnTo>
                  <a:lnTo>
                    <a:pt x="84" y="8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6010276" y="3675063"/>
              <a:ext cx="55244" cy="98837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5968366" y="4604703"/>
              <a:ext cx="133350" cy="1190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40" y="75"/>
                </a:cxn>
                <a:cxn ang="0">
                  <a:pos x="0" y="0"/>
                </a:cxn>
                <a:cxn ang="0">
                  <a:pos x="84" y="0"/>
                </a:cxn>
                <a:cxn ang="0">
                  <a:pos x="40" y="75"/>
                </a:cxn>
                <a:cxn ang="0">
                  <a:pos x="84" y="0"/>
                </a:cxn>
              </a:cxnLst>
              <a:rect l="0" t="0" r="r" b="b"/>
              <a:pathLst>
                <a:path w="84" h="75">
                  <a:moveTo>
                    <a:pt x="84" y="0"/>
                  </a:moveTo>
                  <a:lnTo>
                    <a:pt x="40" y="7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40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4473576" y="3567113"/>
              <a:ext cx="11113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4516438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4554538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4598988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4637088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4675188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4719638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4757738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802188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4840288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4883151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921251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4965701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5003801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5048251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5092701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5130801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5175251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5213351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5257801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5294313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5338763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5376863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5421313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5459413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5497513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5541963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5580063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5624513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5662613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2" name="Rectangle 64"/>
            <p:cNvSpPr>
              <a:spLocks noChangeArrowheads="1"/>
            </p:cNvSpPr>
            <p:nvPr/>
          </p:nvSpPr>
          <p:spPr bwMode="auto">
            <a:xfrm>
              <a:off x="5705476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5743576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5788026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5826126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5870576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5915026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5953126" y="3567113"/>
              <a:ext cx="1270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5997576" y="3567113"/>
              <a:ext cx="6350" cy="63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4270376" y="4251325"/>
              <a:ext cx="423863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Pb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4579938" y="4368800"/>
              <a:ext cx="328613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1582738" y="2676525"/>
              <a:ext cx="2276475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E77817"/>
                  </a:solidFill>
                  <a:effectLst/>
                  <a:latin typeface="Arial" pitchFamily="34" charset="0"/>
                  <a:cs typeface="Arial" pitchFamily="34" charset="0"/>
                </a:rPr>
                <a:t>Anomaly caused by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1582738" y="2960688"/>
              <a:ext cx="2346325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E77817"/>
                  </a:solidFill>
                  <a:effectLst/>
                  <a:latin typeface="Arial" pitchFamily="34" charset="0"/>
                  <a:cs typeface="Arial" pitchFamily="34" charset="0"/>
                </a:rPr>
                <a:t>addition of Pb to soil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1582738" y="3244850"/>
              <a:ext cx="2301875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E77817"/>
                  </a:solidFill>
                  <a:effectLst/>
                  <a:latin typeface="Arial" pitchFamily="34" charset="0"/>
                  <a:cs typeface="Arial" pitchFamily="34" charset="0"/>
                </a:rPr>
                <a:t>from target orebody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85" name="Freeform 77"/>
            <p:cNvSpPr>
              <a:spLocks/>
            </p:cNvSpPr>
            <p:nvPr/>
          </p:nvSpPr>
          <p:spPr bwMode="auto">
            <a:xfrm>
              <a:off x="3833813" y="3427413"/>
              <a:ext cx="334963" cy="196850"/>
            </a:xfrm>
            <a:custGeom>
              <a:avLst/>
              <a:gdLst/>
              <a:ahLst/>
              <a:cxnLst>
                <a:cxn ang="0">
                  <a:pos x="211" y="112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203" y="124"/>
                </a:cxn>
                <a:cxn ang="0">
                  <a:pos x="211" y="112"/>
                </a:cxn>
              </a:cxnLst>
              <a:rect l="0" t="0" r="r" b="b"/>
              <a:pathLst>
                <a:path w="211" h="124">
                  <a:moveTo>
                    <a:pt x="211" y="112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203" y="124"/>
                  </a:lnTo>
                  <a:lnTo>
                    <a:pt x="211" y="112"/>
                  </a:lnTo>
                  <a:close/>
                </a:path>
              </a:pathLst>
            </a:custGeom>
            <a:solidFill>
              <a:srgbClr val="E77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86" name="Freeform 78"/>
            <p:cNvSpPr>
              <a:spLocks/>
            </p:cNvSpPr>
            <p:nvPr/>
          </p:nvSpPr>
          <p:spPr bwMode="auto">
            <a:xfrm>
              <a:off x="4124326" y="3554413"/>
              <a:ext cx="139700" cy="1143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8" y="72"/>
                </a:cxn>
                <a:cxn ang="0">
                  <a:pos x="0" y="72"/>
                </a:cxn>
                <a:cxn ang="0">
                  <a:pos x="40" y="0"/>
                </a:cxn>
                <a:cxn ang="0">
                  <a:pos x="88" y="72"/>
                </a:cxn>
                <a:cxn ang="0">
                  <a:pos x="40" y="0"/>
                </a:cxn>
              </a:cxnLst>
              <a:rect l="0" t="0" r="r" b="b"/>
              <a:pathLst>
                <a:path w="88" h="72">
                  <a:moveTo>
                    <a:pt x="40" y="0"/>
                  </a:moveTo>
                  <a:lnTo>
                    <a:pt x="88" y="72"/>
                  </a:lnTo>
                  <a:lnTo>
                    <a:pt x="0" y="72"/>
                  </a:lnTo>
                  <a:lnTo>
                    <a:pt x="40" y="0"/>
                  </a:lnTo>
                  <a:lnTo>
                    <a:pt x="88" y="7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778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87" name="Freeform 79"/>
            <p:cNvSpPr>
              <a:spLocks noEditPoints="1"/>
            </p:cNvSpPr>
            <p:nvPr/>
          </p:nvSpPr>
          <p:spPr bwMode="auto">
            <a:xfrm>
              <a:off x="1328738" y="2232025"/>
              <a:ext cx="7235825" cy="3124200"/>
            </a:xfrm>
            <a:custGeom>
              <a:avLst/>
              <a:gdLst/>
              <a:ahLst/>
              <a:cxnLst>
                <a:cxn ang="0">
                  <a:pos x="4534" y="16"/>
                </a:cxn>
                <a:cxn ang="0">
                  <a:pos x="4534" y="0"/>
                </a:cxn>
                <a:cxn ang="0">
                  <a:pos x="4558" y="0"/>
                </a:cxn>
                <a:cxn ang="0">
                  <a:pos x="4558" y="16"/>
                </a:cxn>
                <a:cxn ang="0">
                  <a:pos x="4534" y="16"/>
                </a:cxn>
                <a:cxn ang="0">
                  <a:pos x="4558" y="16"/>
                </a:cxn>
                <a:cxn ang="0">
                  <a:pos x="4558" y="1960"/>
                </a:cxn>
                <a:cxn ang="0">
                  <a:pos x="4534" y="1960"/>
                </a:cxn>
                <a:cxn ang="0">
                  <a:pos x="4534" y="16"/>
                </a:cxn>
                <a:cxn ang="0">
                  <a:pos x="4558" y="16"/>
                </a:cxn>
                <a:cxn ang="0">
                  <a:pos x="4558" y="1960"/>
                </a:cxn>
                <a:cxn ang="0">
                  <a:pos x="4554" y="1960"/>
                </a:cxn>
                <a:cxn ang="0">
                  <a:pos x="4554" y="1968"/>
                </a:cxn>
                <a:cxn ang="0">
                  <a:pos x="4550" y="1968"/>
                </a:cxn>
                <a:cxn ang="0">
                  <a:pos x="4546" y="1968"/>
                </a:cxn>
                <a:cxn ang="0">
                  <a:pos x="4546" y="1960"/>
                </a:cxn>
                <a:cxn ang="0">
                  <a:pos x="4558" y="1960"/>
                </a:cxn>
                <a:cxn ang="0">
                  <a:pos x="4546" y="1968"/>
                </a:cxn>
                <a:cxn ang="0">
                  <a:pos x="12" y="1968"/>
                </a:cxn>
                <a:cxn ang="0">
                  <a:pos x="12" y="1944"/>
                </a:cxn>
                <a:cxn ang="0">
                  <a:pos x="4546" y="1944"/>
                </a:cxn>
                <a:cxn ang="0">
                  <a:pos x="4546" y="1968"/>
                </a:cxn>
                <a:cxn ang="0">
                  <a:pos x="12" y="1968"/>
                </a:cxn>
                <a:cxn ang="0">
                  <a:pos x="8" y="1968"/>
                </a:cxn>
                <a:cxn ang="0">
                  <a:pos x="4" y="1968"/>
                </a:cxn>
                <a:cxn ang="0">
                  <a:pos x="0" y="1960"/>
                </a:cxn>
                <a:cxn ang="0">
                  <a:pos x="0" y="1960"/>
                </a:cxn>
                <a:cxn ang="0">
                  <a:pos x="12" y="1960"/>
                </a:cxn>
                <a:cxn ang="0">
                  <a:pos x="12" y="1968"/>
                </a:cxn>
                <a:cxn ang="0">
                  <a:pos x="0" y="1960"/>
                </a:cxn>
                <a:cxn ang="0">
                  <a:pos x="0" y="16"/>
                </a:cxn>
                <a:cxn ang="0">
                  <a:pos x="24" y="16"/>
                </a:cxn>
                <a:cxn ang="0">
                  <a:pos x="24" y="1960"/>
                </a:cxn>
                <a:cxn ang="0">
                  <a:pos x="0" y="196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0" y="16"/>
                </a:cxn>
              </a:cxnLst>
              <a:rect l="0" t="0" r="r" b="b"/>
              <a:pathLst>
                <a:path w="4558" h="1968">
                  <a:moveTo>
                    <a:pt x="4534" y="16"/>
                  </a:moveTo>
                  <a:lnTo>
                    <a:pt x="4534" y="0"/>
                  </a:lnTo>
                  <a:lnTo>
                    <a:pt x="4558" y="0"/>
                  </a:lnTo>
                  <a:lnTo>
                    <a:pt x="4558" y="16"/>
                  </a:lnTo>
                  <a:lnTo>
                    <a:pt x="4534" y="16"/>
                  </a:lnTo>
                  <a:close/>
                  <a:moveTo>
                    <a:pt x="4558" y="16"/>
                  </a:moveTo>
                  <a:lnTo>
                    <a:pt x="4558" y="1960"/>
                  </a:lnTo>
                  <a:lnTo>
                    <a:pt x="4534" y="1960"/>
                  </a:lnTo>
                  <a:lnTo>
                    <a:pt x="4534" y="16"/>
                  </a:lnTo>
                  <a:lnTo>
                    <a:pt x="4558" y="16"/>
                  </a:lnTo>
                  <a:close/>
                  <a:moveTo>
                    <a:pt x="4558" y="1960"/>
                  </a:moveTo>
                  <a:lnTo>
                    <a:pt x="4554" y="1960"/>
                  </a:lnTo>
                  <a:lnTo>
                    <a:pt x="4554" y="1968"/>
                  </a:lnTo>
                  <a:lnTo>
                    <a:pt x="4550" y="1968"/>
                  </a:lnTo>
                  <a:lnTo>
                    <a:pt x="4546" y="1968"/>
                  </a:lnTo>
                  <a:lnTo>
                    <a:pt x="4546" y="1960"/>
                  </a:lnTo>
                  <a:lnTo>
                    <a:pt x="4558" y="1960"/>
                  </a:lnTo>
                  <a:close/>
                  <a:moveTo>
                    <a:pt x="4546" y="1968"/>
                  </a:moveTo>
                  <a:lnTo>
                    <a:pt x="12" y="1968"/>
                  </a:lnTo>
                  <a:lnTo>
                    <a:pt x="12" y="1944"/>
                  </a:lnTo>
                  <a:lnTo>
                    <a:pt x="4546" y="1944"/>
                  </a:lnTo>
                  <a:lnTo>
                    <a:pt x="4546" y="1968"/>
                  </a:lnTo>
                  <a:close/>
                  <a:moveTo>
                    <a:pt x="12" y="1968"/>
                  </a:moveTo>
                  <a:lnTo>
                    <a:pt x="8" y="1968"/>
                  </a:lnTo>
                  <a:lnTo>
                    <a:pt x="4" y="1968"/>
                  </a:lnTo>
                  <a:lnTo>
                    <a:pt x="0" y="1960"/>
                  </a:lnTo>
                  <a:lnTo>
                    <a:pt x="0" y="1960"/>
                  </a:lnTo>
                  <a:lnTo>
                    <a:pt x="12" y="1960"/>
                  </a:lnTo>
                  <a:lnTo>
                    <a:pt x="12" y="1968"/>
                  </a:lnTo>
                  <a:close/>
                  <a:moveTo>
                    <a:pt x="0" y="1960"/>
                  </a:moveTo>
                  <a:lnTo>
                    <a:pt x="0" y="16"/>
                  </a:lnTo>
                  <a:lnTo>
                    <a:pt x="24" y="16"/>
                  </a:lnTo>
                  <a:lnTo>
                    <a:pt x="24" y="1960"/>
                  </a:lnTo>
                  <a:lnTo>
                    <a:pt x="0" y="1960"/>
                  </a:lnTo>
                  <a:close/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reeform 6"/>
          <p:cNvSpPr>
            <a:spLocks/>
          </p:cNvSpPr>
          <p:nvPr/>
        </p:nvSpPr>
        <p:spPr bwMode="auto">
          <a:xfrm>
            <a:off x="1681164" y="2066926"/>
            <a:ext cx="6916738" cy="2949575"/>
          </a:xfrm>
          <a:custGeom>
            <a:avLst/>
            <a:gdLst/>
            <a:ahLst/>
            <a:cxnLst>
              <a:cxn ang="0">
                <a:pos x="0" y="1858"/>
              </a:cxn>
              <a:cxn ang="0">
                <a:pos x="109" y="1689"/>
              </a:cxn>
              <a:cxn ang="0">
                <a:pos x="221" y="1550"/>
              </a:cxn>
              <a:cxn ang="0">
                <a:pos x="438" y="1325"/>
              </a:cxn>
              <a:cxn ang="0">
                <a:pos x="763" y="1091"/>
              </a:cxn>
              <a:cxn ang="0">
                <a:pos x="1092" y="922"/>
              </a:cxn>
              <a:cxn ang="0">
                <a:pos x="1633" y="736"/>
              </a:cxn>
              <a:cxn ang="0">
                <a:pos x="2179" y="615"/>
              </a:cxn>
              <a:cxn ang="0">
                <a:pos x="3270" y="459"/>
              </a:cxn>
              <a:cxn ang="0">
                <a:pos x="4357" y="364"/>
              </a:cxn>
              <a:cxn ang="0">
                <a:pos x="4357" y="0"/>
              </a:cxn>
              <a:cxn ang="0">
                <a:pos x="3270" y="0"/>
              </a:cxn>
              <a:cxn ang="0">
                <a:pos x="2179" y="8"/>
              </a:cxn>
              <a:cxn ang="0">
                <a:pos x="1633" y="13"/>
              </a:cxn>
              <a:cxn ang="0">
                <a:pos x="1092" y="26"/>
              </a:cxn>
              <a:cxn ang="0">
                <a:pos x="763" y="39"/>
              </a:cxn>
              <a:cxn ang="0">
                <a:pos x="438" y="78"/>
              </a:cxn>
              <a:cxn ang="0">
                <a:pos x="221" y="160"/>
              </a:cxn>
              <a:cxn ang="0">
                <a:pos x="109" y="299"/>
              </a:cxn>
              <a:cxn ang="0">
                <a:pos x="0" y="1858"/>
              </a:cxn>
            </a:cxnLst>
            <a:rect l="0" t="0" r="r" b="b"/>
            <a:pathLst>
              <a:path w="4357" h="1858">
                <a:moveTo>
                  <a:pt x="0" y="1858"/>
                </a:moveTo>
                <a:lnTo>
                  <a:pt x="109" y="1689"/>
                </a:lnTo>
                <a:lnTo>
                  <a:pt x="221" y="1550"/>
                </a:lnTo>
                <a:lnTo>
                  <a:pt x="438" y="1325"/>
                </a:lnTo>
                <a:lnTo>
                  <a:pt x="763" y="1091"/>
                </a:lnTo>
                <a:lnTo>
                  <a:pt x="1092" y="922"/>
                </a:lnTo>
                <a:lnTo>
                  <a:pt x="1633" y="736"/>
                </a:lnTo>
                <a:lnTo>
                  <a:pt x="2179" y="615"/>
                </a:lnTo>
                <a:lnTo>
                  <a:pt x="3270" y="459"/>
                </a:lnTo>
                <a:lnTo>
                  <a:pt x="4357" y="364"/>
                </a:lnTo>
                <a:lnTo>
                  <a:pt x="4357" y="0"/>
                </a:lnTo>
                <a:lnTo>
                  <a:pt x="3270" y="0"/>
                </a:lnTo>
                <a:lnTo>
                  <a:pt x="2179" y="8"/>
                </a:lnTo>
                <a:lnTo>
                  <a:pt x="1633" y="13"/>
                </a:lnTo>
                <a:lnTo>
                  <a:pt x="1092" y="26"/>
                </a:lnTo>
                <a:lnTo>
                  <a:pt x="763" y="39"/>
                </a:lnTo>
                <a:lnTo>
                  <a:pt x="438" y="78"/>
                </a:lnTo>
                <a:lnTo>
                  <a:pt x="221" y="160"/>
                </a:lnTo>
                <a:lnTo>
                  <a:pt x="109" y="299"/>
                </a:lnTo>
                <a:lnTo>
                  <a:pt x="0" y="1858"/>
                </a:lnTo>
                <a:close/>
              </a:path>
            </a:pathLst>
          </a:custGeom>
          <a:solidFill>
            <a:srgbClr val="F2C99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1681164" y="2079628"/>
            <a:ext cx="6916738" cy="2936875"/>
          </a:xfrm>
          <a:custGeom>
            <a:avLst/>
            <a:gdLst/>
            <a:ahLst/>
            <a:cxnLst>
              <a:cxn ang="0">
                <a:pos x="31" y="1807"/>
              </a:cxn>
              <a:cxn ang="0">
                <a:pos x="83" y="1720"/>
              </a:cxn>
              <a:cxn ang="0">
                <a:pos x="139" y="1642"/>
              </a:cxn>
              <a:cxn ang="0">
                <a:pos x="191" y="1568"/>
              </a:cxn>
              <a:cxn ang="0">
                <a:pos x="273" y="1477"/>
              </a:cxn>
              <a:cxn ang="0">
                <a:pos x="386" y="1365"/>
              </a:cxn>
              <a:cxn ang="0">
                <a:pos x="520" y="1252"/>
              </a:cxn>
              <a:cxn ang="0">
                <a:pos x="680" y="1131"/>
              </a:cxn>
              <a:cxn ang="0">
                <a:pos x="845" y="1031"/>
              </a:cxn>
              <a:cxn ang="0">
                <a:pos x="1010" y="949"/>
              </a:cxn>
              <a:cxn ang="0">
                <a:pos x="1157" y="884"/>
              </a:cxn>
              <a:cxn ang="0">
                <a:pos x="1295" y="836"/>
              </a:cxn>
              <a:cxn ang="0">
                <a:pos x="1434" y="793"/>
              </a:cxn>
              <a:cxn ang="0">
                <a:pos x="1568" y="745"/>
              </a:cxn>
              <a:cxn ang="0">
                <a:pos x="1702" y="706"/>
              </a:cxn>
              <a:cxn ang="0">
                <a:pos x="1841" y="676"/>
              </a:cxn>
              <a:cxn ang="0">
                <a:pos x="1975" y="646"/>
              </a:cxn>
              <a:cxn ang="0">
                <a:pos x="2114" y="611"/>
              </a:cxn>
              <a:cxn ang="0">
                <a:pos x="2317" y="576"/>
              </a:cxn>
              <a:cxn ang="0">
                <a:pos x="2590" y="537"/>
              </a:cxn>
              <a:cxn ang="0">
                <a:pos x="2859" y="503"/>
              </a:cxn>
              <a:cxn ang="0">
                <a:pos x="3136" y="464"/>
              </a:cxn>
              <a:cxn ang="0">
                <a:pos x="3405" y="429"/>
              </a:cxn>
              <a:cxn ang="0">
                <a:pos x="3677" y="408"/>
              </a:cxn>
              <a:cxn ang="0">
                <a:pos x="3950" y="386"/>
              </a:cxn>
              <a:cxn ang="0">
                <a:pos x="4223" y="364"/>
              </a:cxn>
              <a:cxn ang="0">
                <a:pos x="4357" y="265"/>
              </a:cxn>
              <a:cxn ang="0">
                <a:pos x="4357" y="87"/>
              </a:cxn>
              <a:cxn ang="0">
                <a:pos x="4223" y="0"/>
              </a:cxn>
              <a:cxn ang="0">
                <a:pos x="3950" y="5"/>
              </a:cxn>
              <a:cxn ang="0">
                <a:pos x="3677" y="5"/>
              </a:cxn>
              <a:cxn ang="0">
                <a:pos x="3405" y="5"/>
              </a:cxn>
              <a:cxn ang="0">
                <a:pos x="3136" y="9"/>
              </a:cxn>
              <a:cxn ang="0">
                <a:pos x="2859" y="13"/>
              </a:cxn>
              <a:cxn ang="0">
                <a:pos x="2590" y="13"/>
              </a:cxn>
              <a:cxn ang="0">
                <a:pos x="2317" y="18"/>
              </a:cxn>
              <a:cxn ang="0">
                <a:pos x="2114" y="18"/>
              </a:cxn>
              <a:cxn ang="0">
                <a:pos x="1975" y="22"/>
              </a:cxn>
              <a:cxn ang="0">
                <a:pos x="1841" y="26"/>
              </a:cxn>
              <a:cxn ang="0">
                <a:pos x="1702" y="26"/>
              </a:cxn>
              <a:cxn ang="0">
                <a:pos x="1568" y="31"/>
              </a:cxn>
              <a:cxn ang="0">
                <a:pos x="1434" y="35"/>
              </a:cxn>
              <a:cxn ang="0">
                <a:pos x="1295" y="39"/>
              </a:cxn>
              <a:cxn ang="0">
                <a:pos x="1157" y="48"/>
              </a:cxn>
              <a:cxn ang="0">
                <a:pos x="1010" y="52"/>
              </a:cxn>
              <a:cxn ang="0">
                <a:pos x="845" y="65"/>
              </a:cxn>
              <a:cxn ang="0">
                <a:pos x="680" y="83"/>
              </a:cxn>
              <a:cxn ang="0">
                <a:pos x="520" y="109"/>
              </a:cxn>
              <a:cxn ang="0">
                <a:pos x="386" y="139"/>
              </a:cxn>
              <a:cxn ang="0">
                <a:pos x="273" y="187"/>
              </a:cxn>
              <a:cxn ang="0">
                <a:pos x="191" y="243"/>
              </a:cxn>
              <a:cxn ang="0">
                <a:pos x="139" y="317"/>
              </a:cxn>
              <a:cxn ang="0">
                <a:pos x="96" y="537"/>
              </a:cxn>
              <a:cxn ang="0">
                <a:pos x="70" y="914"/>
              </a:cxn>
              <a:cxn ang="0">
                <a:pos x="44" y="1287"/>
              </a:cxn>
              <a:cxn ang="0">
                <a:pos x="13" y="1664"/>
              </a:cxn>
              <a:cxn ang="0">
                <a:pos x="0" y="1850"/>
              </a:cxn>
            </a:cxnLst>
            <a:rect l="0" t="0" r="r" b="b"/>
            <a:pathLst>
              <a:path w="4357" h="1850">
                <a:moveTo>
                  <a:pt x="0" y="1850"/>
                </a:moveTo>
                <a:lnTo>
                  <a:pt x="31" y="1807"/>
                </a:lnTo>
                <a:lnTo>
                  <a:pt x="57" y="1763"/>
                </a:lnTo>
                <a:lnTo>
                  <a:pt x="83" y="1720"/>
                </a:lnTo>
                <a:lnTo>
                  <a:pt x="109" y="1677"/>
                </a:lnTo>
                <a:lnTo>
                  <a:pt x="139" y="1642"/>
                </a:lnTo>
                <a:lnTo>
                  <a:pt x="165" y="1607"/>
                </a:lnTo>
                <a:lnTo>
                  <a:pt x="191" y="1568"/>
                </a:lnTo>
                <a:lnTo>
                  <a:pt x="221" y="1534"/>
                </a:lnTo>
                <a:lnTo>
                  <a:pt x="273" y="1477"/>
                </a:lnTo>
                <a:lnTo>
                  <a:pt x="330" y="1421"/>
                </a:lnTo>
                <a:lnTo>
                  <a:pt x="386" y="1365"/>
                </a:lnTo>
                <a:lnTo>
                  <a:pt x="438" y="1308"/>
                </a:lnTo>
                <a:lnTo>
                  <a:pt x="520" y="1252"/>
                </a:lnTo>
                <a:lnTo>
                  <a:pt x="598" y="1192"/>
                </a:lnTo>
                <a:lnTo>
                  <a:pt x="680" y="1131"/>
                </a:lnTo>
                <a:lnTo>
                  <a:pt x="763" y="1070"/>
                </a:lnTo>
                <a:lnTo>
                  <a:pt x="845" y="1031"/>
                </a:lnTo>
                <a:lnTo>
                  <a:pt x="927" y="992"/>
                </a:lnTo>
                <a:lnTo>
                  <a:pt x="1010" y="949"/>
                </a:lnTo>
                <a:lnTo>
                  <a:pt x="1092" y="910"/>
                </a:lnTo>
                <a:lnTo>
                  <a:pt x="1157" y="884"/>
                </a:lnTo>
                <a:lnTo>
                  <a:pt x="1226" y="862"/>
                </a:lnTo>
                <a:lnTo>
                  <a:pt x="1295" y="836"/>
                </a:lnTo>
                <a:lnTo>
                  <a:pt x="1365" y="815"/>
                </a:lnTo>
                <a:lnTo>
                  <a:pt x="1434" y="793"/>
                </a:lnTo>
                <a:lnTo>
                  <a:pt x="1499" y="767"/>
                </a:lnTo>
                <a:lnTo>
                  <a:pt x="1568" y="745"/>
                </a:lnTo>
                <a:lnTo>
                  <a:pt x="1633" y="719"/>
                </a:lnTo>
                <a:lnTo>
                  <a:pt x="1702" y="706"/>
                </a:lnTo>
                <a:lnTo>
                  <a:pt x="1772" y="689"/>
                </a:lnTo>
                <a:lnTo>
                  <a:pt x="1841" y="676"/>
                </a:lnTo>
                <a:lnTo>
                  <a:pt x="1910" y="659"/>
                </a:lnTo>
                <a:lnTo>
                  <a:pt x="1975" y="646"/>
                </a:lnTo>
                <a:lnTo>
                  <a:pt x="2045" y="628"/>
                </a:lnTo>
                <a:lnTo>
                  <a:pt x="2114" y="611"/>
                </a:lnTo>
                <a:lnTo>
                  <a:pt x="2179" y="598"/>
                </a:lnTo>
                <a:lnTo>
                  <a:pt x="2317" y="576"/>
                </a:lnTo>
                <a:lnTo>
                  <a:pt x="2452" y="559"/>
                </a:lnTo>
                <a:lnTo>
                  <a:pt x="2590" y="537"/>
                </a:lnTo>
                <a:lnTo>
                  <a:pt x="2725" y="520"/>
                </a:lnTo>
                <a:lnTo>
                  <a:pt x="2859" y="503"/>
                </a:lnTo>
                <a:lnTo>
                  <a:pt x="2997" y="481"/>
                </a:lnTo>
                <a:lnTo>
                  <a:pt x="3136" y="464"/>
                </a:lnTo>
                <a:lnTo>
                  <a:pt x="3270" y="447"/>
                </a:lnTo>
                <a:lnTo>
                  <a:pt x="3405" y="429"/>
                </a:lnTo>
                <a:lnTo>
                  <a:pt x="3543" y="421"/>
                </a:lnTo>
                <a:lnTo>
                  <a:pt x="3677" y="408"/>
                </a:lnTo>
                <a:lnTo>
                  <a:pt x="3816" y="395"/>
                </a:lnTo>
                <a:lnTo>
                  <a:pt x="3950" y="386"/>
                </a:lnTo>
                <a:lnTo>
                  <a:pt x="4089" y="373"/>
                </a:lnTo>
                <a:lnTo>
                  <a:pt x="4223" y="364"/>
                </a:lnTo>
                <a:lnTo>
                  <a:pt x="4357" y="351"/>
                </a:lnTo>
                <a:lnTo>
                  <a:pt x="4357" y="265"/>
                </a:lnTo>
                <a:lnTo>
                  <a:pt x="4357" y="174"/>
                </a:lnTo>
                <a:lnTo>
                  <a:pt x="4357" y="87"/>
                </a:lnTo>
                <a:lnTo>
                  <a:pt x="4357" y="0"/>
                </a:lnTo>
                <a:lnTo>
                  <a:pt x="4223" y="0"/>
                </a:lnTo>
                <a:lnTo>
                  <a:pt x="4089" y="0"/>
                </a:lnTo>
                <a:lnTo>
                  <a:pt x="3950" y="5"/>
                </a:lnTo>
                <a:lnTo>
                  <a:pt x="3816" y="5"/>
                </a:lnTo>
                <a:lnTo>
                  <a:pt x="3677" y="5"/>
                </a:lnTo>
                <a:lnTo>
                  <a:pt x="3543" y="5"/>
                </a:lnTo>
                <a:lnTo>
                  <a:pt x="3405" y="5"/>
                </a:lnTo>
                <a:lnTo>
                  <a:pt x="3270" y="5"/>
                </a:lnTo>
                <a:lnTo>
                  <a:pt x="3136" y="9"/>
                </a:lnTo>
                <a:lnTo>
                  <a:pt x="2997" y="9"/>
                </a:lnTo>
                <a:lnTo>
                  <a:pt x="2859" y="13"/>
                </a:lnTo>
                <a:lnTo>
                  <a:pt x="2725" y="13"/>
                </a:lnTo>
                <a:lnTo>
                  <a:pt x="2590" y="13"/>
                </a:lnTo>
                <a:lnTo>
                  <a:pt x="2452" y="13"/>
                </a:lnTo>
                <a:lnTo>
                  <a:pt x="2317" y="18"/>
                </a:lnTo>
                <a:lnTo>
                  <a:pt x="2179" y="18"/>
                </a:lnTo>
                <a:lnTo>
                  <a:pt x="2114" y="18"/>
                </a:lnTo>
                <a:lnTo>
                  <a:pt x="2045" y="22"/>
                </a:lnTo>
                <a:lnTo>
                  <a:pt x="1975" y="22"/>
                </a:lnTo>
                <a:lnTo>
                  <a:pt x="1910" y="26"/>
                </a:lnTo>
                <a:lnTo>
                  <a:pt x="1841" y="26"/>
                </a:lnTo>
                <a:lnTo>
                  <a:pt x="1772" y="26"/>
                </a:lnTo>
                <a:lnTo>
                  <a:pt x="1702" y="26"/>
                </a:lnTo>
                <a:lnTo>
                  <a:pt x="1633" y="31"/>
                </a:lnTo>
                <a:lnTo>
                  <a:pt x="1568" y="31"/>
                </a:lnTo>
                <a:lnTo>
                  <a:pt x="1499" y="35"/>
                </a:lnTo>
                <a:lnTo>
                  <a:pt x="1434" y="35"/>
                </a:lnTo>
                <a:lnTo>
                  <a:pt x="1365" y="39"/>
                </a:lnTo>
                <a:lnTo>
                  <a:pt x="1295" y="39"/>
                </a:lnTo>
                <a:lnTo>
                  <a:pt x="1226" y="44"/>
                </a:lnTo>
                <a:lnTo>
                  <a:pt x="1157" y="48"/>
                </a:lnTo>
                <a:lnTo>
                  <a:pt x="1092" y="48"/>
                </a:lnTo>
                <a:lnTo>
                  <a:pt x="1010" y="52"/>
                </a:lnTo>
                <a:lnTo>
                  <a:pt x="927" y="61"/>
                </a:lnTo>
                <a:lnTo>
                  <a:pt x="845" y="65"/>
                </a:lnTo>
                <a:lnTo>
                  <a:pt x="763" y="74"/>
                </a:lnTo>
                <a:lnTo>
                  <a:pt x="680" y="83"/>
                </a:lnTo>
                <a:lnTo>
                  <a:pt x="598" y="96"/>
                </a:lnTo>
                <a:lnTo>
                  <a:pt x="520" y="109"/>
                </a:lnTo>
                <a:lnTo>
                  <a:pt x="438" y="117"/>
                </a:lnTo>
                <a:lnTo>
                  <a:pt x="386" y="139"/>
                </a:lnTo>
                <a:lnTo>
                  <a:pt x="330" y="161"/>
                </a:lnTo>
                <a:lnTo>
                  <a:pt x="273" y="187"/>
                </a:lnTo>
                <a:lnTo>
                  <a:pt x="221" y="208"/>
                </a:lnTo>
                <a:lnTo>
                  <a:pt x="191" y="243"/>
                </a:lnTo>
                <a:lnTo>
                  <a:pt x="165" y="278"/>
                </a:lnTo>
                <a:lnTo>
                  <a:pt x="139" y="317"/>
                </a:lnTo>
                <a:lnTo>
                  <a:pt x="109" y="351"/>
                </a:lnTo>
                <a:lnTo>
                  <a:pt x="96" y="537"/>
                </a:lnTo>
                <a:lnTo>
                  <a:pt x="83" y="728"/>
                </a:lnTo>
                <a:lnTo>
                  <a:pt x="70" y="914"/>
                </a:lnTo>
                <a:lnTo>
                  <a:pt x="57" y="1101"/>
                </a:lnTo>
                <a:lnTo>
                  <a:pt x="44" y="1287"/>
                </a:lnTo>
                <a:lnTo>
                  <a:pt x="31" y="1473"/>
                </a:lnTo>
                <a:lnTo>
                  <a:pt x="13" y="1664"/>
                </a:lnTo>
                <a:lnTo>
                  <a:pt x="0" y="1850"/>
                </a:lnTo>
                <a:lnTo>
                  <a:pt x="0" y="1850"/>
                </a:lnTo>
                <a:lnTo>
                  <a:pt x="0" y="1850"/>
                </a:lnTo>
                <a:close/>
              </a:path>
            </a:pathLst>
          </a:custGeom>
          <a:solidFill>
            <a:srgbClr val="F1C79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1681164" y="2093914"/>
            <a:ext cx="6916738" cy="2922588"/>
          </a:xfrm>
          <a:custGeom>
            <a:avLst/>
            <a:gdLst/>
            <a:ahLst/>
            <a:cxnLst>
              <a:cxn ang="0">
                <a:pos x="31" y="1798"/>
              </a:cxn>
              <a:cxn ang="0">
                <a:pos x="83" y="1711"/>
              </a:cxn>
              <a:cxn ang="0">
                <a:pos x="139" y="1629"/>
              </a:cxn>
              <a:cxn ang="0">
                <a:pos x="191" y="1555"/>
              </a:cxn>
              <a:cxn ang="0">
                <a:pos x="273" y="1464"/>
              </a:cxn>
              <a:cxn ang="0">
                <a:pos x="386" y="1351"/>
              </a:cxn>
              <a:cxn ang="0">
                <a:pos x="520" y="1234"/>
              </a:cxn>
              <a:cxn ang="0">
                <a:pos x="680" y="1113"/>
              </a:cxn>
              <a:cxn ang="0">
                <a:pos x="845" y="1014"/>
              </a:cxn>
              <a:cxn ang="0">
                <a:pos x="1010" y="931"/>
              </a:cxn>
              <a:cxn ang="0">
                <a:pos x="1157" y="866"/>
              </a:cxn>
              <a:cxn ang="0">
                <a:pos x="1295" y="819"/>
              </a:cxn>
              <a:cxn ang="0">
                <a:pos x="1434" y="771"/>
              </a:cxn>
              <a:cxn ang="0">
                <a:pos x="1568" y="728"/>
              </a:cxn>
              <a:cxn ang="0">
                <a:pos x="1702" y="689"/>
              </a:cxn>
              <a:cxn ang="0">
                <a:pos x="1841" y="658"/>
              </a:cxn>
              <a:cxn ang="0">
                <a:pos x="1975" y="628"/>
              </a:cxn>
              <a:cxn ang="0">
                <a:pos x="2114" y="598"/>
              </a:cxn>
              <a:cxn ang="0">
                <a:pos x="2317" y="563"/>
              </a:cxn>
              <a:cxn ang="0">
                <a:pos x="2590" y="524"/>
              </a:cxn>
              <a:cxn ang="0">
                <a:pos x="2859" y="485"/>
              </a:cxn>
              <a:cxn ang="0">
                <a:pos x="3136" y="451"/>
              </a:cxn>
              <a:cxn ang="0">
                <a:pos x="3405" y="416"/>
              </a:cxn>
              <a:cxn ang="0">
                <a:pos x="3677" y="394"/>
              </a:cxn>
              <a:cxn ang="0">
                <a:pos x="3950" y="373"/>
              </a:cxn>
              <a:cxn ang="0">
                <a:pos x="4223" y="347"/>
              </a:cxn>
              <a:cxn ang="0">
                <a:pos x="4357" y="256"/>
              </a:cxn>
              <a:cxn ang="0">
                <a:pos x="4357" y="87"/>
              </a:cxn>
              <a:cxn ang="0">
                <a:pos x="4223" y="4"/>
              </a:cxn>
              <a:cxn ang="0">
                <a:pos x="3950" y="4"/>
              </a:cxn>
              <a:cxn ang="0">
                <a:pos x="3677" y="4"/>
              </a:cxn>
              <a:cxn ang="0">
                <a:pos x="3405" y="9"/>
              </a:cxn>
              <a:cxn ang="0">
                <a:pos x="3136" y="13"/>
              </a:cxn>
              <a:cxn ang="0">
                <a:pos x="2859" y="17"/>
              </a:cxn>
              <a:cxn ang="0">
                <a:pos x="2590" y="22"/>
              </a:cxn>
              <a:cxn ang="0">
                <a:pos x="2317" y="26"/>
              </a:cxn>
              <a:cxn ang="0">
                <a:pos x="2114" y="30"/>
              </a:cxn>
              <a:cxn ang="0">
                <a:pos x="1975" y="35"/>
              </a:cxn>
              <a:cxn ang="0">
                <a:pos x="1841" y="39"/>
              </a:cxn>
              <a:cxn ang="0">
                <a:pos x="1702" y="43"/>
              </a:cxn>
              <a:cxn ang="0">
                <a:pos x="1568" y="48"/>
              </a:cxn>
              <a:cxn ang="0">
                <a:pos x="1434" y="52"/>
              </a:cxn>
              <a:cxn ang="0">
                <a:pos x="1295" y="61"/>
              </a:cxn>
              <a:cxn ang="0">
                <a:pos x="1157" y="69"/>
              </a:cxn>
              <a:cxn ang="0">
                <a:pos x="1010" y="78"/>
              </a:cxn>
              <a:cxn ang="0">
                <a:pos x="845" y="91"/>
              </a:cxn>
              <a:cxn ang="0">
                <a:pos x="680" y="113"/>
              </a:cxn>
              <a:cxn ang="0">
                <a:pos x="520" y="143"/>
              </a:cxn>
              <a:cxn ang="0">
                <a:pos x="386" y="182"/>
              </a:cxn>
              <a:cxn ang="0">
                <a:pos x="273" y="234"/>
              </a:cxn>
              <a:cxn ang="0">
                <a:pos x="191" y="295"/>
              </a:cxn>
              <a:cxn ang="0">
                <a:pos x="139" y="364"/>
              </a:cxn>
              <a:cxn ang="0">
                <a:pos x="96" y="580"/>
              </a:cxn>
              <a:cxn ang="0">
                <a:pos x="70" y="940"/>
              </a:cxn>
              <a:cxn ang="0">
                <a:pos x="44" y="1295"/>
              </a:cxn>
              <a:cxn ang="0">
                <a:pos x="13" y="1659"/>
              </a:cxn>
              <a:cxn ang="0">
                <a:pos x="0" y="1841"/>
              </a:cxn>
            </a:cxnLst>
            <a:rect l="0" t="0" r="r" b="b"/>
            <a:pathLst>
              <a:path w="4357" h="1841">
                <a:moveTo>
                  <a:pt x="0" y="1841"/>
                </a:moveTo>
                <a:lnTo>
                  <a:pt x="31" y="1798"/>
                </a:lnTo>
                <a:lnTo>
                  <a:pt x="57" y="1754"/>
                </a:lnTo>
                <a:lnTo>
                  <a:pt x="83" y="1711"/>
                </a:lnTo>
                <a:lnTo>
                  <a:pt x="109" y="1668"/>
                </a:lnTo>
                <a:lnTo>
                  <a:pt x="139" y="1629"/>
                </a:lnTo>
                <a:lnTo>
                  <a:pt x="165" y="1594"/>
                </a:lnTo>
                <a:lnTo>
                  <a:pt x="191" y="1555"/>
                </a:lnTo>
                <a:lnTo>
                  <a:pt x="221" y="1520"/>
                </a:lnTo>
                <a:lnTo>
                  <a:pt x="273" y="1464"/>
                </a:lnTo>
                <a:lnTo>
                  <a:pt x="330" y="1403"/>
                </a:lnTo>
                <a:lnTo>
                  <a:pt x="386" y="1351"/>
                </a:lnTo>
                <a:lnTo>
                  <a:pt x="438" y="1291"/>
                </a:lnTo>
                <a:lnTo>
                  <a:pt x="520" y="1234"/>
                </a:lnTo>
                <a:lnTo>
                  <a:pt x="598" y="1174"/>
                </a:lnTo>
                <a:lnTo>
                  <a:pt x="680" y="1113"/>
                </a:lnTo>
                <a:lnTo>
                  <a:pt x="763" y="1053"/>
                </a:lnTo>
                <a:lnTo>
                  <a:pt x="845" y="1014"/>
                </a:lnTo>
                <a:lnTo>
                  <a:pt x="927" y="975"/>
                </a:lnTo>
                <a:lnTo>
                  <a:pt x="1010" y="931"/>
                </a:lnTo>
                <a:lnTo>
                  <a:pt x="1092" y="888"/>
                </a:lnTo>
                <a:lnTo>
                  <a:pt x="1157" y="866"/>
                </a:lnTo>
                <a:lnTo>
                  <a:pt x="1226" y="845"/>
                </a:lnTo>
                <a:lnTo>
                  <a:pt x="1295" y="819"/>
                </a:lnTo>
                <a:lnTo>
                  <a:pt x="1365" y="797"/>
                </a:lnTo>
                <a:lnTo>
                  <a:pt x="1434" y="771"/>
                </a:lnTo>
                <a:lnTo>
                  <a:pt x="1499" y="749"/>
                </a:lnTo>
                <a:lnTo>
                  <a:pt x="1568" y="728"/>
                </a:lnTo>
                <a:lnTo>
                  <a:pt x="1633" y="706"/>
                </a:lnTo>
                <a:lnTo>
                  <a:pt x="1702" y="689"/>
                </a:lnTo>
                <a:lnTo>
                  <a:pt x="1772" y="671"/>
                </a:lnTo>
                <a:lnTo>
                  <a:pt x="1841" y="658"/>
                </a:lnTo>
                <a:lnTo>
                  <a:pt x="1910" y="645"/>
                </a:lnTo>
                <a:lnTo>
                  <a:pt x="1975" y="628"/>
                </a:lnTo>
                <a:lnTo>
                  <a:pt x="2045" y="611"/>
                </a:lnTo>
                <a:lnTo>
                  <a:pt x="2114" y="598"/>
                </a:lnTo>
                <a:lnTo>
                  <a:pt x="2179" y="580"/>
                </a:lnTo>
                <a:lnTo>
                  <a:pt x="2317" y="563"/>
                </a:lnTo>
                <a:lnTo>
                  <a:pt x="2452" y="541"/>
                </a:lnTo>
                <a:lnTo>
                  <a:pt x="2590" y="524"/>
                </a:lnTo>
                <a:lnTo>
                  <a:pt x="2725" y="502"/>
                </a:lnTo>
                <a:lnTo>
                  <a:pt x="2859" y="485"/>
                </a:lnTo>
                <a:lnTo>
                  <a:pt x="2997" y="468"/>
                </a:lnTo>
                <a:lnTo>
                  <a:pt x="3136" y="451"/>
                </a:lnTo>
                <a:lnTo>
                  <a:pt x="3270" y="429"/>
                </a:lnTo>
                <a:lnTo>
                  <a:pt x="3405" y="416"/>
                </a:lnTo>
                <a:lnTo>
                  <a:pt x="3543" y="407"/>
                </a:lnTo>
                <a:lnTo>
                  <a:pt x="3677" y="394"/>
                </a:lnTo>
                <a:lnTo>
                  <a:pt x="3816" y="381"/>
                </a:lnTo>
                <a:lnTo>
                  <a:pt x="3950" y="373"/>
                </a:lnTo>
                <a:lnTo>
                  <a:pt x="4089" y="360"/>
                </a:lnTo>
                <a:lnTo>
                  <a:pt x="4223" y="347"/>
                </a:lnTo>
                <a:lnTo>
                  <a:pt x="4357" y="338"/>
                </a:lnTo>
                <a:lnTo>
                  <a:pt x="4357" y="256"/>
                </a:lnTo>
                <a:lnTo>
                  <a:pt x="4357" y="169"/>
                </a:lnTo>
                <a:lnTo>
                  <a:pt x="4357" y="87"/>
                </a:lnTo>
                <a:lnTo>
                  <a:pt x="4357" y="0"/>
                </a:lnTo>
                <a:lnTo>
                  <a:pt x="4223" y="4"/>
                </a:lnTo>
                <a:lnTo>
                  <a:pt x="4089" y="4"/>
                </a:lnTo>
                <a:lnTo>
                  <a:pt x="3950" y="4"/>
                </a:lnTo>
                <a:lnTo>
                  <a:pt x="3816" y="4"/>
                </a:lnTo>
                <a:lnTo>
                  <a:pt x="3677" y="4"/>
                </a:lnTo>
                <a:lnTo>
                  <a:pt x="3543" y="9"/>
                </a:lnTo>
                <a:lnTo>
                  <a:pt x="3405" y="9"/>
                </a:lnTo>
                <a:lnTo>
                  <a:pt x="3270" y="9"/>
                </a:lnTo>
                <a:lnTo>
                  <a:pt x="3136" y="13"/>
                </a:lnTo>
                <a:lnTo>
                  <a:pt x="2997" y="17"/>
                </a:lnTo>
                <a:lnTo>
                  <a:pt x="2859" y="17"/>
                </a:lnTo>
                <a:lnTo>
                  <a:pt x="2725" y="17"/>
                </a:lnTo>
                <a:lnTo>
                  <a:pt x="2590" y="22"/>
                </a:lnTo>
                <a:lnTo>
                  <a:pt x="2452" y="22"/>
                </a:lnTo>
                <a:lnTo>
                  <a:pt x="2317" y="26"/>
                </a:lnTo>
                <a:lnTo>
                  <a:pt x="2179" y="30"/>
                </a:lnTo>
                <a:lnTo>
                  <a:pt x="2114" y="30"/>
                </a:lnTo>
                <a:lnTo>
                  <a:pt x="2045" y="30"/>
                </a:lnTo>
                <a:lnTo>
                  <a:pt x="1975" y="35"/>
                </a:lnTo>
                <a:lnTo>
                  <a:pt x="1910" y="39"/>
                </a:lnTo>
                <a:lnTo>
                  <a:pt x="1841" y="39"/>
                </a:lnTo>
                <a:lnTo>
                  <a:pt x="1772" y="39"/>
                </a:lnTo>
                <a:lnTo>
                  <a:pt x="1702" y="43"/>
                </a:lnTo>
                <a:lnTo>
                  <a:pt x="1633" y="43"/>
                </a:lnTo>
                <a:lnTo>
                  <a:pt x="1568" y="48"/>
                </a:lnTo>
                <a:lnTo>
                  <a:pt x="1499" y="52"/>
                </a:lnTo>
                <a:lnTo>
                  <a:pt x="1434" y="52"/>
                </a:lnTo>
                <a:lnTo>
                  <a:pt x="1365" y="56"/>
                </a:lnTo>
                <a:lnTo>
                  <a:pt x="1295" y="61"/>
                </a:lnTo>
                <a:lnTo>
                  <a:pt x="1226" y="65"/>
                </a:lnTo>
                <a:lnTo>
                  <a:pt x="1157" y="69"/>
                </a:lnTo>
                <a:lnTo>
                  <a:pt x="1092" y="74"/>
                </a:lnTo>
                <a:lnTo>
                  <a:pt x="1010" y="78"/>
                </a:lnTo>
                <a:lnTo>
                  <a:pt x="927" y="87"/>
                </a:lnTo>
                <a:lnTo>
                  <a:pt x="845" y="91"/>
                </a:lnTo>
                <a:lnTo>
                  <a:pt x="763" y="100"/>
                </a:lnTo>
                <a:lnTo>
                  <a:pt x="680" y="113"/>
                </a:lnTo>
                <a:lnTo>
                  <a:pt x="598" y="130"/>
                </a:lnTo>
                <a:lnTo>
                  <a:pt x="520" y="143"/>
                </a:lnTo>
                <a:lnTo>
                  <a:pt x="438" y="160"/>
                </a:lnTo>
                <a:lnTo>
                  <a:pt x="386" y="182"/>
                </a:lnTo>
                <a:lnTo>
                  <a:pt x="330" y="204"/>
                </a:lnTo>
                <a:lnTo>
                  <a:pt x="273" y="234"/>
                </a:lnTo>
                <a:lnTo>
                  <a:pt x="221" y="256"/>
                </a:lnTo>
                <a:lnTo>
                  <a:pt x="191" y="295"/>
                </a:lnTo>
                <a:lnTo>
                  <a:pt x="165" y="329"/>
                </a:lnTo>
                <a:lnTo>
                  <a:pt x="139" y="364"/>
                </a:lnTo>
                <a:lnTo>
                  <a:pt x="109" y="403"/>
                </a:lnTo>
                <a:lnTo>
                  <a:pt x="96" y="580"/>
                </a:lnTo>
                <a:lnTo>
                  <a:pt x="83" y="758"/>
                </a:lnTo>
                <a:lnTo>
                  <a:pt x="70" y="940"/>
                </a:lnTo>
                <a:lnTo>
                  <a:pt x="57" y="1118"/>
                </a:lnTo>
                <a:lnTo>
                  <a:pt x="44" y="1295"/>
                </a:lnTo>
                <a:lnTo>
                  <a:pt x="31" y="1477"/>
                </a:lnTo>
                <a:lnTo>
                  <a:pt x="13" y="1659"/>
                </a:lnTo>
                <a:lnTo>
                  <a:pt x="0" y="1837"/>
                </a:lnTo>
                <a:lnTo>
                  <a:pt x="0" y="1841"/>
                </a:lnTo>
                <a:lnTo>
                  <a:pt x="0" y="1841"/>
                </a:lnTo>
                <a:close/>
              </a:path>
            </a:pathLst>
          </a:custGeom>
          <a:solidFill>
            <a:srgbClr val="F1C49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1681164" y="2108201"/>
            <a:ext cx="6916738" cy="2908300"/>
          </a:xfrm>
          <a:custGeom>
            <a:avLst/>
            <a:gdLst/>
            <a:ahLst/>
            <a:cxnLst>
              <a:cxn ang="0">
                <a:pos x="31" y="1789"/>
              </a:cxn>
              <a:cxn ang="0">
                <a:pos x="83" y="1698"/>
              </a:cxn>
              <a:cxn ang="0">
                <a:pos x="139" y="1615"/>
              </a:cxn>
              <a:cxn ang="0">
                <a:pos x="191" y="1542"/>
              </a:cxn>
              <a:cxn ang="0">
                <a:pos x="273" y="1446"/>
              </a:cxn>
              <a:cxn ang="0">
                <a:pos x="386" y="1334"/>
              </a:cxn>
              <a:cxn ang="0">
                <a:pos x="520" y="1217"/>
              </a:cxn>
              <a:cxn ang="0">
                <a:pos x="680" y="1096"/>
              </a:cxn>
              <a:cxn ang="0">
                <a:pos x="845" y="996"/>
              </a:cxn>
              <a:cxn ang="0">
                <a:pos x="1010" y="914"/>
              </a:cxn>
              <a:cxn ang="0">
                <a:pos x="1157" y="849"/>
              </a:cxn>
              <a:cxn ang="0">
                <a:pos x="1295" y="805"/>
              </a:cxn>
              <a:cxn ang="0">
                <a:pos x="1434" y="758"/>
              </a:cxn>
              <a:cxn ang="0">
                <a:pos x="1568" y="710"/>
              </a:cxn>
              <a:cxn ang="0">
                <a:pos x="1702" y="671"/>
              </a:cxn>
              <a:cxn ang="0">
                <a:pos x="1841" y="641"/>
              </a:cxn>
              <a:cxn ang="0">
                <a:pos x="1975" y="610"/>
              </a:cxn>
              <a:cxn ang="0">
                <a:pos x="2114" y="580"/>
              </a:cxn>
              <a:cxn ang="0">
                <a:pos x="2317" y="545"/>
              </a:cxn>
              <a:cxn ang="0">
                <a:pos x="2590" y="506"/>
              </a:cxn>
              <a:cxn ang="0">
                <a:pos x="2859" y="472"/>
              </a:cxn>
              <a:cxn ang="0">
                <a:pos x="3136" y="433"/>
              </a:cxn>
              <a:cxn ang="0">
                <a:pos x="3405" y="403"/>
              </a:cxn>
              <a:cxn ang="0">
                <a:pos x="3677" y="377"/>
              </a:cxn>
              <a:cxn ang="0">
                <a:pos x="3950" y="359"/>
              </a:cxn>
              <a:cxn ang="0">
                <a:pos x="4223" y="333"/>
              </a:cxn>
              <a:cxn ang="0">
                <a:pos x="4357" y="242"/>
              </a:cxn>
              <a:cxn ang="0">
                <a:pos x="4357" y="82"/>
              </a:cxn>
              <a:cxn ang="0">
                <a:pos x="4223" y="0"/>
              </a:cxn>
              <a:cxn ang="0">
                <a:pos x="3950" y="8"/>
              </a:cxn>
              <a:cxn ang="0">
                <a:pos x="3677" y="8"/>
              </a:cxn>
              <a:cxn ang="0">
                <a:pos x="3405" y="13"/>
              </a:cxn>
              <a:cxn ang="0">
                <a:pos x="3136" y="17"/>
              </a:cxn>
              <a:cxn ang="0">
                <a:pos x="2859" y="21"/>
              </a:cxn>
              <a:cxn ang="0">
                <a:pos x="2590" y="30"/>
              </a:cxn>
              <a:cxn ang="0">
                <a:pos x="2317" y="34"/>
              </a:cxn>
              <a:cxn ang="0">
                <a:pos x="2114" y="43"/>
              </a:cxn>
              <a:cxn ang="0">
                <a:pos x="1975" y="43"/>
              </a:cxn>
              <a:cxn ang="0">
                <a:pos x="1841" y="47"/>
              </a:cxn>
              <a:cxn ang="0">
                <a:pos x="1702" y="56"/>
              </a:cxn>
              <a:cxn ang="0">
                <a:pos x="1568" y="65"/>
              </a:cxn>
              <a:cxn ang="0">
                <a:pos x="1434" y="69"/>
              </a:cxn>
              <a:cxn ang="0">
                <a:pos x="1295" y="82"/>
              </a:cxn>
              <a:cxn ang="0">
                <a:pos x="1157" y="91"/>
              </a:cxn>
              <a:cxn ang="0">
                <a:pos x="1010" y="104"/>
              </a:cxn>
              <a:cxn ang="0">
                <a:pos x="845" y="121"/>
              </a:cxn>
              <a:cxn ang="0">
                <a:pos x="680" y="147"/>
              </a:cxn>
              <a:cxn ang="0">
                <a:pos x="520" y="182"/>
              </a:cxn>
              <a:cxn ang="0">
                <a:pos x="386" y="225"/>
              </a:cxn>
              <a:cxn ang="0">
                <a:pos x="273" y="277"/>
              </a:cxn>
              <a:cxn ang="0">
                <a:pos x="191" y="342"/>
              </a:cxn>
              <a:cxn ang="0">
                <a:pos x="139" y="416"/>
              </a:cxn>
              <a:cxn ang="0">
                <a:pos x="96" y="623"/>
              </a:cxn>
              <a:cxn ang="0">
                <a:pos x="70" y="966"/>
              </a:cxn>
              <a:cxn ang="0">
                <a:pos x="44" y="1308"/>
              </a:cxn>
              <a:cxn ang="0">
                <a:pos x="13" y="1650"/>
              </a:cxn>
              <a:cxn ang="0">
                <a:pos x="0" y="1828"/>
              </a:cxn>
            </a:cxnLst>
            <a:rect l="0" t="0" r="r" b="b"/>
            <a:pathLst>
              <a:path w="4357" h="1832">
                <a:moveTo>
                  <a:pt x="0" y="1832"/>
                </a:moveTo>
                <a:lnTo>
                  <a:pt x="31" y="1789"/>
                </a:lnTo>
                <a:lnTo>
                  <a:pt x="57" y="1745"/>
                </a:lnTo>
                <a:lnTo>
                  <a:pt x="83" y="1698"/>
                </a:lnTo>
                <a:lnTo>
                  <a:pt x="109" y="1650"/>
                </a:lnTo>
                <a:lnTo>
                  <a:pt x="139" y="1615"/>
                </a:lnTo>
                <a:lnTo>
                  <a:pt x="165" y="1576"/>
                </a:lnTo>
                <a:lnTo>
                  <a:pt x="191" y="1542"/>
                </a:lnTo>
                <a:lnTo>
                  <a:pt x="221" y="1503"/>
                </a:lnTo>
                <a:lnTo>
                  <a:pt x="273" y="1446"/>
                </a:lnTo>
                <a:lnTo>
                  <a:pt x="330" y="1390"/>
                </a:lnTo>
                <a:lnTo>
                  <a:pt x="386" y="1334"/>
                </a:lnTo>
                <a:lnTo>
                  <a:pt x="438" y="1273"/>
                </a:lnTo>
                <a:lnTo>
                  <a:pt x="520" y="1217"/>
                </a:lnTo>
                <a:lnTo>
                  <a:pt x="598" y="1156"/>
                </a:lnTo>
                <a:lnTo>
                  <a:pt x="680" y="1096"/>
                </a:lnTo>
                <a:lnTo>
                  <a:pt x="763" y="1039"/>
                </a:lnTo>
                <a:lnTo>
                  <a:pt x="845" y="996"/>
                </a:lnTo>
                <a:lnTo>
                  <a:pt x="927" y="953"/>
                </a:lnTo>
                <a:lnTo>
                  <a:pt x="1010" y="914"/>
                </a:lnTo>
                <a:lnTo>
                  <a:pt x="1092" y="870"/>
                </a:lnTo>
                <a:lnTo>
                  <a:pt x="1157" y="849"/>
                </a:lnTo>
                <a:lnTo>
                  <a:pt x="1226" y="827"/>
                </a:lnTo>
                <a:lnTo>
                  <a:pt x="1295" y="805"/>
                </a:lnTo>
                <a:lnTo>
                  <a:pt x="1365" y="779"/>
                </a:lnTo>
                <a:lnTo>
                  <a:pt x="1434" y="758"/>
                </a:lnTo>
                <a:lnTo>
                  <a:pt x="1499" y="732"/>
                </a:lnTo>
                <a:lnTo>
                  <a:pt x="1568" y="710"/>
                </a:lnTo>
                <a:lnTo>
                  <a:pt x="1633" y="688"/>
                </a:lnTo>
                <a:lnTo>
                  <a:pt x="1702" y="671"/>
                </a:lnTo>
                <a:lnTo>
                  <a:pt x="1772" y="654"/>
                </a:lnTo>
                <a:lnTo>
                  <a:pt x="1841" y="641"/>
                </a:lnTo>
                <a:lnTo>
                  <a:pt x="1910" y="628"/>
                </a:lnTo>
                <a:lnTo>
                  <a:pt x="1975" y="610"/>
                </a:lnTo>
                <a:lnTo>
                  <a:pt x="2045" y="593"/>
                </a:lnTo>
                <a:lnTo>
                  <a:pt x="2114" y="580"/>
                </a:lnTo>
                <a:lnTo>
                  <a:pt x="2179" y="567"/>
                </a:lnTo>
                <a:lnTo>
                  <a:pt x="2317" y="545"/>
                </a:lnTo>
                <a:lnTo>
                  <a:pt x="2452" y="528"/>
                </a:lnTo>
                <a:lnTo>
                  <a:pt x="2590" y="506"/>
                </a:lnTo>
                <a:lnTo>
                  <a:pt x="2725" y="489"/>
                </a:lnTo>
                <a:lnTo>
                  <a:pt x="2859" y="472"/>
                </a:lnTo>
                <a:lnTo>
                  <a:pt x="2997" y="450"/>
                </a:lnTo>
                <a:lnTo>
                  <a:pt x="3136" y="433"/>
                </a:lnTo>
                <a:lnTo>
                  <a:pt x="3270" y="411"/>
                </a:lnTo>
                <a:lnTo>
                  <a:pt x="3405" y="403"/>
                </a:lnTo>
                <a:lnTo>
                  <a:pt x="3543" y="390"/>
                </a:lnTo>
                <a:lnTo>
                  <a:pt x="3677" y="377"/>
                </a:lnTo>
                <a:lnTo>
                  <a:pt x="3816" y="368"/>
                </a:lnTo>
                <a:lnTo>
                  <a:pt x="3950" y="359"/>
                </a:lnTo>
                <a:lnTo>
                  <a:pt x="4089" y="346"/>
                </a:lnTo>
                <a:lnTo>
                  <a:pt x="4223" y="333"/>
                </a:lnTo>
                <a:lnTo>
                  <a:pt x="4357" y="325"/>
                </a:lnTo>
                <a:lnTo>
                  <a:pt x="4357" y="242"/>
                </a:lnTo>
                <a:lnTo>
                  <a:pt x="4357" y="164"/>
                </a:lnTo>
                <a:lnTo>
                  <a:pt x="4357" y="82"/>
                </a:lnTo>
                <a:lnTo>
                  <a:pt x="4357" y="0"/>
                </a:lnTo>
                <a:lnTo>
                  <a:pt x="4223" y="0"/>
                </a:lnTo>
                <a:lnTo>
                  <a:pt x="4089" y="4"/>
                </a:lnTo>
                <a:lnTo>
                  <a:pt x="3950" y="8"/>
                </a:lnTo>
                <a:lnTo>
                  <a:pt x="3816" y="8"/>
                </a:lnTo>
                <a:lnTo>
                  <a:pt x="3677" y="8"/>
                </a:lnTo>
                <a:lnTo>
                  <a:pt x="3543" y="8"/>
                </a:lnTo>
                <a:lnTo>
                  <a:pt x="3405" y="13"/>
                </a:lnTo>
                <a:lnTo>
                  <a:pt x="3270" y="13"/>
                </a:lnTo>
                <a:lnTo>
                  <a:pt x="3136" y="17"/>
                </a:lnTo>
                <a:lnTo>
                  <a:pt x="2997" y="21"/>
                </a:lnTo>
                <a:lnTo>
                  <a:pt x="2859" y="21"/>
                </a:lnTo>
                <a:lnTo>
                  <a:pt x="2725" y="26"/>
                </a:lnTo>
                <a:lnTo>
                  <a:pt x="2590" y="30"/>
                </a:lnTo>
                <a:lnTo>
                  <a:pt x="2452" y="30"/>
                </a:lnTo>
                <a:lnTo>
                  <a:pt x="2317" y="34"/>
                </a:lnTo>
                <a:lnTo>
                  <a:pt x="2179" y="39"/>
                </a:lnTo>
                <a:lnTo>
                  <a:pt x="2114" y="43"/>
                </a:lnTo>
                <a:lnTo>
                  <a:pt x="2045" y="43"/>
                </a:lnTo>
                <a:lnTo>
                  <a:pt x="1975" y="43"/>
                </a:lnTo>
                <a:lnTo>
                  <a:pt x="1910" y="47"/>
                </a:lnTo>
                <a:lnTo>
                  <a:pt x="1841" y="47"/>
                </a:lnTo>
                <a:lnTo>
                  <a:pt x="1772" y="52"/>
                </a:lnTo>
                <a:lnTo>
                  <a:pt x="1702" y="56"/>
                </a:lnTo>
                <a:lnTo>
                  <a:pt x="1633" y="56"/>
                </a:lnTo>
                <a:lnTo>
                  <a:pt x="1568" y="65"/>
                </a:lnTo>
                <a:lnTo>
                  <a:pt x="1499" y="69"/>
                </a:lnTo>
                <a:lnTo>
                  <a:pt x="1434" y="69"/>
                </a:lnTo>
                <a:lnTo>
                  <a:pt x="1365" y="78"/>
                </a:lnTo>
                <a:lnTo>
                  <a:pt x="1295" y="82"/>
                </a:lnTo>
                <a:lnTo>
                  <a:pt x="1226" y="82"/>
                </a:lnTo>
                <a:lnTo>
                  <a:pt x="1157" y="91"/>
                </a:lnTo>
                <a:lnTo>
                  <a:pt x="1092" y="95"/>
                </a:lnTo>
                <a:lnTo>
                  <a:pt x="1010" y="104"/>
                </a:lnTo>
                <a:lnTo>
                  <a:pt x="927" y="108"/>
                </a:lnTo>
                <a:lnTo>
                  <a:pt x="845" y="121"/>
                </a:lnTo>
                <a:lnTo>
                  <a:pt x="763" y="130"/>
                </a:lnTo>
                <a:lnTo>
                  <a:pt x="680" y="147"/>
                </a:lnTo>
                <a:lnTo>
                  <a:pt x="598" y="164"/>
                </a:lnTo>
                <a:lnTo>
                  <a:pt x="520" y="182"/>
                </a:lnTo>
                <a:lnTo>
                  <a:pt x="438" y="195"/>
                </a:lnTo>
                <a:lnTo>
                  <a:pt x="386" y="225"/>
                </a:lnTo>
                <a:lnTo>
                  <a:pt x="330" y="251"/>
                </a:lnTo>
                <a:lnTo>
                  <a:pt x="273" y="277"/>
                </a:lnTo>
                <a:lnTo>
                  <a:pt x="221" y="303"/>
                </a:lnTo>
                <a:lnTo>
                  <a:pt x="191" y="342"/>
                </a:lnTo>
                <a:lnTo>
                  <a:pt x="165" y="377"/>
                </a:lnTo>
                <a:lnTo>
                  <a:pt x="139" y="416"/>
                </a:lnTo>
                <a:lnTo>
                  <a:pt x="109" y="455"/>
                </a:lnTo>
                <a:lnTo>
                  <a:pt x="96" y="623"/>
                </a:lnTo>
                <a:lnTo>
                  <a:pt x="83" y="797"/>
                </a:lnTo>
                <a:lnTo>
                  <a:pt x="70" y="966"/>
                </a:lnTo>
                <a:lnTo>
                  <a:pt x="57" y="1139"/>
                </a:lnTo>
                <a:lnTo>
                  <a:pt x="44" y="1308"/>
                </a:lnTo>
                <a:lnTo>
                  <a:pt x="31" y="1481"/>
                </a:lnTo>
                <a:lnTo>
                  <a:pt x="13" y="1650"/>
                </a:lnTo>
                <a:lnTo>
                  <a:pt x="0" y="1823"/>
                </a:lnTo>
                <a:lnTo>
                  <a:pt x="0" y="1828"/>
                </a:lnTo>
                <a:lnTo>
                  <a:pt x="0" y="1832"/>
                </a:lnTo>
                <a:close/>
              </a:path>
            </a:pathLst>
          </a:custGeom>
          <a:solidFill>
            <a:srgbClr val="F1C19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1681164" y="2120901"/>
            <a:ext cx="6916738" cy="2895600"/>
          </a:xfrm>
          <a:custGeom>
            <a:avLst/>
            <a:gdLst/>
            <a:ahLst/>
            <a:cxnLst>
              <a:cxn ang="0">
                <a:pos x="31" y="1781"/>
              </a:cxn>
              <a:cxn ang="0">
                <a:pos x="83" y="1685"/>
              </a:cxn>
              <a:cxn ang="0">
                <a:pos x="139" y="1603"/>
              </a:cxn>
              <a:cxn ang="0">
                <a:pos x="191" y="1529"/>
              </a:cxn>
              <a:cxn ang="0">
                <a:pos x="273" y="1434"/>
              </a:cxn>
              <a:cxn ang="0">
                <a:pos x="386" y="1317"/>
              </a:cxn>
              <a:cxn ang="0">
                <a:pos x="520" y="1200"/>
              </a:cxn>
              <a:cxn ang="0">
                <a:pos x="680" y="1079"/>
              </a:cxn>
              <a:cxn ang="0">
                <a:pos x="845" y="979"/>
              </a:cxn>
              <a:cxn ang="0">
                <a:pos x="1010" y="897"/>
              </a:cxn>
              <a:cxn ang="0">
                <a:pos x="1157" y="832"/>
              </a:cxn>
              <a:cxn ang="0">
                <a:pos x="1295" y="789"/>
              </a:cxn>
              <a:cxn ang="0">
                <a:pos x="1434" y="741"/>
              </a:cxn>
              <a:cxn ang="0">
                <a:pos x="1568" y="693"/>
              </a:cxn>
              <a:cxn ang="0">
                <a:pos x="1702" y="654"/>
              </a:cxn>
              <a:cxn ang="0">
                <a:pos x="1841" y="628"/>
              </a:cxn>
              <a:cxn ang="0">
                <a:pos x="1975" y="594"/>
              </a:cxn>
              <a:cxn ang="0">
                <a:pos x="2114" y="568"/>
              </a:cxn>
              <a:cxn ang="0">
                <a:pos x="2317" y="533"/>
              </a:cxn>
              <a:cxn ang="0">
                <a:pos x="2590" y="490"/>
              </a:cxn>
              <a:cxn ang="0">
                <a:pos x="2859" y="455"/>
              </a:cxn>
              <a:cxn ang="0">
                <a:pos x="3136" y="421"/>
              </a:cxn>
              <a:cxn ang="0">
                <a:pos x="3405" y="386"/>
              </a:cxn>
              <a:cxn ang="0">
                <a:pos x="3677" y="364"/>
              </a:cxn>
              <a:cxn ang="0">
                <a:pos x="3950" y="343"/>
              </a:cxn>
              <a:cxn ang="0">
                <a:pos x="4223" y="321"/>
              </a:cxn>
              <a:cxn ang="0">
                <a:pos x="4357" y="234"/>
              </a:cxn>
              <a:cxn ang="0">
                <a:pos x="4357" y="78"/>
              </a:cxn>
              <a:cxn ang="0">
                <a:pos x="4223" y="5"/>
              </a:cxn>
              <a:cxn ang="0">
                <a:pos x="3950" y="9"/>
              </a:cxn>
              <a:cxn ang="0">
                <a:pos x="3677" y="13"/>
              </a:cxn>
              <a:cxn ang="0">
                <a:pos x="3405" y="18"/>
              </a:cxn>
              <a:cxn ang="0">
                <a:pos x="3136" y="22"/>
              </a:cxn>
              <a:cxn ang="0">
                <a:pos x="2859" y="31"/>
              </a:cxn>
              <a:cxn ang="0">
                <a:pos x="2590" y="35"/>
              </a:cxn>
              <a:cxn ang="0">
                <a:pos x="2317" y="44"/>
              </a:cxn>
              <a:cxn ang="0">
                <a:pos x="2114" y="52"/>
              </a:cxn>
              <a:cxn ang="0">
                <a:pos x="1975" y="57"/>
              </a:cxn>
              <a:cxn ang="0">
                <a:pos x="1841" y="65"/>
              </a:cxn>
              <a:cxn ang="0">
                <a:pos x="1702" y="70"/>
              </a:cxn>
              <a:cxn ang="0">
                <a:pos x="1568" y="78"/>
              </a:cxn>
              <a:cxn ang="0">
                <a:pos x="1434" y="87"/>
              </a:cxn>
              <a:cxn ang="0">
                <a:pos x="1295" y="100"/>
              </a:cxn>
              <a:cxn ang="0">
                <a:pos x="1157" y="109"/>
              </a:cxn>
              <a:cxn ang="0">
                <a:pos x="1010" y="126"/>
              </a:cxn>
              <a:cxn ang="0">
                <a:pos x="845" y="148"/>
              </a:cxn>
              <a:cxn ang="0">
                <a:pos x="680" y="178"/>
              </a:cxn>
              <a:cxn ang="0">
                <a:pos x="520" y="217"/>
              </a:cxn>
              <a:cxn ang="0">
                <a:pos x="386" y="269"/>
              </a:cxn>
              <a:cxn ang="0">
                <a:pos x="273" y="325"/>
              </a:cxn>
              <a:cxn ang="0">
                <a:pos x="191" y="390"/>
              </a:cxn>
              <a:cxn ang="0">
                <a:pos x="139" y="464"/>
              </a:cxn>
              <a:cxn ang="0">
                <a:pos x="96" y="667"/>
              </a:cxn>
              <a:cxn ang="0">
                <a:pos x="70" y="997"/>
              </a:cxn>
              <a:cxn ang="0">
                <a:pos x="44" y="1321"/>
              </a:cxn>
              <a:cxn ang="0">
                <a:pos x="13" y="1651"/>
              </a:cxn>
              <a:cxn ang="0">
                <a:pos x="0" y="1820"/>
              </a:cxn>
            </a:cxnLst>
            <a:rect l="0" t="0" r="r" b="b"/>
            <a:pathLst>
              <a:path w="4357" h="1824">
                <a:moveTo>
                  <a:pt x="0" y="1824"/>
                </a:moveTo>
                <a:lnTo>
                  <a:pt x="31" y="1781"/>
                </a:lnTo>
                <a:lnTo>
                  <a:pt x="57" y="1733"/>
                </a:lnTo>
                <a:lnTo>
                  <a:pt x="83" y="1685"/>
                </a:lnTo>
                <a:lnTo>
                  <a:pt x="109" y="1642"/>
                </a:lnTo>
                <a:lnTo>
                  <a:pt x="139" y="1603"/>
                </a:lnTo>
                <a:lnTo>
                  <a:pt x="165" y="1564"/>
                </a:lnTo>
                <a:lnTo>
                  <a:pt x="191" y="1529"/>
                </a:lnTo>
                <a:lnTo>
                  <a:pt x="221" y="1490"/>
                </a:lnTo>
                <a:lnTo>
                  <a:pt x="273" y="1434"/>
                </a:lnTo>
                <a:lnTo>
                  <a:pt x="330" y="1373"/>
                </a:lnTo>
                <a:lnTo>
                  <a:pt x="386" y="1317"/>
                </a:lnTo>
                <a:lnTo>
                  <a:pt x="438" y="1261"/>
                </a:lnTo>
                <a:lnTo>
                  <a:pt x="520" y="1200"/>
                </a:lnTo>
                <a:lnTo>
                  <a:pt x="598" y="1140"/>
                </a:lnTo>
                <a:lnTo>
                  <a:pt x="680" y="1079"/>
                </a:lnTo>
                <a:lnTo>
                  <a:pt x="763" y="1018"/>
                </a:lnTo>
                <a:lnTo>
                  <a:pt x="845" y="979"/>
                </a:lnTo>
                <a:lnTo>
                  <a:pt x="927" y="936"/>
                </a:lnTo>
                <a:lnTo>
                  <a:pt x="1010" y="897"/>
                </a:lnTo>
                <a:lnTo>
                  <a:pt x="1092" y="854"/>
                </a:lnTo>
                <a:lnTo>
                  <a:pt x="1157" y="832"/>
                </a:lnTo>
                <a:lnTo>
                  <a:pt x="1226" y="810"/>
                </a:lnTo>
                <a:lnTo>
                  <a:pt x="1295" y="789"/>
                </a:lnTo>
                <a:lnTo>
                  <a:pt x="1365" y="763"/>
                </a:lnTo>
                <a:lnTo>
                  <a:pt x="1434" y="741"/>
                </a:lnTo>
                <a:lnTo>
                  <a:pt x="1499" y="715"/>
                </a:lnTo>
                <a:lnTo>
                  <a:pt x="1568" y="693"/>
                </a:lnTo>
                <a:lnTo>
                  <a:pt x="1633" y="672"/>
                </a:lnTo>
                <a:lnTo>
                  <a:pt x="1702" y="654"/>
                </a:lnTo>
                <a:lnTo>
                  <a:pt x="1772" y="641"/>
                </a:lnTo>
                <a:lnTo>
                  <a:pt x="1841" y="628"/>
                </a:lnTo>
                <a:lnTo>
                  <a:pt x="1910" y="611"/>
                </a:lnTo>
                <a:lnTo>
                  <a:pt x="1975" y="594"/>
                </a:lnTo>
                <a:lnTo>
                  <a:pt x="2045" y="581"/>
                </a:lnTo>
                <a:lnTo>
                  <a:pt x="2114" y="568"/>
                </a:lnTo>
                <a:lnTo>
                  <a:pt x="2179" y="550"/>
                </a:lnTo>
                <a:lnTo>
                  <a:pt x="2317" y="533"/>
                </a:lnTo>
                <a:lnTo>
                  <a:pt x="2452" y="511"/>
                </a:lnTo>
                <a:lnTo>
                  <a:pt x="2590" y="490"/>
                </a:lnTo>
                <a:lnTo>
                  <a:pt x="2725" y="473"/>
                </a:lnTo>
                <a:lnTo>
                  <a:pt x="2859" y="455"/>
                </a:lnTo>
                <a:lnTo>
                  <a:pt x="2997" y="438"/>
                </a:lnTo>
                <a:lnTo>
                  <a:pt x="3136" y="421"/>
                </a:lnTo>
                <a:lnTo>
                  <a:pt x="3270" y="399"/>
                </a:lnTo>
                <a:lnTo>
                  <a:pt x="3405" y="386"/>
                </a:lnTo>
                <a:lnTo>
                  <a:pt x="3543" y="377"/>
                </a:lnTo>
                <a:lnTo>
                  <a:pt x="3677" y="364"/>
                </a:lnTo>
                <a:lnTo>
                  <a:pt x="3816" y="356"/>
                </a:lnTo>
                <a:lnTo>
                  <a:pt x="3950" y="343"/>
                </a:lnTo>
                <a:lnTo>
                  <a:pt x="4089" y="330"/>
                </a:lnTo>
                <a:lnTo>
                  <a:pt x="4223" y="321"/>
                </a:lnTo>
                <a:lnTo>
                  <a:pt x="4357" y="308"/>
                </a:lnTo>
                <a:lnTo>
                  <a:pt x="4357" y="234"/>
                </a:lnTo>
                <a:lnTo>
                  <a:pt x="4357" y="156"/>
                </a:lnTo>
                <a:lnTo>
                  <a:pt x="4357" y="78"/>
                </a:lnTo>
                <a:lnTo>
                  <a:pt x="4357" y="0"/>
                </a:lnTo>
                <a:lnTo>
                  <a:pt x="4223" y="5"/>
                </a:lnTo>
                <a:lnTo>
                  <a:pt x="4089" y="5"/>
                </a:lnTo>
                <a:lnTo>
                  <a:pt x="3950" y="9"/>
                </a:lnTo>
                <a:lnTo>
                  <a:pt x="3816" y="9"/>
                </a:lnTo>
                <a:lnTo>
                  <a:pt x="3677" y="13"/>
                </a:lnTo>
                <a:lnTo>
                  <a:pt x="3543" y="13"/>
                </a:lnTo>
                <a:lnTo>
                  <a:pt x="3405" y="18"/>
                </a:lnTo>
                <a:lnTo>
                  <a:pt x="3270" y="18"/>
                </a:lnTo>
                <a:lnTo>
                  <a:pt x="3136" y="22"/>
                </a:lnTo>
                <a:lnTo>
                  <a:pt x="2997" y="26"/>
                </a:lnTo>
                <a:lnTo>
                  <a:pt x="2859" y="31"/>
                </a:lnTo>
                <a:lnTo>
                  <a:pt x="2725" y="35"/>
                </a:lnTo>
                <a:lnTo>
                  <a:pt x="2590" y="35"/>
                </a:lnTo>
                <a:lnTo>
                  <a:pt x="2452" y="39"/>
                </a:lnTo>
                <a:lnTo>
                  <a:pt x="2317" y="44"/>
                </a:lnTo>
                <a:lnTo>
                  <a:pt x="2179" y="48"/>
                </a:lnTo>
                <a:lnTo>
                  <a:pt x="2114" y="52"/>
                </a:lnTo>
                <a:lnTo>
                  <a:pt x="2045" y="57"/>
                </a:lnTo>
                <a:lnTo>
                  <a:pt x="1975" y="57"/>
                </a:lnTo>
                <a:lnTo>
                  <a:pt x="1910" y="61"/>
                </a:lnTo>
                <a:lnTo>
                  <a:pt x="1841" y="65"/>
                </a:lnTo>
                <a:lnTo>
                  <a:pt x="1772" y="70"/>
                </a:lnTo>
                <a:lnTo>
                  <a:pt x="1702" y="70"/>
                </a:lnTo>
                <a:lnTo>
                  <a:pt x="1633" y="74"/>
                </a:lnTo>
                <a:lnTo>
                  <a:pt x="1568" y="78"/>
                </a:lnTo>
                <a:lnTo>
                  <a:pt x="1499" y="83"/>
                </a:lnTo>
                <a:lnTo>
                  <a:pt x="1434" y="87"/>
                </a:lnTo>
                <a:lnTo>
                  <a:pt x="1365" y="96"/>
                </a:lnTo>
                <a:lnTo>
                  <a:pt x="1295" y="100"/>
                </a:lnTo>
                <a:lnTo>
                  <a:pt x="1226" y="104"/>
                </a:lnTo>
                <a:lnTo>
                  <a:pt x="1157" y="109"/>
                </a:lnTo>
                <a:lnTo>
                  <a:pt x="1092" y="113"/>
                </a:lnTo>
                <a:lnTo>
                  <a:pt x="1010" y="126"/>
                </a:lnTo>
                <a:lnTo>
                  <a:pt x="927" y="139"/>
                </a:lnTo>
                <a:lnTo>
                  <a:pt x="845" y="148"/>
                </a:lnTo>
                <a:lnTo>
                  <a:pt x="763" y="161"/>
                </a:lnTo>
                <a:lnTo>
                  <a:pt x="680" y="178"/>
                </a:lnTo>
                <a:lnTo>
                  <a:pt x="598" y="200"/>
                </a:lnTo>
                <a:lnTo>
                  <a:pt x="520" y="217"/>
                </a:lnTo>
                <a:lnTo>
                  <a:pt x="438" y="239"/>
                </a:lnTo>
                <a:lnTo>
                  <a:pt x="386" y="269"/>
                </a:lnTo>
                <a:lnTo>
                  <a:pt x="330" y="295"/>
                </a:lnTo>
                <a:lnTo>
                  <a:pt x="273" y="325"/>
                </a:lnTo>
                <a:lnTo>
                  <a:pt x="221" y="356"/>
                </a:lnTo>
                <a:lnTo>
                  <a:pt x="191" y="390"/>
                </a:lnTo>
                <a:lnTo>
                  <a:pt x="165" y="429"/>
                </a:lnTo>
                <a:lnTo>
                  <a:pt x="139" y="464"/>
                </a:lnTo>
                <a:lnTo>
                  <a:pt x="109" y="503"/>
                </a:lnTo>
                <a:lnTo>
                  <a:pt x="96" y="667"/>
                </a:lnTo>
                <a:lnTo>
                  <a:pt x="83" y="832"/>
                </a:lnTo>
                <a:lnTo>
                  <a:pt x="70" y="997"/>
                </a:lnTo>
                <a:lnTo>
                  <a:pt x="57" y="1161"/>
                </a:lnTo>
                <a:lnTo>
                  <a:pt x="44" y="1321"/>
                </a:lnTo>
                <a:lnTo>
                  <a:pt x="31" y="1486"/>
                </a:lnTo>
                <a:lnTo>
                  <a:pt x="13" y="1651"/>
                </a:lnTo>
                <a:lnTo>
                  <a:pt x="0" y="1811"/>
                </a:lnTo>
                <a:lnTo>
                  <a:pt x="0" y="1820"/>
                </a:lnTo>
                <a:lnTo>
                  <a:pt x="0" y="1824"/>
                </a:lnTo>
                <a:close/>
              </a:path>
            </a:pathLst>
          </a:custGeom>
          <a:solidFill>
            <a:srgbClr val="F1BD8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1681164" y="2141541"/>
            <a:ext cx="6916738" cy="2874963"/>
          </a:xfrm>
          <a:custGeom>
            <a:avLst/>
            <a:gdLst/>
            <a:ahLst/>
            <a:cxnLst>
              <a:cxn ang="0">
                <a:pos x="31" y="1768"/>
              </a:cxn>
              <a:cxn ang="0">
                <a:pos x="83" y="1672"/>
              </a:cxn>
              <a:cxn ang="0">
                <a:pos x="139" y="1586"/>
              </a:cxn>
              <a:cxn ang="0">
                <a:pos x="191" y="1512"/>
              </a:cxn>
              <a:cxn ang="0">
                <a:pos x="273" y="1417"/>
              </a:cxn>
              <a:cxn ang="0">
                <a:pos x="386" y="1295"/>
              </a:cxn>
              <a:cxn ang="0">
                <a:pos x="520" y="1179"/>
              </a:cxn>
              <a:cxn ang="0">
                <a:pos x="680" y="1057"/>
              </a:cxn>
              <a:cxn ang="0">
                <a:pos x="845" y="958"/>
              </a:cxn>
              <a:cxn ang="0">
                <a:pos x="1010" y="875"/>
              </a:cxn>
              <a:cxn ang="0">
                <a:pos x="1157" y="810"/>
              </a:cxn>
              <a:cxn ang="0">
                <a:pos x="1295" y="763"/>
              </a:cxn>
              <a:cxn ang="0">
                <a:pos x="1434" y="719"/>
              </a:cxn>
              <a:cxn ang="0">
                <a:pos x="1568" y="672"/>
              </a:cxn>
              <a:cxn ang="0">
                <a:pos x="1702" y="633"/>
              </a:cxn>
              <a:cxn ang="0">
                <a:pos x="1841" y="607"/>
              </a:cxn>
              <a:cxn ang="0">
                <a:pos x="1975" y="572"/>
              </a:cxn>
              <a:cxn ang="0">
                <a:pos x="2114" y="546"/>
              </a:cxn>
              <a:cxn ang="0">
                <a:pos x="2317" y="511"/>
              </a:cxn>
              <a:cxn ang="0">
                <a:pos x="2590" y="472"/>
              </a:cxn>
              <a:cxn ang="0">
                <a:pos x="2859" y="438"/>
              </a:cxn>
              <a:cxn ang="0">
                <a:pos x="3136" y="399"/>
              </a:cxn>
              <a:cxn ang="0">
                <a:pos x="3405" y="369"/>
              </a:cxn>
              <a:cxn ang="0">
                <a:pos x="3677" y="347"/>
              </a:cxn>
              <a:cxn ang="0">
                <a:pos x="3950" y="325"/>
              </a:cxn>
              <a:cxn ang="0">
                <a:pos x="4223" y="304"/>
              </a:cxn>
              <a:cxn ang="0">
                <a:pos x="4357" y="217"/>
              </a:cxn>
              <a:cxn ang="0">
                <a:pos x="4357" y="74"/>
              </a:cxn>
              <a:cxn ang="0">
                <a:pos x="4223" y="0"/>
              </a:cxn>
              <a:cxn ang="0">
                <a:pos x="3950" y="9"/>
              </a:cxn>
              <a:cxn ang="0">
                <a:pos x="3677" y="9"/>
              </a:cxn>
              <a:cxn ang="0">
                <a:pos x="3405" y="13"/>
              </a:cxn>
              <a:cxn ang="0">
                <a:pos x="3136" y="22"/>
              </a:cxn>
              <a:cxn ang="0">
                <a:pos x="2859" y="31"/>
              </a:cxn>
              <a:cxn ang="0">
                <a:pos x="2590" y="44"/>
              </a:cxn>
              <a:cxn ang="0">
                <a:pos x="2317" y="48"/>
              </a:cxn>
              <a:cxn ang="0">
                <a:pos x="2114" y="57"/>
              </a:cxn>
              <a:cxn ang="0">
                <a:pos x="1975" y="65"/>
              </a:cxn>
              <a:cxn ang="0">
                <a:pos x="1841" y="74"/>
              </a:cxn>
              <a:cxn ang="0">
                <a:pos x="1702" y="83"/>
              </a:cxn>
              <a:cxn ang="0">
                <a:pos x="1568" y="87"/>
              </a:cxn>
              <a:cxn ang="0">
                <a:pos x="1434" y="100"/>
              </a:cxn>
              <a:cxn ang="0">
                <a:pos x="1295" y="113"/>
              </a:cxn>
              <a:cxn ang="0">
                <a:pos x="1157" y="130"/>
              </a:cxn>
              <a:cxn ang="0">
                <a:pos x="1010" y="148"/>
              </a:cxn>
              <a:cxn ang="0">
                <a:pos x="845" y="169"/>
              </a:cxn>
              <a:cxn ang="0">
                <a:pos x="680" y="208"/>
              </a:cxn>
              <a:cxn ang="0">
                <a:pos x="520" y="252"/>
              </a:cxn>
              <a:cxn ang="0">
                <a:pos x="386" y="304"/>
              </a:cxn>
              <a:cxn ang="0">
                <a:pos x="273" y="369"/>
              </a:cxn>
              <a:cxn ang="0">
                <a:pos x="191" y="438"/>
              </a:cxn>
              <a:cxn ang="0">
                <a:pos x="139" y="511"/>
              </a:cxn>
              <a:cxn ang="0">
                <a:pos x="96" y="706"/>
              </a:cxn>
              <a:cxn ang="0">
                <a:pos x="70" y="1018"/>
              </a:cxn>
              <a:cxn ang="0">
                <a:pos x="44" y="1330"/>
              </a:cxn>
              <a:cxn ang="0">
                <a:pos x="13" y="1642"/>
              </a:cxn>
              <a:cxn ang="0">
                <a:pos x="0" y="1807"/>
              </a:cxn>
            </a:cxnLst>
            <a:rect l="0" t="0" r="r" b="b"/>
            <a:pathLst>
              <a:path w="4357" h="1811">
                <a:moveTo>
                  <a:pt x="0" y="1811"/>
                </a:moveTo>
                <a:lnTo>
                  <a:pt x="31" y="1768"/>
                </a:lnTo>
                <a:lnTo>
                  <a:pt x="57" y="1720"/>
                </a:lnTo>
                <a:lnTo>
                  <a:pt x="83" y="1672"/>
                </a:lnTo>
                <a:lnTo>
                  <a:pt x="109" y="1625"/>
                </a:lnTo>
                <a:lnTo>
                  <a:pt x="139" y="1586"/>
                </a:lnTo>
                <a:lnTo>
                  <a:pt x="165" y="1551"/>
                </a:lnTo>
                <a:lnTo>
                  <a:pt x="191" y="1512"/>
                </a:lnTo>
                <a:lnTo>
                  <a:pt x="221" y="1473"/>
                </a:lnTo>
                <a:lnTo>
                  <a:pt x="273" y="1417"/>
                </a:lnTo>
                <a:lnTo>
                  <a:pt x="330" y="1356"/>
                </a:lnTo>
                <a:lnTo>
                  <a:pt x="386" y="1295"/>
                </a:lnTo>
                <a:lnTo>
                  <a:pt x="438" y="1239"/>
                </a:lnTo>
                <a:lnTo>
                  <a:pt x="520" y="1179"/>
                </a:lnTo>
                <a:lnTo>
                  <a:pt x="598" y="1118"/>
                </a:lnTo>
                <a:lnTo>
                  <a:pt x="680" y="1057"/>
                </a:lnTo>
                <a:lnTo>
                  <a:pt x="763" y="997"/>
                </a:lnTo>
                <a:lnTo>
                  <a:pt x="845" y="958"/>
                </a:lnTo>
                <a:lnTo>
                  <a:pt x="927" y="914"/>
                </a:lnTo>
                <a:lnTo>
                  <a:pt x="1010" y="875"/>
                </a:lnTo>
                <a:lnTo>
                  <a:pt x="1092" y="832"/>
                </a:lnTo>
                <a:lnTo>
                  <a:pt x="1157" y="810"/>
                </a:lnTo>
                <a:lnTo>
                  <a:pt x="1226" y="789"/>
                </a:lnTo>
                <a:lnTo>
                  <a:pt x="1295" y="763"/>
                </a:lnTo>
                <a:lnTo>
                  <a:pt x="1365" y="741"/>
                </a:lnTo>
                <a:lnTo>
                  <a:pt x="1434" y="719"/>
                </a:lnTo>
                <a:lnTo>
                  <a:pt x="1499" y="693"/>
                </a:lnTo>
                <a:lnTo>
                  <a:pt x="1568" y="672"/>
                </a:lnTo>
                <a:lnTo>
                  <a:pt x="1633" y="650"/>
                </a:lnTo>
                <a:lnTo>
                  <a:pt x="1702" y="633"/>
                </a:lnTo>
                <a:lnTo>
                  <a:pt x="1772" y="620"/>
                </a:lnTo>
                <a:lnTo>
                  <a:pt x="1841" y="607"/>
                </a:lnTo>
                <a:lnTo>
                  <a:pt x="1910" y="589"/>
                </a:lnTo>
                <a:lnTo>
                  <a:pt x="1975" y="572"/>
                </a:lnTo>
                <a:lnTo>
                  <a:pt x="2045" y="559"/>
                </a:lnTo>
                <a:lnTo>
                  <a:pt x="2114" y="546"/>
                </a:lnTo>
                <a:lnTo>
                  <a:pt x="2179" y="529"/>
                </a:lnTo>
                <a:lnTo>
                  <a:pt x="2317" y="511"/>
                </a:lnTo>
                <a:lnTo>
                  <a:pt x="2452" y="494"/>
                </a:lnTo>
                <a:lnTo>
                  <a:pt x="2590" y="472"/>
                </a:lnTo>
                <a:lnTo>
                  <a:pt x="2725" y="455"/>
                </a:lnTo>
                <a:lnTo>
                  <a:pt x="2859" y="438"/>
                </a:lnTo>
                <a:lnTo>
                  <a:pt x="2997" y="421"/>
                </a:lnTo>
                <a:lnTo>
                  <a:pt x="3136" y="399"/>
                </a:lnTo>
                <a:lnTo>
                  <a:pt x="3270" y="377"/>
                </a:lnTo>
                <a:lnTo>
                  <a:pt x="3405" y="369"/>
                </a:lnTo>
                <a:lnTo>
                  <a:pt x="3543" y="356"/>
                </a:lnTo>
                <a:lnTo>
                  <a:pt x="3677" y="347"/>
                </a:lnTo>
                <a:lnTo>
                  <a:pt x="3816" y="338"/>
                </a:lnTo>
                <a:lnTo>
                  <a:pt x="3950" y="325"/>
                </a:lnTo>
                <a:lnTo>
                  <a:pt x="4089" y="312"/>
                </a:lnTo>
                <a:lnTo>
                  <a:pt x="4223" y="304"/>
                </a:lnTo>
                <a:lnTo>
                  <a:pt x="4357" y="291"/>
                </a:lnTo>
                <a:lnTo>
                  <a:pt x="4357" y="217"/>
                </a:lnTo>
                <a:lnTo>
                  <a:pt x="4357" y="143"/>
                </a:lnTo>
                <a:lnTo>
                  <a:pt x="4357" y="74"/>
                </a:lnTo>
                <a:lnTo>
                  <a:pt x="4357" y="0"/>
                </a:lnTo>
                <a:lnTo>
                  <a:pt x="4223" y="0"/>
                </a:lnTo>
                <a:lnTo>
                  <a:pt x="4089" y="5"/>
                </a:lnTo>
                <a:lnTo>
                  <a:pt x="3950" y="9"/>
                </a:lnTo>
                <a:lnTo>
                  <a:pt x="3816" y="9"/>
                </a:lnTo>
                <a:lnTo>
                  <a:pt x="3677" y="9"/>
                </a:lnTo>
                <a:lnTo>
                  <a:pt x="3543" y="13"/>
                </a:lnTo>
                <a:lnTo>
                  <a:pt x="3405" y="13"/>
                </a:lnTo>
                <a:lnTo>
                  <a:pt x="3270" y="18"/>
                </a:lnTo>
                <a:lnTo>
                  <a:pt x="3136" y="22"/>
                </a:lnTo>
                <a:lnTo>
                  <a:pt x="2997" y="26"/>
                </a:lnTo>
                <a:lnTo>
                  <a:pt x="2859" y="31"/>
                </a:lnTo>
                <a:lnTo>
                  <a:pt x="2725" y="35"/>
                </a:lnTo>
                <a:lnTo>
                  <a:pt x="2590" y="44"/>
                </a:lnTo>
                <a:lnTo>
                  <a:pt x="2452" y="44"/>
                </a:lnTo>
                <a:lnTo>
                  <a:pt x="2317" y="48"/>
                </a:lnTo>
                <a:lnTo>
                  <a:pt x="2179" y="57"/>
                </a:lnTo>
                <a:lnTo>
                  <a:pt x="2114" y="57"/>
                </a:lnTo>
                <a:lnTo>
                  <a:pt x="2045" y="61"/>
                </a:lnTo>
                <a:lnTo>
                  <a:pt x="1975" y="65"/>
                </a:lnTo>
                <a:lnTo>
                  <a:pt x="1910" y="70"/>
                </a:lnTo>
                <a:lnTo>
                  <a:pt x="1841" y="74"/>
                </a:lnTo>
                <a:lnTo>
                  <a:pt x="1772" y="74"/>
                </a:lnTo>
                <a:lnTo>
                  <a:pt x="1702" y="83"/>
                </a:lnTo>
                <a:lnTo>
                  <a:pt x="1633" y="83"/>
                </a:lnTo>
                <a:lnTo>
                  <a:pt x="1568" y="87"/>
                </a:lnTo>
                <a:lnTo>
                  <a:pt x="1499" y="96"/>
                </a:lnTo>
                <a:lnTo>
                  <a:pt x="1434" y="100"/>
                </a:lnTo>
                <a:lnTo>
                  <a:pt x="1365" y="109"/>
                </a:lnTo>
                <a:lnTo>
                  <a:pt x="1295" y="113"/>
                </a:lnTo>
                <a:lnTo>
                  <a:pt x="1226" y="122"/>
                </a:lnTo>
                <a:lnTo>
                  <a:pt x="1157" y="130"/>
                </a:lnTo>
                <a:lnTo>
                  <a:pt x="1092" y="135"/>
                </a:lnTo>
                <a:lnTo>
                  <a:pt x="1010" y="148"/>
                </a:lnTo>
                <a:lnTo>
                  <a:pt x="927" y="161"/>
                </a:lnTo>
                <a:lnTo>
                  <a:pt x="845" y="169"/>
                </a:lnTo>
                <a:lnTo>
                  <a:pt x="763" y="182"/>
                </a:lnTo>
                <a:lnTo>
                  <a:pt x="680" y="208"/>
                </a:lnTo>
                <a:lnTo>
                  <a:pt x="598" y="230"/>
                </a:lnTo>
                <a:lnTo>
                  <a:pt x="520" y="252"/>
                </a:lnTo>
                <a:lnTo>
                  <a:pt x="438" y="273"/>
                </a:lnTo>
                <a:lnTo>
                  <a:pt x="386" y="304"/>
                </a:lnTo>
                <a:lnTo>
                  <a:pt x="330" y="338"/>
                </a:lnTo>
                <a:lnTo>
                  <a:pt x="273" y="369"/>
                </a:lnTo>
                <a:lnTo>
                  <a:pt x="221" y="399"/>
                </a:lnTo>
                <a:lnTo>
                  <a:pt x="191" y="438"/>
                </a:lnTo>
                <a:lnTo>
                  <a:pt x="165" y="472"/>
                </a:lnTo>
                <a:lnTo>
                  <a:pt x="139" y="511"/>
                </a:lnTo>
                <a:lnTo>
                  <a:pt x="109" y="550"/>
                </a:lnTo>
                <a:lnTo>
                  <a:pt x="96" y="706"/>
                </a:lnTo>
                <a:lnTo>
                  <a:pt x="83" y="862"/>
                </a:lnTo>
                <a:lnTo>
                  <a:pt x="70" y="1018"/>
                </a:lnTo>
                <a:lnTo>
                  <a:pt x="57" y="1174"/>
                </a:lnTo>
                <a:lnTo>
                  <a:pt x="44" y="1330"/>
                </a:lnTo>
                <a:lnTo>
                  <a:pt x="31" y="1486"/>
                </a:lnTo>
                <a:lnTo>
                  <a:pt x="13" y="1642"/>
                </a:lnTo>
                <a:lnTo>
                  <a:pt x="0" y="1798"/>
                </a:lnTo>
                <a:lnTo>
                  <a:pt x="0" y="1807"/>
                </a:lnTo>
                <a:lnTo>
                  <a:pt x="0" y="1811"/>
                </a:lnTo>
                <a:close/>
              </a:path>
            </a:pathLst>
          </a:custGeom>
          <a:solidFill>
            <a:srgbClr val="F0BB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1681164" y="2155828"/>
            <a:ext cx="6916738" cy="2860675"/>
          </a:xfrm>
          <a:custGeom>
            <a:avLst/>
            <a:gdLst/>
            <a:ahLst/>
            <a:cxnLst>
              <a:cxn ang="0">
                <a:pos x="31" y="1759"/>
              </a:cxn>
              <a:cxn ang="0">
                <a:pos x="83" y="1659"/>
              </a:cxn>
              <a:cxn ang="0">
                <a:pos x="139" y="1577"/>
              </a:cxn>
              <a:cxn ang="0">
                <a:pos x="191" y="1494"/>
              </a:cxn>
              <a:cxn ang="0">
                <a:pos x="273" y="1399"/>
              </a:cxn>
              <a:cxn ang="0">
                <a:pos x="386" y="1278"/>
              </a:cxn>
              <a:cxn ang="0">
                <a:pos x="520" y="1161"/>
              </a:cxn>
              <a:cxn ang="0">
                <a:pos x="680" y="1040"/>
              </a:cxn>
              <a:cxn ang="0">
                <a:pos x="845" y="940"/>
              </a:cxn>
              <a:cxn ang="0">
                <a:pos x="1010" y="858"/>
              </a:cxn>
              <a:cxn ang="0">
                <a:pos x="1157" y="793"/>
              </a:cxn>
              <a:cxn ang="0">
                <a:pos x="1295" y="745"/>
              </a:cxn>
              <a:cxn ang="0">
                <a:pos x="1434" y="702"/>
              </a:cxn>
              <a:cxn ang="0">
                <a:pos x="1568" y="654"/>
              </a:cxn>
              <a:cxn ang="0">
                <a:pos x="1702" y="619"/>
              </a:cxn>
              <a:cxn ang="0">
                <a:pos x="1841" y="589"/>
              </a:cxn>
              <a:cxn ang="0">
                <a:pos x="1975" y="559"/>
              </a:cxn>
              <a:cxn ang="0">
                <a:pos x="2114" y="528"/>
              </a:cxn>
              <a:cxn ang="0">
                <a:pos x="2317" y="494"/>
              </a:cxn>
              <a:cxn ang="0">
                <a:pos x="2590" y="455"/>
              </a:cxn>
              <a:cxn ang="0">
                <a:pos x="2859" y="420"/>
              </a:cxn>
              <a:cxn ang="0">
                <a:pos x="3136" y="381"/>
              </a:cxn>
              <a:cxn ang="0">
                <a:pos x="3405" y="355"/>
              </a:cxn>
              <a:cxn ang="0">
                <a:pos x="3677" y="334"/>
              </a:cxn>
              <a:cxn ang="0">
                <a:pos x="3950" y="308"/>
              </a:cxn>
              <a:cxn ang="0">
                <a:pos x="4223" y="286"/>
              </a:cxn>
              <a:cxn ang="0">
                <a:pos x="4357" y="208"/>
              </a:cxn>
              <a:cxn ang="0">
                <a:pos x="4357" y="69"/>
              </a:cxn>
              <a:cxn ang="0">
                <a:pos x="4223" y="0"/>
              </a:cxn>
              <a:cxn ang="0">
                <a:pos x="3950" y="9"/>
              </a:cxn>
              <a:cxn ang="0">
                <a:pos x="3677" y="13"/>
              </a:cxn>
              <a:cxn ang="0">
                <a:pos x="3405" y="17"/>
              </a:cxn>
              <a:cxn ang="0">
                <a:pos x="3136" y="26"/>
              </a:cxn>
              <a:cxn ang="0">
                <a:pos x="2859" y="39"/>
              </a:cxn>
              <a:cxn ang="0">
                <a:pos x="2590" y="48"/>
              </a:cxn>
              <a:cxn ang="0">
                <a:pos x="2317" y="61"/>
              </a:cxn>
              <a:cxn ang="0">
                <a:pos x="2114" y="65"/>
              </a:cxn>
              <a:cxn ang="0">
                <a:pos x="1975" y="74"/>
              </a:cxn>
              <a:cxn ang="0">
                <a:pos x="1841" y="87"/>
              </a:cxn>
              <a:cxn ang="0">
                <a:pos x="1702" y="91"/>
              </a:cxn>
              <a:cxn ang="0">
                <a:pos x="1568" y="104"/>
              </a:cxn>
              <a:cxn ang="0">
                <a:pos x="1434" y="121"/>
              </a:cxn>
              <a:cxn ang="0">
                <a:pos x="1295" y="134"/>
              </a:cxn>
              <a:cxn ang="0">
                <a:pos x="1157" y="147"/>
              </a:cxn>
              <a:cxn ang="0">
                <a:pos x="1010" y="169"/>
              </a:cxn>
              <a:cxn ang="0">
                <a:pos x="845" y="199"/>
              </a:cxn>
              <a:cxn ang="0">
                <a:pos x="680" y="238"/>
              </a:cxn>
              <a:cxn ang="0">
                <a:pos x="520" y="286"/>
              </a:cxn>
              <a:cxn ang="0">
                <a:pos x="386" y="347"/>
              </a:cxn>
              <a:cxn ang="0">
                <a:pos x="273" y="416"/>
              </a:cxn>
              <a:cxn ang="0">
                <a:pos x="191" y="485"/>
              </a:cxn>
              <a:cxn ang="0">
                <a:pos x="139" y="563"/>
              </a:cxn>
              <a:cxn ang="0">
                <a:pos x="96" y="749"/>
              </a:cxn>
              <a:cxn ang="0">
                <a:pos x="70" y="1044"/>
              </a:cxn>
              <a:cxn ang="0">
                <a:pos x="44" y="1343"/>
              </a:cxn>
              <a:cxn ang="0">
                <a:pos x="13" y="1637"/>
              </a:cxn>
              <a:cxn ang="0">
                <a:pos x="0" y="1793"/>
              </a:cxn>
            </a:cxnLst>
            <a:rect l="0" t="0" r="r" b="b"/>
            <a:pathLst>
              <a:path w="4357" h="1802">
                <a:moveTo>
                  <a:pt x="0" y="1802"/>
                </a:moveTo>
                <a:lnTo>
                  <a:pt x="31" y="1759"/>
                </a:lnTo>
                <a:lnTo>
                  <a:pt x="57" y="1711"/>
                </a:lnTo>
                <a:lnTo>
                  <a:pt x="83" y="1659"/>
                </a:lnTo>
                <a:lnTo>
                  <a:pt x="109" y="1611"/>
                </a:lnTo>
                <a:lnTo>
                  <a:pt x="139" y="1577"/>
                </a:lnTo>
                <a:lnTo>
                  <a:pt x="165" y="1533"/>
                </a:lnTo>
                <a:lnTo>
                  <a:pt x="191" y="1494"/>
                </a:lnTo>
                <a:lnTo>
                  <a:pt x="221" y="1460"/>
                </a:lnTo>
                <a:lnTo>
                  <a:pt x="273" y="1399"/>
                </a:lnTo>
                <a:lnTo>
                  <a:pt x="330" y="1338"/>
                </a:lnTo>
                <a:lnTo>
                  <a:pt x="386" y="1278"/>
                </a:lnTo>
                <a:lnTo>
                  <a:pt x="438" y="1221"/>
                </a:lnTo>
                <a:lnTo>
                  <a:pt x="520" y="1161"/>
                </a:lnTo>
                <a:lnTo>
                  <a:pt x="598" y="1100"/>
                </a:lnTo>
                <a:lnTo>
                  <a:pt x="680" y="1040"/>
                </a:lnTo>
                <a:lnTo>
                  <a:pt x="763" y="979"/>
                </a:lnTo>
                <a:lnTo>
                  <a:pt x="845" y="940"/>
                </a:lnTo>
                <a:lnTo>
                  <a:pt x="927" y="897"/>
                </a:lnTo>
                <a:lnTo>
                  <a:pt x="1010" y="858"/>
                </a:lnTo>
                <a:lnTo>
                  <a:pt x="1092" y="814"/>
                </a:lnTo>
                <a:lnTo>
                  <a:pt x="1157" y="793"/>
                </a:lnTo>
                <a:lnTo>
                  <a:pt x="1226" y="771"/>
                </a:lnTo>
                <a:lnTo>
                  <a:pt x="1295" y="745"/>
                </a:lnTo>
                <a:lnTo>
                  <a:pt x="1365" y="723"/>
                </a:lnTo>
                <a:lnTo>
                  <a:pt x="1434" y="702"/>
                </a:lnTo>
                <a:lnTo>
                  <a:pt x="1499" y="680"/>
                </a:lnTo>
                <a:lnTo>
                  <a:pt x="1568" y="654"/>
                </a:lnTo>
                <a:lnTo>
                  <a:pt x="1633" y="632"/>
                </a:lnTo>
                <a:lnTo>
                  <a:pt x="1702" y="619"/>
                </a:lnTo>
                <a:lnTo>
                  <a:pt x="1772" y="602"/>
                </a:lnTo>
                <a:lnTo>
                  <a:pt x="1841" y="589"/>
                </a:lnTo>
                <a:lnTo>
                  <a:pt x="1910" y="572"/>
                </a:lnTo>
                <a:lnTo>
                  <a:pt x="1975" y="559"/>
                </a:lnTo>
                <a:lnTo>
                  <a:pt x="2045" y="541"/>
                </a:lnTo>
                <a:lnTo>
                  <a:pt x="2114" y="528"/>
                </a:lnTo>
                <a:lnTo>
                  <a:pt x="2179" y="511"/>
                </a:lnTo>
                <a:lnTo>
                  <a:pt x="2317" y="494"/>
                </a:lnTo>
                <a:lnTo>
                  <a:pt x="2452" y="476"/>
                </a:lnTo>
                <a:lnTo>
                  <a:pt x="2590" y="455"/>
                </a:lnTo>
                <a:lnTo>
                  <a:pt x="2725" y="438"/>
                </a:lnTo>
                <a:lnTo>
                  <a:pt x="2859" y="420"/>
                </a:lnTo>
                <a:lnTo>
                  <a:pt x="2997" y="403"/>
                </a:lnTo>
                <a:lnTo>
                  <a:pt x="3136" y="381"/>
                </a:lnTo>
                <a:lnTo>
                  <a:pt x="3270" y="364"/>
                </a:lnTo>
                <a:lnTo>
                  <a:pt x="3405" y="355"/>
                </a:lnTo>
                <a:lnTo>
                  <a:pt x="3543" y="342"/>
                </a:lnTo>
                <a:lnTo>
                  <a:pt x="3677" y="334"/>
                </a:lnTo>
                <a:lnTo>
                  <a:pt x="3816" y="321"/>
                </a:lnTo>
                <a:lnTo>
                  <a:pt x="3950" y="308"/>
                </a:lnTo>
                <a:lnTo>
                  <a:pt x="4089" y="299"/>
                </a:lnTo>
                <a:lnTo>
                  <a:pt x="4223" y="286"/>
                </a:lnTo>
                <a:lnTo>
                  <a:pt x="4357" y="277"/>
                </a:lnTo>
                <a:lnTo>
                  <a:pt x="4357" y="208"/>
                </a:lnTo>
                <a:lnTo>
                  <a:pt x="4357" y="139"/>
                </a:lnTo>
                <a:lnTo>
                  <a:pt x="4357" y="69"/>
                </a:lnTo>
                <a:lnTo>
                  <a:pt x="4357" y="0"/>
                </a:lnTo>
                <a:lnTo>
                  <a:pt x="4223" y="0"/>
                </a:lnTo>
                <a:lnTo>
                  <a:pt x="4089" y="4"/>
                </a:lnTo>
                <a:lnTo>
                  <a:pt x="3950" y="9"/>
                </a:lnTo>
                <a:lnTo>
                  <a:pt x="3816" y="13"/>
                </a:lnTo>
                <a:lnTo>
                  <a:pt x="3677" y="13"/>
                </a:lnTo>
                <a:lnTo>
                  <a:pt x="3543" y="17"/>
                </a:lnTo>
                <a:lnTo>
                  <a:pt x="3405" y="17"/>
                </a:lnTo>
                <a:lnTo>
                  <a:pt x="3270" y="22"/>
                </a:lnTo>
                <a:lnTo>
                  <a:pt x="3136" y="26"/>
                </a:lnTo>
                <a:lnTo>
                  <a:pt x="2997" y="35"/>
                </a:lnTo>
                <a:lnTo>
                  <a:pt x="2859" y="39"/>
                </a:lnTo>
                <a:lnTo>
                  <a:pt x="2725" y="43"/>
                </a:lnTo>
                <a:lnTo>
                  <a:pt x="2590" y="48"/>
                </a:lnTo>
                <a:lnTo>
                  <a:pt x="2452" y="52"/>
                </a:lnTo>
                <a:lnTo>
                  <a:pt x="2317" y="61"/>
                </a:lnTo>
                <a:lnTo>
                  <a:pt x="2179" y="61"/>
                </a:lnTo>
                <a:lnTo>
                  <a:pt x="2114" y="65"/>
                </a:lnTo>
                <a:lnTo>
                  <a:pt x="2045" y="74"/>
                </a:lnTo>
                <a:lnTo>
                  <a:pt x="1975" y="74"/>
                </a:lnTo>
                <a:lnTo>
                  <a:pt x="1910" y="78"/>
                </a:lnTo>
                <a:lnTo>
                  <a:pt x="1841" y="87"/>
                </a:lnTo>
                <a:lnTo>
                  <a:pt x="1772" y="87"/>
                </a:lnTo>
                <a:lnTo>
                  <a:pt x="1702" y="91"/>
                </a:lnTo>
                <a:lnTo>
                  <a:pt x="1633" y="100"/>
                </a:lnTo>
                <a:lnTo>
                  <a:pt x="1568" y="104"/>
                </a:lnTo>
                <a:lnTo>
                  <a:pt x="1499" y="113"/>
                </a:lnTo>
                <a:lnTo>
                  <a:pt x="1434" y="121"/>
                </a:lnTo>
                <a:lnTo>
                  <a:pt x="1365" y="126"/>
                </a:lnTo>
                <a:lnTo>
                  <a:pt x="1295" y="134"/>
                </a:lnTo>
                <a:lnTo>
                  <a:pt x="1226" y="139"/>
                </a:lnTo>
                <a:lnTo>
                  <a:pt x="1157" y="147"/>
                </a:lnTo>
                <a:lnTo>
                  <a:pt x="1092" y="156"/>
                </a:lnTo>
                <a:lnTo>
                  <a:pt x="1010" y="169"/>
                </a:lnTo>
                <a:lnTo>
                  <a:pt x="927" y="186"/>
                </a:lnTo>
                <a:lnTo>
                  <a:pt x="845" y="199"/>
                </a:lnTo>
                <a:lnTo>
                  <a:pt x="763" y="217"/>
                </a:lnTo>
                <a:lnTo>
                  <a:pt x="680" y="238"/>
                </a:lnTo>
                <a:lnTo>
                  <a:pt x="598" y="264"/>
                </a:lnTo>
                <a:lnTo>
                  <a:pt x="520" y="286"/>
                </a:lnTo>
                <a:lnTo>
                  <a:pt x="438" y="312"/>
                </a:lnTo>
                <a:lnTo>
                  <a:pt x="386" y="347"/>
                </a:lnTo>
                <a:lnTo>
                  <a:pt x="330" y="381"/>
                </a:lnTo>
                <a:lnTo>
                  <a:pt x="273" y="416"/>
                </a:lnTo>
                <a:lnTo>
                  <a:pt x="221" y="446"/>
                </a:lnTo>
                <a:lnTo>
                  <a:pt x="191" y="485"/>
                </a:lnTo>
                <a:lnTo>
                  <a:pt x="165" y="524"/>
                </a:lnTo>
                <a:lnTo>
                  <a:pt x="139" y="563"/>
                </a:lnTo>
                <a:lnTo>
                  <a:pt x="109" y="602"/>
                </a:lnTo>
                <a:lnTo>
                  <a:pt x="96" y="749"/>
                </a:lnTo>
                <a:lnTo>
                  <a:pt x="83" y="897"/>
                </a:lnTo>
                <a:lnTo>
                  <a:pt x="70" y="1044"/>
                </a:lnTo>
                <a:lnTo>
                  <a:pt x="57" y="1191"/>
                </a:lnTo>
                <a:lnTo>
                  <a:pt x="44" y="1343"/>
                </a:lnTo>
                <a:lnTo>
                  <a:pt x="31" y="1490"/>
                </a:lnTo>
                <a:lnTo>
                  <a:pt x="13" y="1637"/>
                </a:lnTo>
                <a:lnTo>
                  <a:pt x="0" y="1785"/>
                </a:lnTo>
                <a:lnTo>
                  <a:pt x="0" y="1793"/>
                </a:lnTo>
                <a:lnTo>
                  <a:pt x="0" y="1802"/>
                </a:lnTo>
                <a:close/>
              </a:path>
            </a:pathLst>
          </a:custGeom>
          <a:solidFill>
            <a:srgbClr val="F0B88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1681164" y="2170114"/>
            <a:ext cx="6916738" cy="2846388"/>
          </a:xfrm>
          <a:custGeom>
            <a:avLst/>
            <a:gdLst/>
            <a:ahLst/>
            <a:cxnLst>
              <a:cxn ang="0">
                <a:pos x="31" y="1745"/>
              </a:cxn>
              <a:cxn ang="0">
                <a:pos x="83" y="1646"/>
              </a:cxn>
              <a:cxn ang="0">
                <a:pos x="139" y="1559"/>
              </a:cxn>
              <a:cxn ang="0">
                <a:pos x="191" y="1481"/>
              </a:cxn>
              <a:cxn ang="0">
                <a:pos x="273" y="1386"/>
              </a:cxn>
              <a:cxn ang="0">
                <a:pos x="386" y="1264"/>
              </a:cxn>
              <a:cxn ang="0">
                <a:pos x="520" y="1143"/>
              </a:cxn>
              <a:cxn ang="0">
                <a:pos x="680" y="1022"/>
              </a:cxn>
              <a:cxn ang="0">
                <a:pos x="845" y="918"/>
              </a:cxn>
              <a:cxn ang="0">
                <a:pos x="1010" y="840"/>
              </a:cxn>
              <a:cxn ang="0">
                <a:pos x="1157" y="775"/>
              </a:cxn>
              <a:cxn ang="0">
                <a:pos x="1295" y="732"/>
              </a:cxn>
              <a:cxn ang="0">
                <a:pos x="1434" y="684"/>
              </a:cxn>
              <a:cxn ang="0">
                <a:pos x="1568" y="636"/>
              </a:cxn>
              <a:cxn ang="0">
                <a:pos x="1702" y="602"/>
              </a:cxn>
              <a:cxn ang="0">
                <a:pos x="1841" y="571"/>
              </a:cxn>
              <a:cxn ang="0">
                <a:pos x="1975" y="541"/>
              </a:cxn>
              <a:cxn ang="0">
                <a:pos x="2114" y="511"/>
              </a:cxn>
              <a:cxn ang="0">
                <a:pos x="2317" y="476"/>
              </a:cxn>
              <a:cxn ang="0">
                <a:pos x="2590" y="442"/>
              </a:cxn>
              <a:cxn ang="0">
                <a:pos x="2859" y="407"/>
              </a:cxn>
              <a:cxn ang="0">
                <a:pos x="3136" y="368"/>
              </a:cxn>
              <a:cxn ang="0">
                <a:pos x="3405" y="338"/>
              </a:cxn>
              <a:cxn ang="0">
                <a:pos x="3677" y="316"/>
              </a:cxn>
              <a:cxn ang="0">
                <a:pos x="3950" y="294"/>
              </a:cxn>
              <a:cxn ang="0">
                <a:pos x="4223" y="273"/>
              </a:cxn>
              <a:cxn ang="0">
                <a:pos x="4357" y="199"/>
              </a:cxn>
              <a:cxn ang="0">
                <a:pos x="4357" y="65"/>
              </a:cxn>
              <a:cxn ang="0">
                <a:pos x="4223" y="4"/>
              </a:cxn>
              <a:cxn ang="0">
                <a:pos x="3950" y="8"/>
              </a:cxn>
              <a:cxn ang="0">
                <a:pos x="3677" y="17"/>
              </a:cxn>
              <a:cxn ang="0">
                <a:pos x="3405" y="26"/>
              </a:cxn>
              <a:cxn ang="0">
                <a:pos x="3136" y="30"/>
              </a:cxn>
              <a:cxn ang="0">
                <a:pos x="2859" y="43"/>
              </a:cxn>
              <a:cxn ang="0">
                <a:pos x="2590" y="56"/>
              </a:cxn>
              <a:cxn ang="0">
                <a:pos x="2317" y="65"/>
              </a:cxn>
              <a:cxn ang="0">
                <a:pos x="2114" y="78"/>
              </a:cxn>
              <a:cxn ang="0">
                <a:pos x="1975" y="86"/>
              </a:cxn>
              <a:cxn ang="0">
                <a:pos x="1841" y="95"/>
              </a:cxn>
              <a:cxn ang="0">
                <a:pos x="1702" y="108"/>
              </a:cxn>
              <a:cxn ang="0">
                <a:pos x="1568" y="121"/>
              </a:cxn>
              <a:cxn ang="0">
                <a:pos x="1434" y="138"/>
              </a:cxn>
              <a:cxn ang="0">
                <a:pos x="1295" y="151"/>
              </a:cxn>
              <a:cxn ang="0">
                <a:pos x="1157" y="169"/>
              </a:cxn>
              <a:cxn ang="0">
                <a:pos x="1010" y="195"/>
              </a:cxn>
              <a:cxn ang="0">
                <a:pos x="845" y="225"/>
              </a:cxn>
              <a:cxn ang="0">
                <a:pos x="680" y="268"/>
              </a:cxn>
              <a:cxn ang="0">
                <a:pos x="520" y="325"/>
              </a:cxn>
              <a:cxn ang="0">
                <a:pos x="386" y="390"/>
              </a:cxn>
              <a:cxn ang="0">
                <a:pos x="273" y="459"/>
              </a:cxn>
              <a:cxn ang="0">
                <a:pos x="191" y="537"/>
              </a:cxn>
              <a:cxn ang="0">
                <a:pos x="139" y="615"/>
              </a:cxn>
              <a:cxn ang="0">
                <a:pos x="96" y="792"/>
              </a:cxn>
              <a:cxn ang="0">
                <a:pos x="70" y="1074"/>
              </a:cxn>
              <a:cxn ang="0">
                <a:pos x="44" y="1351"/>
              </a:cxn>
              <a:cxn ang="0">
                <a:pos x="13" y="1633"/>
              </a:cxn>
              <a:cxn ang="0">
                <a:pos x="0" y="1784"/>
              </a:cxn>
            </a:cxnLst>
            <a:rect l="0" t="0" r="r" b="b"/>
            <a:pathLst>
              <a:path w="4357" h="1793">
                <a:moveTo>
                  <a:pt x="0" y="1793"/>
                </a:moveTo>
                <a:lnTo>
                  <a:pt x="31" y="1745"/>
                </a:lnTo>
                <a:lnTo>
                  <a:pt x="57" y="1698"/>
                </a:lnTo>
                <a:lnTo>
                  <a:pt x="83" y="1646"/>
                </a:lnTo>
                <a:lnTo>
                  <a:pt x="109" y="1598"/>
                </a:lnTo>
                <a:lnTo>
                  <a:pt x="139" y="1559"/>
                </a:lnTo>
                <a:lnTo>
                  <a:pt x="165" y="1520"/>
                </a:lnTo>
                <a:lnTo>
                  <a:pt x="191" y="1481"/>
                </a:lnTo>
                <a:lnTo>
                  <a:pt x="221" y="1442"/>
                </a:lnTo>
                <a:lnTo>
                  <a:pt x="273" y="1386"/>
                </a:lnTo>
                <a:lnTo>
                  <a:pt x="330" y="1325"/>
                </a:lnTo>
                <a:lnTo>
                  <a:pt x="386" y="1264"/>
                </a:lnTo>
                <a:lnTo>
                  <a:pt x="438" y="1204"/>
                </a:lnTo>
                <a:lnTo>
                  <a:pt x="520" y="1143"/>
                </a:lnTo>
                <a:lnTo>
                  <a:pt x="598" y="1083"/>
                </a:lnTo>
                <a:lnTo>
                  <a:pt x="680" y="1022"/>
                </a:lnTo>
                <a:lnTo>
                  <a:pt x="763" y="961"/>
                </a:lnTo>
                <a:lnTo>
                  <a:pt x="845" y="918"/>
                </a:lnTo>
                <a:lnTo>
                  <a:pt x="927" y="879"/>
                </a:lnTo>
                <a:lnTo>
                  <a:pt x="1010" y="840"/>
                </a:lnTo>
                <a:lnTo>
                  <a:pt x="1092" y="797"/>
                </a:lnTo>
                <a:lnTo>
                  <a:pt x="1157" y="775"/>
                </a:lnTo>
                <a:lnTo>
                  <a:pt x="1226" y="753"/>
                </a:lnTo>
                <a:lnTo>
                  <a:pt x="1295" y="732"/>
                </a:lnTo>
                <a:lnTo>
                  <a:pt x="1365" y="706"/>
                </a:lnTo>
                <a:lnTo>
                  <a:pt x="1434" y="684"/>
                </a:lnTo>
                <a:lnTo>
                  <a:pt x="1499" y="662"/>
                </a:lnTo>
                <a:lnTo>
                  <a:pt x="1568" y="636"/>
                </a:lnTo>
                <a:lnTo>
                  <a:pt x="1633" y="615"/>
                </a:lnTo>
                <a:lnTo>
                  <a:pt x="1702" y="602"/>
                </a:lnTo>
                <a:lnTo>
                  <a:pt x="1772" y="584"/>
                </a:lnTo>
                <a:lnTo>
                  <a:pt x="1841" y="571"/>
                </a:lnTo>
                <a:lnTo>
                  <a:pt x="1910" y="554"/>
                </a:lnTo>
                <a:lnTo>
                  <a:pt x="1975" y="541"/>
                </a:lnTo>
                <a:lnTo>
                  <a:pt x="2045" y="528"/>
                </a:lnTo>
                <a:lnTo>
                  <a:pt x="2114" y="511"/>
                </a:lnTo>
                <a:lnTo>
                  <a:pt x="2179" y="493"/>
                </a:lnTo>
                <a:lnTo>
                  <a:pt x="2317" y="476"/>
                </a:lnTo>
                <a:lnTo>
                  <a:pt x="2452" y="459"/>
                </a:lnTo>
                <a:lnTo>
                  <a:pt x="2590" y="442"/>
                </a:lnTo>
                <a:lnTo>
                  <a:pt x="2725" y="424"/>
                </a:lnTo>
                <a:lnTo>
                  <a:pt x="2859" y="407"/>
                </a:lnTo>
                <a:lnTo>
                  <a:pt x="2997" y="390"/>
                </a:lnTo>
                <a:lnTo>
                  <a:pt x="3136" y="368"/>
                </a:lnTo>
                <a:lnTo>
                  <a:pt x="3270" y="351"/>
                </a:lnTo>
                <a:lnTo>
                  <a:pt x="3405" y="338"/>
                </a:lnTo>
                <a:lnTo>
                  <a:pt x="3543" y="329"/>
                </a:lnTo>
                <a:lnTo>
                  <a:pt x="3677" y="316"/>
                </a:lnTo>
                <a:lnTo>
                  <a:pt x="3816" y="307"/>
                </a:lnTo>
                <a:lnTo>
                  <a:pt x="3950" y="294"/>
                </a:lnTo>
                <a:lnTo>
                  <a:pt x="4089" y="286"/>
                </a:lnTo>
                <a:lnTo>
                  <a:pt x="4223" y="273"/>
                </a:lnTo>
                <a:lnTo>
                  <a:pt x="4357" y="264"/>
                </a:lnTo>
                <a:lnTo>
                  <a:pt x="4357" y="199"/>
                </a:lnTo>
                <a:lnTo>
                  <a:pt x="4357" y="130"/>
                </a:lnTo>
                <a:lnTo>
                  <a:pt x="4357" y="65"/>
                </a:lnTo>
                <a:lnTo>
                  <a:pt x="4357" y="0"/>
                </a:lnTo>
                <a:lnTo>
                  <a:pt x="4223" y="4"/>
                </a:lnTo>
                <a:lnTo>
                  <a:pt x="4089" y="4"/>
                </a:lnTo>
                <a:lnTo>
                  <a:pt x="3950" y="8"/>
                </a:lnTo>
                <a:lnTo>
                  <a:pt x="3816" y="13"/>
                </a:lnTo>
                <a:lnTo>
                  <a:pt x="3677" y="17"/>
                </a:lnTo>
                <a:lnTo>
                  <a:pt x="3543" y="17"/>
                </a:lnTo>
                <a:lnTo>
                  <a:pt x="3405" y="26"/>
                </a:lnTo>
                <a:lnTo>
                  <a:pt x="3270" y="26"/>
                </a:lnTo>
                <a:lnTo>
                  <a:pt x="3136" y="30"/>
                </a:lnTo>
                <a:lnTo>
                  <a:pt x="2997" y="39"/>
                </a:lnTo>
                <a:lnTo>
                  <a:pt x="2859" y="43"/>
                </a:lnTo>
                <a:lnTo>
                  <a:pt x="2725" y="52"/>
                </a:lnTo>
                <a:lnTo>
                  <a:pt x="2590" y="56"/>
                </a:lnTo>
                <a:lnTo>
                  <a:pt x="2452" y="60"/>
                </a:lnTo>
                <a:lnTo>
                  <a:pt x="2317" y="65"/>
                </a:lnTo>
                <a:lnTo>
                  <a:pt x="2179" y="69"/>
                </a:lnTo>
                <a:lnTo>
                  <a:pt x="2114" y="78"/>
                </a:lnTo>
                <a:lnTo>
                  <a:pt x="2045" y="82"/>
                </a:lnTo>
                <a:lnTo>
                  <a:pt x="1975" y="86"/>
                </a:lnTo>
                <a:lnTo>
                  <a:pt x="1910" y="91"/>
                </a:lnTo>
                <a:lnTo>
                  <a:pt x="1841" y="95"/>
                </a:lnTo>
                <a:lnTo>
                  <a:pt x="1772" y="104"/>
                </a:lnTo>
                <a:lnTo>
                  <a:pt x="1702" y="108"/>
                </a:lnTo>
                <a:lnTo>
                  <a:pt x="1633" y="112"/>
                </a:lnTo>
                <a:lnTo>
                  <a:pt x="1568" y="121"/>
                </a:lnTo>
                <a:lnTo>
                  <a:pt x="1499" y="130"/>
                </a:lnTo>
                <a:lnTo>
                  <a:pt x="1434" y="138"/>
                </a:lnTo>
                <a:lnTo>
                  <a:pt x="1365" y="143"/>
                </a:lnTo>
                <a:lnTo>
                  <a:pt x="1295" y="151"/>
                </a:lnTo>
                <a:lnTo>
                  <a:pt x="1226" y="160"/>
                </a:lnTo>
                <a:lnTo>
                  <a:pt x="1157" y="169"/>
                </a:lnTo>
                <a:lnTo>
                  <a:pt x="1092" y="177"/>
                </a:lnTo>
                <a:lnTo>
                  <a:pt x="1010" y="195"/>
                </a:lnTo>
                <a:lnTo>
                  <a:pt x="927" y="212"/>
                </a:lnTo>
                <a:lnTo>
                  <a:pt x="845" y="225"/>
                </a:lnTo>
                <a:lnTo>
                  <a:pt x="763" y="242"/>
                </a:lnTo>
                <a:lnTo>
                  <a:pt x="680" y="268"/>
                </a:lnTo>
                <a:lnTo>
                  <a:pt x="598" y="299"/>
                </a:lnTo>
                <a:lnTo>
                  <a:pt x="520" y="325"/>
                </a:lnTo>
                <a:lnTo>
                  <a:pt x="438" y="355"/>
                </a:lnTo>
                <a:lnTo>
                  <a:pt x="386" y="390"/>
                </a:lnTo>
                <a:lnTo>
                  <a:pt x="330" y="424"/>
                </a:lnTo>
                <a:lnTo>
                  <a:pt x="273" y="459"/>
                </a:lnTo>
                <a:lnTo>
                  <a:pt x="221" y="493"/>
                </a:lnTo>
                <a:lnTo>
                  <a:pt x="191" y="537"/>
                </a:lnTo>
                <a:lnTo>
                  <a:pt x="165" y="576"/>
                </a:lnTo>
                <a:lnTo>
                  <a:pt x="139" y="615"/>
                </a:lnTo>
                <a:lnTo>
                  <a:pt x="109" y="649"/>
                </a:lnTo>
                <a:lnTo>
                  <a:pt x="96" y="792"/>
                </a:lnTo>
                <a:lnTo>
                  <a:pt x="83" y="935"/>
                </a:lnTo>
                <a:lnTo>
                  <a:pt x="70" y="1074"/>
                </a:lnTo>
                <a:lnTo>
                  <a:pt x="57" y="1212"/>
                </a:lnTo>
                <a:lnTo>
                  <a:pt x="44" y="1351"/>
                </a:lnTo>
                <a:lnTo>
                  <a:pt x="31" y="1494"/>
                </a:lnTo>
                <a:lnTo>
                  <a:pt x="13" y="1633"/>
                </a:lnTo>
                <a:lnTo>
                  <a:pt x="0" y="1776"/>
                </a:lnTo>
                <a:lnTo>
                  <a:pt x="0" y="1784"/>
                </a:lnTo>
                <a:lnTo>
                  <a:pt x="0" y="1793"/>
                </a:lnTo>
                <a:close/>
              </a:path>
            </a:pathLst>
          </a:custGeom>
          <a:solidFill>
            <a:srgbClr val="F0B5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1681164" y="2182814"/>
            <a:ext cx="6916738" cy="2833688"/>
          </a:xfrm>
          <a:custGeom>
            <a:avLst/>
            <a:gdLst/>
            <a:ahLst/>
            <a:cxnLst>
              <a:cxn ang="0">
                <a:pos x="31" y="1737"/>
              </a:cxn>
              <a:cxn ang="0">
                <a:pos x="83" y="1638"/>
              </a:cxn>
              <a:cxn ang="0">
                <a:pos x="139" y="1551"/>
              </a:cxn>
              <a:cxn ang="0">
                <a:pos x="191" y="1469"/>
              </a:cxn>
              <a:cxn ang="0">
                <a:pos x="273" y="1369"/>
              </a:cxn>
              <a:cxn ang="0">
                <a:pos x="386" y="1248"/>
              </a:cxn>
              <a:cxn ang="0">
                <a:pos x="520" y="1127"/>
              </a:cxn>
              <a:cxn ang="0">
                <a:pos x="680" y="1005"/>
              </a:cxn>
              <a:cxn ang="0">
                <a:pos x="845" y="906"/>
              </a:cxn>
              <a:cxn ang="0">
                <a:pos x="1010" y="823"/>
              </a:cxn>
              <a:cxn ang="0">
                <a:pos x="1157" y="758"/>
              </a:cxn>
              <a:cxn ang="0">
                <a:pos x="1295" y="711"/>
              </a:cxn>
              <a:cxn ang="0">
                <a:pos x="1434" y="667"/>
              </a:cxn>
              <a:cxn ang="0">
                <a:pos x="1568" y="620"/>
              </a:cxn>
              <a:cxn ang="0">
                <a:pos x="1702" y="585"/>
              </a:cxn>
              <a:cxn ang="0">
                <a:pos x="1841" y="555"/>
              </a:cxn>
              <a:cxn ang="0">
                <a:pos x="1975" y="524"/>
              </a:cxn>
              <a:cxn ang="0">
                <a:pos x="2114" y="494"/>
              </a:cxn>
              <a:cxn ang="0">
                <a:pos x="2317" y="464"/>
              </a:cxn>
              <a:cxn ang="0">
                <a:pos x="2590" y="425"/>
              </a:cxn>
              <a:cxn ang="0">
                <a:pos x="2859" y="390"/>
              </a:cxn>
              <a:cxn ang="0">
                <a:pos x="3136" y="351"/>
              </a:cxn>
              <a:cxn ang="0">
                <a:pos x="3405" y="325"/>
              </a:cxn>
              <a:cxn ang="0">
                <a:pos x="3677" y="304"/>
              </a:cxn>
              <a:cxn ang="0">
                <a:pos x="3950" y="282"/>
              </a:cxn>
              <a:cxn ang="0">
                <a:pos x="4223" y="260"/>
              </a:cxn>
              <a:cxn ang="0">
                <a:pos x="4357" y="187"/>
              </a:cxn>
              <a:cxn ang="0">
                <a:pos x="4357" y="61"/>
              </a:cxn>
              <a:cxn ang="0">
                <a:pos x="4223" y="5"/>
              </a:cxn>
              <a:cxn ang="0">
                <a:pos x="3950" y="13"/>
              </a:cxn>
              <a:cxn ang="0">
                <a:pos x="3677" y="18"/>
              </a:cxn>
              <a:cxn ang="0">
                <a:pos x="3405" y="26"/>
              </a:cxn>
              <a:cxn ang="0">
                <a:pos x="3136" y="35"/>
              </a:cxn>
              <a:cxn ang="0">
                <a:pos x="2859" y="48"/>
              </a:cxn>
              <a:cxn ang="0">
                <a:pos x="2590" y="61"/>
              </a:cxn>
              <a:cxn ang="0">
                <a:pos x="2317" y="74"/>
              </a:cxn>
              <a:cxn ang="0">
                <a:pos x="2114" y="87"/>
              </a:cxn>
              <a:cxn ang="0">
                <a:pos x="1975" y="100"/>
              </a:cxn>
              <a:cxn ang="0">
                <a:pos x="1841" y="109"/>
              </a:cxn>
              <a:cxn ang="0">
                <a:pos x="1702" y="122"/>
              </a:cxn>
              <a:cxn ang="0">
                <a:pos x="1568" y="135"/>
              </a:cxn>
              <a:cxn ang="0">
                <a:pos x="1434" y="156"/>
              </a:cxn>
              <a:cxn ang="0">
                <a:pos x="1295" y="174"/>
              </a:cxn>
              <a:cxn ang="0">
                <a:pos x="1157" y="191"/>
              </a:cxn>
              <a:cxn ang="0">
                <a:pos x="1010" y="217"/>
              </a:cxn>
              <a:cxn ang="0">
                <a:pos x="845" y="256"/>
              </a:cxn>
              <a:cxn ang="0">
                <a:pos x="680" y="304"/>
              </a:cxn>
              <a:cxn ang="0">
                <a:pos x="520" y="364"/>
              </a:cxn>
              <a:cxn ang="0">
                <a:pos x="386" y="434"/>
              </a:cxn>
              <a:cxn ang="0">
                <a:pos x="273" y="507"/>
              </a:cxn>
              <a:cxn ang="0">
                <a:pos x="191" y="585"/>
              </a:cxn>
              <a:cxn ang="0">
                <a:pos x="139" y="663"/>
              </a:cxn>
              <a:cxn ang="0">
                <a:pos x="96" y="836"/>
              </a:cxn>
              <a:cxn ang="0">
                <a:pos x="70" y="1101"/>
              </a:cxn>
              <a:cxn ang="0">
                <a:pos x="44" y="1365"/>
              </a:cxn>
              <a:cxn ang="0">
                <a:pos x="13" y="1633"/>
              </a:cxn>
              <a:cxn ang="0">
                <a:pos x="0" y="1772"/>
              </a:cxn>
            </a:cxnLst>
            <a:rect l="0" t="0" r="r" b="b"/>
            <a:pathLst>
              <a:path w="4357" h="1785">
                <a:moveTo>
                  <a:pt x="0" y="1785"/>
                </a:moveTo>
                <a:lnTo>
                  <a:pt x="31" y="1737"/>
                </a:lnTo>
                <a:lnTo>
                  <a:pt x="57" y="1685"/>
                </a:lnTo>
                <a:lnTo>
                  <a:pt x="83" y="1638"/>
                </a:lnTo>
                <a:lnTo>
                  <a:pt x="109" y="1590"/>
                </a:lnTo>
                <a:lnTo>
                  <a:pt x="139" y="1551"/>
                </a:lnTo>
                <a:lnTo>
                  <a:pt x="165" y="1508"/>
                </a:lnTo>
                <a:lnTo>
                  <a:pt x="191" y="1469"/>
                </a:lnTo>
                <a:lnTo>
                  <a:pt x="221" y="1430"/>
                </a:lnTo>
                <a:lnTo>
                  <a:pt x="273" y="1369"/>
                </a:lnTo>
                <a:lnTo>
                  <a:pt x="330" y="1308"/>
                </a:lnTo>
                <a:lnTo>
                  <a:pt x="386" y="1248"/>
                </a:lnTo>
                <a:lnTo>
                  <a:pt x="438" y="1187"/>
                </a:lnTo>
                <a:lnTo>
                  <a:pt x="520" y="1127"/>
                </a:lnTo>
                <a:lnTo>
                  <a:pt x="598" y="1066"/>
                </a:lnTo>
                <a:lnTo>
                  <a:pt x="680" y="1005"/>
                </a:lnTo>
                <a:lnTo>
                  <a:pt x="763" y="945"/>
                </a:lnTo>
                <a:lnTo>
                  <a:pt x="845" y="906"/>
                </a:lnTo>
                <a:lnTo>
                  <a:pt x="927" y="862"/>
                </a:lnTo>
                <a:lnTo>
                  <a:pt x="1010" y="823"/>
                </a:lnTo>
                <a:lnTo>
                  <a:pt x="1092" y="780"/>
                </a:lnTo>
                <a:lnTo>
                  <a:pt x="1157" y="758"/>
                </a:lnTo>
                <a:lnTo>
                  <a:pt x="1226" y="737"/>
                </a:lnTo>
                <a:lnTo>
                  <a:pt x="1295" y="711"/>
                </a:lnTo>
                <a:lnTo>
                  <a:pt x="1365" y="689"/>
                </a:lnTo>
                <a:lnTo>
                  <a:pt x="1434" y="667"/>
                </a:lnTo>
                <a:lnTo>
                  <a:pt x="1499" y="646"/>
                </a:lnTo>
                <a:lnTo>
                  <a:pt x="1568" y="620"/>
                </a:lnTo>
                <a:lnTo>
                  <a:pt x="1633" y="598"/>
                </a:lnTo>
                <a:lnTo>
                  <a:pt x="1702" y="585"/>
                </a:lnTo>
                <a:lnTo>
                  <a:pt x="1772" y="568"/>
                </a:lnTo>
                <a:lnTo>
                  <a:pt x="1841" y="555"/>
                </a:lnTo>
                <a:lnTo>
                  <a:pt x="1910" y="542"/>
                </a:lnTo>
                <a:lnTo>
                  <a:pt x="1975" y="524"/>
                </a:lnTo>
                <a:lnTo>
                  <a:pt x="2045" y="511"/>
                </a:lnTo>
                <a:lnTo>
                  <a:pt x="2114" y="494"/>
                </a:lnTo>
                <a:lnTo>
                  <a:pt x="2179" y="481"/>
                </a:lnTo>
                <a:lnTo>
                  <a:pt x="2317" y="464"/>
                </a:lnTo>
                <a:lnTo>
                  <a:pt x="2452" y="446"/>
                </a:lnTo>
                <a:lnTo>
                  <a:pt x="2590" y="425"/>
                </a:lnTo>
                <a:lnTo>
                  <a:pt x="2725" y="408"/>
                </a:lnTo>
                <a:lnTo>
                  <a:pt x="2859" y="390"/>
                </a:lnTo>
                <a:lnTo>
                  <a:pt x="2997" y="373"/>
                </a:lnTo>
                <a:lnTo>
                  <a:pt x="3136" y="351"/>
                </a:lnTo>
                <a:lnTo>
                  <a:pt x="3270" y="334"/>
                </a:lnTo>
                <a:lnTo>
                  <a:pt x="3405" y="325"/>
                </a:lnTo>
                <a:lnTo>
                  <a:pt x="3543" y="312"/>
                </a:lnTo>
                <a:lnTo>
                  <a:pt x="3677" y="304"/>
                </a:lnTo>
                <a:lnTo>
                  <a:pt x="3816" y="291"/>
                </a:lnTo>
                <a:lnTo>
                  <a:pt x="3950" y="282"/>
                </a:lnTo>
                <a:lnTo>
                  <a:pt x="4089" y="269"/>
                </a:lnTo>
                <a:lnTo>
                  <a:pt x="4223" y="260"/>
                </a:lnTo>
                <a:lnTo>
                  <a:pt x="4357" y="252"/>
                </a:lnTo>
                <a:lnTo>
                  <a:pt x="4357" y="187"/>
                </a:lnTo>
                <a:lnTo>
                  <a:pt x="4357" y="126"/>
                </a:lnTo>
                <a:lnTo>
                  <a:pt x="4357" y="61"/>
                </a:lnTo>
                <a:lnTo>
                  <a:pt x="4357" y="0"/>
                </a:lnTo>
                <a:lnTo>
                  <a:pt x="4223" y="5"/>
                </a:lnTo>
                <a:lnTo>
                  <a:pt x="4089" y="9"/>
                </a:lnTo>
                <a:lnTo>
                  <a:pt x="3950" y="13"/>
                </a:lnTo>
                <a:lnTo>
                  <a:pt x="3816" y="18"/>
                </a:lnTo>
                <a:lnTo>
                  <a:pt x="3677" y="18"/>
                </a:lnTo>
                <a:lnTo>
                  <a:pt x="3543" y="22"/>
                </a:lnTo>
                <a:lnTo>
                  <a:pt x="3405" y="26"/>
                </a:lnTo>
                <a:lnTo>
                  <a:pt x="3270" y="31"/>
                </a:lnTo>
                <a:lnTo>
                  <a:pt x="3136" y="35"/>
                </a:lnTo>
                <a:lnTo>
                  <a:pt x="2997" y="44"/>
                </a:lnTo>
                <a:lnTo>
                  <a:pt x="2859" y="48"/>
                </a:lnTo>
                <a:lnTo>
                  <a:pt x="2725" y="57"/>
                </a:lnTo>
                <a:lnTo>
                  <a:pt x="2590" y="61"/>
                </a:lnTo>
                <a:lnTo>
                  <a:pt x="2452" y="70"/>
                </a:lnTo>
                <a:lnTo>
                  <a:pt x="2317" y="74"/>
                </a:lnTo>
                <a:lnTo>
                  <a:pt x="2179" y="83"/>
                </a:lnTo>
                <a:lnTo>
                  <a:pt x="2114" y="87"/>
                </a:lnTo>
                <a:lnTo>
                  <a:pt x="2045" y="96"/>
                </a:lnTo>
                <a:lnTo>
                  <a:pt x="1975" y="100"/>
                </a:lnTo>
                <a:lnTo>
                  <a:pt x="1910" y="104"/>
                </a:lnTo>
                <a:lnTo>
                  <a:pt x="1841" y="109"/>
                </a:lnTo>
                <a:lnTo>
                  <a:pt x="1772" y="117"/>
                </a:lnTo>
                <a:lnTo>
                  <a:pt x="1702" y="122"/>
                </a:lnTo>
                <a:lnTo>
                  <a:pt x="1633" y="126"/>
                </a:lnTo>
                <a:lnTo>
                  <a:pt x="1568" y="135"/>
                </a:lnTo>
                <a:lnTo>
                  <a:pt x="1499" y="143"/>
                </a:lnTo>
                <a:lnTo>
                  <a:pt x="1434" y="156"/>
                </a:lnTo>
                <a:lnTo>
                  <a:pt x="1365" y="165"/>
                </a:lnTo>
                <a:lnTo>
                  <a:pt x="1295" y="174"/>
                </a:lnTo>
                <a:lnTo>
                  <a:pt x="1226" y="182"/>
                </a:lnTo>
                <a:lnTo>
                  <a:pt x="1157" y="191"/>
                </a:lnTo>
                <a:lnTo>
                  <a:pt x="1092" y="200"/>
                </a:lnTo>
                <a:lnTo>
                  <a:pt x="1010" y="217"/>
                </a:lnTo>
                <a:lnTo>
                  <a:pt x="927" y="239"/>
                </a:lnTo>
                <a:lnTo>
                  <a:pt x="845" y="256"/>
                </a:lnTo>
                <a:lnTo>
                  <a:pt x="763" y="269"/>
                </a:lnTo>
                <a:lnTo>
                  <a:pt x="680" y="304"/>
                </a:lnTo>
                <a:lnTo>
                  <a:pt x="598" y="330"/>
                </a:lnTo>
                <a:lnTo>
                  <a:pt x="520" y="364"/>
                </a:lnTo>
                <a:lnTo>
                  <a:pt x="438" y="395"/>
                </a:lnTo>
                <a:lnTo>
                  <a:pt x="386" y="434"/>
                </a:lnTo>
                <a:lnTo>
                  <a:pt x="330" y="468"/>
                </a:lnTo>
                <a:lnTo>
                  <a:pt x="273" y="507"/>
                </a:lnTo>
                <a:lnTo>
                  <a:pt x="221" y="546"/>
                </a:lnTo>
                <a:lnTo>
                  <a:pt x="191" y="585"/>
                </a:lnTo>
                <a:lnTo>
                  <a:pt x="165" y="624"/>
                </a:lnTo>
                <a:lnTo>
                  <a:pt x="139" y="663"/>
                </a:lnTo>
                <a:lnTo>
                  <a:pt x="109" y="702"/>
                </a:lnTo>
                <a:lnTo>
                  <a:pt x="96" y="836"/>
                </a:lnTo>
                <a:lnTo>
                  <a:pt x="83" y="971"/>
                </a:lnTo>
                <a:lnTo>
                  <a:pt x="70" y="1101"/>
                </a:lnTo>
                <a:lnTo>
                  <a:pt x="57" y="1235"/>
                </a:lnTo>
                <a:lnTo>
                  <a:pt x="44" y="1365"/>
                </a:lnTo>
                <a:lnTo>
                  <a:pt x="31" y="1499"/>
                </a:lnTo>
                <a:lnTo>
                  <a:pt x="13" y="1633"/>
                </a:lnTo>
                <a:lnTo>
                  <a:pt x="0" y="1763"/>
                </a:lnTo>
                <a:lnTo>
                  <a:pt x="0" y="1772"/>
                </a:lnTo>
                <a:lnTo>
                  <a:pt x="0" y="1785"/>
                </a:lnTo>
                <a:close/>
              </a:path>
            </a:pathLst>
          </a:custGeom>
          <a:solidFill>
            <a:srgbClr val="F0B28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1681164" y="2232028"/>
            <a:ext cx="6916738" cy="2784475"/>
          </a:xfrm>
          <a:custGeom>
            <a:avLst/>
            <a:gdLst/>
            <a:ahLst/>
            <a:cxnLst>
              <a:cxn ang="0">
                <a:pos x="31" y="1702"/>
              </a:cxn>
              <a:cxn ang="0">
                <a:pos x="83" y="1598"/>
              </a:cxn>
              <a:cxn ang="0">
                <a:pos x="139" y="1507"/>
              </a:cxn>
              <a:cxn ang="0">
                <a:pos x="191" y="1425"/>
              </a:cxn>
              <a:cxn ang="0">
                <a:pos x="273" y="1316"/>
              </a:cxn>
              <a:cxn ang="0">
                <a:pos x="386" y="1195"/>
              </a:cxn>
              <a:cxn ang="0">
                <a:pos x="520" y="1074"/>
              </a:cxn>
              <a:cxn ang="0">
                <a:pos x="680" y="948"/>
              </a:cxn>
              <a:cxn ang="0">
                <a:pos x="845" y="844"/>
              </a:cxn>
              <a:cxn ang="0">
                <a:pos x="1010" y="766"/>
              </a:cxn>
              <a:cxn ang="0">
                <a:pos x="1157" y="701"/>
              </a:cxn>
              <a:cxn ang="0">
                <a:pos x="1295" y="658"/>
              </a:cxn>
              <a:cxn ang="0">
                <a:pos x="1434" y="610"/>
              </a:cxn>
              <a:cxn ang="0">
                <a:pos x="1568" y="567"/>
              </a:cxn>
              <a:cxn ang="0">
                <a:pos x="1702" y="532"/>
              </a:cxn>
              <a:cxn ang="0">
                <a:pos x="1841" y="502"/>
              </a:cxn>
              <a:cxn ang="0">
                <a:pos x="1975" y="472"/>
              </a:cxn>
              <a:cxn ang="0">
                <a:pos x="2114" y="441"/>
              </a:cxn>
              <a:cxn ang="0">
                <a:pos x="2317" y="407"/>
              </a:cxn>
              <a:cxn ang="0">
                <a:pos x="2590" y="377"/>
              </a:cxn>
              <a:cxn ang="0">
                <a:pos x="2859" y="342"/>
              </a:cxn>
              <a:cxn ang="0">
                <a:pos x="3136" y="303"/>
              </a:cxn>
              <a:cxn ang="0">
                <a:pos x="3405" y="277"/>
              </a:cxn>
              <a:cxn ang="0">
                <a:pos x="3677" y="255"/>
              </a:cxn>
              <a:cxn ang="0">
                <a:pos x="3950" y="234"/>
              </a:cxn>
              <a:cxn ang="0">
                <a:pos x="4223" y="212"/>
              </a:cxn>
              <a:cxn ang="0">
                <a:pos x="4357" y="151"/>
              </a:cxn>
              <a:cxn ang="0">
                <a:pos x="4357" y="52"/>
              </a:cxn>
              <a:cxn ang="0">
                <a:pos x="4223" y="4"/>
              </a:cxn>
              <a:cxn ang="0">
                <a:pos x="3950" y="13"/>
              </a:cxn>
              <a:cxn ang="0">
                <a:pos x="3677" y="21"/>
              </a:cxn>
              <a:cxn ang="0">
                <a:pos x="3405" y="30"/>
              </a:cxn>
              <a:cxn ang="0">
                <a:pos x="3136" y="43"/>
              </a:cxn>
              <a:cxn ang="0">
                <a:pos x="2859" y="65"/>
              </a:cxn>
              <a:cxn ang="0">
                <a:pos x="2590" y="82"/>
              </a:cxn>
              <a:cxn ang="0">
                <a:pos x="2317" y="99"/>
              </a:cxn>
              <a:cxn ang="0">
                <a:pos x="2114" y="112"/>
              </a:cxn>
              <a:cxn ang="0">
                <a:pos x="1975" y="130"/>
              </a:cxn>
              <a:cxn ang="0">
                <a:pos x="1841" y="143"/>
              </a:cxn>
              <a:cxn ang="0">
                <a:pos x="1702" y="160"/>
              </a:cxn>
              <a:cxn ang="0">
                <a:pos x="1568" y="177"/>
              </a:cxn>
              <a:cxn ang="0">
                <a:pos x="1434" y="203"/>
              </a:cxn>
              <a:cxn ang="0">
                <a:pos x="1295" y="225"/>
              </a:cxn>
              <a:cxn ang="0">
                <a:pos x="1157" y="251"/>
              </a:cxn>
              <a:cxn ang="0">
                <a:pos x="1010" y="286"/>
              </a:cxn>
              <a:cxn ang="0">
                <a:pos x="845" y="333"/>
              </a:cxn>
              <a:cxn ang="0">
                <a:pos x="680" y="394"/>
              </a:cxn>
              <a:cxn ang="0">
                <a:pos x="520" y="467"/>
              </a:cxn>
              <a:cxn ang="0">
                <a:pos x="386" y="550"/>
              </a:cxn>
              <a:cxn ang="0">
                <a:pos x="273" y="641"/>
              </a:cxn>
              <a:cxn ang="0">
                <a:pos x="191" y="727"/>
              </a:cxn>
              <a:cxn ang="0">
                <a:pos x="139" y="810"/>
              </a:cxn>
              <a:cxn ang="0">
                <a:pos x="96" y="961"/>
              </a:cxn>
              <a:cxn ang="0">
                <a:pos x="70" y="1178"/>
              </a:cxn>
              <a:cxn ang="0">
                <a:pos x="44" y="1399"/>
              </a:cxn>
              <a:cxn ang="0">
                <a:pos x="13" y="1615"/>
              </a:cxn>
              <a:cxn ang="0">
                <a:pos x="0" y="1741"/>
              </a:cxn>
            </a:cxnLst>
            <a:rect l="0" t="0" r="r" b="b"/>
            <a:pathLst>
              <a:path w="4357" h="1754">
                <a:moveTo>
                  <a:pt x="0" y="1754"/>
                </a:moveTo>
                <a:lnTo>
                  <a:pt x="31" y="1702"/>
                </a:lnTo>
                <a:lnTo>
                  <a:pt x="57" y="1650"/>
                </a:lnTo>
                <a:lnTo>
                  <a:pt x="83" y="1598"/>
                </a:lnTo>
                <a:lnTo>
                  <a:pt x="109" y="1546"/>
                </a:lnTo>
                <a:lnTo>
                  <a:pt x="139" y="1507"/>
                </a:lnTo>
                <a:lnTo>
                  <a:pt x="165" y="1464"/>
                </a:lnTo>
                <a:lnTo>
                  <a:pt x="191" y="1425"/>
                </a:lnTo>
                <a:lnTo>
                  <a:pt x="221" y="1381"/>
                </a:lnTo>
                <a:lnTo>
                  <a:pt x="273" y="1316"/>
                </a:lnTo>
                <a:lnTo>
                  <a:pt x="330" y="1260"/>
                </a:lnTo>
                <a:lnTo>
                  <a:pt x="386" y="1195"/>
                </a:lnTo>
                <a:lnTo>
                  <a:pt x="438" y="1134"/>
                </a:lnTo>
                <a:lnTo>
                  <a:pt x="520" y="1074"/>
                </a:lnTo>
                <a:lnTo>
                  <a:pt x="598" y="1009"/>
                </a:lnTo>
                <a:lnTo>
                  <a:pt x="680" y="948"/>
                </a:lnTo>
                <a:lnTo>
                  <a:pt x="763" y="888"/>
                </a:lnTo>
                <a:lnTo>
                  <a:pt x="845" y="844"/>
                </a:lnTo>
                <a:lnTo>
                  <a:pt x="927" y="805"/>
                </a:lnTo>
                <a:lnTo>
                  <a:pt x="1010" y="766"/>
                </a:lnTo>
                <a:lnTo>
                  <a:pt x="1092" y="723"/>
                </a:lnTo>
                <a:lnTo>
                  <a:pt x="1157" y="701"/>
                </a:lnTo>
                <a:lnTo>
                  <a:pt x="1226" y="680"/>
                </a:lnTo>
                <a:lnTo>
                  <a:pt x="1295" y="658"/>
                </a:lnTo>
                <a:lnTo>
                  <a:pt x="1365" y="632"/>
                </a:lnTo>
                <a:lnTo>
                  <a:pt x="1434" y="610"/>
                </a:lnTo>
                <a:lnTo>
                  <a:pt x="1499" y="589"/>
                </a:lnTo>
                <a:lnTo>
                  <a:pt x="1568" y="567"/>
                </a:lnTo>
                <a:lnTo>
                  <a:pt x="1633" y="545"/>
                </a:lnTo>
                <a:lnTo>
                  <a:pt x="1702" y="532"/>
                </a:lnTo>
                <a:lnTo>
                  <a:pt x="1772" y="515"/>
                </a:lnTo>
                <a:lnTo>
                  <a:pt x="1841" y="502"/>
                </a:lnTo>
                <a:lnTo>
                  <a:pt x="1910" y="485"/>
                </a:lnTo>
                <a:lnTo>
                  <a:pt x="1975" y="472"/>
                </a:lnTo>
                <a:lnTo>
                  <a:pt x="2045" y="454"/>
                </a:lnTo>
                <a:lnTo>
                  <a:pt x="2114" y="441"/>
                </a:lnTo>
                <a:lnTo>
                  <a:pt x="2179" y="428"/>
                </a:lnTo>
                <a:lnTo>
                  <a:pt x="2317" y="407"/>
                </a:lnTo>
                <a:lnTo>
                  <a:pt x="2452" y="394"/>
                </a:lnTo>
                <a:lnTo>
                  <a:pt x="2590" y="377"/>
                </a:lnTo>
                <a:lnTo>
                  <a:pt x="2725" y="355"/>
                </a:lnTo>
                <a:lnTo>
                  <a:pt x="2859" y="342"/>
                </a:lnTo>
                <a:lnTo>
                  <a:pt x="2997" y="320"/>
                </a:lnTo>
                <a:lnTo>
                  <a:pt x="3136" y="303"/>
                </a:lnTo>
                <a:lnTo>
                  <a:pt x="3270" y="286"/>
                </a:lnTo>
                <a:lnTo>
                  <a:pt x="3405" y="277"/>
                </a:lnTo>
                <a:lnTo>
                  <a:pt x="3543" y="268"/>
                </a:lnTo>
                <a:lnTo>
                  <a:pt x="3677" y="255"/>
                </a:lnTo>
                <a:lnTo>
                  <a:pt x="3816" y="247"/>
                </a:lnTo>
                <a:lnTo>
                  <a:pt x="3950" y="234"/>
                </a:lnTo>
                <a:lnTo>
                  <a:pt x="4089" y="225"/>
                </a:lnTo>
                <a:lnTo>
                  <a:pt x="4223" y="212"/>
                </a:lnTo>
                <a:lnTo>
                  <a:pt x="4357" y="203"/>
                </a:lnTo>
                <a:lnTo>
                  <a:pt x="4357" y="151"/>
                </a:lnTo>
                <a:lnTo>
                  <a:pt x="4357" y="99"/>
                </a:lnTo>
                <a:lnTo>
                  <a:pt x="4357" y="52"/>
                </a:lnTo>
                <a:lnTo>
                  <a:pt x="4357" y="0"/>
                </a:lnTo>
                <a:lnTo>
                  <a:pt x="4223" y="4"/>
                </a:lnTo>
                <a:lnTo>
                  <a:pt x="4089" y="8"/>
                </a:lnTo>
                <a:lnTo>
                  <a:pt x="3950" y="13"/>
                </a:lnTo>
                <a:lnTo>
                  <a:pt x="3816" y="17"/>
                </a:lnTo>
                <a:lnTo>
                  <a:pt x="3677" y="21"/>
                </a:lnTo>
                <a:lnTo>
                  <a:pt x="3543" y="26"/>
                </a:lnTo>
                <a:lnTo>
                  <a:pt x="3405" y="30"/>
                </a:lnTo>
                <a:lnTo>
                  <a:pt x="3270" y="39"/>
                </a:lnTo>
                <a:lnTo>
                  <a:pt x="3136" y="43"/>
                </a:lnTo>
                <a:lnTo>
                  <a:pt x="2997" y="56"/>
                </a:lnTo>
                <a:lnTo>
                  <a:pt x="2859" y="65"/>
                </a:lnTo>
                <a:lnTo>
                  <a:pt x="2725" y="73"/>
                </a:lnTo>
                <a:lnTo>
                  <a:pt x="2590" y="82"/>
                </a:lnTo>
                <a:lnTo>
                  <a:pt x="2452" y="91"/>
                </a:lnTo>
                <a:lnTo>
                  <a:pt x="2317" y="99"/>
                </a:lnTo>
                <a:lnTo>
                  <a:pt x="2179" y="104"/>
                </a:lnTo>
                <a:lnTo>
                  <a:pt x="2114" y="112"/>
                </a:lnTo>
                <a:lnTo>
                  <a:pt x="2045" y="121"/>
                </a:lnTo>
                <a:lnTo>
                  <a:pt x="1975" y="130"/>
                </a:lnTo>
                <a:lnTo>
                  <a:pt x="1910" y="138"/>
                </a:lnTo>
                <a:lnTo>
                  <a:pt x="1841" y="143"/>
                </a:lnTo>
                <a:lnTo>
                  <a:pt x="1772" y="151"/>
                </a:lnTo>
                <a:lnTo>
                  <a:pt x="1702" y="160"/>
                </a:lnTo>
                <a:lnTo>
                  <a:pt x="1633" y="169"/>
                </a:lnTo>
                <a:lnTo>
                  <a:pt x="1568" y="177"/>
                </a:lnTo>
                <a:lnTo>
                  <a:pt x="1499" y="190"/>
                </a:lnTo>
                <a:lnTo>
                  <a:pt x="1434" y="203"/>
                </a:lnTo>
                <a:lnTo>
                  <a:pt x="1365" y="212"/>
                </a:lnTo>
                <a:lnTo>
                  <a:pt x="1295" y="225"/>
                </a:lnTo>
                <a:lnTo>
                  <a:pt x="1226" y="238"/>
                </a:lnTo>
                <a:lnTo>
                  <a:pt x="1157" y="251"/>
                </a:lnTo>
                <a:lnTo>
                  <a:pt x="1092" y="260"/>
                </a:lnTo>
                <a:lnTo>
                  <a:pt x="1010" y="286"/>
                </a:lnTo>
                <a:lnTo>
                  <a:pt x="927" y="307"/>
                </a:lnTo>
                <a:lnTo>
                  <a:pt x="845" y="333"/>
                </a:lnTo>
                <a:lnTo>
                  <a:pt x="763" y="355"/>
                </a:lnTo>
                <a:lnTo>
                  <a:pt x="680" y="394"/>
                </a:lnTo>
                <a:lnTo>
                  <a:pt x="598" y="433"/>
                </a:lnTo>
                <a:lnTo>
                  <a:pt x="520" y="467"/>
                </a:lnTo>
                <a:lnTo>
                  <a:pt x="438" y="506"/>
                </a:lnTo>
                <a:lnTo>
                  <a:pt x="386" y="550"/>
                </a:lnTo>
                <a:lnTo>
                  <a:pt x="330" y="597"/>
                </a:lnTo>
                <a:lnTo>
                  <a:pt x="273" y="641"/>
                </a:lnTo>
                <a:lnTo>
                  <a:pt x="221" y="684"/>
                </a:lnTo>
                <a:lnTo>
                  <a:pt x="191" y="727"/>
                </a:lnTo>
                <a:lnTo>
                  <a:pt x="165" y="771"/>
                </a:lnTo>
                <a:lnTo>
                  <a:pt x="139" y="810"/>
                </a:lnTo>
                <a:lnTo>
                  <a:pt x="109" y="853"/>
                </a:lnTo>
                <a:lnTo>
                  <a:pt x="96" y="961"/>
                </a:lnTo>
                <a:lnTo>
                  <a:pt x="83" y="1070"/>
                </a:lnTo>
                <a:lnTo>
                  <a:pt x="70" y="1178"/>
                </a:lnTo>
                <a:lnTo>
                  <a:pt x="57" y="1286"/>
                </a:lnTo>
                <a:lnTo>
                  <a:pt x="44" y="1399"/>
                </a:lnTo>
                <a:lnTo>
                  <a:pt x="31" y="1507"/>
                </a:lnTo>
                <a:lnTo>
                  <a:pt x="13" y="1615"/>
                </a:lnTo>
                <a:lnTo>
                  <a:pt x="0" y="1724"/>
                </a:lnTo>
                <a:lnTo>
                  <a:pt x="0" y="1741"/>
                </a:lnTo>
                <a:lnTo>
                  <a:pt x="0" y="1754"/>
                </a:lnTo>
                <a:close/>
              </a:path>
            </a:pathLst>
          </a:custGeom>
          <a:solidFill>
            <a:srgbClr val="F0AB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1681164" y="2238378"/>
            <a:ext cx="6916738" cy="2778125"/>
          </a:xfrm>
          <a:custGeom>
            <a:avLst/>
            <a:gdLst/>
            <a:ahLst/>
            <a:cxnLst>
              <a:cxn ang="0">
                <a:pos x="31" y="1698"/>
              </a:cxn>
              <a:cxn ang="0">
                <a:pos x="83" y="1590"/>
              </a:cxn>
              <a:cxn ang="0">
                <a:pos x="139" y="1494"/>
              </a:cxn>
              <a:cxn ang="0">
                <a:pos x="191" y="1416"/>
              </a:cxn>
              <a:cxn ang="0">
                <a:pos x="273" y="1308"/>
              </a:cxn>
              <a:cxn ang="0">
                <a:pos x="386" y="1187"/>
              </a:cxn>
              <a:cxn ang="0">
                <a:pos x="520" y="1061"/>
              </a:cxn>
              <a:cxn ang="0">
                <a:pos x="680" y="936"/>
              </a:cxn>
              <a:cxn ang="0">
                <a:pos x="845" y="832"/>
              </a:cxn>
              <a:cxn ang="0">
                <a:pos x="1010" y="749"/>
              </a:cxn>
              <a:cxn ang="0">
                <a:pos x="1157" y="689"/>
              </a:cxn>
              <a:cxn ang="0">
                <a:pos x="1295" y="641"/>
              </a:cxn>
              <a:cxn ang="0">
                <a:pos x="1434" y="598"/>
              </a:cxn>
              <a:cxn ang="0">
                <a:pos x="1568" y="554"/>
              </a:cxn>
              <a:cxn ang="0">
                <a:pos x="1702" y="515"/>
              </a:cxn>
              <a:cxn ang="0">
                <a:pos x="1841" y="489"/>
              </a:cxn>
              <a:cxn ang="0">
                <a:pos x="1975" y="459"/>
              </a:cxn>
              <a:cxn ang="0">
                <a:pos x="2114" y="433"/>
              </a:cxn>
              <a:cxn ang="0">
                <a:pos x="2317" y="399"/>
              </a:cxn>
              <a:cxn ang="0">
                <a:pos x="2590" y="364"/>
              </a:cxn>
              <a:cxn ang="0">
                <a:pos x="2859" y="329"/>
              </a:cxn>
              <a:cxn ang="0">
                <a:pos x="3136" y="295"/>
              </a:cxn>
              <a:cxn ang="0">
                <a:pos x="3405" y="264"/>
              </a:cxn>
              <a:cxn ang="0">
                <a:pos x="3677" y="247"/>
              </a:cxn>
              <a:cxn ang="0">
                <a:pos x="3950" y="225"/>
              </a:cxn>
              <a:cxn ang="0">
                <a:pos x="4223" y="204"/>
              </a:cxn>
              <a:cxn ang="0">
                <a:pos x="4357" y="147"/>
              </a:cxn>
              <a:cxn ang="0">
                <a:pos x="4357" y="52"/>
              </a:cxn>
              <a:cxn ang="0">
                <a:pos x="4223" y="9"/>
              </a:cxn>
              <a:cxn ang="0">
                <a:pos x="3950" y="22"/>
              </a:cxn>
              <a:cxn ang="0">
                <a:pos x="3677" y="30"/>
              </a:cxn>
              <a:cxn ang="0">
                <a:pos x="3405" y="39"/>
              </a:cxn>
              <a:cxn ang="0">
                <a:pos x="3136" y="52"/>
              </a:cxn>
              <a:cxn ang="0">
                <a:pos x="2859" y="74"/>
              </a:cxn>
              <a:cxn ang="0">
                <a:pos x="2590" y="95"/>
              </a:cxn>
              <a:cxn ang="0">
                <a:pos x="2317" y="113"/>
              </a:cxn>
              <a:cxn ang="0">
                <a:pos x="2114" y="130"/>
              </a:cxn>
              <a:cxn ang="0">
                <a:pos x="1975" y="147"/>
              </a:cxn>
              <a:cxn ang="0">
                <a:pos x="1841" y="165"/>
              </a:cxn>
              <a:cxn ang="0">
                <a:pos x="1702" y="178"/>
              </a:cxn>
              <a:cxn ang="0">
                <a:pos x="1568" y="199"/>
              </a:cxn>
              <a:cxn ang="0">
                <a:pos x="1434" y="225"/>
              </a:cxn>
              <a:cxn ang="0">
                <a:pos x="1295" y="251"/>
              </a:cxn>
              <a:cxn ang="0">
                <a:pos x="1157" y="277"/>
              </a:cxn>
              <a:cxn ang="0">
                <a:pos x="1010" y="316"/>
              </a:cxn>
              <a:cxn ang="0">
                <a:pos x="845" y="364"/>
              </a:cxn>
              <a:cxn ang="0">
                <a:pos x="680" y="433"/>
              </a:cxn>
              <a:cxn ang="0">
                <a:pos x="520" y="511"/>
              </a:cxn>
              <a:cxn ang="0">
                <a:pos x="386" y="598"/>
              </a:cxn>
              <a:cxn ang="0">
                <a:pos x="273" y="693"/>
              </a:cxn>
              <a:cxn ang="0">
                <a:pos x="191" y="780"/>
              </a:cxn>
              <a:cxn ang="0">
                <a:pos x="139" y="866"/>
              </a:cxn>
              <a:cxn ang="0">
                <a:pos x="96" y="1009"/>
              </a:cxn>
              <a:cxn ang="0">
                <a:pos x="70" y="1213"/>
              </a:cxn>
              <a:cxn ang="0">
                <a:pos x="44" y="1412"/>
              </a:cxn>
              <a:cxn ang="0">
                <a:pos x="13" y="1616"/>
              </a:cxn>
              <a:cxn ang="0">
                <a:pos x="0" y="1733"/>
              </a:cxn>
            </a:cxnLst>
            <a:rect l="0" t="0" r="r" b="b"/>
            <a:pathLst>
              <a:path w="4357" h="1750">
                <a:moveTo>
                  <a:pt x="0" y="1750"/>
                </a:moveTo>
                <a:lnTo>
                  <a:pt x="31" y="1698"/>
                </a:lnTo>
                <a:lnTo>
                  <a:pt x="57" y="1646"/>
                </a:lnTo>
                <a:lnTo>
                  <a:pt x="83" y="1590"/>
                </a:lnTo>
                <a:lnTo>
                  <a:pt x="109" y="1538"/>
                </a:lnTo>
                <a:lnTo>
                  <a:pt x="139" y="1494"/>
                </a:lnTo>
                <a:lnTo>
                  <a:pt x="165" y="1455"/>
                </a:lnTo>
                <a:lnTo>
                  <a:pt x="191" y="1416"/>
                </a:lnTo>
                <a:lnTo>
                  <a:pt x="221" y="1373"/>
                </a:lnTo>
                <a:lnTo>
                  <a:pt x="273" y="1308"/>
                </a:lnTo>
                <a:lnTo>
                  <a:pt x="330" y="1247"/>
                </a:lnTo>
                <a:lnTo>
                  <a:pt x="386" y="1187"/>
                </a:lnTo>
                <a:lnTo>
                  <a:pt x="438" y="1122"/>
                </a:lnTo>
                <a:lnTo>
                  <a:pt x="520" y="1061"/>
                </a:lnTo>
                <a:lnTo>
                  <a:pt x="598" y="996"/>
                </a:lnTo>
                <a:lnTo>
                  <a:pt x="680" y="936"/>
                </a:lnTo>
                <a:lnTo>
                  <a:pt x="763" y="875"/>
                </a:lnTo>
                <a:lnTo>
                  <a:pt x="845" y="832"/>
                </a:lnTo>
                <a:lnTo>
                  <a:pt x="927" y="793"/>
                </a:lnTo>
                <a:lnTo>
                  <a:pt x="1010" y="749"/>
                </a:lnTo>
                <a:lnTo>
                  <a:pt x="1092" y="710"/>
                </a:lnTo>
                <a:lnTo>
                  <a:pt x="1157" y="689"/>
                </a:lnTo>
                <a:lnTo>
                  <a:pt x="1226" y="667"/>
                </a:lnTo>
                <a:lnTo>
                  <a:pt x="1295" y="641"/>
                </a:lnTo>
                <a:lnTo>
                  <a:pt x="1365" y="619"/>
                </a:lnTo>
                <a:lnTo>
                  <a:pt x="1434" y="598"/>
                </a:lnTo>
                <a:lnTo>
                  <a:pt x="1499" y="576"/>
                </a:lnTo>
                <a:lnTo>
                  <a:pt x="1568" y="554"/>
                </a:lnTo>
                <a:lnTo>
                  <a:pt x="1633" y="533"/>
                </a:lnTo>
                <a:lnTo>
                  <a:pt x="1702" y="515"/>
                </a:lnTo>
                <a:lnTo>
                  <a:pt x="1772" y="502"/>
                </a:lnTo>
                <a:lnTo>
                  <a:pt x="1841" y="489"/>
                </a:lnTo>
                <a:lnTo>
                  <a:pt x="1910" y="472"/>
                </a:lnTo>
                <a:lnTo>
                  <a:pt x="1975" y="459"/>
                </a:lnTo>
                <a:lnTo>
                  <a:pt x="2045" y="446"/>
                </a:lnTo>
                <a:lnTo>
                  <a:pt x="2114" y="433"/>
                </a:lnTo>
                <a:lnTo>
                  <a:pt x="2179" y="416"/>
                </a:lnTo>
                <a:lnTo>
                  <a:pt x="2317" y="399"/>
                </a:lnTo>
                <a:lnTo>
                  <a:pt x="2452" y="381"/>
                </a:lnTo>
                <a:lnTo>
                  <a:pt x="2590" y="364"/>
                </a:lnTo>
                <a:lnTo>
                  <a:pt x="2725" y="347"/>
                </a:lnTo>
                <a:lnTo>
                  <a:pt x="2859" y="329"/>
                </a:lnTo>
                <a:lnTo>
                  <a:pt x="2997" y="312"/>
                </a:lnTo>
                <a:lnTo>
                  <a:pt x="3136" y="295"/>
                </a:lnTo>
                <a:lnTo>
                  <a:pt x="3270" y="277"/>
                </a:lnTo>
                <a:lnTo>
                  <a:pt x="3405" y="264"/>
                </a:lnTo>
                <a:lnTo>
                  <a:pt x="3543" y="256"/>
                </a:lnTo>
                <a:lnTo>
                  <a:pt x="3677" y="247"/>
                </a:lnTo>
                <a:lnTo>
                  <a:pt x="3816" y="234"/>
                </a:lnTo>
                <a:lnTo>
                  <a:pt x="3950" y="225"/>
                </a:lnTo>
                <a:lnTo>
                  <a:pt x="4089" y="217"/>
                </a:lnTo>
                <a:lnTo>
                  <a:pt x="4223" y="204"/>
                </a:lnTo>
                <a:lnTo>
                  <a:pt x="4357" y="195"/>
                </a:lnTo>
                <a:lnTo>
                  <a:pt x="4357" y="147"/>
                </a:lnTo>
                <a:lnTo>
                  <a:pt x="4357" y="100"/>
                </a:lnTo>
                <a:lnTo>
                  <a:pt x="4357" y="52"/>
                </a:lnTo>
                <a:lnTo>
                  <a:pt x="4357" y="0"/>
                </a:lnTo>
                <a:lnTo>
                  <a:pt x="4223" y="9"/>
                </a:lnTo>
                <a:lnTo>
                  <a:pt x="4089" y="13"/>
                </a:lnTo>
                <a:lnTo>
                  <a:pt x="3950" y="22"/>
                </a:lnTo>
                <a:lnTo>
                  <a:pt x="3816" y="26"/>
                </a:lnTo>
                <a:lnTo>
                  <a:pt x="3677" y="30"/>
                </a:lnTo>
                <a:lnTo>
                  <a:pt x="3543" y="35"/>
                </a:lnTo>
                <a:lnTo>
                  <a:pt x="3405" y="39"/>
                </a:lnTo>
                <a:lnTo>
                  <a:pt x="3270" y="48"/>
                </a:lnTo>
                <a:lnTo>
                  <a:pt x="3136" y="52"/>
                </a:lnTo>
                <a:lnTo>
                  <a:pt x="2997" y="65"/>
                </a:lnTo>
                <a:lnTo>
                  <a:pt x="2859" y="74"/>
                </a:lnTo>
                <a:lnTo>
                  <a:pt x="2725" y="82"/>
                </a:lnTo>
                <a:lnTo>
                  <a:pt x="2590" y="95"/>
                </a:lnTo>
                <a:lnTo>
                  <a:pt x="2452" y="100"/>
                </a:lnTo>
                <a:lnTo>
                  <a:pt x="2317" y="113"/>
                </a:lnTo>
                <a:lnTo>
                  <a:pt x="2179" y="121"/>
                </a:lnTo>
                <a:lnTo>
                  <a:pt x="2114" y="130"/>
                </a:lnTo>
                <a:lnTo>
                  <a:pt x="2045" y="134"/>
                </a:lnTo>
                <a:lnTo>
                  <a:pt x="1975" y="147"/>
                </a:lnTo>
                <a:lnTo>
                  <a:pt x="1910" y="156"/>
                </a:lnTo>
                <a:lnTo>
                  <a:pt x="1841" y="165"/>
                </a:lnTo>
                <a:lnTo>
                  <a:pt x="1772" y="169"/>
                </a:lnTo>
                <a:lnTo>
                  <a:pt x="1702" y="178"/>
                </a:lnTo>
                <a:lnTo>
                  <a:pt x="1633" y="186"/>
                </a:lnTo>
                <a:lnTo>
                  <a:pt x="1568" y="199"/>
                </a:lnTo>
                <a:lnTo>
                  <a:pt x="1499" y="212"/>
                </a:lnTo>
                <a:lnTo>
                  <a:pt x="1434" y="225"/>
                </a:lnTo>
                <a:lnTo>
                  <a:pt x="1365" y="234"/>
                </a:lnTo>
                <a:lnTo>
                  <a:pt x="1295" y="251"/>
                </a:lnTo>
                <a:lnTo>
                  <a:pt x="1226" y="264"/>
                </a:lnTo>
                <a:lnTo>
                  <a:pt x="1157" y="277"/>
                </a:lnTo>
                <a:lnTo>
                  <a:pt x="1092" y="290"/>
                </a:lnTo>
                <a:lnTo>
                  <a:pt x="1010" y="316"/>
                </a:lnTo>
                <a:lnTo>
                  <a:pt x="927" y="338"/>
                </a:lnTo>
                <a:lnTo>
                  <a:pt x="845" y="364"/>
                </a:lnTo>
                <a:lnTo>
                  <a:pt x="763" y="390"/>
                </a:lnTo>
                <a:lnTo>
                  <a:pt x="680" y="433"/>
                </a:lnTo>
                <a:lnTo>
                  <a:pt x="598" y="472"/>
                </a:lnTo>
                <a:lnTo>
                  <a:pt x="520" y="511"/>
                </a:lnTo>
                <a:lnTo>
                  <a:pt x="438" y="554"/>
                </a:lnTo>
                <a:lnTo>
                  <a:pt x="386" y="598"/>
                </a:lnTo>
                <a:lnTo>
                  <a:pt x="330" y="645"/>
                </a:lnTo>
                <a:lnTo>
                  <a:pt x="273" y="693"/>
                </a:lnTo>
                <a:lnTo>
                  <a:pt x="221" y="741"/>
                </a:lnTo>
                <a:lnTo>
                  <a:pt x="191" y="780"/>
                </a:lnTo>
                <a:lnTo>
                  <a:pt x="165" y="823"/>
                </a:lnTo>
                <a:lnTo>
                  <a:pt x="139" y="866"/>
                </a:lnTo>
                <a:lnTo>
                  <a:pt x="109" y="910"/>
                </a:lnTo>
                <a:lnTo>
                  <a:pt x="96" y="1009"/>
                </a:lnTo>
                <a:lnTo>
                  <a:pt x="83" y="1109"/>
                </a:lnTo>
                <a:lnTo>
                  <a:pt x="70" y="1213"/>
                </a:lnTo>
                <a:lnTo>
                  <a:pt x="57" y="1312"/>
                </a:lnTo>
                <a:lnTo>
                  <a:pt x="44" y="1412"/>
                </a:lnTo>
                <a:lnTo>
                  <a:pt x="31" y="1516"/>
                </a:lnTo>
                <a:lnTo>
                  <a:pt x="13" y="1616"/>
                </a:lnTo>
                <a:lnTo>
                  <a:pt x="0" y="1715"/>
                </a:lnTo>
                <a:lnTo>
                  <a:pt x="0" y="1733"/>
                </a:lnTo>
                <a:lnTo>
                  <a:pt x="0" y="1750"/>
                </a:lnTo>
                <a:close/>
              </a:path>
            </a:pathLst>
          </a:custGeom>
          <a:solidFill>
            <a:srgbClr val="EFA8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1681164" y="2259014"/>
            <a:ext cx="6916738" cy="2757488"/>
          </a:xfrm>
          <a:custGeom>
            <a:avLst/>
            <a:gdLst/>
            <a:ahLst/>
            <a:cxnLst>
              <a:cxn ang="0">
                <a:pos x="31" y="1685"/>
              </a:cxn>
              <a:cxn ang="0">
                <a:pos x="83" y="1577"/>
              </a:cxn>
              <a:cxn ang="0">
                <a:pos x="139" y="1481"/>
              </a:cxn>
              <a:cxn ang="0">
                <a:pos x="191" y="1395"/>
              </a:cxn>
              <a:cxn ang="0">
                <a:pos x="273" y="1291"/>
              </a:cxn>
              <a:cxn ang="0">
                <a:pos x="386" y="1165"/>
              </a:cxn>
              <a:cxn ang="0">
                <a:pos x="520" y="1040"/>
              </a:cxn>
              <a:cxn ang="0">
                <a:pos x="680" y="914"/>
              </a:cxn>
              <a:cxn ang="0">
                <a:pos x="845" y="810"/>
              </a:cxn>
              <a:cxn ang="0">
                <a:pos x="1010" y="728"/>
              </a:cxn>
              <a:cxn ang="0">
                <a:pos x="1157" y="667"/>
              </a:cxn>
              <a:cxn ang="0">
                <a:pos x="1295" y="619"/>
              </a:cxn>
              <a:cxn ang="0">
                <a:pos x="1434" y="576"/>
              </a:cxn>
              <a:cxn ang="0">
                <a:pos x="1568" y="533"/>
              </a:cxn>
              <a:cxn ang="0">
                <a:pos x="1702" y="494"/>
              </a:cxn>
              <a:cxn ang="0">
                <a:pos x="1841" y="468"/>
              </a:cxn>
              <a:cxn ang="0">
                <a:pos x="1975" y="437"/>
              </a:cxn>
              <a:cxn ang="0">
                <a:pos x="2114" y="411"/>
              </a:cxn>
              <a:cxn ang="0">
                <a:pos x="2317" y="377"/>
              </a:cxn>
              <a:cxn ang="0">
                <a:pos x="2590" y="347"/>
              </a:cxn>
              <a:cxn ang="0">
                <a:pos x="2859" y="312"/>
              </a:cxn>
              <a:cxn ang="0">
                <a:pos x="3136" y="277"/>
              </a:cxn>
              <a:cxn ang="0">
                <a:pos x="3405" y="247"/>
              </a:cxn>
              <a:cxn ang="0">
                <a:pos x="3677" y="230"/>
              </a:cxn>
              <a:cxn ang="0">
                <a:pos x="3950" y="208"/>
              </a:cxn>
              <a:cxn ang="0">
                <a:pos x="4223" y="186"/>
              </a:cxn>
              <a:cxn ang="0">
                <a:pos x="4357" y="134"/>
              </a:cxn>
              <a:cxn ang="0">
                <a:pos x="4357" y="43"/>
              </a:cxn>
              <a:cxn ang="0">
                <a:pos x="4223" y="4"/>
              </a:cxn>
              <a:cxn ang="0">
                <a:pos x="3950" y="17"/>
              </a:cxn>
              <a:cxn ang="0">
                <a:pos x="3677" y="26"/>
              </a:cxn>
              <a:cxn ang="0">
                <a:pos x="3405" y="39"/>
              </a:cxn>
              <a:cxn ang="0">
                <a:pos x="3136" y="56"/>
              </a:cxn>
              <a:cxn ang="0">
                <a:pos x="2859" y="74"/>
              </a:cxn>
              <a:cxn ang="0">
                <a:pos x="2590" y="95"/>
              </a:cxn>
              <a:cxn ang="0">
                <a:pos x="2317" y="117"/>
              </a:cxn>
              <a:cxn ang="0">
                <a:pos x="2114" y="134"/>
              </a:cxn>
              <a:cxn ang="0">
                <a:pos x="1975" y="152"/>
              </a:cxn>
              <a:cxn ang="0">
                <a:pos x="1841" y="169"/>
              </a:cxn>
              <a:cxn ang="0">
                <a:pos x="1702" y="186"/>
              </a:cxn>
              <a:cxn ang="0">
                <a:pos x="1568" y="208"/>
              </a:cxn>
              <a:cxn ang="0">
                <a:pos x="1434" y="238"/>
              </a:cxn>
              <a:cxn ang="0">
                <a:pos x="1295" y="264"/>
              </a:cxn>
              <a:cxn ang="0">
                <a:pos x="1157" y="295"/>
              </a:cxn>
              <a:cxn ang="0">
                <a:pos x="1010" y="334"/>
              </a:cxn>
              <a:cxn ang="0">
                <a:pos x="845" y="386"/>
              </a:cxn>
              <a:cxn ang="0">
                <a:pos x="680" y="459"/>
              </a:cxn>
              <a:cxn ang="0">
                <a:pos x="520" y="546"/>
              </a:cxn>
              <a:cxn ang="0">
                <a:pos x="386" y="637"/>
              </a:cxn>
              <a:cxn ang="0">
                <a:pos x="273" y="736"/>
              </a:cxn>
              <a:cxn ang="0">
                <a:pos x="191" y="827"/>
              </a:cxn>
              <a:cxn ang="0">
                <a:pos x="139" y="910"/>
              </a:cxn>
              <a:cxn ang="0">
                <a:pos x="96" y="1048"/>
              </a:cxn>
              <a:cxn ang="0">
                <a:pos x="70" y="1234"/>
              </a:cxn>
              <a:cxn ang="0">
                <a:pos x="44" y="1421"/>
              </a:cxn>
              <a:cxn ang="0">
                <a:pos x="13" y="1607"/>
              </a:cxn>
              <a:cxn ang="0">
                <a:pos x="0" y="1720"/>
              </a:cxn>
            </a:cxnLst>
            <a:rect l="0" t="0" r="r" b="b"/>
            <a:pathLst>
              <a:path w="4357" h="1737">
                <a:moveTo>
                  <a:pt x="0" y="1737"/>
                </a:moveTo>
                <a:lnTo>
                  <a:pt x="31" y="1685"/>
                </a:lnTo>
                <a:lnTo>
                  <a:pt x="57" y="1633"/>
                </a:lnTo>
                <a:lnTo>
                  <a:pt x="83" y="1577"/>
                </a:lnTo>
                <a:lnTo>
                  <a:pt x="109" y="1525"/>
                </a:lnTo>
                <a:lnTo>
                  <a:pt x="139" y="1481"/>
                </a:lnTo>
                <a:lnTo>
                  <a:pt x="165" y="1438"/>
                </a:lnTo>
                <a:lnTo>
                  <a:pt x="191" y="1395"/>
                </a:lnTo>
                <a:lnTo>
                  <a:pt x="221" y="1351"/>
                </a:lnTo>
                <a:lnTo>
                  <a:pt x="273" y="1291"/>
                </a:lnTo>
                <a:lnTo>
                  <a:pt x="330" y="1226"/>
                </a:lnTo>
                <a:lnTo>
                  <a:pt x="386" y="1165"/>
                </a:lnTo>
                <a:lnTo>
                  <a:pt x="438" y="1100"/>
                </a:lnTo>
                <a:lnTo>
                  <a:pt x="520" y="1040"/>
                </a:lnTo>
                <a:lnTo>
                  <a:pt x="598" y="979"/>
                </a:lnTo>
                <a:lnTo>
                  <a:pt x="680" y="914"/>
                </a:lnTo>
                <a:lnTo>
                  <a:pt x="763" y="853"/>
                </a:lnTo>
                <a:lnTo>
                  <a:pt x="845" y="810"/>
                </a:lnTo>
                <a:lnTo>
                  <a:pt x="927" y="771"/>
                </a:lnTo>
                <a:lnTo>
                  <a:pt x="1010" y="728"/>
                </a:lnTo>
                <a:lnTo>
                  <a:pt x="1092" y="689"/>
                </a:lnTo>
                <a:lnTo>
                  <a:pt x="1157" y="667"/>
                </a:lnTo>
                <a:lnTo>
                  <a:pt x="1226" y="641"/>
                </a:lnTo>
                <a:lnTo>
                  <a:pt x="1295" y="619"/>
                </a:lnTo>
                <a:lnTo>
                  <a:pt x="1365" y="602"/>
                </a:lnTo>
                <a:lnTo>
                  <a:pt x="1434" y="576"/>
                </a:lnTo>
                <a:lnTo>
                  <a:pt x="1499" y="554"/>
                </a:lnTo>
                <a:lnTo>
                  <a:pt x="1568" y="533"/>
                </a:lnTo>
                <a:lnTo>
                  <a:pt x="1633" y="511"/>
                </a:lnTo>
                <a:lnTo>
                  <a:pt x="1702" y="494"/>
                </a:lnTo>
                <a:lnTo>
                  <a:pt x="1772" y="481"/>
                </a:lnTo>
                <a:lnTo>
                  <a:pt x="1841" y="468"/>
                </a:lnTo>
                <a:lnTo>
                  <a:pt x="1910" y="450"/>
                </a:lnTo>
                <a:lnTo>
                  <a:pt x="1975" y="437"/>
                </a:lnTo>
                <a:lnTo>
                  <a:pt x="2045" y="424"/>
                </a:lnTo>
                <a:lnTo>
                  <a:pt x="2114" y="411"/>
                </a:lnTo>
                <a:lnTo>
                  <a:pt x="2179" y="394"/>
                </a:lnTo>
                <a:lnTo>
                  <a:pt x="2317" y="377"/>
                </a:lnTo>
                <a:lnTo>
                  <a:pt x="2452" y="360"/>
                </a:lnTo>
                <a:lnTo>
                  <a:pt x="2590" y="347"/>
                </a:lnTo>
                <a:lnTo>
                  <a:pt x="2725" y="325"/>
                </a:lnTo>
                <a:lnTo>
                  <a:pt x="2859" y="312"/>
                </a:lnTo>
                <a:lnTo>
                  <a:pt x="2997" y="290"/>
                </a:lnTo>
                <a:lnTo>
                  <a:pt x="3136" y="277"/>
                </a:lnTo>
                <a:lnTo>
                  <a:pt x="3270" y="256"/>
                </a:lnTo>
                <a:lnTo>
                  <a:pt x="3405" y="247"/>
                </a:lnTo>
                <a:lnTo>
                  <a:pt x="3543" y="238"/>
                </a:lnTo>
                <a:lnTo>
                  <a:pt x="3677" y="230"/>
                </a:lnTo>
                <a:lnTo>
                  <a:pt x="3816" y="217"/>
                </a:lnTo>
                <a:lnTo>
                  <a:pt x="3950" y="208"/>
                </a:lnTo>
                <a:lnTo>
                  <a:pt x="4089" y="195"/>
                </a:lnTo>
                <a:lnTo>
                  <a:pt x="4223" y="186"/>
                </a:lnTo>
                <a:lnTo>
                  <a:pt x="4357" y="178"/>
                </a:lnTo>
                <a:lnTo>
                  <a:pt x="4357" y="134"/>
                </a:lnTo>
                <a:lnTo>
                  <a:pt x="4357" y="87"/>
                </a:lnTo>
                <a:lnTo>
                  <a:pt x="4357" y="43"/>
                </a:lnTo>
                <a:lnTo>
                  <a:pt x="4357" y="0"/>
                </a:lnTo>
                <a:lnTo>
                  <a:pt x="4223" y="4"/>
                </a:lnTo>
                <a:lnTo>
                  <a:pt x="4089" y="9"/>
                </a:lnTo>
                <a:lnTo>
                  <a:pt x="3950" y="17"/>
                </a:lnTo>
                <a:lnTo>
                  <a:pt x="3816" y="22"/>
                </a:lnTo>
                <a:lnTo>
                  <a:pt x="3677" y="26"/>
                </a:lnTo>
                <a:lnTo>
                  <a:pt x="3543" y="35"/>
                </a:lnTo>
                <a:lnTo>
                  <a:pt x="3405" y="39"/>
                </a:lnTo>
                <a:lnTo>
                  <a:pt x="3270" y="48"/>
                </a:lnTo>
                <a:lnTo>
                  <a:pt x="3136" y="56"/>
                </a:lnTo>
                <a:lnTo>
                  <a:pt x="2997" y="65"/>
                </a:lnTo>
                <a:lnTo>
                  <a:pt x="2859" y="74"/>
                </a:lnTo>
                <a:lnTo>
                  <a:pt x="2725" y="87"/>
                </a:lnTo>
                <a:lnTo>
                  <a:pt x="2590" y="95"/>
                </a:lnTo>
                <a:lnTo>
                  <a:pt x="2452" y="108"/>
                </a:lnTo>
                <a:lnTo>
                  <a:pt x="2317" y="117"/>
                </a:lnTo>
                <a:lnTo>
                  <a:pt x="2179" y="126"/>
                </a:lnTo>
                <a:lnTo>
                  <a:pt x="2114" y="134"/>
                </a:lnTo>
                <a:lnTo>
                  <a:pt x="2045" y="143"/>
                </a:lnTo>
                <a:lnTo>
                  <a:pt x="1975" y="152"/>
                </a:lnTo>
                <a:lnTo>
                  <a:pt x="1910" y="160"/>
                </a:lnTo>
                <a:lnTo>
                  <a:pt x="1841" y="169"/>
                </a:lnTo>
                <a:lnTo>
                  <a:pt x="1772" y="178"/>
                </a:lnTo>
                <a:lnTo>
                  <a:pt x="1702" y="186"/>
                </a:lnTo>
                <a:lnTo>
                  <a:pt x="1633" y="195"/>
                </a:lnTo>
                <a:lnTo>
                  <a:pt x="1568" y="208"/>
                </a:lnTo>
                <a:lnTo>
                  <a:pt x="1499" y="221"/>
                </a:lnTo>
                <a:lnTo>
                  <a:pt x="1434" y="238"/>
                </a:lnTo>
                <a:lnTo>
                  <a:pt x="1365" y="251"/>
                </a:lnTo>
                <a:lnTo>
                  <a:pt x="1295" y="264"/>
                </a:lnTo>
                <a:lnTo>
                  <a:pt x="1226" y="277"/>
                </a:lnTo>
                <a:lnTo>
                  <a:pt x="1157" y="295"/>
                </a:lnTo>
                <a:lnTo>
                  <a:pt x="1092" y="308"/>
                </a:lnTo>
                <a:lnTo>
                  <a:pt x="1010" y="334"/>
                </a:lnTo>
                <a:lnTo>
                  <a:pt x="927" y="360"/>
                </a:lnTo>
                <a:lnTo>
                  <a:pt x="845" y="386"/>
                </a:lnTo>
                <a:lnTo>
                  <a:pt x="763" y="416"/>
                </a:lnTo>
                <a:lnTo>
                  <a:pt x="680" y="459"/>
                </a:lnTo>
                <a:lnTo>
                  <a:pt x="598" y="498"/>
                </a:lnTo>
                <a:lnTo>
                  <a:pt x="520" y="546"/>
                </a:lnTo>
                <a:lnTo>
                  <a:pt x="438" y="585"/>
                </a:lnTo>
                <a:lnTo>
                  <a:pt x="386" y="637"/>
                </a:lnTo>
                <a:lnTo>
                  <a:pt x="330" y="689"/>
                </a:lnTo>
                <a:lnTo>
                  <a:pt x="273" y="736"/>
                </a:lnTo>
                <a:lnTo>
                  <a:pt x="221" y="784"/>
                </a:lnTo>
                <a:lnTo>
                  <a:pt x="191" y="827"/>
                </a:lnTo>
                <a:lnTo>
                  <a:pt x="165" y="871"/>
                </a:lnTo>
                <a:lnTo>
                  <a:pt x="139" y="910"/>
                </a:lnTo>
                <a:lnTo>
                  <a:pt x="109" y="953"/>
                </a:lnTo>
                <a:lnTo>
                  <a:pt x="96" y="1048"/>
                </a:lnTo>
                <a:lnTo>
                  <a:pt x="83" y="1139"/>
                </a:lnTo>
                <a:lnTo>
                  <a:pt x="70" y="1234"/>
                </a:lnTo>
                <a:lnTo>
                  <a:pt x="57" y="1330"/>
                </a:lnTo>
                <a:lnTo>
                  <a:pt x="44" y="1421"/>
                </a:lnTo>
                <a:lnTo>
                  <a:pt x="31" y="1512"/>
                </a:lnTo>
                <a:lnTo>
                  <a:pt x="13" y="1607"/>
                </a:lnTo>
                <a:lnTo>
                  <a:pt x="0" y="1698"/>
                </a:lnTo>
                <a:lnTo>
                  <a:pt x="0" y="1720"/>
                </a:lnTo>
                <a:lnTo>
                  <a:pt x="0" y="1737"/>
                </a:lnTo>
                <a:close/>
              </a:path>
            </a:pathLst>
          </a:custGeom>
          <a:solidFill>
            <a:srgbClr val="EFA67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1681164" y="2273301"/>
            <a:ext cx="6916738" cy="2743200"/>
          </a:xfrm>
          <a:custGeom>
            <a:avLst/>
            <a:gdLst/>
            <a:ahLst/>
            <a:cxnLst>
              <a:cxn ang="0">
                <a:pos x="31" y="1676"/>
              </a:cxn>
              <a:cxn ang="0">
                <a:pos x="83" y="1563"/>
              </a:cxn>
              <a:cxn ang="0">
                <a:pos x="139" y="1468"/>
              </a:cxn>
              <a:cxn ang="0">
                <a:pos x="191" y="1381"/>
              </a:cxn>
              <a:cxn ang="0">
                <a:pos x="273" y="1273"/>
              </a:cxn>
              <a:cxn ang="0">
                <a:pos x="386" y="1147"/>
              </a:cxn>
              <a:cxn ang="0">
                <a:pos x="520" y="1022"/>
              </a:cxn>
              <a:cxn ang="0">
                <a:pos x="680" y="896"/>
              </a:cxn>
              <a:cxn ang="0">
                <a:pos x="845" y="792"/>
              </a:cxn>
              <a:cxn ang="0">
                <a:pos x="1010" y="714"/>
              </a:cxn>
              <a:cxn ang="0">
                <a:pos x="1157" y="649"/>
              </a:cxn>
              <a:cxn ang="0">
                <a:pos x="1295" y="606"/>
              </a:cxn>
              <a:cxn ang="0">
                <a:pos x="1434" y="558"/>
              </a:cxn>
              <a:cxn ang="0">
                <a:pos x="1568" y="515"/>
              </a:cxn>
              <a:cxn ang="0">
                <a:pos x="1702" y="476"/>
              </a:cxn>
              <a:cxn ang="0">
                <a:pos x="1841" y="450"/>
              </a:cxn>
              <a:cxn ang="0">
                <a:pos x="1975" y="424"/>
              </a:cxn>
              <a:cxn ang="0">
                <a:pos x="2114" y="394"/>
              </a:cxn>
              <a:cxn ang="0">
                <a:pos x="2317" y="364"/>
              </a:cxn>
              <a:cxn ang="0">
                <a:pos x="2590" y="329"/>
              </a:cxn>
              <a:cxn ang="0">
                <a:pos x="2859" y="294"/>
              </a:cxn>
              <a:cxn ang="0">
                <a:pos x="3136" y="260"/>
              </a:cxn>
              <a:cxn ang="0">
                <a:pos x="3405" y="234"/>
              </a:cxn>
              <a:cxn ang="0">
                <a:pos x="3677" y="212"/>
              </a:cxn>
              <a:cxn ang="0">
                <a:pos x="3950" y="195"/>
              </a:cxn>
              <a:cxn ang="0">
                <a:pos x="4223" y="173"/>
              </a:cxn>
              <a:cxn ang="0">
                <a:pos x="4357" y="121"/>
              </a:cxn>
              <a:cxn ang="0">
                <a:pos x="4357" y="39"/>
              </a:cxn>
              <a:cxn ang="0">
                <a:pos x="4223" y="4"/>
              </a:cxn>
              <a:cxn ang="0">
                <a:pos x="3950" y="17"/>
              </a:cxn>
              <a:cxn ang="0">
                <a:pos x="3677" y="30"/>
              </a:cxn>
              <a:cxn ang="0">
                <a:pos x="3405" y="43"/>
              </a:cxn>
              <a:cxn ang="0">
                <a:pos x="3136" y="60"/>
              </a:cxn>
              <a:cxn ang="0">
                <a:pos x="2859" y="82"/>
              </a:cxn>
              <a:cxn ang="0">
                <a:pos x="2590" y="104"/>
              </a:cxn>
              <a:cxn ang="0">
                <a:pos x="2317" y="125"/>
              </a:cxn>
              <a:cxn ang="0">
                <a:pos x="2114" y="147"/>
              </a:cxn>
              <a:cxn ang="0">
                <a:pos x="1975" y="164"/>
              </a:cxn>
              <a:cxn ang="0">
                <a:pos x="1841" y="182"/>
              </a:cxn>
              <a:cxn ang="0">
                <a:pos x="1702" y="199"/>
              </a:cxn>
              <a:cxn ang="0">
                <a:pos x="1568" y="225"/>
              </a:cxn>
              <a:cxn ang="0">
                <a:pos x="1434" y="255"/>
              </a:cxn>
              <a:cxn ang="0">
                <a:pos x="1295" y="286"/>
              </a:cxn>
              <a:cxn ang="0">
                <a:pos x="1157" y="316"/>
              </a:cxn>
              <a:cxn ang="0">
                <a:pos x="1010" y="355"/>
              </a:cxn>
              <a:cxn ang="0">
                <a:pos x="845" y="415"/>
              </a:cxn>
              <a:cxn ang="0">
                <a:pos x="680" y="489"/>
              </a:cxn>
              <a:cxn ang="0">
                <a:pos x="520" y="580"/>
              </a:cxn>
              <a:cxn ang="0">
                <a:pos x="386" y="680"/>
              </a:cxn>
              <a:cxn ang="0">
                <a:pos x="273" y="779"/>
              </a:cxn>
              <a:cxn ang="0">
                <a:pos x="191" y="875"/>
              </a:cxn>
              <a:cxn ang="0">
                <a:pos x="139" y="961"/>
              </a:cxn>
              <a:cxn ang="0">
                <a:pos x="96" y="1091"/>
              </a:cxn>
              <a:cxn ang="0">
                <a:pos x="70" y="1260"/>
              </a:cxn>
              <a:cxn ang="0">
                <a:pos x="44" y="1433"/>
              </a:cxn>
              <a:cxn ang="0">
                <a:pos x="13" y="1602"/>
              </a:cxn>
              <a:cxn ang="0">
                <a:pos x="0" y="1711"/>
              </a:cxn>
            </a:cxnLst>
            <a:rect l="0" t="0" r="r" b="b"/>
            <a:pathLst>
              <a:path w="4357" h="1728">
                <a:moveTo>
                  <a:pt x="0" y="1728"/>
                </a:moveTo>
                <a:lnTo>
                  <a:pt x="31" y="1676"/>
                </a:lnTo>
                <a:lnTo>
                  <a:pt x="57" y="1620"/>
                </a:lnTo>
                <a:lnTo>
                  <a:pt x="83" y="1563"/>
                </a:lnTo>
                <a:lnTo>
                  <a:pt x="109" y="1511"/>
                </a:lnTo>
                <a:lnTo>
                  <a:pt x="139" y="1468"/>
                </a:lnTo>
                <a:lnTo>
                  <a:pt x="165" y="1425"/>
                </a:lnTo>
                <a:lnTo>
                  <a:pt x="191" y="1381"/>
                </a:lnTo>
                <a:lnTo>
                  <a:pt x="221" y="1338"/>
                </a:lnTo>
                <a:lnTo>
                  <a:pt x="273" y="1273"/>
                </a:lnTo>
                <a:lnTo>
                  <a:pt x="330" y="1212"/>
                </a:lnTo>
                <a:lnTo>
                  <a:pt x="386" y="1147"/>
                </a:lnTo>
                <a:lnTo>
                  <a:pt x="438" y="1083"/>
                </a:lnTo>
                <a:lnTo>
                  <a:pt x="520" y="1022"/>
                </a:lnTo>
                <a:lnTo>
                  <a:pt x="598" y="961"/>
                </a:lnTo>
                <a:lnTo>
                  <a:pt x="680" y="896"/>
                </a:lnTo>
                <a:lnTo>
                  <a:pt x="763" y="831"/>
                </a:lnTo>
                <a:lnTo>
                  <a:pt x="845" y="792"/>
                </a:lnTo>
                <a:lnTo>
                  <a:pt x="927" y="753"/>
                </a:lnTo>
                <a:lnTo>
                  <a:pt x="1010" y="714"/>
                </a:lnTo>
                <a:lnTo>
                  <a:pt x="1092" y="671"/>
                </a:lnTo>
                <a:lnTo>
                  <a:pt x="1157" y="649"/>
                </a:lnTo>
                <a:lnTo>
                  <a:pt x="1226" y="623"/>
                </a:lnTo>
                <a:lnTo>
                  <a:pt x="1295" y="606"/>
                </a:lnTo>
                <a:lnTo>
                  <a:pt x="1365" y="580"/>
                </a:lnTo>
                <a:lnTo>
                  <a:pt x="1434" y="558"/>
                </a:lnTo>
                <a:lnTo>
                  <a:pt x="1499" y="537"/>
                </a:lnTo>
                <a:lnTo>
                  <a:pt x="1568" y="515"/>
                </a:lnTo>
                <a:lnTo>
                  <a:pt x="1633" y="493"/>
                </a:lnTo>
                <a:lnTo>
                  <a:pt x="1702" y="476"/>
                </a:lnTo>
                <a:lnTo>
                  <a:pt x="1772" y="463"/>
                </a:lnTo>
                <a:lnTo>
                  <a:pt x="1841" y="450"/>
                </a:lnTo>
                <a:lnTo>
                  <a:pt x="1910" y="437"/>
                </a:lnTo>
                <a:lnTo>
                  <a:pt x="1975" y="424"/>
                </a:lnTo>
                <a:lnTo>
                  <a:pt x="2045" y="407"/>
                </a:lnTo>
                <a:lnTo>
                  <a:pt x="2114" y="394"/>
                </a:lnTo>
                <a:lnTo>
                  <a:pt x="2179" y="381"/>
                </a:lnTo>
                <a:lnTo>
                  <a:pt x="2317" y="364"/>
                </a:lnTo>
                <a:lnTo>
                  <a:pt x="2452" y="346"/>
                </a:lnTo>
                <a:lnTo>
                  <a:pt x="2590" y="329"/>
                </a:lnTo>
                <a:lnTo>
                  <a:pt x="2725" y="312"/>
                </a:lnTo>
                <a:lnTo>
                  <a:pt x="2859" y="294"/>
                </a:lnTo>
                <a:lnTo>
                  <a:pt x="2997" y="277"/>
                </a:lnTo>
                <a:lnTo>
                  <a:pt x="3136" y="260"/>
                </a:lnTo>
                <a:lnTo>
                  <a:pt x="3270" y="242"/>
                </a:lnTo>
                <a:lnTo>
                  <a:pt x="3405" y="234"/>
                </a:lnTo>
                <a:lnTo>
                  <a:pt x="3543" y="221"/>
                </a:lnTo>
                <a:lnTo>
                  <a:pt x="3677" y="212"/>
                </a:lnTo>
                <a:lnTo>
                  <a:pt x="3816" y="203"/>
                </a:lnTo>
                <a:lnTo>
                  <a:pt x="3950" y="195"/>
                </a:lnTo>
                <a:lnTo>
                  <a:pt x="4089" y="182"/>
                </a:lnTo>
                <a:lnTo>
                  <a:pt x="4223" y="173"/>
                </a:lnTo>
                <a:lnTo>
                  <a:pt x="4357" y="160"/>
                </a:lnTo>
                <a:lnTo>
                  <a:pt x="4357" y="121"/>
                </a:lnTo>
                <a:lnTo>
                  <a:pt x="4357" y="82"/>
                </a:lnTo>
                <a:lnTo>
                  <a:pt x="4357" y="39"/>
                </a:lnTo>
                <a:lnTo>
                  <a:pt x="4357" y="0"/>
                </a:lnTo>
                <a:lnTo>
                  <a:pt x="4223" y="4"/>
                </a:lnTo>
                <a:lnTo>
                  <a:pt x="4089" y="13"/>
                </a:lnTo>
                <a:lnTo>
                  <a:pt x="3950" y="17"/>
                </a:lnTo>
                <a:lnTo>
                  <a:pt x="3816" y="26"/>
                </a:lnTo>
                <a:lnTo>
                  <a:pt x="3677" y="30"/>
                </a:lnTo>
                <a:lnTo>
                  <a:pt x="3543" y="39"/>
                </a:lnTo>
                <a:lnTo>
                  <a:pt x="3405" y="43"/>
                </a:lnTo>
                <a:lnTo>
                  <a:pt x="3270" y="47"/>
                </a:lnTo>
                <a:lnTo>
                  <a:pt x="3136" y="60"/>
                </a:lnTo>
                <a:lnTo>
                  <a:pt x="2997" y="73"/>
                </a:lnTo>
                <a:lnTo>
                  <a:pt x="2859" y="82"/>
                </a:lnTo>
                <a:lnTo>
                  <a:pt x="2725" y="91"/>
                </a:lnTo>
                <a:lnTo>
                  <a:pt x="2590" y="104"/>
                </a:lnTo>
                <a:lnTo>
                  <a:pt x="2452" y="112"/>
                </a:lnTo>
                <a:lnTo>
                  <a:pt x="2317" y="125"/>
                </a:lnTo>
                <a:lnTo>
                  <a:pt x="2179" y="134"/>
                </a:lnTo>
                <a:lnTo>
                  <a:pt x="2114" y="147"/>
                </a:lnTo>
                <a:lnTo>
                  <a:pt x="2045" y="156"/>
                </a:lnTo>
                <a:lnTo>
                  <a:pt x="1975" y="164"/>
                </a:lnTo>
                <a:lnTo>
                  <a:pt x="1910" y="173"/>
                </a:lnTo>
                <a:lnTo>
                  <a:pt x="1841" y="182"/>
                </a:lnTo>
                <a:lnTo>
                  <a:pt x="1772" y="190"/>
                </a:lnTo>
                <a:lnTo>
                  <a:pt x="1702" y="199"/>
                </a:lnTo>
                <a:lnTo>
                  <a:pt x="1633" y="208"/>
                </a:lnTo>
                <a:lnTo>
                  <a:pt x="1568" y="225"/>
                </a:lnTo>
                <a:lnTo>
                  <a:pt x="1499" y="242"/>
                </a:lnTo>
                <a:lnTo>
                  <a:pt x="1434" y="255"/>
                </a:lnTo>
                <a:lnTo>
                  <a:pt x="1365" y="268"/>
                </a:lnTo>
                <a:lnTo>
                  <a:pt x="1295" y="286"/>
                </a:lnTo>
                <a:lnTo>
                  <a:pt x="1226" y="299"/>
                </a:lnTo>
                <a:lnTo>
                  <a:pt x="1157" y="316"/>
                </a:lnTo>
                <a:lnTo>
                  <a:pt x="1092" y="329"/>
                </a:lnTo>
                <a:lnTo>
                  <a:pt x="1010" y="355"/>
                </a:lnTo>
                <a:lnTo>
                  <a:pt x="927" y="385"/>
                </a:lnTo>
                <a:lnTo>
                  <a:pt x="845" y="415"/>
                </a:lnTo>
                <a:lnTo>
                  <a:pt x="763" y="441"/>
                </a:lnTo>
                <a:lnTo>
                  <a:pt x="680" y="489"/>
                </a:lnTo>
                <a:lnTo>
                  <a:pt x="598" y="537"/>
                </a:lnTo>
                <a:lnTo>
                  <a:pt x="520" y="580"/>
                </a:lnTo>
                <a:lnTo>
                  <a:pt x="438" y="628"/>
                </a:lnTo>
                <a:lnTo>
                  <a:pt x="386" y="680"/>
                </a:lnTo>
                <a:lnTo>
                  <a:pt x="330" y="732"/>
                </a:lnTo>
                <a:lnTo>
                  <a:pt x="273" y="779"/>
                </a:lnTo>
                <a:lnTo>
                  <a:pt x="221" y="831"/>
                </a:lnTo>
                <a:lnTo>
                  <a:pt x="191" y="875"/>
                </a:lnTo>
                <a:lnTo>
                  <a:pt x="165" y="918"/>
                </a:lnTo>
                <a:lnTo>
                  <a:pt x="139" y="961"/>
                </a:lnTo>
                <a:lnTo>
                  <a:pt x="109" y="1005"/>
                </a:lnTo>
                <a:lnTo>
                  <a:pt x="96" y="1091"/>
                </a:lnTo>
                <a:lnTo>
                  <a:pt x="83" y="1178"/>
                </a:lnTo>
                <a:lnTo>
                  <a:pt x="70" y="1260"/>
                </a:lnTo>
                <a:lnTo>
                  <a:pt x="57" y="1347"/>
                </a:lnTo>
                <a:lnTo>
                  <a:pt x="44" y="1433"/>
                </a:lnTo>
                <a:lnTo>
                  <a:pt x="31" y="1516"/>
                </a:lnTo>
                <a:lnTo>
                  <a:pt x="13" y="1602"/>
                </a:lnTo>
                <a:lnTo>
                  <a:pt x="0" y="1689"/>
                </a:lnTo>
                <a:lnTo>
                  <a:pt x="0" y="1711"/>
                </a:lnTo>
                <a:lnTo>
                  <a:pt x="0" y="1728"/>
                </a:lnTo>
                <a:close/>
              </a:path>
            </a:pathLst>
          </a:custGeom>
          <a:solidFill>
            <a:srgbClr val="EFA26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1681164" y="2286001"/>
            <a:ext cx="6916738" cy="2730500"/>
          </a:xfrm>
          <a:custGeom>
            <a:avLst/>
            <a:gdLst/>
            <a:ahLst/>
            <a:cxnLst>
              <a:cxn ang="0">
                <a:pos x="31" y="1668"/>
              </a:cxn>
              <a:cxn ang="0">
                <a:pos x="83" y="1551"/>
              </a:cxn>
              <a:cxn ang="0">
                <a:pos x="139" y="1456"/>
              </a:cxn>
              <a:cxn ang="0">
                <a:pos x="191" y="1369"/>
              </a:cxn>
              <a:cxn ang="0">
                <a:pos x="273" y="1261"/>
              </a:cxn>
              <a:cxn ang="0">
                <a:pos x="386" y="1131"/>
              </a:cxn>
              <a:cxn ang="0">
                <a:pos x="520" y="1005"/>
              </a:cxn>
              <a:cxn ang="0">
                <a:pos x="680" y="880"/>
              </a:cxn>
              <a:cxn ang="0">
                <a:pos x="845" y="776"/>
              </a:cxn>
              <a:cxn ang="0">
                <a:pos x="1010" y="693"/>
              </a:cxn>
              <a:cxn ang="0">
                <a:pos x="1157" y="628"/>
              </a:cxn>
              <a:cxn ang="0">
                <a:pos x="1295" y="585"/>
              </a:cxn>
              <a:cxn ang="0">
                <a:pos x="1434" y="542"/>
              </a:cxn>
              <a:cxn ang="0">
                <a:pos x="1568" y="498"/>
              </a:cxn>
              <a:cxn ang="0">
                <a:pos x="1702" y="464"/>
              </a:cxn>
              <a:cxn ang="0">
                <a:pos x="1841" y="433"/>
              </a:cxn>
              <a:cxn ang="0">
                <a:pos x="1975" y="407"/>
              </a:cxn>
              <a:cxn ang="0">
                <a:pos x="2114" y="377"/>
              </a:cxn>
              <a:cxn ang="0">
                <a:pos x="2317" y="347"/>
              </a:cxn>
              <a:cxn ang="0">
                <a:pos x="2590" y="317"/>
              </a:cxn>
              <a:cxn ang="0">
                <a:pos x="2859" y="282"/>
              </a:cxn>
              <a:cxn ang="0">
                <a:pos x="3136" y="247"/>
              </a:cxn>
              <a:cxn ang="0">
                <a:pos x="3405" y="221"/>
              </a:cxn>
              <a:cxn ang="0">
                <a:pos x="3677" y="200"/>
              </a:cxn>
              <a:cxn ang="0">
                <a:pos x="3950" y="178"/>
              </a:cxn>
              <a:cxn ang="0">
                <a:pos x="4223" y="161"/>
              </a:cxn>
              <a:cxn ang="0">
                <a:pos x="4357" y="113"/>
              </a:cxn>
              <a:cxn ang="0">
                <a:pos x="4357" y="39"/>
              </a:cxn>
              <a:cxn ang="0">
                <a:pos x="4223" y="9"/>
              </a:cxn>
              <a:cxn ang="0">
                <a:pos x="3950" y="22"/>
              </a:cxn>
              <a:cxn ang="0">
                <a:pos x="3677" y="35"/>
              </a:cxn>
              <a:cxn ang="0">
                <a:pos x="3405" y="48"/>
              </a:cxn>
              <a:cxn ang="0">
                <a:pos x="3136" y="65"/>
              </a:cxn>
              <a:cxn ang="0">
                <a:pos x="2859" y="87"/>
              </a:cxn>
              <a:cxn ang="0">
                <a:pos x="2590" y="113"/>
              </a:cxn>
              <a:cxn ang="0">
                <a:pos x="2317" y="135"/>
              </a:cxn>
              <a:cxn ang="0">
                <a:pos x="2114" y="156"/>
              </a:cxn>
              <a:cxn ang="0">
                <a:pos x="1975" y="178"/>
              </a:cxn>
              <a:cxn ang="0">
                <a:pos x="1841" y="195"/>
              </a:cxn>
              <a:cxn ang="0">
                <a:pos x="1702" y="217"/>
              </a:cxn>
              <a:cxn ang="0">
                <a:pos x="1568" y="239"/>
              </a:cxn>
              <a:cxn ang="0">
                <a:pos x="1434" y="273"/>
              </a:cxn>
              <a:cxn ang="0">
                <a:pos x="1295" y="304"/>
              </a:cxn>
              <a:cxn ang="0">
                <a:pos x="1157" y="334"/>
              </a:cxn>
              <a:cxn ang="0">
                <a:pos x="1010" y="381"/>
              </a:cxn>
              <a:cxn ang="0">
                <a:pos x="845" y="442"/>
              </a:cxn>
              <a:cxn ang="0">
                <a:pos x="680" y="524"/>
              </a:cxn>
              <a:cxn ang="0">
                <a:pos x="520" y="620"/>
              </a:cxn>
              <a:cxn ang="0">
                <a:pos x="386" y="719"/>
              </a:cxn>
              <a:cxn ang="0">
                <a:pos x="273" y="828"/>
              </a:cxn>
              <a:cxn ang="0">
                <a:pos x="191" y="927"/>
              </a:cxn>
              <a:cxn ang="0">
                <a:pos x="139" y="1014"/>
              </a:cxn>
              <a:cxn ang="0">
                <a:pos x="96" y="1135"/>
              </a:cxn>
              <a:cxn ang="0">
                <a:pos x="70" y="1291"/>
              </a:cxn>
              <a:cxn ang="0">
                <a:pos x="44" y="1447"/>
              </a:cxn>
              <a:cxn ang="0">
                <a:pos x="13" y="1603"/>
              </a:cxn>
              <a:cxn ang="0">
                <a:pos x="0" y="1698"/>
              </a:cxn>
            </a:cxnLst>
            <a:rect l="0" t="0" r="r" b="b"/>
            <a:pathLst>
              <a:path w="4357" h="1720">
                <a:moveTo>
                  <a:pt x="0" y="1720"/>
                </a:moveTo>
                <a:lnTo>
                  <a:pt x="31" y="1668"/>
                </a:lnTo>
                <a:lnTo>
                  <a:pt x="57" y="1612"/>
                </a:lnTo>
                <a:lnTo>
                  <a:pt x="83" y="1551"/>
                </a:lnTo>
                <a:lnTo>
                  <a:pt x="109" y="1499"/>
                </a:lnTo>
                <a:lnTo>
                  <a:pt x="139" y="1456"/>
                </a:lnTo>
                <a:lnTo>
                  <a:pt x="165" y="1412"/>
                </a:lnTo>
                <a:lnTo>
                  <a:pt x="191" y="1369"/>
                </a:lnTo>
                <a:lnTo>
                  <a:pt x="221" y="1326"/>
                </a:lnTo>
                <a:lnTo>
                  <a:pt x="273" y="1261"/>
                </a:lnTo>
                <a:lnTo>
                  <a:pt x="330" y="1196"/>
                </a:lnTo>
                <a:lnTo>
                  <a:pt x="386" y="1131"/>
                </a:lnTo>
                <a:lnTo>
                  <a:pt x="438" y="1070"/>
                </a:lnTo>
                <a:lnTo>
                  <a:pt x="520" y="1005"/>
                </a:lnTo>
                <a:lnTo>
                  <a:pt x="598" y="940"/>
                </a:lnTo>
                <a:lnTo>
                  <a:pt x="680" y="880"/>
                </a:lnTo>
                <a:lnTo>
                  <a:pt x="763" y="819"/>
                </a:lnTo>
                <a:lnTo>
                  <a:pt x="845" y="776"/>
                </a:lnTo>
                <a:lnTo>
                  <a:pt x="927" y="737"/>
                </a:lnTo>
                <a:lnTo>
                  <a:pt x="1010" y="693"/>
                </a:lnTo>
                <a:lnTo>
                  <a:pt x="1092" y="654"/>
                </a:lnTo>
                <a:lnTo>
                  <a:pt x="1157" y="628"/>
                </a:lnTo>
                <a:lnTo>
                  <a:pt x="1226" y="611"/>
                </a:lnTo>
                <a:lnTo>
                  <a:pt x="1295" y="585"/>
                </a:lnTo>
                <a:lnTo>
                  <a:pt x="1365" y="563"/>
                </a:lnTo>
                <a:lnTo>
                  <a:pt x="1434" y="542"/>
                </a:lnTo>
                <a:lnTo>
                  <a:pt x="1499" y="520"/>
                </a:lnTo>
                <a:lnTo>
                  <a:pt x="1568" y="498"/>
                </a:lnTo>
                <a:lnTo>
                  <a:pt x="1633" y="477"/>
                </a:lnTo>
                <a:lnTo>
                  <a:pt x="1702" y="464"/>
                </a:lnTo>
                <a:lnTo>
                  <a:pt x="1772" y="446"/>
                </a:lnTo>
                <a:lnTo>
                  <a:pt x="1841" y="433"/>
                </a:lnTo>
                <a:lnTo>
                  <a:pt x="1910" y="420"/>
                </a:lnTo>
                <a:lnTo>
                  <a:pt x="1975" y="407"/>
                </a:lnTo>
                <a:lnTo>
                  <a:pt x="2045" y="390"/>
                </a:lnTo>
                <a:lnTo>
                  <a:pt x="2114" y="377"/>
                </a:lnTo>
                <a:lnTo>
                  <a:pt x="2179" y="364"/>
                </a:lnTo>
                <a:lnTo>
                  <a:pt x="2317" y="347"/>
                </a:lnTo>
                <a:lnTo>
                  <a:pt x="2452" y="330"/>
                </a:lnTo>
                <a:lnTo>
                  <a:pt x="2590" y="317"/>
                </a:lnTo>
                <a:lnTo>
                  <a:pt x="2725" y="295"/>
                </a:lnTo>
                <a:lnTo>
                  <a:pt x="2859" y="282"/>
                </a:lnTo>
                <a:lnTo>
                  <a:pt x="2997" y="260"/>
                </a:lnTo>
                <a:lnTo>
                  <a:pt x="3136" y="247"/>
                </a:lnTo>
                <a:lnTo>
                  <a:pt x="3270" y="226"/>
                </a:lnTo>
                <a:lnTo>
                  <a:pt x="3405" y="221"/>
                </a:lnTo>
                <a:lnTo>
                  <a:pt x="3543" y="208"/>
                </a:lnTo>
                <a:lnTo>
                  <a:pt x="3677" y="200"/>
                </a:lnTo>
                <a:lnTo>
                  <a:pt x="3816" y="187"/>
                </a:lnTo>
                <a:lnTo>
                  <a:pt x="3950" y="178"/>
                </a:lnTo>
                <a:lnTo>
                  <a:pt x="4089" y="169"/>
                </a:lnTo>
                <a:lnTo>
                  <a:pt x="4223" y="161"/>
                </a:lnTo>
                <a:lnTo>
                  <a:pt x="4357" y="152"/>
                </a:lnTo>
                <a:lnTo>
                  <a:pt x="4357" y="113"/>
                </a:lnTo>
                <a:lnTo>
                  <a:pt x="4357" y="74"/>
                </a:lnTo>
                <a:lnTo>
                  <a:pt x="4357" y="39"/>
                </a:lnTo>
                <a:lnTo>
                  <a:pt x="4357" y="0"/>
                </a:lnTo>
                <a:lnTo>
                  <a:pt x="4223" y="9"/>
                </a:lnTo>
                <a:lnTo>
                  <a:pt x="4089" y="13"/>
                </a:lnTo>
                <a:lnTo>
                  <a:pt x="3950" y="22"/>
                </a:lnTo>
                <a:lnTo>
                  <a:pt x="3816" y="26"/>
                </a:lnTo>
                <a:lnTo>
                  <a:pt x="3677" y="35"/>
                </a:lnTo>
                <a:lnTo>
                  <a:pt x="3543" y="39"/>
                </a:lnTo>
                <a:lnTo>
                  <a:pt x="3405" y="48"/>
                </a:lnTo>
                <a:lnTo>
                  <a:pt x="3270" y="52"/>
                </a:lnTo>
                <a:lnTo>
                  <a:pt x="3136" y="65"/>
                </a:lnTo>
                <a:lnTo>
                  <a:pt x="2997" y="78"/>
                </a:lnTo>
                <a:lnTo>
                  <a:pt x="2859" y="87"/>
                </a:lnTo>
                <a:lnTo>
                  <a:pt x="2725" y="100"/>
                </a:lnTo>
                <a:lnTo>
                  <a:pt x="2590" y="113"/>
                </a:lnTo>
                <a:lnTo>
                  <a:pt x="2452" y="126"/>
                </a:lnTo>
                <a:lnTo>
                  <a:pt x="2317" y="135"/>
                </a:lnTo>
                <a:lnTo>
                  <a:pt x="2179" y="148"/>
                </a:lnTo>
                <a:lnTo>
                  <a:pt x="2114" y="156"/>
                </a:lnTo>
                <a:lnTo>
                  <a:pt x="2045" y="165"/>
                </a:lnTo>
                <a:lnTo>
                  <a:pt x="1975" y="178"/>
                </a:lnTo>
                <a:lnTo>
                  <a:pt x="1910" y="187"/>
                </a:lnTo>
                <a:lnTo>
                  <a:pt x="1841" y="195"/>
                </a:lnTo>
                <a:lnTo>
                  <a:pt x="1772" y="204"/>
                </a:lnTo>
                <a:lnTo>
                  <a:pt x="1702" y="217"/>
                </a:lnTo>
                <a:lnTo>
                  <a:pt x="1633" y="226"/>
                </a:lnTo>
                <a:lnTo>
                  <a:pt x="1568" y="239"/>
                </a:lnTo>
                <a:lnTo>
                  <a:pt x="1499" y="256"/>
                </a:lnTo>
                <a:lnTo>
                  <a:pt x="1434" y="273"/>
                </a:lnTo>
                <a:lnTo>
                  <a:pt x="1365" y="286"/>
                </a:lnTo>
                <a:lnTo>
                  <a:pt x="1295" y="304"/>
                </a:lnTo>
                <a:lnTo>
                  <a:pt x="1226" y="321"/>
                </a:lnTo>
                <a:lnTo>
                  <a:pt x="1157" y="334"/>
                </a:lnTo>
                <a:lnTo>
                  <a:pt x="1092" y="351"/>
                </a:lnTo>
                <a:lnTo>
                  <a:pt x="1010" y="381"/>
                </a:lnTo>
                <a:lnTo>
                  <a:pt x="927" y="412"/>
                </a:lnTo>
                <a:lnTo>
                  <a:pt x="845" y="442"/>
                </a:lnTo>
                <a:lnTo>
                  <a:pt x="763" y="472"/>
                </a:lnTo>
                <a:lnTo>
                  <a:pt x="680" y="524"/>
                </a:lnTo>
                <a:lnTo>
                  <a:pt x="598" y="568"/>
                </a:lnTo>
                <a:lnTo>
                  <a:pt x="520" y="620"/>
                </a:lnTo>
                <a:lnTo>
                  <a:pt x="438" y="667"/>
                </a:lnTo>
                <a:lnTo>
                  <a:pt x="386" y="719"/>
                </a:lnTo>
                <a:lnTo>
                  <a:pt x="330" y="776"/>
                </a:lnTo>
                <a:lnTo>
                  <a:pt x="273" y="828"/>
                </a:lnTo>
                <a:lnTo>
                  <a:pt x="221" y="884"/>
                </a:lnTo>
                <a:lnTo>
                  <a:pt x="191" y="927"/>
                </a:lnTo>
                <a:lnTo>
                  <a:pt x="165" y="971"/>
                </a:lnTo>
                <a:lnTo>
                  <a:pt x="139" y="1014"/>
                </a:lnTo>
                <a:lnTo>
                  <a:pt x="109" y="1057"/>
                </a:lnTo>
                <a:lnTo>
                  <a:pt x="96" y="1135"/>
                </a:lnTo>
                <a:lnTo>
                  <a:pt x="83" y="1213"/>
                </a:lnTo>
                <a:lnTo>
                  <a:pt x="70" y="1291"/>
                </a:lnTo>
                <a:lnTo>
                  <a:pt x="57" y="1365"/>
                </a:lnTo>
                <a:lnTo>
                  <a:pt x="44" y="1447"/>
                </a:lnTo>
                <a:lnTo>
                  <a:pt x="31" y="1521"/>
                </a:lnTo>
                <a:lnTo>
                  <a:pt x="13" y="1603"/>
                </a:lnTo>
                <a:lnTo>
                  <a:pt x="0" y="1677"/>
                </a:lnTo>
                <a:lnTo>
                  <a:pt x="0" y="1698"/>
                </a:lnTo>
                <a:lnTo>
                  <a:pt x="0" y="1720"/>
                </a:lnTo>
                <a:close/>
              </a:path>
            </a:pathLst>
          </a:custGeom>
          <a:solidFill>
            <a:srgbClr val="EE9F6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681164" y="2335214"/>
            <a:ext cx="6916738" cy="2681288"/>
          </a:xfrm>
          <a:custGeom>
            <a:avLst/>
            <a:gdLst/>
            <a:ahLst/>
            <a:cxnLst>
              <a:cxn ang="0">
                <a:pos x="31" y="1633"/>
              </a:cxn>
              <a:cxn ang="0">
                <a:pos x="83" y="1516"/>
              </a:cxn>
              <a:cxn ang="0">
                <a:pos x="139" y="1412"/>
              </a:cxn>
              <a:cxn ang="0">
                <a:pos x="191" y="1321"/>
              </a:cxn>
              <a:cxn ang="0">
                <a:pos x="273" y="1212"/>
              </a:cxn>
              <a:cxn ang="0">
                <a:pos x="386" y="1078"/>
              </a:cxn>
              <a:cxn ang="0">
                <a:pos x="520" y="948"/>
              </a:cxn>
              <a:cxn ang="0">
                <a:pos x="680" y="823"/>
              </a:cxn>
              <a:cxn ang="0">
                <a:pos x="845" y="719"/>
              </a:cxn>
              <a:cxn ang="0">
                <a:pos x="1010" y="636"/>
              </a:cxn>
              <a:cxn ang="0">
                <a:pos x="1157" y="571"/>
              </a:cxn>
              <a:cxn ang="0">
                <a:pos x="1295" y="532"/>
              </a:cxn>
              <a:cxn ang="0">
                <a:pos x="1434" y="485"/>
              </a:cxn>
              <a:cxn ang="0">
                <a:pos x="1568" y="441"/>
              </a:cxn>
              <a:cxn ang="0">
                <a:pos x="1702" y="407"/>
              </a:cxn>
              <a:cxn ang="0">
                <a:pos x="1841" y="381"/>
              </a:cxn>
              <a:cxn ang="0">
                <a:pos x="1975" y="350"/>
              </a:cxn>
              <a:cxn ang="0">
                <a:pos x="2114" y="325"/>
              </a:cxn>
              <a:cxn ang="0">
                <a:pos x="2317" y="294"/>
              </a:cxn>
              <a:cxn ang="0">
                <a:pos x="2590" y="264"/>
              </a:cxn>
              <a:cxn ang="0">
                <a:pos x="2859" y="229"/>
              </a:cxn>
              <a:cxn ang="0">
                <a:pos x="3136" y="195"/>
              </a:cxn>
              <a:cxn ang="0">
                <a:pos x="3405" y="169"/>
              </a:cxn>
              <a:cxn ang="0">
                <a:pos x="3677" y="151"/>
              </a:cxn>
              <a:cxn ang="0">
                <a:pos x="3950" y="134"/>
              </a:cxn>
              <a:cxn ang="0">
                <a:pos x="4223" y="112"/>
              </a:cxn>
              <a:cxn ang="0">
                <a:pos x="4357" y="78"/>
              </a:cxn>
              <a:cxn ang="0">
                <a:pos x="4357" y="26"/>
              </a:cxn>
              <a:cxn ang="0">
                <a:pos x="4223" y="8"/>
              </a:cxn>
              <a:cxn ang="0">
                <a:pos x="3950" y="21"/>
              </a:cxn>
              <a:cxn ang="0">
                <a:pos x="3677" y="39"/>
              </a:cxn>
              <a:cxn ang="0">
                <a:pos x="3405" y="52"/>
              </a:cxn>
              <a:cxn ang="0">
                <a:pos x="3136" y="73"/>
              </a:cxn>
              <a:cxn ang="0">
                <a:pos x="2859" y="104"/>
              </a:cxn>
              <a:cxn ang="0">
                <a:pos x="2590" y="130"/>
              </a:cxn>
              <a:cxn ang="0">
                <a:pos x="2317" y="156"/>
              </a:cxn>
              <a:cxn ang="0">
                <a:pos x="2114" y="182"/>
              </a:cxn>
              <a:cxn ang="0">
                <a:pos x="1975" y="208"/>
              </a:cxn>
              <a:cxn ang="0">
                <a:pos x="1841" y="229"/>
              </a:cxn>
              <a:cxn ang="0">
                <a:pos x="1702" y="251"/>
              </a:cxn>
              <a:cxn ang="0">
                <a:pos x="1568" y="286"/>
              </a:cxn>
              <a:cxn ang="0">
                <a:pos x="1434" y="320"/>
              </a:cxn>
              <a:cxn ang="0">
                <a:pos x="1295" y="355"/>
              </a:cxn>
              <a:cxn ang="0">
                <a:pos x="1157" y="394"/>
              </a:cxn>
              <a:cxn ang="0">
                <a:pos x="1010" y="450"/>
              </a:cxn>
              <a:cxn ang="0">
                <a:pos x="845" y="519"/>
              </a:cxn>
              <a:cxn ang="0">
                <a:pos x="680" y="615"/>
              </a:cxn>
              <a:cxn ang="0">
                <a:pos x="520" y="727"/>
              </a:cxn>
              <a:cxn ang="0">
                <a:pos x="386" y="844"/>
              </a:cxn>
              <a:cxn ang="0">
                <a:pos x="273" y="961"/>
              </a:cxn>
              <a:cxn ang="0">
                <a:pos x="191" y="1069"/>
              </a:cxn>
              <a:cxn ang="0">
                <a:pos x="139" y="1160"/>
              </a:cxn>
              <a:cxn ang="0">
                <a:pos x="96" y="1260"/>
              </a:cxn>
              <a:cxn ang="0">
                <a:pos x="70" y="1368"/>
              </a:cxn>
              <a:cxn ang="0">
                <a:pos x="44" y="1477"/>
              </a:cxn>
              <a:cxn ang="0">
                <a:pos x="13" y="1585"/>
              </a:cxn>
              <a:cxn ang="0">
                <a:pos x="0" y="1663"/>
              </a:cxn>
            </a:cxnLst>
            <a:rect l="0" t="0" r="r" b="b"/>
            <a:pathLst>
              <a:path w="4357" h="1689">
                <a:moveTo>
                  <a:pt x="0" y="1689"/>
                </a:moveTo>
                <a:lnTo>
                  <a:pt x="31" y="1633"/>
                </a:lnTo>
                <a:lnTo>
                  <a:pt x="57" y="1576"/>
                </a:lnTo>
                <a:lnTo>
                  <a:pt x="83" y="1516"/>
                </a:lnTo>
                <a:lnTo>
                  <a:pt x="109" y="1455"/>
                </a:lnTo>
                <a:lnTo>
                  <a:pt x="139" y="1412"/>
                </a:lnTo>
                <a:lnTo>
                  <a:pt x="165" y="1368"/>
                </a:lnTo>
                <a:lnTo>
                  <a:pt x="191" y="1321"/>
                </a:lnTo>
                <a:lnTo>
                  <a:pt x="221" y="1277"/>
                </a:lnTo>
                <a:lnTo>
                  <a:pt x="273" y="1212"/>
                </a:lnTo>
                <a:lnTo>
                  <a:pt x="330" y="1143"/>
                </a:lnTo>
                <a:lnTo>
                  <a:pt x="386" y="1078"/>
                </a:lnTo>
                <a:lnTo>
                  <a:pt x="438" y="1013"/>
                </a:lnTo>
                <a:lnTo>
                  <a:pt x="520" y="948"/>
                </a:lnTo>
                <a:lnTo>
                  <a:pt x="598" y="888"/>
                </a:lnTo>
                <a:lnTo>
                  <a:pt x="680" y="823"/>
                </a:lnTo>
                <a:lnTo>
                  <a:pt x="763" y="762"/>
                </a:lnTo>
                <a:lnTo>
                  <a:pt x="845" y="719"/>
                </a:lnTo>
                <a:lnTo>
                  <a:pt x="927" y="680"/>
                </a:lnTo>
                <a:lnTo>
                  <a:pt x="1010" y="636"/>
                </a:lnTo>
                <a:lnTo>
                  <a:pt x="1092" y="593"/>
                </a:lnTo>
                <a:lnTo>
                  <a:pt x="1157" y="571"/>
                </a:lnTo>
                <a:lnTo>
                  <a:pt x="1226" y="554"/>
                </a:lnTo>
                <a:lnTo>
                  <a:pt x="1295" y="532"/>
                </a:lnTo>
                <a:lnTo>
                  <a:pt x="1365" y="506"/>
                </a:lnTo>
                <a:lnTo>
                  <a:pt x="1434" y="485"/>
                </a:lnTo>
                <a:lnTo>
                  <a:pt x="1499" y="467"/>
                </a:lnTo>
                <a:lnTo>
                  <a:pt x="1568" y="441"/>
                </a:lnTo>
                <a:lnTo>
                  <a:pt x="1633" y="420"/>
                </a:lnTo>
                <a:lnTo>
                  <a:pt x="1702" y="407"/>
                </a:lnTo>
                <a:lnTo>
                  <a:pt x="1772" y="394"/>
                </a:lnTo>
                <a:lnTo>
                  <a:pt x="1841" y="381"/>
                </a:lnTo>
                <a:lnTo>
                  <a:pt x="1910" y="363"/>
                </a:lnTo>
                <a:lnTo>
                  <a:pt x="1975" y="350"/>
                </a:lnTo>
                <a:lnTo>
                  <a:pt x="2045" y="338"/>
                </a:lnTo>
                <a:lnTo>
                  <a:pt x="2114" y="325"/>
                </a:lnTo>
                <a:lnTo>
                  <a:pt x="2179" y="312"/>
                </a:lnTo>
                <a:lnTo>
                  <a:pt x="2317" y="294"/>
                </a:lnTo>
                <a:lnTo>
                  <a:pt x="2452" y="277"/>
                </a:lnTo>
                <a:lnTo>
                  <a:pt x="2590" y="264"/>
                </a:lnTo>
                <a:lnTo>
                  <a:pt x="2725" y="242"/>
                </a:lnTo>
                <a:lnTo>
                  <a:pt x="2859" y="229"/>
                </a:lnTo>
                <a:lnTo>
                  <a:pt x="2997" y="212"/>
                </a:lnTo>
                <a:lnTo>
                  <a:pt x="3136" y="195"/>
                </a:lnTo>
                <a:lnTo>
                  <a:pt x="3270" y="177"/>
                </a:lnTo>
                <a:lnTo>
                  <a:pt x="3405" y="169"/>
                </a:lnTo>
                <a:lnTo>
                  <a:pt x="3543" y="160"/>
                </a:lnTo>
                <a:lnTo>
                  <a:pt x="3677" y="151"/>
                </a:lnTo>
                <a:lnTo>
                  <a:pt x="3816" y="143"/>
                </a:lnTo>
                <a:lnTo>
                  <a:pt x="3950" y="134"/>
                </a:lnTo>
                <a:lnTo>
                  <a:pt x="4089" y="121"/>
                </a:lnTo>
                <a:lnTo>
                  <a:pt x="4223" y="112"/>
                </a:lnTo>
                <a:lnTo>
                  <a:pt x="4357" y="104"/>
                </a:lnTo>
                <a:lnTo>
                  <a:pt x="4357" y="78"/>
                </a:lnTo>
                <a:lnTo>
                  <a:pt x="4357" y="52"/>
                </a:lnTo>
                <a:lnTo>
                  <a:pt x="4357" y="26"/>
                </a:lnTo>
                <a:lnTo>
                  <a:pt x="4357" y="0"/>
                </a:lnTo>
                <a:lnTo>
                  <a:pt x="4223" y="8"/>
                </a:lnTo>
                <a:lnTo>
                  <a:pt x="4089" y="13"/>
                </a:lnTo>
                <a:lnTo>
                  <a:pt x="3950" y="21"/>
                </a:lnTo>
                <a:lnTo>
                  <a:pt x="3816" y="30"/>
                </a:lnTo>
                <a:lnTo>
                  <a:pt x="3677" y="39"/>
                </a:lnTo>
                <a:lnTo>
                  <a:pt x="3543" y="47"/>
                </a:lnTo>
                <a:lnTo>
                  <a:pt x="3405" y="52"/>
                </a:lnTo>
                <a:lnTo>
                  <a:pt x="3270" y="60"/>
                </a:lnTo>
                <a:lnTo>
                  <a:pt x="3136" y="73"/>
                </a:lnTo>
                <a:lnTo>
                  <a:pt x="2997" y="86"/>
                </a:lnTo>
                <a:lnTo>
                  <a:pt x="2859" y="104"/>
                </a:lnTo>
                <a:lnTo>
                  <a:pt x="2725" y="117"/>
                </a:lnTo>
                <a:lnTo>
                  <a:pt x="2590" y="130"/>
                </a:lnTo>
                <a:lnTo>
                  <a:pt x="2452" y="143"/>
                </a:lnTo>
                <a:lnTo>
                  <a:pt x="2317" y="156"/>
                </a:lnTo>
                <a:lnTo>
                  <a:pt x="2179" y="169"/>
                </a:lnTo>
                <a:lnTo>
                  <a:pt x="2114" y="182"/>
                </a:lnTo>
                <a:lnTo>
                  <a:pt x="2045" y="195"/>
                </a:lnTo>
                <a:lnTo>
                  <a:pt x="1975" y="208"/>
                </a:lnTo>
                <a:lnTo>
                  <a:pt x="1910" y="216"/>
                </a:lnTo>
                <a:lnTo>
                  <a:pt x="1841" y="229"/>
                </a:lnTo>
                <a:lnTo>
                  <a:pt x="1772" y="242"/>
                </a:lnTo>
                <a:lnTo>
                  <a:pt x="1702" y="251"/>
                </a:lnTo>
                <a:lnTo>
                  <a:pt x="1633" y="264"/>
                </a:lnTo>
                <a:lnTo>
                  <a:pt x="1568" y="286"/>
                </a:lnTo>
                <a:lnTo>
                  <a:pt x="1499" y="303"/>
                </a:lnTo>
                <a:lnTo>
                  <a:pt x="1434" y="320"/>
                </a:lnTo>
                <a:lnTo>
                  <a:pt x="1365" y="338"/>
                </a:lnTo>
                <a:lnTo>
                  <a:pt x="1295" y="355"/>
                </a:lnTo>
                <a:lnTo>
                  <a:pt x="1226" y="376"/>
                </a:lnTo>
                <a:lnTo>
                  <a:pt x="1157" y="394"/>
                </a:lnTo>
                <a:lnTo>
                  <a:pt x="1092" y="411"/>
                </a:lnTo>
                <a:lnTo>
                  <a:pt x="1010" y="450"/>
                </a:lnTo>
                <a:lnTo>
                  <a:pt x="927" y="485"/>
                </a:lnTo>
                <a:lnTo>
                  <a:pt x="845" y="519"/>
                </a:lnTo>
                <a:lnTo>
                  <a:pt x="763" y="558"/>
                </a:lnTo>
                <a:lnTo>
                  <a:pt x="680" y="615"/>
                </a:lnTo>
                <a:lnTo>
                  <a:pt x="598" y="667"/>
                </a:lnTo>
                <a:lnTo>
                  <a:pt x="520" y="727"/>
                </a:lnTo>
                <a:lnTo>
                  <a:pt x="438" y="779"/>
                </a:lnTo>
                <a:lnTo>
                  <a:pt x="386" y="844"/>
                </a:lnTo>
                <a:lnTo>
                  <a:pt x="330" y="901"/>
                </a:lnTo>
                <a:lnTo>
                  <a:pt x="273" y="961"/>
                </a:lnTo>
                <a:lnTo>
                  <a:pt x="221" y="1026"/>
                </a:lnTo>
                <a:lnTo>
                  <a:pt x="191" y="1069"/>
                </a:lnTo>
                <a:lnTo>
                  <a:pt x="165" y="1113"/>
                </a:lnTo>
                <a:lnTo>
                  <a:pt x="139" y="1160"/>
                </a:lnTo>
                <a:lnTo>
                  <a:pt x="109" y="1208"/>
                </a:lnTo>
                <a:lnTo>
                  <a:pt x="96" y="1260"/>
                </a:lnTo>
                <a:lnTo>
                  <a:pt x="83" y="1312"/>
                </a:lnTo>
                <a:lnTo>
                  <a:pt x="70" y="1368"/>
                </a:lnTo>
                <a:lnTo>
                  <a:pt x="57" y="1420"/>
                </a:lnTo>
                <a:lnTo>
                  <a:pt x="44" y="1477"/>
                </a:lnTo>
                <a:lnTo>
                  <a:pt x="31" y="1529"/>
                </a:lnTo>
                <a:lnTo>
                  <a:pt x="13" y="1585"/>
                </a:lnTo>
                <a:lnTo>
                  <a:pt x="0" y="1637"/>
                </a:lnTo>
                <a:lnTo>
                  <a:pt x="0" y="1663"/>
                </a:lnTo>
                <a:lnTo>
                  <a:pt x="0" y="1689"/>
                </a:lnTo>
                <a:close/>
              </a:path>
            </a:pathLst>
          </a:custGeom>
          <a:solidFill>
            <a:srgbClr val="EC966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681164" y="2347914"/>
            <a:ext cx="6916738" cy="2668588"/>
          </a:xfrm>
          <a:custGeom>
            <a:avLst/>
            <a:gdLst/>
            <a:ahLst/>
            <a:cxnLst>
              <a:cxn ang="0">
                <a:pos x="31" y="1620"/>
              </a:cxn>
              <a:cxn ang="0">
                <a:pos x="83" y="1503"/>
              </a:cxn>
              <a:cxn ang="0">
                <a:pos x="139" y="1399"/>
              </a:cxn>
              <a:cxn ang="0">
                <a:pos x="191" y="1308"/>
              </a:cxn>
              <a:cxn ang="0">
                <a:pos x="273" y="1196"/>
              </a:cxn>
              <a:cxn ang="0">
                <a:pos x="386" y="1061"/>
              </a:cxn>
              <a:cxn ang="0">
                <a:pos x="520" y="936"/>
              </a:cxn>
              <a:cxn ang="0">
                <a:pos x="680" y="806"/>
              </a:cxn>
              <a:cxn ang="0">
                <a:pos x="845" y="702"/>
              </a:cxn>
              <a:cxn ang="0">
                <a:pos x="1010" y="620"/>
              </a:cxn>
              <a:cxn ang="0">
                <a:pos x="1157" y="559"/>
              </a:cxn>
              <a:cxn ang="0">
                <a:pos x="1295" y="511"/>
              </a:cxn>
              <a:cxn ang="0">
                <a:pos x="1434" y="472"/>
              </a:cxn>
              <a:cxn ang="0">
                <a:pos x="1568" y="425"/>
              </a:cxn>
              <a:cxn ang="0">
                <a:pos x="1702" y="390"/>
              </a:cxn>
              <a:cxn ang="0">
                <a:pos x="1841" y="364"/>
              </a:cxn>
              <a:cxn ang="0">
                <a:pos x="1975" y="334"/>
              </a:cxn>
              <a:cxn ang="0">
                <a:pos x="2114" y="308"/>
              </a:cxn>
              <a:cxn ang="0">
                <a:pos x="2317" y="278"/>
              </a:cxn>
              <a:cxn ang="0">
                <a:pos x="2590" y="247"/>
              </a:cxn>
              <a:cxn ang="0">
                <a:pos x="2859" y="213"/>
              </a:cxn>
              <a:cxn ang="0">
                <a:pos x="3136" y="182"/>
              </a:cxn>
              <a:cxn ang="0">
                <a:pos x="3405" y="156"/>
              </a:cxn>
              <a:cxn ang="0">
                <a:pos x="3677" y="139"/>
              </a:cxn>
              <a:cxn ang="0">
                <a:pos x="3950" y="117"/>
              </a:cxn>
              <a:cxn ang="0">
                <a:pos x="4223" y="100"/>
              </a:cxn>
              <a:cxn ang="0">
                <a:pos x="4357" y="65"/>
              </a:cxn>
              <a:cxn ang="0">
                <a:pos x="4357" y="22"/>
              </a:cxn>
              <a:cxn ang="0">
                <a:pos x="4223" y="5"/>
              </a:cxn>
              <a:cxn ang="0">
                <a:pos x="3950" y="26"/>
              </a:cxn>
              <a:cxn ang="0">
                <a:pos x="3677" y="39"/>
              </a:cxn>
              <a:cxn ang="0">
                <a:pos x="3405" y="57"/>
              </a:cxn>
              <a:cxn ang="0">
                <a:pos x="3136" y="78"/>
              </a:cxn>
              <a:cxn ang="0">
                <a:pos x="2859" y="109"/>
              </a:cxn>
              <a:cxn ang="0">
                <a:pos x="2590" y="139"/>
              </a:cxn>
              <a:cxn ang="0">
                <a:pos x="2317" y="165"/>
              </a:cxn>
              <a:cxn ang="0">
                <a:pos x="2114" y="195"/>
              </a:cxn>
              <a:cxn ang="0">
                <a:pos x="1975" y="217"/>
              </a:cxn>
              <a:cxn ang="0">
                <a:pos x="1841" y="243"/>
              </a:cxn>
              <a:cxn ang="0">
                <a:pos x="1702" y="269"/>
              </a:cxn>
              <a:cxn ang="0">
                <a:pos x="1568" y="299"/>
              </a:cxn>
              <a:cxn ang="0">
                <a:pos x="1434" y="338"/>
              </a:cxn>
              <a:cxn ang="0">
                <a:pos x="1295" y="377"/>
              </a:cxn>
              <a:cxn ang="0">
                <a:pos x="1157" y="416"/>
              </a:cxn>
              <a:cxn ang="0">
                <a:pos x="1010" y="472"/>
              </a:cxn>
              <a:cxn ang="0">
                <a:pos x="845" y="550"/>
              </a:cxn>
              <a:cxn ang="0">
                <a:pos x="680" y="646"/>
              </a:cxn>
              <a:cxn ang="0">
                <a:pos x="520" y="763"/>
              </a:cxn>
              <a:cxn ang="0">
                <a:pos x="386" y="884"/>
              </a:cxn>
              <a:cxn ang="0">
                <a:pos x="273" y="1010"/>
              </a:cxn>
              <a:cxn ang="0">
                <a:pos x="191" y="1118"/>
              </a:cxn>
              <a:cxn ang="0">
                <a:pos x="139" y="1213"/>
              </a:cxn>
              <a:cxn ang="0">
                <a:pos x="83" y="1347"/>
              </a:cxn>
              <a:cxn ang="0">
                <a:pos x="31" y="1534"/>
              </a:cxn>
              <a:cxn ang="0">
                <a:pos x="0" y="1655"/>
              </a:cxn>
            </a:cxnLst>
            <a:rect l="0" t="0" r="r" b="b"/>
            <a:pathLst>
              <a:path w="4357" h="1681">
                <a:moveTo>
                  <a:pt x="0" y="1681"/>
                </a:moveTo>
                <a:lnTo>
                  <a:pt x="31" y="1620"/>
                </a:lnTo>
                <a:lnTo>
                  <a:pt x="57" y="1564"/>
                </a:lnTo>
                <a:lnTo>
                  <a:pt x="83" y="1503"/>
                </a:lnTo>
                <a:lnTo>
                  <a:pt x="109" y="1447"/>
                </a:lnTo>
                <a:lnTo>
                  <a:pt x="139" y="1399"/>
                </a:lnTo>
                <a:lnTo>
                  <a:pt x="165" y="1352"/>
                </a:lnTo>
                <a:lnTo>
                  <a:pt x="191" y="1308"/>
                </a:lnTo>
                <a:lnTo>
                  <a:pt x="221" y="1261"/>
                </a:lnTo>
                <a:lnTo>
                  <a:pt x="273" y="1196"/>
                </a:lnTo>
                <a:lnTo>
                  <a:pt x="330" y="1131"/>
                </a:lnTo>
                <a:lnTo>
                  <a:pt x="386" y="1061"/>
                </a:lnTo>
                <a:lnTo>
                  <a:pt x="438" y="997"/>
                </a:lnTo>
                <a:lnTo>
                  <a:pt x="520" y="936"/>
                </a:lnTo>
                <a:lnTo>
                  <a:pt x="598" y="871"/>
                </a:lnTo>
                <a:lnTo>
                  <a:pt x="680" y="806"/>
                </a:lnTo>
                <a:lnTo>
                  <a:pt x="763" y="741"/>
                </a:lnTo>
                <a:lnTo>
                  <a:pt x="845" y="702"/>
                </a:lnTo>
                <a:lnTo>
                  <a:pt x="927" y="659"/>
                </a:lnTo>
                <a:lnTo>
                  <a:pt x="1010" y="620"/>
                </a:lnTo>
                <a:lnTo>
                  <a:pt x="1092" y="576"/>
                </a:lnTo>
                <a:lnTo>
                  <a:pt x="1157" y="559"/>
                </a:lnTo>
                <a:lnTo>
                  <a:pt x="1226" y="537"/>
                </a:lnTo>
                <a:lnTo>
                  <a:pt x="1295" y="511"/>
                </a:lnTo>
                <a:lnTo>
                  <a:pt x="1365" y="490"/>
                </a:lnTo>
                <a:lnTo>
                  <a:pt x="1434" y="472"/>
                </a:lnTo>
                <a:lnTo>
                  <a:pt x="1499" y="451"/>
                </a:lnTo>
                <a:lnTo>
                  <a:pt x="1568" y="425"/>
                </a:lnTo>
                <a:lnTo>
                  <a:pt x="1633" y="403"/>
                </a:lnTo>
                <a:lnTo>
                  <a:pt x="1702" y="390"/>
                </a:lnTo>
                <a:lnTo>
                  <a:pt x="1772" y="377"/>
                </a:lnTo>
                <a:lnTo>
                  <a:pt x="1841" y="364"/>
                </a:lnTo>
                <a:lnTo>
                  <a:pt x="1910" y="347"/>
                </a:lnTo>
                <a:lnTo>
                  <a:pt x="1975" y="334"/>
                </a:lnTo>
                <a:lnTo>
                  <a:pt x="2045" y="321"/>
                </a:lnTo>
                <a:lnTo>
                  <a:pt x="2114" y="308"/>
                </a:lnTo>
                <a:lnTo>
                  <a:pt x="2179" y="295"/>
                </a:lnTo>
                <a:lnTo>
                  <a:pt x="2317" y="278"/>
                </a:lnTo>
                <a:lnTo>
                  <a:pt x="2452" y="260"/>
                </a:lnTo>
                <a:lnTo>
                  <a:pt x="2590" y="247"/>
                </a:lnTo>
                <a:lnTo>
                  <a:pt x="2725" y="230"/>
                </a:lnTo>
                <a:lnTo>
                  <a:pt x="2859" y="213"/>
                </a:lnTo>
                <a:lnTo>
                  <a:pt x="2997" y="200"/>
                </a:lnTo>
                <a:lnTo>
                  <a:pt x="3136" y="182"/>
                </a:lnTo>
                <a:lnTo>
                  <a:pt x="3270" y="165"/>
                </a:lnTo>
                <a:lnTo>
                  <a:pt x="3405" y="156"/>
                </a:lnTo>
                <a:lnTo>
                  <a:pt x="3543" y="148"/>
                </a:lnTo>
                <a:lnTo>
                  <a:pt x="3677" y="139"/>
                </a:lnTo>
                <a:lnTo>
                  <a:pt x="3816" y="126"/>
                </a:lnTo>
                <a:lnTo>
                  <a:pt x="3950" y="117"/>
                </a:lnTo>
                <a:lnTo>
                  <a:pt x="4089" y="109"/>
                </a:lnTo>
                <a:lnTo>
                  <a:pt x="4223" y="100"/>
                </a:lnTo>
                <a:lnTo>
                  <a:pt x="4357" y="91"/>
                </a:lnTo>
                <a:lnTo>
                  <a:pt x="4357" y="65"/>
                </a:lnTo>
                <a:lnTo>
                  <a:pt x="4357" y="44"/>
                </a:lnTo>
                <a:lnTo>
                  <a:pt x="4357" y="22"/>
                </a:lnTo>
                <a:lnTo>
                  <a:pt x="4357" y="0"/>
                </a:lnTo>
                <a:lnTo>
                  <a:pt x="4223" y="5"/>
                </a:lnTo>
                <a:lnTo>
                  <a:pt x="4089" y="18"/>
                </a:lnTo>
                <a:lnTo>
                  <a:pt x="3950" y="26"/>
                </a:lnTo>
                <a:lnTo>
                  <a:pt x="3816" y="31"/>
                </a:lnTo>
                <a:lnTo>
                  <a:pt x="3677" y="39"/>
                </a:lnTo>
                <a:lnTo>
                  <a:pt x="3543" y="48"/>
                </a:lnTo>
                <a:lnTo>
                  <a:pt x="3405" y="57"/>
                </a:lnTo>
                <a:lnTo>
                  <a:pt x="3270" y="65"/>
                </a:lnTo>
                <a:lnTo>
                  <a:pt x="3136" y="78"/>
                </a:lnTo>
                <a:lnTo>
                  <a:pt x="2997" y="96"/>
                </a:lnTo>
                <a:lnTo>
                  <a:pt x="2859" y="109"/>
                </a:lnTo>
                <a:lnTo>
                  <a:pt x="2725" y="122"/>
                </a:lnTo>
                <a:lnTo>
                  <a:pt x="2590" y="139"/>
                </a:lnTo>
                <a:lnTo>
                  <a:pt x="2452" y="152"/>
                </a:lnTo>
                <a:lnTo>
                  <a:pt x="2317" y="165"/>
                </a:lnTo>
                <a:lnTo>
                  <a:pt x="2179" y="182"/>
                </a:lnTo>
                <a:lnTo>
                  <a:pt x="2114" y="195"/>
                </a:lnTo>
                <a:lnTo>
                  <a:pt x="2045" y="208"/>
                </a:lnTo>
                <a:lnTo>
                  <a:pt x="1975" y="217"/>
                </a:lnTo>
                <a:lnTo>
                  <a:pt x="1910" y="230"/>
                </a:lnTo>
                <a:lnTo>
                  <a:pt x="1841" y="243"/>
                </a:lnTo>
                <a:lnTo>
                  <a:pt x="1772" y="256"/>
                </a:lnTo>
                <a:lnTo>
                  <a:pt x="1702" y="269"/>
                </a:lnTo>
                <a:lnTo>
                  <a:pt x="1633" y="282"/>
                </a:lnTo>
                <a:lnTo>
                  <a:pt x="1568" y="299"/>
                </a:lnTo>
                <a:lnTo>
                  <a:pt x="1499" y="317"/>
                </a:lnTo>
                <a:lnTo>
                  <a:pt x="1434" y="338"/>
                </a:lnTo>
                <a:lnTo>
                  <a:pt x="1365" y="355"/>
                </a:lnTo>
                <a:lnTo>
                  <a:pt x="1295" y="377"/>
                </a:lnTo>
                <a:lnTo>
                  <a:pt x="1226" y="394"/>
                </a:lnTo>
                <a:lnTo>
                  <a:pt x="1157" y="416"/>
                </a:lnTo>
                <a:lnTo>
                  <a:pt x="1092" y="438"/>
                </a:lnTo>
                <a:lnTo>
                  <a:pt x="1010" y="472"/>
                </a:lnTo>
                <a:lnTo>
                  <a:pt x="927" y="511"/>
                </a:lnTo>
                <a:lnTo>
                  <a:pt x="845" y="550"/>
                </a:lnTo>
                <a:lnTo>
                  <a:pt x="763" y="585"/>
                </a:lnTo>
                <a:lnTo>
                  <a:pt x="680" y="646"/>
                </a:lnTo>
                <a:lnTo>
                  <a:pt x="598" y="706"/>
                </a:lnTo>
                <a:lnTo>
                  <a:pt x="520" y="763"/>
                </a:lnTo>
                <a:lnTo>
                  <a:pt x="438" y="823"/>
                </a:lnTo>
                <a:lnTo>
                  <a:pt x="386" y="884"/>
                </a:lnTo>
                <a:lnTo>
                  <a:pt x="330" y="949"/>
                </a:lnTo>
                <a:lnTo>
                  <a:pt x="273" y="1010"/>
                </a:lnTo>
                <a:lnTo>
                  <a:pt x="221" y="1074"/>
                </a:lnTo>
                <a:lnTo>
                  <a:pt x="191" y="1118"/>
                </a:lnTo>
                <a:lnTo>
                  <a:pt x="165" y="1165"/>
                </a:lnTo>
                <a:lnTo>
                  <a:pt x="139" y="1213"/>
                </a:lnTo>
                <a:lnTo>
                  <a:pt x="109" y="1256"/>
                </a:lnTo>
                <a:lnTo>
                  <a:pt x="83" y="1347"/>
                </a:lnTo>
                <a:lnTo>
                  <a:pt x="57" y="1438"/>
                </a:lnTo>
                <a:lnTo>
                  <a:pt x="31" y="1534"/>
                </a:lnTo>
                <a:lnTo>
                  <a:pt x="0" y="1625"/>
                </a:lnTo>
                <a:lnTo>
                  <a:pt x="0" y="1655"/>
                </a:lnTo>
                <a:lnTo>
                  <a:pt x="0" y="1681"/>
                </a:lnTo>
                <a:close/>
              </a:path>
            </a:pathLst>
          </a:custGeom>
          <a:solidFill>
            <a:srgbClr val="EC935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1681164" y="2362201"/>
            <a:ext cx="6916738" cy="2654300"/>
          </a:xfrm>
          <a:custGeom>
            <a:avLst/>
            <a:gdLst/>
            <a:ahLst/>
            <a:cxnLst>
              <a:cxn ang="0">
                <a:pos x="31" y="1611"/>
              </a:cxn>
              <a:cxn ang="0">
                <a:pos x="83" y="1490"/>
              </a:cxn>
              <a:cxn ang="0">
                <a:pos x="139" y="1386"/>
              </a:cxn>
              <a:cxn ang="0">
                <a:pos x="191" y="1295"/>
              </a:cxn>
              <a:cxn ang="0">
                <a:pos x="273" y="1182"/>
              </a:cxn>
              <a:cxn ang="0">
                <a:pos x="386" y="1048"/>
              </a:cxn>
              <a:cxn ang="0">
                <a:pos x="520" y="918"/>
              </a:cxn>
              <a:cxn ang="0">
                <a:pos x="680" y="788"/>
              </a:cxn>
              <a:cxn ang="0">
                <a:pos x="845" y="684"/>
              </a:cxn>
              <a:cxn ang="0">
                <a:pos x="1010" y="602"/>
              </a:cxn>
              <a:cxn ang="0">
                <a:pos x="1157" y="537"/>
              </a:cxn>
              <a:cxn ang="0">
                <a:pos x="1295" y="494"/>
              </a:cxn>
              <a:cxn ang="0">
                <a:pos x="1434" y="455"/>
              </a:cxn>
              <a:cxn ang="0">
                <a:pos x="1568" y="407"/>
              </a:cxn>
              <a:cxn ang="0">
                <a:pos x="1702" y="372"/>
              </a:cxn>
              <a:cxn ang="0">
                <a:pos x="1841" y="346"/>
              </a:cxn>
              <a:cxn ang="0">
                <a:pos x="1975" y="321"/>
              </a:cxn>
              <a:cxn ang="0">
                <a:pos x="2114" y="295"/>
              </a:cxn>
              <a:cxn ang="0">
                <a:pos x="2317" y="264"/>
              </a:cxn>
              <a:cxn ang="0">
                <a:pos x="2590" y="230"/>
              </a:cxn>
              <a:cxn ang="0">
                <a:pos x="2859" y="199"/>
              </a:cxn>
              <a:cxn ang="0">
                <a:pos x="3136" y="165"/>
              </a:cxn>
              <a:cxn ang="0">
                <a:pos x="3405" y="139"/>
              </a:cxn>
              <a:cxn ang="0">
                <a:pos x="3677" y="121"/>
              </a:cxn>
              <a:cxn ang="0">
                <a:pos x="3950" y="104"/>
              </a:cxn>
              <a:cxn ang="0">
                <a:pos x="4223" y="87"/>
              </a:cxn>
              <a:cxn ang="0">
                <a:pos x="4357" y="35"/>
              </a:cxn>
              <a:cxn ang="0">
                <a:pos x="4223" y="9"/>
              </a:cxn>
              <a:cxn ang="0">
                <a:pos x="3950" y="26"/>
              </a:cxn>
              <a:cxn ang="0">
                <a:pos x="3677" y="43"/>
              </a:cxn>
              <a:cxn ang="0">
                <a:pos x="3405" y="61"/>
              </a:cxn>
              <a:cxn ang="0">
                <a:pos x="3136" y="87"/>
              </a:cxn>
              <a:cxn ang="0">
                <a:pos x="2859" y="113"/>
              </a:cxn>
              <a:cxn ang="0">
                <a:pos x="2590" y="143"/>
              </a:cxn>
              <a:cxn ang="0">
                <a:pos x="2317" y="178"/>
              </a:cxn>
              <a:cxn ang="0">
                <a:pos x="2114" y="204"/>
              </a:cxn>
              <a:cxn ang="0">
                <a:pos x="1975" y="230"/>
              </a:cxn>
              <a:cxn ang="0">
                <a:pos x="1841" y="256"/>
              </a:cxn>
              <a:cxn ang="0">
                <a:pos x="1702" y="282"/>
              </a:cxn>
              <a:cxn ang="0">
                <a:pos x="1568" y="312"/>
              </a:cxn>
              <a:cxn ang="0">
                <a:pos x="1434" y="355"/>
              </a:cxn>
              <a:cxn ang="0">
                <a:pos x="1295" y="394"/>
              </a:cxn>
              <a:cxn ang="0">
                <a:pos x="1157" y="437"/>
              </a:cxn>
              <a:cxn ang="0">
                <a:pos x="1010" y="498"/>
              </a:cxn>
              <a:cxn ang="0">
                <a:pos x="845" y="576"/>
              </a:cxn>
              <a:cxn ang="0">
                <a:pos x="680" y="676"/>
              </a:cxn>
              <a:cxn ang="0">
                <a:pos x="520" y="801"/>
              </a:cxn>
              <a:cxn ang="0">
                <a:pos x="386" y="927"/>
              </a:cxn>
              <a:cxn ang="0">
                <a:pos x="273" y="1057"/>
              </a:cxn>
              <a:cxn ang="0">
                <a:pos x="191" y="1169"/>
              </a:cxn>
              <a:cxn ang="0">
                <a:pos x="139" y="1260"/>
              </a:cxn>
              <a:cxn ang="0">
                <a:pos x="83" y="1386"/>
              </a:cxn>
              <a:cxn ang="0">
                <a:pos x="31" y="1538"/>
              </a:cxn>
              <a:cxn ang="0">
                <a:pos x="0" y="1646"/>
              </a:cxn>
            </a:cxnLst>
            <a:rect l="0" t="0" r="r" b="b"/>
            <a:pathLst>
              <a:path w="4357" h="1672">
                <a:moveTo>
                  <a:pt x="0" y="1672"/>
                </a:moveTo>
                <a:lnTo>
                  <a:pt x="31" y="1611"/>
                </a:lnTo>
                <a:lnTo>
                  <a:pt x="57" y="1555"/>
                </a:lnTo>
                <a:lnTo>
                  <a:pt x="83" y="1490"/>
                </a:lnTo>
                <a:lnTo>
                  <a:pt x="109" y="1434"/>
                </a:lnTo>
                <a:lnTo>
                  <a:pt x="139" y="1386"/>
                </a:lnTo>
                <a:lnTo>
                  <a:pt x="165" y="1338"/>
                </a:lnTo>
                <a:lnTo>
                  <a:pt x="191" y="1295"/>
                </a:lnTo>
                <a:lnTo>
                  <a:pt x="221" y="1247"/>
                </a:lnTo>
                <a:lnTo>
                  <a:pt x="273" y="1182"/>
                </a:lnTo>
                <a:lnTo>
                  <a:pt x="330" y="1113"/>
                </a:lnTo>
                <a:lnTo>
                  <a:pt x="386" y="1048"/>
                </a:lnTo>
                <a:lnTo>
                  <a:pt x="438" y="979"/>
                </a:lnTo>
                <a:lnTo>
                  <a:pt x="520" y="918"/>
                </a:lnTo>
                <a:lnTo>
                  <a:pt x="598" y="853"/>
                </a:lnTo>
                <a:lnTo>
                  <a:pt x="680" y="788"/>
                </a:lnTo>
                <a:lnTo>
                  <a:pt x="763" y="723"/>
                </a:lnTo>
                <a:lnTo>
                  <a:pt x="845" y="684"/>
                </a:lnTo>
                <a:lnTo>
                  <a:pt x="927" y="645"/>
                </a:lnTo>
                <a:lnTo>
                  <a:pt x="1010" y="602"/>
                </a:lnTo>
                <a:lnTo>
                  <a:pt x="1092" y="563"/>
                </a:lnTo>
                <a:lnTo>
                  <a:pt x="1157" y="537"/>
                </a:lnTo>
                <a:lnTo>
                  <a:pt x="1226" y="515"/>
                </a:lnTo>
                <a:lnTo>
                  <a:pt x="1295" y="494"/>
                </a:lnTo>
                <a:lnTo>
                  <a:pt x="1365" y="476"/>
                </a:lnTo>
                <a:lnTo>
                  <a:pt x="1434" y="455"/>
                </a:lnTo>
                <a:lnTo>
                  <a:pt x="1499" y="429"/>
                </a:lnTo>
                <a:lnTo>
                  <a:pt x="1568" y="407"/>
                </a:lnTo>
                <a:lnTo>
                  <a:pt x="1633" y="385"/>
                </a:lnTo>
                <a:lnTo>
                  <a:pt x="1702" y="372"/>
                </a:lnTo>
                <a:lnTo>
                  <a:pt x="1772" y="359"/>
                </a:lnTo>
                <a:lnTo>
                  <a:pt x="1841" y="346"/>
                </a:lnTo>
                <a:lnTo>
                  <a:pt x="1910" y="333"/>
                </a:lnTo>
                <a:lnTo>
                  <a:pt x="1975" y="321"/>
                </a:lnTo>
                <a:lnTo>
                  <a:pt x="2045" y="308"/>
                </a:lnTo>
                <a:lnTo>
                  <a:pt x="2114" y="295"/>
                </a:lnTo>
                <a:lnTo>
                  <a:pt x="2179" y="282"/>
                </a:lnTo>
                <a:lnTo>
                  <a:pt x="2317" y="264"/>
                </a:lnTo>
                <a:lnTo>
                  <a:pt x="2452" y="247"/>
                </a:lnTo>
                <a:lnTo>
                  <a:pt x="2590" y="230"/>
                </a:lnTo>
                <a:lnTo>
                  <a:pt x="2725" y="212"/>
                </a:lnTo>
                <a:lnTo>
                  <a:pt x="2859" y="199"/>
                </a:lnTo>
                <a:lnTo>
                  <a:pt x="2997" y="182"/>
                </a:lnTo>
                <a:lnTo>
                  <a:pt x="3136" y="165"/>
                </a:lnTo>
                <a:lnTo>
                  <a:pt x="3270" y="152"/>
                </a:lnTo>
                <a:lnTo>
                  <a:pt x="3405" y="139"/>
                </a:lnTo>
                <a:lnTo>
                  <a:pt x="3543" y="130"/>
                </a:lnTo>
                <a:lnTo>
                  <a:pt x="3677" y="121"/>
                </a:lnTo>
                <a:lnTo>
                  <a:pt x="3816" y="113"/>
                </a:lnTo>
                <a:lnTo>
                  <a:pt x="3950" y="104"/>
                </a:lnTo>
                <a:lnTo>
                  <a:pt x="4089" y="95"/>
                </a:lnTo>
                <a:lnTo>
                  <a:pt x="4223" y="87"/>
                </a:lnTo>
                <a:lnTo>
                  <a:pt x="4357" y="78"/>
                </a:lnTo>
                <a:lnTo>
                  <a:pt x="4357" y="35"/>
                </a:lnTo>
                <a:lnTo>
                  <a:pt x="4357" y="0"/>
                </a:lnTo>
                <a:lnTo>
                  <a:pt x="4223" y="9"/>
                </a:lnTo>
                <a:lnTo>
                  <a:pt x="4089" y="17"/>
                </a:lnTo>
                <a:lnTo>
                  <a:pt x="3950" y="26"/>
                </a:lnTo>
                <a:lnTo>
                  <a:pt x="3816" y="35"/>
                </a:lnTo>
                <a:lnTo>
                  <a:pt x="3677" y="43"/>
                </a:lnTo>
                <a:lnTo>
                  <a:pt x="3543" y="52"/>
                </a:lnTo>
                <a:lnTo>
                  <a:pt x="3405" y="61"/>
                </a:lnTo>
                <a:lnTo>
                  <a:pt x="3270" y="69"/>
                </a:lnTo>
                <a:lnTo>
                  <a:pt x="3136" y="87"/>
                </a:lnTo>
                <a:lnTo>
                  <a:pt x="2997" y="100"/>
                </a:lnTo>
                <a:lnTo>
                  <a:pt x="2859" y="113"/>
                </a:lnTo>
                <a:lnTo>
                  <a:pt x="2725" y="130"/>
                </a:lnTo>
                <a:lnTo>
                  <a:pt x="2590" y="143"/>
                </a:lnTo>
                <a:lnTo>
                  <a:pt x="2452" y="160"/>
                </a:lnTo>
                <a:lnTo>
                  <a:pt x="2317" y="178"/>
                </a:lnTo>
                <a:lnTo>
                  <a:pt x="2179" y="191"/>
                </a:lnTo>
                <a:lnTo>
                  <a:pt x="2114" y="204"/>
                </a:lnTo>
                <a:lnTo>
                  <a:pt x="2045" y="217"/>
                </a:lnTo>
                <a:lnTo>
                  <a:pt x="1975" y="230"/>
                </a:lnTo>
                <a:lnTo>
                  <a:pt x="1910" y="243"/>
                </a:lnTo>
                <a:lnTo>
                  <a:pt x="1841" y="256"/>
                </a:lnTo>
                <a:lnTo>
                  <a:pt x="1772" y="269"/>
                </a:lnTo>
                <a:lnTo>
                  <a:pt x="1702" y="282"/>
                </a:lnTo>
                <a:lnTo>
                  <a:pt x="1633" y="295"/>
                </a:lnTo>
                <a:lnTo>
                  <a:pt x="1568" y="312"/>
                </a:lnTo>
                <a:lnTo>
                  <a:pt x="1499" y="333"/>
                </a:lnTo>
                <a:lnTo>
                  <a:pt x="1434" y="355"/>
                </a:lnTo>
                <a:lnTo>
                  <a:pt x="1365" y="377"/>
                </a:lnTo>
                <a:lnTo>
                  <a:pt x="1295" y="394"/>
                </a:lnTo>
                <a:lnTo>
                  <a:pt x="1226" y="416"/>
                </a:lnTo>
                <a:lnTo>
                  <a:pt x="1157" y="437"/>
                </a:lnTo>
                <a:lnTo>
                  <a:pt x="1092" y="459"/>
                </a:lnTo>
                <a:lnTo>
                  <a:pt x="1010" y="498"/>
                </a:lnTo>
                <a:lnTo>
                  <a:pt x="927" y="537"/>
                </a:lnTo>
                <a:lnTo>
                  <a:pt x="845" y="576"/>
                </a:lnTo>
                <a:lnTo>
                  <a:pt x="763" y="615"/>
                </a:lnTo>
                <a:lnTo>
                  <a:pt x="680" y="676"/>
                </a:lnTo>
                <a:lnTo>
                  <a:pt x="598" y="736"/>
                </a:lnTo>
                <a:lnTo>
                  <a:pt x="520" y="801"/>
                </a:lnTo>
                <a:lnTo>
                  <a:pt x="438" y="862"/>
                </a:lnTo>
                <a:lnTo>
                  <a:pt x="386" y="927"/>
                </a:lnTo>
                <a:lnTo>
                  <a:pt x="330" y="992"/>
                </a:lnTo>
                <a:lnTo>
                  <a:pt x="273" y="1057"/>
                </a:lnTo>
                <a:lnTo>
                  <a:pt x="221" y="1122"/>
                </a:lnTo>
                <a:lnTo>
                  <a:pt x="191" y="1169"/>
                </a:lnTo>
                <a:lnTo>
                  <a:pt x="165" y="1217"/>
                </a:lnTo>
                <a:lnTo>
                  <a:pt x="139" y="1260"/>
                </a:lnTo>
                <a:lnTo>
                  <a:pt x="109" y="1308"/>
                </a:lnTo>
                <a:lnTo>
                  <a:pt x="83" y="1386"/>
                </a:lnTo>
                <a:lnTo>
                  <a:pt x="57" y="1460"/>
                </a:lnTo>
                <a:lnTo>
                  <a:pt x="31" y="1538"/>
                </a:lnTo>
                <a:lnTo>
                  <a:pt x="0" y="1611"/>
                </a:lnTo>
                <a:lnTo>
                  <a:pt x="0" y="1646"/>
                </a:lnTo>
                <a:lnTo>
                  <a:pt x="0" y="1672"/>
                </a:lnTo>
                <a:close/>
              </a:path>
            </a:pathLst>
          </a:custGeom>
          <a:solidFill>
            <a:srgbClr val="EB90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1654176" y="4948239"/>
            <a:ext cx="82550" cy="8255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52" y="17"/>
              </a:cxn>
              <a:cxn ang="0">
                <a:pos x="39" y="52"/>
              </a:cxn>
              <a:cxn ang="0">
                <a:pos x="0" y="39"/>
              </a:cxn>
              <a:cxn ang="0">
                <a:pos x="17" y="0"/>
              </a:cxn>
            </a:cxnLst>
            <a:rect l="0" t="0" r="r" b="b"/>
            <a:pathLst>
              <a:path w="52" h="52">
                <a:moveTo>
                  <a:pt x="17" y="0"/>
                </a:moveTo>
                <a:lnTo>
                  <a:pt x="52" y="17"/>
                </a:lnTo>
                <a:lnTo>
                  <a:pt x="39" y="52"/>
                </a:lnTo>
                <a:lnTo>
                  <a:pt x="0" y="39"/>
                </a:lnTo>
                <a:lnTo>
                  <a:pt x="17" y="0"/>
                </a:lnTo>
                <a:close/>
              </a:path>
            </a:pathLst>
          </a:custGeom>
          <a:solidFill>
            <a:srgbClr val="A829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25" name="Freeform 93"/>
          <p:cNvSpPr>
            <a:spLocks noEditPoints="1"/>
          </p:cNvSpPr>
          <p:nvPr/>
        </p:nvSpPr>
        <p:spPr bwMode="auto">
          <a:xfrm>
            <a:off x="8577264" y="4968878"/>
            <a:ext cx="41275" cy="68263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26" y="43"/>
              </a:cxn>
              <a:cxn ang="0">
                <a:pos x="0" y="43"/>
              </a:cxn>
              <a:cxn ang="0">
                <a:pos x="0" y="30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26" y="8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0" y="0"/>
              </a:cxn>
              <a:cxn ang="0">
                <a:pos x="26" y="0"/>
              </a:cxn>
              <a:cxn ang="0">
                <a:pos x="26" y="8"/>
              </a:cxn>
              <a:cxn ang="0">
                <a:pos x="0" y="8"/>
              </a:cxn>
            </a:cxnLst>
            <a:rect l="0" t="0" r="r" b="b"/>
            <a:pathLst>
              <a:path w="26" h="43">
                <a:moveTo>
                  <a:pt x="26" y="30"/>
                </a:moveTo>
                <a:lnTo>
                  <a:pt x="26" y="43"/>
                </a:lnTo>
                <a:lnTo>
                  <a:pt x="0" y="43"/>
                </a:lnTo>
                <a:lnTo>
                  <a:pt x="0" y="30"/>
                </a:lnTo>
                <a:lnTo>
                  <a:pt x="26" y="30"/>
                </a:lnTo>
                <a:close/>
                <a:moveTo>
                  <a:pt x="0" y="30"/>
                </a:moveTo>
                <a:lnTo>
                  <a:pt x="0" y="8"/>
                </a:lnTo>
                <a:lnTo>
                  <a:pt x="26" y="8"/>
                </a:lnTo>
                <a:lnTo>
                  <a:pt x="26" y="30"/>
                </a:lnTo>
                <a:lnTo>
                  <a:pt x="0" y="3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26" y="0"/>
                </a:lnTo>
                <a:lnTo>
                  <a:pt x="26" y="8"/>
                </a:lnTo>
                <a:lnTo>
                  <a:pt x="0" y="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8482013" y="5064126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3.0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27" name="Freeform 95"/>
          <p:cNvSpPr>
            <a:spLocks noEditPoints="1"/>
          </p:cNvSpPr>
          <p:nvPr/>
        </p:nvSpPr>
        <p:spPr bwMode="auto">
          <a:xfrm>
            <a:off x="6851651" y="4968878"/>
            <a:ext cx="41275" cy="68263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26" y="43"/>
              </a:cxn>
              <a:cxn ang="0">
                <a:pos x="0" y="43"/>
              </a:cxn>
              <a:cxn ang="0">
                <a:pos x="0" y="30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26" y="8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0" y="0"/>
              </a:cxn>
              <a:cxn ang="0">
                <a:pos x="26" y="0"/>
              </a:cxn>
              <a:cxn ang="0">
                <a:pos x="26" y="8"/>
              </a:cxn>
              <a:cxn ang="0">
                <a:pos x="0" y="8"/>
              </a:cxn>
            </a:cxnLst>
            <a:rect l="0" t="0" r="r" b="b"/>
            <a:pathLst>
              <a:path w="26" h="43">
                <a:moveTo>
                  <a:pt x="26" y="30"/>
                </a:moveTo>
                <a:lnTo>
                  <a:pt x="26" y="43"/>
                </a:lnTo>
                <a:lnTo>
                  <a:pt x="0" y="43"/>
                </a:lnTo>
                <a:lnTo>
                  <a:pt x="0" y="30"/>
                </a:lnTo>
                <a:lnTo>
                  <a:pt x="26" y="30"/>
                </a:lnTo>
                <a:close/>
                <a:moveTo>
                  <a:pt x="0" y="30"/>
                </a:moveTo>
                <a:lnTo>
                  <a:pt x="0" y="8"/>
                </a:lnTo>
                <a:lnTo>
                  <a:pt x="26" y="8"/>
                </a:lnTo>
                <a:lnTo>
                  <a:pt x="26" y="30"/>
                </a:lnTo>
                <a:lnTo>
                  <a:pt x="0" y="3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26" y="0"/>
                </a:lnTo>
                <a:lnTo>
                  <a:pt x="26" y="8"/>
                </a:lnTo>
                <a:lnTo>
                  <a:pt x="0" y="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28" name="Rectangle 96"/>
          <p:cNvSpPr>
            <a:spLocks noChangeArrowheads="1"/>
          </p:cNvSpPr>
          <p:nvPr/>
        </p:nvSpPr>
        <p:spPr bwMode="auto">
          <a:xfrm>
            <a:off x="6756401" y="5064126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29" name="Freeform 97"/>
          <p:cNvSpPr>
            <a:spLocks noEditPoints="1"/>
          </p:cNvSpPr>
          <p:nvPr/>
        </p:nvSpPr>
        <p:spPr bwMode="auto">
          <a:xfrm>
            <a:off x="5119688" y="4968878"/>
            <a:ext cx="41275" cy="68263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26" y="43"/>
              </a:cxn>
              <a:cxn ang="0">
                <a:pos x="0" y="43"/>
              </a:cxn>
              <a:cxn ang="0">
                <a:pos x="0" y="30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26" y="8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0" y="0"/>
              </a:cxn>
              <a:cxn ang="0">
                <a:pos x="26" y="0"/>
              </a:cxn>
              <a:cxn ang="0">
                <a:pos x="26" y="8"/>
              </a:cxn>
              <a:cxn ang="0">
                <a:pos x="0" y="8"/>
              </a:cxn>
            </a:cxnLst>
            <a:rect l="0" t="0" r="r" b="b"/>
            <a:pathLst>
              <a:path w="26" h="43">
                <a:moveTo>
                  <a:pt x="26" y="30"/>
                </a:moveTo>
                <a:lnTo>
                  <a:pt x="26" y="43"/>
                </a:lnTo>
                <a:lnTo>
                  <a:pt x="0" y="43"/>
                </a:lnTo>
                <a:lnTo>
                  <a:pt x="0" y="30"/>
                </a:lnTo>
                <a:lnTo>
                  <a:pt x="26" y="30"/>
                </a:lnTo>
                <a:close/>
                <a:moveTo>
                  <a:pt x="0" y="30"/>
                </a:moveTo>
                <a:lnTo>
                  <a:pt x="0" y="8"/>
                </a:lnTo>
                <a:lnTo>
                  <a:pt x="26" y="8"/>
                </a:lnTo>
                <a:lnTo>
                  <a:pt x="26" y="30"/>
                </a:lnTo>
                <a:lnTo>
                  <a:pt x="0" y="3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26" y="0"/>
                </a:lnTo>
                <a:lnTo>
                  <a:pt x="26" y="8"/>
                </a:lnTo>
                <a:lnTo>
                  <a:pt x="0" y="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30" name="Rectangle 98"/>
          <p:cNvSpPr>
            <a:spLocks noChangeArrowheads="1"/>
          </p:cNvSpPr>
          <p:nvPr/>
        </p:nvSpPr>
        <p:spPr bwMode="auto">
          <a:xfrm>
            <a:off x="5022851" y="5064126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1" name="Freeform 99"/>
          <p:cNvSpPr>
            <a:spLocks noEditPoints="1"/>
          </p:cNvSpPr>
          <p:nvPr/>
        </p:nvSpPr>
        <p:spPr bwMode="auto">
          <a:xfrm>
            <a:off x="3394077" y="4968878"/>
            <a:ext cx="41275" cy="68263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26" y="43"/>
              </a:cxn>
              <a:cxn ang="0">
                <a:pos x="0" y="43"/>
              </a:cxn>
              <a:cxn ang="0">
                <a:pos x="0" y="30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26" y="8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0" y="0"/>
              </a:cxn>
              <a:cxn ang="0">
                <a:pos x="26" y="0"/>
              </a:cxn>
              <a:cxn ang="0">
                <a:pos x="26" y="8"/>
              </a:cxn>
              <a:cxn ang="0">
                <a:pos x="0" y="8"/>
              </a:cxn>
            </a:cxnLst>
            <a:rect l="0" t="0" r="r" b="b"/>
            <a:pathLst>
              <a:path w="26" h="43">
                <a:moveTo>
                  <a:pt x="26" y="30"/>
                </a:moveTo>
                <a:lnTo>
                  <a:pt x="26" y="43"/>
                </a:lnTo>
                <a:lnTo>
                  <a:pt x="0" y="43"/>
                </a:lnTo>
                <a:lnTo>
                  <a:pt x="0" y="30"/>
                </a:lnTo>
                <a:lnTo>
                  <a:pt x="26" y="30"/>
                </a:lnTo>
                <a:close/>
                <a:moveTo>
                  <a:pt x="0" y="30"/>
                </a:moveTo>
                <a:lnTo>
                  <a:pt x="0" y="8"/>
                </a:lnTo>
                <a:lnTo>
                  <a:pt x="26" y="8"/>
                </a:lnTo>
                <a:lnTo>
                  <a:pt x="26" y="30"/>
                </a:lnTo>
                <a:lnTo>
                  <a:pt x="0" y="3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26" y="0"/>
                </a:lnTo>
                <a:lnTo>
                  <a:pt x="26" y="8"/>
                </a:lnTo>
                <a:lnTo>
                  <a:pt x="0" y="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32" name="Rectangle 100"/>
          <p:cNvSpPr>
            <a:spLocks noChangeArrowheads="1"/>
          </p:cNvSpPr>
          <p:nvPr/>
        </p:nvSpPr>
        <p:spPr bwMode="auto">
          <a:xfrm>
            <a:off x="3297239" y="5064126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3" name="Freeform 101"/>
          <p:cNvSpPr>
            <a:spLocks noEditPoints="1"/>
          </p:cNvSpPr>
          <p:nvPr/>
        </p:nvSpPr>
        <p:spPr bwMode="auto">
          <a:xfrm>
            <a:off x="1660527" y="4968878"/>
            <a:ext cx="41275" cy="68263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26" y="43"/>
              </a:cxn>
              <a:cxn ang="0">
                <a:pos x="0" y="43"/>
              </a:cxn>
              <a:cxn ang="0">
                <a:pos x="0" y="30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26" y="8"/>
              </a:cxn>
              <a:cxn ang="0">
                <a:pos x="26" y="30"/>
              </a:cxn>
              <a:cxn ang="0">
                <a:pos x="0" y="30"/>
              </a:cxn>
              <a:cxn ang="0">
                <a:pos x="0" y="8"/>
              </a:cxn>
              <a:cxn ang="0">
                <a:pos x="0" y="0"/>
              </a:cxn>
              <a:cxn ang="0">
                <a:pos x="26" y="0"/>
              </a:cxn>
              <a:cxn ang="0">
                <a:pos x="26" y="8"/>
              </a:cxn>
              <a:cxn ang="0">
                <a:pos x="0" y="8"/>
              </a:cxn>
            </a:cxnLst>
            <a:rect l="0" t="0" r="r" b="b"/>
            <a:pathLst>
              <a:path w="26" h="43">
                <a:moveTo>
                  <a:pt x="26" y="30"/>
                </a:moveTo>
                <a:lnTo>
                  <a:pt x="26" y="43"/>
                </a:lnTo>
                <a:lnTo>
                  <a:pt x="0" y="43"/>
                </a:lnTo>
                <a:lnTo>
                  <a:pt x="0" y="30"/>
                </a:lnTo>
                <a:lnTo>
                  <a:pt x="26" y="30"/>
                </a:lnTo>
                <a:close/>
                <a:moveTo>
                  <a:pt x="0" y="30"/>
                </a:moveTo>
                <a:lnTo>
                  <a:pt x="0" y="8"/>
                </a:lnTo>
                <a:lnTo>
                  <a:pt x="26" y="8"/>
                </a:lnTo>
                <a:lnTo>
                  <a:pt x="26" y="30"/>
                </a:lnTo>
                <a:lnTo>
                  <a:pt x="0" y="3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26" y="0"/>
                </a:lnTo>
                <a:lnTo>
                  <a:pt x="26" y="8"/>
                </a:lnTo>
                <a:lnTo>
                  <a:pt x="0" y="8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34" name="Rectangle 102"/>
          <p:cNvSpPr>
            <a:spLocks noChangeArrowheads="1"/>
          </p:cNvSpPr>
          <p:nvPr/>
        </p:nvSpPr>
        <p:spPr bwMode="auto">
          <a:xfrm>
            <a:off x="1565277" y="5064126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" name="Freeform 103"/>
          <p:cNvSpPr>
            <a:spLocks noEditPoints="1"/>
          </p:cNvSpPr>
          <p:nvPr/>
        </p:nvSpPr>
        <p:spPr bwMode="auto">
          <a:xfrm>
            <a:off x="1660526" y="2032003"/>
            <a:ext cx="76200" cy="34925"/>
          </a:xfrm>
          <a:custGeom>
            <a:avLst/>
            <a:gdLst/>
            <a:ahLst/>
            <a:cxnLst>
              <a:cxn ang="0">
                <a:pos x="13" y="22"/>
              </a:cxn>
              <a:cxn ang="0">
                <a:pos x="0" y="22"/>
              </a:cxn>
              <a:cxn ang="0">
                <a:pos x="0" y="0"/>
              </a:cxn>
              <a:cxn ang="0">
                <a:pos x="13" y="0"/>
              </a:cxn>
              <a:cxn ang="0">
                <a:pos x="13" y="22"/>
              </a:cxn>
              <a:cxn ang="0">
                <a:pos x="13" y="0"/>
              </a:cxn>
              <a:cxn ang="0">
                <a:pos x="39" y="0"/>
              </a:cxn>
              <a:cxn ang="0">
                <a:pos x="39" y="22"/>
              </a:cxn>
              <a:cxn ang="0">
                <a:pos x="13" y="22"/>
              </a:cxn>
              <a:cxn ang="0">
                <a:pos x="13" y="0"/>
              </a:cxn>
              <a:cxn ang="0">
                <a:pos x="39" y="0"/>
              </a:cxn>
              <a:cxn ang="0">
                <a:pos x="48" y="0"/>
              </a:cxn>
              <a:cxn ang="0">
                <a:pos x="48" y="22"/>
              </a:cxn>
              <a:cxn ang="0">
                <a:pos x="39" y="22"/>
              </a:cxn>
              <a:cxn ang="0">
                <a:pos x="39" y="0"/>
              </a:cxn>
            </a:cxnLst>
            <a:rect l="0" t="0" r="r" b="b"/>
            <a:pathLst>
              <a:path w="48" h="22">
                <a:moveTo>
                  <a:pt x="13" y="22"/>
                </a:moveTo>
                <a:lnTo>
                  <a:pt x="0" y="22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  <a:moveTo>
                  <a:pt x="13" y="0"/>
                </a:moveTo>
                <a:lnTo>
                  <a:pt x="39" y="0"/>
                </a:lnTo>
                <a:lnTo>
                  <a:pt x="39" y="22"/>
                </a:lnTo>
                <a:lnTo>
                  <a:pt x="13" y="22"/>
                </a:lnTo>
                <a:lnTo>
                  <a:pt x="13" y="0"/>
                </a:lnTo>
                <a:close/>
                <a:moveTo>
                  <a:pt x="39" y="0"/>
                </a:moveTo>
                <a:lnTo>
                  <a:pt x="48" y="0"/>
                </a:lnTo>
                <a:lnTo>
                  <a:pt x="48" y="22"/>
                </a:lnTo>
                <a:lnTo>
                  <a:pt x="39" y="22"/>
                </a:lnTo>
                <a:lnTo>
                  <a:pt x="3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36" name="Rectangle 104"/>
          <p:cNvSpPr>
            <a:spLocks noChangeArrowheads="1"/>
          </p:cNvSpPr>
          <p:nvPr/>
        </p:nvSpPr>
        <p:spPr bwMode="auto">
          <a:xfrm>
            <a:off x="1358902" y="1936751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7" name="Freeform 105"/>
          <p:cNvSpPr>
            <a:spLocks noEditPoints="1"/>
          </p:cNvSpPr>
          <p:nvPr/>
        </p:nvSpPr>
        <p:spPr bwMode="auto">
          <a:xfrm>
            <a:off x="1660526" y="2624141"/>
            <a:ext cx="76200" cy="41275"/>
          </a:xfrm>
          <a:custGeom>
            <a:avLst/>
            <a:gdLst/>
            <a:ahLst/>
            <a:cxnLst>
              <a:cxn ang="0">
                <a:pos x="13" y="26"/>
              </a:cxn>
              <a:cxn ang="0">
                <a:pos x="0" y="26"/>
              </a:cxn>
              <a:cxn ang="0">
                <a:pos x="0" y="0"/>
              </a:cxn>
              <a:cxn ang="0">
                <a:pos x="13" y="0"/>
              </a:cxn>
              <a:cxn ang="0">
                <a:pos x="13" y="26"/>
              </a:cxn>
              <a:cxn ang="0">
                <a:pos x="13" y="0"/>
              </a:cxn>
              <a:cxn ang="0">
                <a:pos x="39" y="0"/>
              </a:cxn>
              <a:cxn ang="0">
                <a:pos x="39" y="26"/>
              </a:cxn>
              <a:cxn ang="0">
                <a:pos x="13" y="26"/>
              </a:cxn>
              <a:cxn ang="0">
                <a:pos x="13" y="0"/>
              </a:cxn>
              <a:cxn ang="0">
                <a:pos x="39" y="0"/>
              </a:cxn>
              <a:cxn ang="0">
                <a:pos x="48" y="0"/>
              </a:cxn>
              <a:cxn ang="0">
                <a:pos x="48" y="26"/>
              </a:cxn>
              <a:cxn ang="0">
                <a:pos x="39" y="26"/>
              </a:cxn>
              <a:cxn ang="0">
                <a:pos x="39" y="0"/>
              </a:cxn>
            </a:cxnLst>
            <a:rect l="0" t="0" r="r" b="b"/>
            <a:pathLst>
              <a:path w="48" h="26">
                <a:moveTo>
                  <a:pt x="13" y="26"/>
                </a:moveTo>
                <a:lnTo>
                  <a:pt x="0" y="26"/>
                </a:lnTo>
                <a:lnTo>
                  <a:pt x="0" y="0"/>
                </a:lnTo>
                <a:lnTo>
                  <a:pt x="13" y="0"/>
                </a:lnTo>
                <a:lnTo>
                  <a:pt x="13" y="26"/>
                </a:lnTo>
                <a:close/>
                <a:moveTo>
                  <a:pt x="13" y="0"/>
                </a:moveTo>
                <a:lnTo>
                  <a:pt x="39" y="0"/>
                </a:lnTo>
                <a:lnTo>
                  <a:pt x="39" y="26"/>
                </a:lnTo>
                <a:lnTo>
                  <a:pt x="13" y="26"/>
                </a:lnTo>
                <a:lnTo>
                  <a:pt x="13" y="0"/>
                </a:lnTo>
                <a:close/>
                <a:moveTo>
                  <a:pt x="39" y="0"/>
                </a:moveTo>
                <a:lnTo>
                  <a:pt x="48" y="0"/>
                </a:lnTo>
                <a:lnTo>
                  <a:pt x="48" y="26"/>
                </a:lnTo>
                <a:lnTo>
                  <a:pt x="39" y="26"/>
                </a:lnTo>
                <a:lnTo>
                  <a:pt x="3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38" name="Rectangle 106"/>
          <p:cNvSpPr>
            <a:spLocks noChangeArrowheads="1"/>
          </p:cNvSpPr>
          <p:nvPr/>
        </p:nvSpPr>
        <p:spPr bwMode="auto">
          <a:xfrm>
            <a:off x="1358902" y="2535239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9" name="Freeform 107"/>
          <p:cNvSpPr>
            <a:spLocks noEditPoints="1"/>
          </p:cNvSpPr>
          <p:nvPr/>
        </p:nvSpPr>
        <p:spPr bwMode="auto">
          <a:xfrm>
            <a:off x="1660526" y="3221041"/>
            <a:ext cx="76200" cy="34925"/>
          </a:xfrm>
          <a:custGeom>
            <a:avLst/>
            <a:gdLst/>
            <a:ahLst/>
            <a:cxnLst>
              <a:cxn ang="0">
                <a:pos x="13" y="22"/>
              </a:cxn>
              <a:cxn ang="0">
                <a:pos x="0" y="22"/>
              </a:cxn>
              <a:cxn ang="0">
                <a:pos x="0" y="0"/>
              </a:cxn>
              <a:cxn ang="0">
                <a:pos x="13" y="0"/>
              </a:cxn>
              <a:cxn ang="0">
                <a:pos x="13" y="22"/>
              </a:cxn>
              <a:cxn ang="0">
                <a:pos x="13" y="0"/>
              </a:cxn>
              <a:cxn ang="0">
                <a:pos x="39" y="0"/>
              </a:cxn>
              <a:cxn ang="0">
                <a:pos x="39" y="22"/>
              </a:cxn>
              <a:cxn ang="0">
                <a:pos x="13" y="22"/>
              </a:cxn>
              <a:cxn ang="0">
                <a:pos x="13" y="0"/>
              </a:cxn>
              <a:cxn ang="0">
                <a:pos x="39" y="0"/>
              </a:cxn>
              <a:cxn ang="0">
                <a:pos x="48" y="0"/>
              </a:cxn>
              <a:cxn ang="0">
                <a:pos x="48" y="22"/>
              </a:cxn>
              <a:cxn ang="0">
                <a:pos x="39" y="22"/>
              </a:cxn>
              <a:cxn ang="0">
                <a:pos x="39" y="0"/>
              </a:cxn>
            </a:cxnLst>
            <a:rect l="0" t="0" r="r" b="b"/>
            <a:pathLst>
              <a:path w="48" h="22">
                <a:moveTo>
                  <a:pt x="13" y="22"/>
                </a:moveTo>
                <a:lnTo>
                  <a:pt x="0" y="22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  <a:moveTo>
                  <a:pt x="13" y="0"/>
                </a:moveTo>
                <a:lnTo>
                  <a:pt x="39" y="0"/>
                </a:lnTo>
                <a:lnTo>
                  <a:pt x="39" y="22"/>
                </a:lnTo>
                <a:lnTo>
                  <a:pt x="13" y="22"/>
                </a:lnTo>
                <a:lnTo>
                  <a:pt x="13" y="0"/>
                </a:lnTo>
                <a:close/>
                <a:moveTo>
                  <a:pt x="39" y="0"/>
                </a:moveTo>
                <a:lnTo>
                  <a:pt x="48" y="0"/>
                </a:lnTo>
                <a:lnTo>
                  <a:pt x="48" y="22"/>
                </a:lnTo>
                <a:lnTo>
                  <a:pt x="39" y="22"/>
                </a:lnTo>
                <a:lnTo>
                  <a:pt x="3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40" name="Rectangle 108"/>
          <p:cNvSpPr>
            <a:spLocks noChangeArrowheads="1"/>
          </p:cNvSpPr>
          <p:nvPr/>
        </p:nvSpPr>
        <p:spPr bwMode="auto">
          <a:xfrm>
            <a:off x="1358902" y="3125789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1" name="Freeform 109"/>
          <p:cNvSpPr>
            <a:spLocks noEditPoints="1"/>
          </p:cNvSpPr>
          <p:nvPr/>
        </p:nvSpPr>
        <p:spPr bwMode="auto">
          <a:xfrm>
            <a:off x="1660526" y="3813178"/>
            <a:ext cx="76200" cy="41275"/>
          </a:xfrm>
          <a:custGeom>
            <a:avLst/>
            <a:gdLst/>
            <a:ahLst/>
            <a:cxnLst>
              <a:cxn ang="0">
                <a:pos x="13" y="26"/>
              </a:cxn>
              <a:cxn ang="0">
                <a:pos x="0" y="26"/>
              </a:cxn>
              <a:cxn ang="0">
                <a:pos x="0" y="0"/>
              </a:cxn>
              <a:cxn ang="0">
                <a:pos x="13" y="0"/>
              </a:cxn>
              <a:cxn ang="0">
                <a:pos x="13" y="26"/>
              </a:cxn>
              <a:cxn ang="0">
                <a:pos x="13" y="0"/>
              </a:cxn>
              <a:cxn ang="0">
                <a:pos x="39" y="0"/>
              </a:cxn>
              <a:cxn ang="0">
                <a:pos x="39" y="26"/>
              </a:cxn>
              <a:cxn ang="0">
                <a:pos x="13" y="26"/>
              </a:cxn>
              <a:cxn ang="0">
                <a:pos x="13" y="0"/>
              </a:cxn>
              <a:cxn ang="0">
                <a:pos x="39" y="0"/>
              </a:cxn>
              <a:cxn ang="0">
                <a:pos x="48" y="0"/>
              </a:cxn>
              <a:cxn ang="0">
                <a:pos x="48" y="26"/>
              </a:cxn>
              <a:cxn ang="0">
                <a:pos x="39" y="26"/>
              </a:cxn>
              <a:cxn ang="0">
                <a:pos x="39" y="0"/>
              </a:cxn>
            </a:cxnLst>
            <a:rect l="0" t="0" r="r" b="b"/>
            <a:pathLst>
              <a:path w="48" h="26">
                <a:moveTo>
                  <a:pt x="13" y="26"/>
                </a:moveTo>
                <a:lnTo>
                  <a:pt x="0" y="26"/>
                </a:lnTo>
                <a:lnTo>
                  <a:pt x="0" y="0"/>
                </a:lnTo>
                <a:lnTo>
                  <a:pt x="13" y="0"/>
                </a:lnTo>
                <a:lnTo>
                  <a:pt x="13" y="26"/>
                </a:lnTo>
                <a:close/>
                <a:moveTo>
                  <a:pt x="13" y="0"/>
                </a:moveTo>
                <a:lnTo>
                  <a:pt x="39" y="0"/>
                </a:lnTo>
                <a:lnTo>
                  <a:pt x="39" y="26"/>
                </a:lnTo>
                <a:lnTo>
                  <a:pt x="13" y="26"/>
                </a:lnTo>
                <a:lnTo>
                  <a:pt x="13" y="0"/>
                </a:lnTo>
                <a:close/>
                <a:moveTo>
                  <a:pt x="39" y="0"/>
                </a:moveTo>
                <a:lnTo>
                  <a:pt x="48" y="0"/>
                </a:lnTo>
                <a:lnTo>
                  <a:pt x="48" y="26"/>
                </a:lnTo>
                <a:lnTo>
                  <a:pt x="39" y="26"/>
                </a:lnTo>
                <a:lnTo>
                  <a:pt x="39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42" name="Rectangle 110"/>
          <p:cNvSpPr>
            <a:spLocks noChangeArrowheads="1"/>
          </p:cNvSpPr>
          <p:nvPr/>
        </p:nvSpPr>
        <p:spPr bwMode="auto">
          <a:xfrm>
            <a:off x="1358902" y="3724276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3" name="Rectangle 111"/>
          <p:cNvSpPr>
            <a:spLocks noChangeArrowheads="1"/>
          </p:cNvSpPr>
          <p:nvPr/>
        </p:nvSpPr>
        <p:spPr bwMode="auto">
          <a:xfrm>
            <a:off x="1358902" y="4314826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4" name="Freeform 112"/>
          <p:cNvSpPr>
            <a:spLocks noEditPoints="1"/>
          </p:cNvSpPr>
          <p:nvPr/>
        </p:nvSpPr>
        <p:spPr bwMode="auto">
          <a:xfrm>
            <a:off x="1660526" y="4995866"/>
            <a:ext cx="76200" cy="41275"/>
          </a:xfrm>
          <a:custGeom>
            <a:avLst/>
            <a:gdLst/>
            <a:ahLst/>
            <a:cxnLst>
              <a:cxn ang="0">
                <a:pos x="13" y="26"/>
              </a:cxn>
              <a:cxn ang="0">
                <a:pos x="0" y="26"/>
              </a:cxn>
              <a:cxn ang="0">
                <a:pos x="0" y="0"/>
              </a:cxn>
              <a:cxn ang="0">
                <a:pos x="13" y="0"/>
              </a:cxn>
              <a:cxn ang="0">
                <a:pos x="13" y="26"/>
              </a:cxn>
              <a:cxn ang="0">
                <a:pos x="13" y="0"/>
              </a:cxn>
              <a:cxn ang="0">
                <a:pos x="39" y="0"/>
              </a:cxn>
              <a:cxn ang="0">
                <a:pos x="39" y="26"/>
              </a:cxn>
              <a:cxn ang="0">
                <a:pos x="13" y="26"/>
              </a:cxn>
              <a:cxn ang="0">
                <a:pos x="13" y="0"/>
              </a:cxn>
              <a:cxn ang="0">
                <a:pos x="39" y="0"/>
              </a:cxn>
              <a:cxn ang="0">
                <a:pos x="48" y="0"/>
              </a:cxn>
              <a:cxn ang="0">
                <a:pos x="48" y="26"/>
              </a:cxn>
              <a:cxn ang="0">
                <a:pos x="39" y="26"/>
              </a:cxn>
              <a:cxn ang="0">
                <a:pos x="39" y="0"/>
              </a:cxn>
            </a:cxnLst>
            <a:rect l="0" t="0" r="r" b="b"/>
            <a:pathLst>
              <a:path w="48" h="26">
                <a:moveTo>
                  <a:pt x="13" y="26"/>
                </a:moveTo>
                <a:lnTo>
                  <a:pt x="0" y="26"/>
                </a:lnTo>
                <a:lnTo>
                  <a:pt x="0" y="0"/>
                </a:lnTo>
                <a:lnTo>
                  <a:pt x="13" y="0"/>
                </a:lnTo>
                <a:lnTo>
                  <a:pt x="13" y="26"/>
                </a:lnTo>
                <a:close/>
                <a:moveTo>
                  <a:pt x="13" y="0"/>
                </a:moveTo>
                <a:lnTo>
                  <a:pt x="39" y="0"/>
                </a:lnTo>
                <a:lnTo>
                  <a:pt x="39" y="26"/>
                </a:lnTo>
                <a:lnTo>
                  <a:pt x="13" y="26"/>
                </a:lnTo>
                <a:lnTo>
                  <a:pt x="13" y="0"/>
                </a:lnTo>
                <a:close/>
                <a:moveTo>
                  <a:pt x="39" y="0"/>
                </a:moveTo>
                <a:lnTo>
                  <a:pt x="48" y="0"/>
                </a:lnTo>
                <a:lnTo>
                  <a:pt x="48" y="26"/>
                </a:lnTo>
                <a:lnTo>
                  <a:pt x="39" y="26"/>
                </a:lnTo>
                <a:lnTo>
                  <a:pt x="39" y="0"/>
                </a:lnTo>
                <a:close/>
              </a:path>
            </a:pathLst>
          </a:custGeom>
          <a:solidFill>
            <a:srgbClr val="13151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45" name="Rectangle 113"/>
          <p:cNvSpPr>
            <a:spLocks noChangeArrowheads="1"/>
          </p:cNvSpPr>
          <p:nvPr/>
        </p:nvSpPr>
        <p:spPr bwMode="auto">
          <a:xfrm>
            <a:off x="1358902" y="4865689"/>
            <a:ext cx="248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6" name="Rectangle 114"/>
          <p:cNvSpPr>
            <a:spLocks noChangeArrowheads="1"/>
          </p:cNvSpPr>
          <p:nvPr/>
        </p:nvSpPr>
        <p:spPr bwMode="auto">
          <a:xfrm>
            <a:off x="2871789" y="1206501"/>
            <a:ext cx="45204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Signature Model Sensitivity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7" name="Rectangle 115"/>
          <p:cNvSpPr>
            <a:spLocks noChangeArrowheads="1"/>
          </p:cNvSpPr>
          <p:nvPr/>
        </p:nvSpPr>
        <p:spPr bwMode="auto">
          <a:xfrm>
            <a:off x="3798889" y="5414966"/>
            <a:ext cx="2782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Anomaly/Background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8" name="Rectangle 116"/>
          <p:cNvSpPr>
            <a:spLocks noChangeArrowheads="1"/>
          </p:cNvSpPr>
          <p:nvPr/>
        </p:nvSpPr>
        <p:spPr bwMode="auto">
          <a:xfrm rot="16200000">
            <a:off x="970682" y="3819870"/>
            <a:ext cx="1795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9" name="Rectangle 117"/>
          <p:cNvSpPr>
            <a:spLocks noChangeArrowheads="1"/>
          </p:cNvSpPr>
          <p:nvPr/>
        </p:nvSpPr>
        <p:spPr bwMode="auto">
          <a:xfrm rot="16200000">
            <a:off x="1021986" y="3705570"/>
            <a:ext cx="753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0" name="Rectangle 118"/>
          <p:cNvSpPr>
            <a:spLocks noChangeArrowheads="1"/>
          </p:cNvSpPr>
          <p:nvPr/>
        </p:nvSpPr>
        <p:spPr bwMode="auto">
          <a:xfrm rot="16200000">
            <a:off x="977895" y="3578570"/>
            <a:ext cx="16511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1" name="Rectangle 119"/>
          <p:cNvSpPr>
            <a:spLocks noChangeArrowheads="1"/>
          </p:cNvSpPr>
          <p:nvPr/>
        </p:nvSpPr>
        <p:spPr bwMode="auto">
          <a:xfrm rot="16200000">
            <a:off x="977895" y="3421407"/>
            <a:ext cx="16511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2" name="Rectangle 120"/>
          <p:cNvSpPr>
            <a:spLocks noChangeArrowheads="1"/>
          </p:cNvSpPr>
          <p:nvPr/>
        </p:nvSpPr>
        <p:spPr bwMode="auto">
          <a:xfrm rot="16200000">
            <a:off x="985117" y="3269006"/>
            <a:ext cx="1490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3" name="Rectangle 121"/>
          <p:cNvSpPr>
            <a:spLocks noChangeArrowheads="1"/>
          </p:cNvSpPr>
          <p:nvPr/>
        </p:nvSpPr>
        <p:spPr bwMode="auto">
          <a:xfrm rot="16200000">
            <a:off x="1015566" y="3153120"/>
            <a:ext cx="897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4" name="Rectangle 122"/>
          <p:cNvSpPr>
            <a:spLocks noChangeArrowheads="1"/>
          </p:cNvSpPr>
          <p:nvPr/>
        </p:nvSpPr>
        <p:spPr bwMode="auto">
          <a:xfrm rot="16200000">
            <a:off x="977895" y="3029295"/>
            <a:ext cx="16511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5" name="Rectangle 123"/>
          <p:cNvSpPr>
            <a:spLocks noChangeArrowheads="1"/>
          </p:cNvSpPr>
          <p:nvPr/>
        </p:nvSpPr>
        <p:spPr bwMode="auto">
          <a:xfrm rot="16200000">
            <a:off x="1009146" y="2897532"/>
            <a:ext cx="1041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6" name="Rectangle 124"/>
          <p:cNvSpPr>
            <a:spLocks noChangeArrowheads="1"/>
          </p:cNvSpPr>
          <p:nvPr/>
        </p:nvSpPr>
        <p:spPr bwMode="auto">
          <a:xfrm rot="16200000">
            <a:off x="986704" y="2780057"/>
            <a:ext cx="1490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131516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8" name="Freeform 126"/>
          <p:cNvSpPr>
            <a:spLocks/>
          </p:cNvSpPr>
          <p:nvPr/>
        </p:nvSpPr>
        <p:spPr bwMode="auto">
          <a:xfrm>
            <a:off x="1668462" y="4989514"/>
            <a:ext cx="33339" cy="269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1" y="0"/>
              </a:cxn>
              <a:cxn ang="0">
                <a:pos x="21" y="17"/>
              </a:cxn>
              <a:cxn ang="0">
                <a:pos x="0" y="17"/>
              </a:cxn>
              <a:cxn ang="0">
                <a:pos x="4" y="0"/>
              </a:cxn>
            </a:cxnLst>
            <a:rect l="0" t="0" r="r" b="b"/>
            <a:pathLst>
              <a:path w="21" h="17">
                <a:moveTo>
                  <a:pt x="4" y="0"/>
                </a:moveTo>
                <a:lnTo>
                  <a:pt x="21" y="0"/>
                </a:lnTo>
                <a:lnTo>
                  <a:pt x="21" y="17"/>
                </a:lnTo>
                <a:lnTo>
                  <a:pt x="0" y="17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59" name="Rectangle 127"/>
          <p:cNvSpPr>
            <a:spLocks noChangeArrowheads="1"/>
          </p:cNvSpPr>
          <p:nvPr/>
        </p:nvSpPr>
        <p:spPr bwMode="auto">
          <a:xfrm>
            <a:off x="1674813" y="4919666"/>
            <a:ext cx="26988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0" name="Freeform 128"/>
          <p:cNvSpPr>
            <a:spLocks/>
          </p:cNvSpPr>
          <p:nvPr/>
        </p:nvSpPr>
        <p:spPr bwMode="auto">
          <a:xfrm>
            <a:off x="1674814" y="4857753"/>
            <a:ext cx="34925" cy="349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2" y="0"/>
              </a:cxn>
              <a:cxn ang="0">
                <a:pos x="22" y="22"/>
              </a:cxn>
              <a:cxn ang="0">
                <a:pos x="0" y="22"/>
              </a:cxn>
              <a:cxn ang="0">
                <a:pos x="4" y="0"/>
              </a:cxn>
            </a:cxnLst>
            <a:rect l="0" t="0" r="r" b="b"/>
            <a:pathLst>
              <a:path w="22" h="22">
                <a:moveTo>
                  <a:pt x="4" y="0"/>
                </a:moveTo>
                <a:lnTo>
                  <a:pt x="22" y="0"/>
                </a:lnTo>
                <a:lnTo>
                  <a:pt x="22" y="22"/>
                </a:lnTo>
                <a:lnTo>
                  <a:pt x="0" y="22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1" name="Rectangle 129"/>
          <p:cNvSpPr>
            <a:spLocks noChangeArrowheads="1"/>
          </p:cNvSpPr>
          <p:nvPr/>
        </p:nvSpPr>
        <p:spPr bwMode="auto">
          <a:xfrm>
            <a:off x="1681163" y="4795841"/>
            <a:ext cx="34925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2" name="Freeform 130"/>
          <p:cNvSpPr>
            <a:spLocks/>
          </p:cNvSpPr>
          <p:nvPr/>
        </p:nvSpPr>
        <p:spPr bwMode="auto">
          <a:xfrm>
            <a:off x="1681163" y="4727578"/>
            <a:ext cx="41275" cy="349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6" y="0"/>
              </a:cxn>
              <a:cxn ang="0">
                <a:pos x="22" y="22"/>
              </a:cxn>
              <a:cxn ang="0">
                <a:pos x="0" y="22"/>
              </a:cxn>
              <a:cxn ang="0">
                <a:pos x="5" y="0"/>
              </a:cxn>
            </a:cxnLst>
            <a:rect l="0" t="0" r="r" b="b"/>
            <a:pathLst>
              <a:path w="26" h="22">
                <a:moveTo>
                  <a:pt x="5" y="0"/>
                </a:moveTo>
                <a:lnTo>
                  <a:pt x="26" y="0"/>
                </a:lnTo>
                <a:lnTo>
                  <a:pt x="22" y="22"/>
                </a:lnTo>
                <a:lnTo>
                  <a:pt x="0" y="22"/>
                </a:lnTo>
                <a:lnTo>
                  <a:pt x="5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3" name="Freeform 131"/>
          <p:cNvSpPr>
            <a:spLocks/>
          </p:cNvSpPr>
          <p:nvPr/>
        </p:nvSpPr>
        <p:spPr bwMode="auto">
          <a:xfrm>
            <a:off x="1689102" y="4665666"/>
            <a:ext cx="41275" cy="349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6" y="0"/>
              </a:cxn>
              <a:cxn ang="0">
                <a:pos x="21" y="22"/>
              </a:cxn>
              <a:cxn ang="0">
                <a:pos x="0" y="22"/>
              </a:cxn>
              <a:cxn ang="0">
                <a:pos x="4" y="0"/>
              </a:cxn>
            </a:cxnLst>
            <a:rect l="0" t="0" r="r" b="b"/>
            <a:pathLst>
              <a:path w="26" h="22">
                <a:moveTo>
                  <a:pt x="4" y="0"/>
                </a:moveTo>
                <a:lnTo>
                  <a:pt x="26" y="0"/>
                </a:lnTo>
                <a:lnTo>
                  <a:pt x="21" y="22"/>
                </a:lnTo>
                <a:lnTo>
                  <a:pt x="0" y="22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4" name="Rectangle 132"/>
          <p:cNvSpPr>
            <a:spLocks noChangeArrowheads="1"/>
          </p:cNvSpPr>
          <p:nvPr/>
        </p:nvSpPr>
        <p:spPr bwMode="auto">
          <a:xfrm>
            <a:off x="1695451" y="4603751"/>
            <a:ext cx="34925" cy="2698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5" name="Freeform 133"/>
          <p:cNvSpPr>
            <a:spLocks/>
          </p:cNvSpPr>
          <p:nvPr/>
        </p:nvSpPr>
        <p:spPr bwMode="auto">
          <a:xfrm>
            <a:off x="1701802" y="4541839"/>
            <a:ext cx="34925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18" y="17"/>
              </a:cxn>
              <a:cxn ang="0">
                <a:pos x="0" y="17"/>
              </a:cxn>
              <a:cxn ang="0">
                <a:pos x="0" y="0"/>
              </a:cxn>
            </a:cxnLst>
            <a:rect l="0" t="0" r="r" b="b"/>
            <a:pathLst>
              <a:path w="22" h="17">
                <a:moveTo>
                  <a:pt x="0" y="0"/>
                </a:moveTo>
                <a:lnTo>
                  <a:pt x="22" y="0"/>
                </a:lnTo>
                <a:lnTo>
                  <a:pt x="18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6" name="Rectangle 134"/>
          <p:cNvSpPr>
            <a:spLocks noChangeArrowheads="1"/>
          </p:cNvSpPr>
          <p:nvPr/>
        </p:nvSpPr>
        <p:spPr bwMode="auto">
          <a:xfrm>
            <a:off x="1701802" y="4473576"/>
            <a:ext cx="34925" cy="3333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7" name="Freeform 135"/>
          <p:cNvSpPr>
            <a:spLocks/>
          </p:cNvSpPr>
          <p:nvPr/>
        </p:nvSpPr>
        <p:spPr bwMode="auto">
          <a:xfrm>
            <a:off x="1709737" y="4411664"/>
            <a:ext cx="33339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0"/>
              </a:cxn>
              <a:cxn ang="0">
                <a:pos x="17" y="17"/>
              </a:cxn>
              <a:cxn ang="0">
                <a:pos x="0" y="17"/>
              </a:cxn>
              <a:cxn ang="0">
                <a:pos x="0" y="0"/>
              </a:cxn>
            </a:cxnLst>
            <a:rect l="0" t="0" r="r" b="b"/>
            <a:pathLst>
              <a:path w="21" h="17">
                <a:moveTo>
                  <a:pt x="0" y="0"/>
                </a:moveTo>
                <a:lnTo>
                  <a:pt x="21" y="0"/>
                </a:lnTo>
                <a:lnTo>
                  <a:pt x="17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8" name="Freeform 136"/>
          <p:cNvSpPr>
            <a:spLocks/>
          </p:cNvSpPr>
          <p:nvPr/>
        </p:nvSpPr>
        <p:spPr bwMode="auto">
          <a:xfrm>
            <a:off x="1716089" y="4341816"/>
            <a:ext cx="34925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17" y="22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2" h="22">
                <a:moveTo>
                  <a:pt x="0" y="0"/>
                </a:moveTo>
                <a:lnTo>
                  <a:pt x="22" y="0"/>
                </a:lnTo>
                <a:lnTo>
                  <a:pt x="17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69" name="Rectangle 137"/>
          <p:cNvSpPr>
            <a:spLocks noChangeArrowheads="1"/>
          </p:cNvSpPr>
          <p:nvPr/>
        </p:nvSpPr>
        <p:spPr bwMode="auto">
          <a:xfrm>
            <a:off x="1716089" y="4279903"/>
            <a:ext cx="34925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0" name="Rectangle 138"/>
          <p:cNvSpPr>
            <a:spLocks noChangeArrowheads="1"/>
          </p:cNvSpPr>
          <p:nvPr/>
        </p:nvSpPr>
        <p:spPr bwMode="auto">
          <a:xfrm>
            <a:off x="1722438" y="4217991"/>
            <a:ext cx="34925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1" name="Rectangle 139"/>
          <p:cNvSpPr>
            <a:spLocks noChangeArrowheads="1"/>
          </p:cNvSpPr>
          <p:nvPr/>
        </p:nvSpPr>
        <p:spPr bwMode="auto">
          <a:xfrm>
            <a:off x="1730376" y="4149728"/>
            <a:ext cx="26988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2" name="Freeform 140"/>
          <p:cNvSpPr>
            <a:spLocks/>
          </p:cNvSpPr>
          <p:nvPr/>
        </p:nvSpPr>
        <p:spPr bwMode="auto">
          <a:xfrm>
            <a:off x="1730376" y="4087814"/>
            <a:ext cx="33339" cy="349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1" y="0"/>
              </a:cxn>
              <a:cxn ang="0">
                <a:pos x="21" y="22"/>
              </a:cxn>
              <a:cxn ang="0">
                <a:pos x="0" y="22"/>
              </a:cxn>
              <a:cxn ang="0">
                <a:pos x="4" y="0"/>
              </a:cxn>
            </a:cxnLst>
            <a:rect l="0" t="0" r="r" b="b"/>
            <a:pathLst>
              <a:path w="21" h="22">
                <a:moveTo>
                  <a:pt x="4" y="0"/>
                </a:moveTo>
                <a:lnTo>
                  <a:pt x="21" y="0"/>
                </a:lnTo>
                <a:lnTo>
                  <a:pt x="21" y="22"/>
                </a:lnTo>
                <a:lnTo>
                  <a:pt x="0" y="22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3" name="Rectangle 141"/>
          <p:cNvSpPr>
            <a:spLocks noChangeArrowheads="1"/>
          </p:cNvSpPr>
          <p:nvPr/>
        </p:nvSpPr>
        <p:spPr bwMode="auto">
          <a:xfrm>
            <a:off x="1736726" y="4025901"/>
            <a:ext cx="34925" cy="2698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4" name="Freeform 142"/>
          <p:cNvSpPr>
            <a:spLocks/>
          </p:cNvSpPr>
          <p:nvPr/>
        </p:nvSpPr>
        <p:spPr bwMode="auto">
          <a:xfrm>
            <a:off x="1736726" y="3963991"/>
            <a:ext cx="34925" cy="285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2" y="0"/>
              </a:cxn>
              <a:cxn ang="0">
                <a:pos x="22" y="18"/>
              </a:cxn>
              <a:cxn ang="0">
                <a:pos x="0" y="18"/>
              </a:cxn>
              <a:cxn ang="0">
                <a:pos x="4" y="0"/>
              </a:cxn>
            </a:cxnLst>
            <a:rect l="0" t="0" r="r" b="b"/>
            <a:pathLst>
              <a:path w="22" h="18">
                <a:moveTo>
                  <a:pt x="4" y="0"/>
                </a:moveTo>
                <a:lnTo>
                  <a:pt x="22" y="0"/>
                </a:lnTo>
                <a:lnTo>
                  <a:pt x="22" y="18"/>
                </a:lnTo>
                <a:lnTo>
                  <a:pt x="0" y="18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5" name="Freeform 143"/>
          <p:cNvSpPr>
            <a:spLocks/>
          </p:cNvSpPr>
          <p:nvPr/>
        </p:nvSpPr>
        <p:spPr bwMode="auto">
          <a:xfrm>
            <a:off x="1743077" y="3895728"/>
            <a:ext cx="34925" cy="349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2" y="0"/>
              </a:cxn>
              <a:cxn ang="0">
                <a:pos x="22" y="22"/>
              </a:cxn>
              <a:cxn ang="0">
                <a:pos x="0" y="22"/>
              </a:cxn>
              <a:cxn ang="0">
                <a:pos x="5" y="0"/>
              </a:cxn>
            </a:cxnLst>
            <a:rect l="0" t="0" r="r" b="b"/>
            <a:pathLst>
              <a:path w="22" h="22">
                <a:moveTo>
                  <a:pt x="5" y="0"/>
                </a:moveTo>
                <a:lnTo>
                  <a:pt x="22" y="0"/>
                </a:lnTo>
                <a:lnTo>
                  <a:pt x="22" y="22"/>
                </a:lnTo>
                <a:lnTo>
                  <a:pt x="0" y="22"/>
                </a:lnTo>
                <a:lnTo>
                  <a:pt x="5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6" name="Freeform 144"/>
          <p:cNvSpPr>
            <a:spLocks/>
          </p:cNvSpPr>
          <p:nvPr/>
        </p:nvSpPr>
        <p:spPr bwMode="auto">
          <a:xfrm>
            <a:off x="1751012" y="3833814"/>
            <a:ext cx="33339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0"/>
              </a:cxn>
              <a:cxn ang="0">
                <a:pos x="17" y="17"/>
              </a:cxn>
              <a:cxn ang="0">
                <a:pos x="0" y="17"/>
              </a:cxn>
              <a:cxn ang="0">
                <a:pos x="0" y="0"/>
              </a:cxn>
            </a:cxnLst>
            <a:rect l="0" t="0" r="r" b="b"/>
            <a:pathLst>
              <a:path w="21" h="17">
                <a:moveTo>
                  <a:pt x="0" y="0"/>
                </a:moveTo>
                <a:lnTo>
                  <a:pt x="21" y="0"/>
                </a:lnTo>
                <a:lnTo>
                  <a:pt x="17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7" name="Freeform 145"/>
          <p:cNvSpPr>
            <a:spLocks/>
          </p:cNvSpPr>
          <p:nvPr/>
        </p:nvSpPr>
        <p:spPr bwMode="auto">
          <a:xfrm>
            <a:off x="1751013" y="3765551"/>
            <a:ext cx="41275" cy="333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6" y="0"/>
              </a:cxn>
              <a:cxn ang="0">
                <a:pos x="21" y="21"/>
              </a:cxn>
              <a:cxn ang="0">
                <a:pos x="0" y="21"/>
              </a:cxn>
              <a:cxn ang="0">
                <a:pos x="4" y="0"/>
              </a:cxn>
            </a:cxnLst>
            <a:rect l="0" t="0" r="r" b="b"/>
            <a:pathLst>
              <a:path w="26" h="21">
                <a:moveTo>
                  <a:pt x="4" y="0"/>
                </a:moveTo>
                <a:lnTo>
                  <a:pt x="26" y="0"/>
                </a:lnTo>
                <a:lnTo>
                  <a:pt x="21" y="21"/>
                </a:lnTo>
                <a:lnTo>
                  <a:pt x="0" y="21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8" name="Rectangle 146"/>
          <p:cNvSpPr>
            <a:spLocks noChangeArrowheads="1"/>
          </p:cNvSpPr>
          <p:nvPr/>
        </p:nvSpPr>
        <p:spPr bwMode="auto">
          <a:xfrm>
            <a:off x="1757364" y="3703639"/>
            <a:ext cx="34925" cy="3333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79" name="Freeform 147"/>
          <p:cNvSpPr>
            <a:spLocks/>
          </p:cNvSpPr>
          <p:nvPr/>
        </p:nvSpPr>
        <p:spPr bwMode="auto">
          <a:xfrm>
            <a:off x="1763713" y="3641726"/>
            <a:ext cx="34925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18" y="21"/>
              </a:cxn>
              <a:cxn ang="0">
                <a:pos x="0" y="21"/>
              </a:cxn>
              <a:cxn ang="0">
                <a:pos x="0" y="0"/>
              </a:cxn>
            </a:cxnLst>
            <a:rect l="0" t="0" r="r" b="b"/>
            <a:pathLst>
              <a:path w="22" h="21">
                <a:moveTo>
                  <a:pt x="0" y="0"/>
                </a:moveTo>
                <a:lnTo>
                  <a:pt x="22" y="0"/>
                </a:lnTo>
                <a:lnTo>
                  <a:pt x="18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0" name="Rectangle 148"/>
          <p:cNvSpPr>
            <a:spLocks noChangeArrowheads="1"/>
          </p:cNvSpPr>
          <p:nvPr/>
        </p:nvSpPr>
        <p:spPr bwMode="auto">
          <a:xfrm>
            <a:off x="1771651" y="3571878"/>
            <a:ext cx="26988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1" name="Freeform 149"/>
          <p:cNvSpPr>
            <a:spLocks/>
          </p:cNvSpPr>
          <p:nvPr/>
        </p:nvSpPr>
        <p:spPr bwMode="auto">
          <a:xfrm>
            <a:off x="1771651" y="3509964"/>
            <a:ext cx="33339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0"/>
              </a:cxn>
              <a:cxn ang="0">
                <a:pos x="17" y="22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1" h="22">
                <a:moveTo>
                  <a:pt x="0" y="0"/>
                </a:moveTo>
                <a:lnTo>
                  <a:pt x="21" y="0"/>
                </a:lnTo>
                <a:lnTo>
                  <a:pt x="17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2" name="Freeform 150"/>
          <p:cNvSpPr>
            <a:spLocks/>
          </p:cNvSpPr>
          <p:nvPr/>
        </p:nvSpPr>
        <p:spPr bwMode="auto">
          <a:xfrm>
            <a:off x="1778001" y="3448051"/>
            <a:ext cx="34925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17" y="18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22" h="18">
                <a:moveTo>
                  <a:pt x="0" y="0"/>
                </a:moveTo>
                <a:lnTo>
                  <a:pt x="22" y="0"/>
                </a:lnTo>
                <a:lnTo>
                  <a:pt x="17" y="18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3" name="Rectangle 151"/>
          <p:cNvSpPr>
            <a:spLocks noChangeArrowheads="1"/>
          </p:cNvSpPr>
          <p:nvPr/>
        </p:nvSpPr>
        <p:spPr bwMode="auto">
          <a:xfrm>
            <a:off x="1778001" y="3386141"/>
            <a:ext cx="34925" cy="2857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4" name="Rectangle 152"/>
          <p:cNvSpPr>
            <a:spLocks noChangeArrowheads="1"/>
          </p:cNvSpPr>
          <p:nvPr/>
        </p:nvSpPr>
        <p:spPr bwMode="auto">
          <a:xfrm>
            <a:off x="1784352" y="3317878"/>
            <a:ext cx="34925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5" name="Rectangle 153"/>
          <p:cNvSpPr>
            <a:spLocks noChangeArrowheads="1"/>
          </p:cNvSpPr>
          <p:nvPr/>
        </p:nvSpPr>
        <p:spPr bwMode="auto">
          <a:xfrm>
            <a:off x="1792287" y="3255964"/>
            <a:ext cx="33339" cy="2698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6" name="Freeform 154"/>
          <p:cNvSpPr>
            <a:spLocks/>
          </p:cNvSpPr>
          <p:nvPr/>
        </p:nvSpPr>
        <p:spPr bwMode="auto">
          <a:xfrm>
            <a:off x="1792287" y="3187701"/>
            <a:ext cx="33339" cy="333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1" y="0"/>
              </a:cxn>
              <a:cxn ang="0">
                <a:pos x="21" y="21"/>
              </a:cxn>
              <a:cxn ang="0">
                <a:pos x="0" y="21"/>
              </a:cxn>
              <a:cxn ang="0">
                <a:pos x="4" y="0"/>
              </a:cxn>
            </a:cxnLst>
            <a:rect l="0" t="0" r="r" b="b"/>
            <a:pathLst>
              <a:path w="21" h="21">
                <a:moveTo>
                  <a:pt x="4" y="0"/>
                </a:moveTo>
                <a:lnTo>
                  <a:pt x="21" y="0"/>
                </a:lnTo>
                <a:lnTo>
                  <a:pt x="21" y="21"/>
                </a:lnTo>
                <a:lnTo>
                  <a:pt x="0" y="21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7" name="Rectangle 155"/>
          <p:cNvSpPr>
            <a:spLocks noChangeArrowheads="1"/>
          </p:cNvSpPr>
          <p:nvPr/>
        </p:nvSpPr>
        <p:spPr bwMode="auto">
          <a:xfrm>
            <a:off x="1798639" y="3125789"/>
            <a:ext cx="34925" cy="3333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8" name="Freeform 156"/>
          <p:cNvSpPr>
            <a:spLocks/>
          </p:cNvSpPr>
          <p:nvPr/>
        </p:nvSpPr>
        <p:spPr bwMode="auto">
          <a:xfrm>
            <a:off x="1798639" y="3063876"/>
            <a:ext cx="34925" cy="333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2" y="0"/>
              </a:cxn>
              <a:cxn ang="0">
                <a:pos x="22" y="21"/>
              </a:cxn>
              <a:cxn ang="0">
                <a:pos x="0" y="21"/>
              </a:cxn>
              <a:cxn ang="0">
                <a:pos x="4" y="0"/>
              </a:cxn>
            </a:cxnLst>
            <a:rect l="0" t="0" r="r" b="b"/>
            <a:pathLst>
              <a:path w="22" h="21">
                <a:moveTo>
                  <a:pt x="4" y="0"/>
                </a:moveTo>
                <a:lnTo>
                  <a:pt x="22" y="0"/>
                </a:lnTo>
                <a:lnTo>
                  <a:pt x="22" y="21"/>
                </a:lnTo>
                <a:lnTo>
                  <a:pt x="0" y="21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89" name="Freeform 157"/>
          <p:cNvSpPr>
            <a:spLocks/>
          </p:cNvSpPr>
          <p:nvPr/>
        </p:nvSpPr>
        <p:spPr bwMode="auto">
          <a:xfrm>
            <a:off x="1804988" y="2994028"/>
            <a:ext cx="34925" cy="349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2" y="0"/>
              </a:cxn>
              <a:cxn ang="0">
                <a:pos x="22" y="22"/>
              </a:cxn>
              <a:cxn ang="0">
                <a:pos x="0" y="22"/>
              </a:cxn>
              <a:cxn ang="0">
                <a:pos x="5" y="0"/>
              </a:cxn>
            </a:cxnLst>
            <a:rect l="0" t="0" r="r" b="b"/>
            <a:pathLst>
              <a:path w="22" h="22">
                <a:moveTo>
                  <a:pt x="5" y="0"/>
                </a:moveTo>
                <a:lnTo>
                  <a:pt x="22" y="0"/>
                </a:lnTo>
                <a:lnTo>
                  <a:pt x="22" y="22"/>
                </a:lnTo>
                <a:lnTo>
                  <a:pt x="0" y="22"/>
                </a:lnTo>
                <a:lnTo>
                  <a:pt x="5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0" name="Rectangle 158"/>
          <p:cNvSpPr>
            <a:spLocks noChangeArrowheads="1"/>
          </p:cNvSpPr>
          <p:nvPr/>
        </p:nvSpPr>
        <p:spPr bwMode="auto">
          <a:xfrm>
            <a:off x="1812926" y="2932116"/>
            <a:ext cx="33339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1" name="Freeform 159"/>
          <p:cNvSpPr>
            <a:spLocks/>
          </p:cNvSpPr>
          <p:nvPr/>
        </p:nvSpPr>
        <p:spPr bwMode="auto">
          <a:xfrm>
            <a:off x="1812927" y="2871789"/>
            <a:ext cx="41275" cy="269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6" y="0"/>
              </a:cxn>
              <a:cxn ang="0">
                <a:pos x="21" y="17"/>
              </a:cxn>
              <a:cxn ang="0">
                <a:pos x="0" y="17"/>
              </a:cxn>
              <a:cxn ang="0">
                <a:pos x="4" y="0"/>
              </a:cxn>
            </a:cxnLst>
            <a:rect l="0" t="0" r="r" b="b"/>
            <a:pathLst>
              <a:path w="26" h="17">
                <a:moveTo>
                  <a:pt x="4" y="0"/>
                </a:moveTo>
                <a:lnTo>
                  <a:pt x="26" y="0"/>
                </a:lnTo>
                <a:lnTo>
                  <a:pt x="21" y="17"/>
                </a:lnTo>
                <a:lnTo>
                  <a:pt x="0" y="17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2" name="Freeform 160"/>
          <p:cNvSpPr>
            <a:spLocks/>
          </p:cNvSpPr>
          <p:nvPr/>
        </p:nvSpPr>
        <p:spPr bwMode="auto">
          <a:xfrm>
            <a:off x="1819276" y="2809876"/>
            <a:ext cx="34925" cy="269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2" y="0"/>
              </a:cxn>
              <a:cxn ang="0">
                <a:pos x="22" y="17"/>
              </a:cxn>
              <a:cxn ang="0">
                <a:pos x="0" y="17"/>
              </a:cxn>
              <a:cxn ang="0">
                <a:pos x="4" y="0"/>
              </a:cxn>
            </a:cxnLst>
            <a:rect l="0" t="0" r="r" b="b"/>
            <a:pathLst>
              <a:path w="22" h="17">
                <a:moveTo>
                  <a:pt x="4" y="0"/>
                </a:moveTo>
                <a:lnTo>
                  <a:pt x="22" y="0"/>
                </a:lnTo>
                <a:lnTo>
                  <a:pt x="22" y="17"/>
                </a:lnTo>
                <a:lnTo>
                  <a:pt x="0" y="17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3" name="Freeform 161"/>
          <p:cNvSpPr>
            <a:spLocks/>
          </p:cNvSpPr>
          <p:nvPr/>
        </p:nvSpPr>
        <p:spPr bwMode="auto">
          <a:xfrm>
            <a:off x="1825627" y="2740028"/>
            <a:ext cx="34925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18" y="22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2" h="22">
                <a:moveTo>
                  <a:pt x="0" y="0"/>
                </a:moveTo>
                <a:lnTo>
                  <a:pt x="22" y="0"/>
                </a:lnTo>
                <a:lnTo>
                  <a:pt x="18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4" name="Freeform 162"/>
          <p:cNvSpPr>
            <a:spLocks/>
          </p:cNvSpPr>
          <p:nvPr/>
        </p:nvSpPr>
        <p:spPr bwMode="auto">
          <a:xfrm>
            <a:off x="1833562" y="2678116"/>
            <a:ext cx="33339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0"/>
              </a:cxn>
              <a:cxn ang="0">
                <a:pos x="17" y="18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21" h="18">
                <a:moveTo>
                  <a:pt x="0" y="0"/>
                </a:moveTo>
                <a:lnTo>
                  <a:pt x="21" y="0"/>
                </a:lnTo>
                <a:lnTo>
                  <a:pt x="17" y="18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5" name="Rectangle 163"/>
          <p:cNvSpPr>
            <a:spLocks noChangeArrowheads="1"/>
          </p:cNvSpPr>
          <p:nvPr/>
        </p:nvSpPr>
        <p:spPr bwMode="auto">
          <a:xfrm>
            <a:off x="1833562" y="2609853"/>
            <a:ext cx="33339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6" name="Freeform 164"/>
          <p:cNvSpPr>
            <a:spLocks/>
          </p:cNvSpPr>
          <p:nvPr/>
        </p:nvSpPr>
        <p:spPr bwMode="auto">
          <a:xfrm>
            <a:off x="1839914" y="2547941"/>
            <a:ext cx="34925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0"/>
              </a:cxn>
              <a:cxn ang="0">
                <a:pos x="17" y="22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22" h="22">
                <a:moveTo>
                  <a:pt x="0" y="0"/>
                </a:moveTo>
                <a:lnTo>
                  <a:pt x="22" y="0"/>
                </a:lnTo>
                <a:lnTo>
                  <a:pt x="17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7" name="Freeform 165"/>
          <p:cNvSpPr>
            <a:spLocks/>
          </p:cNvSpPr>
          <p:nvPr/>
        </p:nvSpPr>
        <p:spPr bwMode="auto">
          <a:xfrm>
            <a:off x="1860551" y="2486028"/>
            <a:ext cx="47626" cy="476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30" y="13"/>
              </a:cxn>
              <a:cxn ang="0">
                <a:pos x="17" y="30"/>
              </a:cxn>
              <a:cxn ang="0">
                <a:pos x="0" y="17"/>
              </a:cxn>
              <a:cxn ang="0">
                <a:pos x="9" y="0"/>
              </a:cxn>
            </a:cxnLst>
            <a:rect l="0" t="0" r="r" b="b"/>
            <a:pathLst>
              <a:path w="30" h="30">
                <a:moveTo>
                  <a:pt x="9" y="0"/>
                </a:moveTo>
                <a:lnTo>
                  <a:pt x="30" y="13"/>
                </a:lnTo>
                <a:lnTo>
                  <a:pt x="17" y="30"/>
                </a:lnTo>
                <a:lnTo>
                  <a:pt x="0" y="17"/>
                </a:lnTo>
                <a:lnTo>
                  <a:pt x="9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8" name="Freeform 166"/>
          <p:cNvSpPr>
            <a:spLocks/>
          </p:cNvSpPr>
          <p:nvPr/>
        </p:nvSpPr>
        <p:spPr bwMode="auto">
          <a:xfrm>
            <a:off x="1895476" y="2438403"/>
            <a:ext cx="47626" cy="412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0" y="8"/>
              </a:cxn>
              <a:cxn ang="0">
                <a:pos x="17" y="26"/>
              </a:cxn>
              <a:cxn ang="0">
                <a:pos x="0" y="17"/>
              </a:cxn>
              <a:cxn ang="0">
                <a:pos x="13" y="0"/>
              </a:cxn>
            </a:cxnLst>
            <a:rect l="0" t="0" r="r" b="b"/>
            <a:pathLst>
              <a:path w="30" h="26">
                <a:moveTo>
                  <a:pt x="13" y="0"/>
                </a:moveTo>
                <a:lnTo>
                  <a:pt x="30" y="8"/>
                </a:lnTo>
                <a:lnTo>
                  <a:pt x="17" y="26"/>
                </a:lnTo>
                <a:lnTo>
                  <a:pt x="0" y="17"/>
                </a:lnTo>
                <a:lnTo>
                  <a:pt x="13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599" name="Freeform 167"/>
          <p:cNvSpPr>
            <a:spLocks/>
          </p:cNvSpPr>
          <p:nvPr/>
        </p:nvSpPr>
        <p:spPr bwMode="auto">
          <a:xfrm>
            <a:off x="1936751" y="2389191"/>
            <a:ext cx="47626" cy="412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0" y="9"/>
              </a:cxn>
              <a:cxn ang="0">
                <a:pos x="17" y="26"/>
              </a:cxn>
              <a:cxn ang="0">
                <a:pos x="0" y="13"/>
              </a:cxn>
              <a:cxn ang="0">
                <a:pos x="13" y="0"/>
              </a:cxn>
            </a:cxnLst>
            <a:rect l="0" t="0" r="r" b="b"/>
            <a:pathLst>
              <a:path w="30" h="26">
                <a:moveTo>
                  <a:pt x="13" y="0"/>
                </a:moveTo>
                <a:lnTo>
                  <a:pt x="30" y="9"/>
                </a:lnTo>
                <a:lnTo>
                  <a:pt x="17" y="26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0" name="Freeform 168"/>
          <p:cNvSpPr>
            <a:spLocks/>
          </p:cNvSpPr>
          <p:nvPr/>
        </p:nvSpPr>
        <p:spPr bwMode="auto">
          <a:xfrm>
            <a:off x="1978026" y="2335216"/>
            <a:ext cx="47626" cy="412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0" y="13"/>
              </a:cxn>
              <a:cxn ang="0">
                <a:pos x="17" y="26"/>
              </a:cxn>
              <a:cxn ang="0">
                <a:pos x="0" y="17"/>
              </a:cxn>
              <a:cxn ang="0">
                <a:pos x="13" y="0"/>
              </a:cxn>
            </a:cxnLst>
            <a:rect l="0" t="0" r="r" b="b"/>
            <a:pathLst>
              <a:path w="30" h="26">
                <a:moveTo>
                  <a:pt x="13" y="0"/>
                </a:moveTo>
                <a:lnTo>
                  <a:pt x="30" y="13"/>
                </a:lnTo>
                <a:lnTo>
                  <a:pt x="17" y="26"/>
                </a:lnTo>
                <a:lnTo>
                  <a:pt x="0" y="17"/>
                </a:lnTo>
                <a:lnTo>
                  <a:pt x="13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1" name="Freeform 169"/>
          <p:cNvSpPr>
            <a:spLocks/>
          </p:cNvSpPr>
          <p:nvPr/>
        </p:nvSpPr>
        <p:spPr bwMode="auto">
          <a:xfrm>
            <a:off x="2019301" y="2300289"/>
            <a:ext cx="26988" cy="269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0" y="4"/>
              </a:cxn>
              <a:cxn ang="0">
                <a:pos x="13" y="17"/>
              </a:cxn>
              <a:cxn ang="0">
                <a:pos x="17" y="17"/>
              </a:cxn>
              <a:cxn ang="0">
                <a:pos x="4" y="0"/>
              </a:cxn>
              <a:cxn ang="0">
                <a:pos x="17" y="17"/>
              </a:cxn>
              <a:cxn ang="0">
                <a:pos x="17" y="13"/>
              </a:cxn>
              <a:cxn ang="0">
                <a:pos x="17" y="9"/>
              </a:cxn>
              <a:cxn ang="0">
                <a:pos x="17" y="9"/>
              </a:cxn>
              <a:cxn ang="0">
                <a:pos x="13" y="0"/>
              </a:cxn>
              <a:cxn ang="0">
                <a:pos x="13" y="0"/>
              </a:cxn>
              <a:cxn ang="0">
                <a:pos x="4" y="0"/>
              </a:cxn>
              <a:cxn ang="0">
                <a:pos x="4" y="0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17" h="17">
                <a:moveTo>
                  <a:pt x="4" y="0"/>
                </a:moveTo>
                <a:lnTo>
                  <a:pt x="0" y="4"/>
                </a:lnTo>
                <a:lnTo>
                  <a:pt x="0" y="4"/>
                </a:lnTo>
                <a:lnTo>
                  <a:pt x="13" y="17"/>
                </a:lnTo>
                <a:lnTo>
                  <a:pt x="17" y="17"/>
                </a:lnTo>
                <a:lnTo>
                  <a:pt x="4" y="0"/>
                </a:lnTo>
                <a:lnTo>
                  <a:pt x="17" y="17"/>
                </a:lnTo>
                <a:lnTo>
                  <a:pt x="17" y="13"/>
                </a:lnTo>
                <a:lnTo>
                  <a:pt x="17" y="9"/>
                </a:lnTo>
                <a:lnTo>
                  <a:pt x="17" y="9"/>
                </a:lnTo>
                <a:lnTo>
                  <a:pt x="13" y="0"/>
                </a:lnTo>
                <a:lnTo>
                  <a:pt x="13" y="0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2" name="Freeform 170"/>
          <p:cNvSpPr>
            <a:spLocks/>
          </p:cNvSpPr>
          <p:nvPr/>
        </p:nvSpPr>
        <p:spPr bwMode="auto">
          <a:xfrm>
            <a:off x="2025651" y="2293941"/>
            <a:ext cx="41275" cy="4127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6" y="17"/>
              </a:cxn>
              <a:cxn ang="0">
                <a:pos x="9" y="26"/>
              </a:cxn>
              <a:cxn ang="0">
                <a:pos x="0" y="4"/>
              </a:cxn>
              <a:cxn ang="0">
                <a:pos x="17" y="0"/>
              </a:cxn>
            </a:cxnLst>
            <a:rect l="0" t="0" r="r" b="b"/>
            <a:pathLst>
              <a:path w="26" h="26">
                <a:moveTo>
                  <a:pt x="17" y="0"/>
                </a:moveTo>
                <a:lnTo>
                  <a:pt x="26" y="17"/>
                </a:lnTo>
                <a:lnTo>
                  <a:pt x="9" y="26"/>
                </a:lnTo>
                <a:lnTo>
                  <a:pt x="0" y="4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3" name="Freeform 171"/>
          <p:cNvSpPr>
            <a:spLocks/>
          </p:cNvSpPr>
          <p:nvPr/>
        </p:nvSpPr>
        <p:spPr bwMode="auto">
          <a:xfrm>
            <a:off x="2081213" y="2273303"/>
            <a:ext cx="41275" cy="41275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6" y="17"/>
              </a:cxn>
              <a:cxn ang="0">
                <a:pos x="8" y="26"/>
              </a:cxn>
              <a:cxn ang="0">
                <a:pos x="0" y="4"/>
              </a:cxn>
              <a:cxn ang="0">
                <a:pos x="21" y="0"/>
              </a:cxn>
            </a:cxnLst>
            <a:rect l="0" t="0" r="r" b="b"/>
            <a:pathLst>
              <a:path w="26" h="26">
                <a:moveTo>
                  <a:pt x="21" y="0"/>
                </a:moveTo>
                <a:lnTo>
                  <a:pt x="26" y="17"/>
                </a:lnTo>
                <a:lnTo>
                  <a:pt x="8" y="26"/>
                </a:lnTo>
                <a:lnTo>
                  <a:pt x="0" y="4"/>
                </a:lnTo>
                <a:lnTo>
                  <a:pt x="21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4" name="Freeform 172"/>
          <p:cNvSpPr>
            <a:spLocks/>
          </p:cNvSpPr>
          <p:nvPr/>
        </p:nvSpPr>
        <p:spPr bwMode="auto">
          <a:xfrm>
            <a:off x="2143127" y="2252666"/>
            <a:ext cx="41275" cy="41275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6" y="17"/>
              </a:cxn>
              <a:cxn ang="0">
                <a:pos x="8" y="26"/>
              </a:cxn>
              <a:cxn ang="0">
                <a:pos x="0" y="4"/>
              </a:cxn>
              <a:cxn ang="0">
                <a:pos x="21" y="0"/>
              </a:cxn>
            </a:cxnLst>
            <a:rect l="0" t="0" r="r" b="b"/>
            <a:pathLst>
              <a:path w="26" h="26">
                <a:moveTo>
                  <a:pt x="21" y="0"/>
                </a:moveTo>
                <a:lnTo>
                  <a:pt x="26" y="17"/>
                </a:lnTo>
                <a:lnTo>
                  <a:pt x="8" y="26"/>
                </a:lnTo>
                <a:lnTo>
                  <a:pt x="0" y="4"/>
                </a:lnTo>
                <a:lnTo>
                  <a:pt x="21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5" name="Freeform 173"/>
          <p:cNvSpPr>
            <a:spLocks/>
          </p:cNvSpPr>
          <p:nvPr/>
        </p:nvSpPr>
        <p:spPr bwMode="auto">
          <a:xfrm>
            <a:off x="2205038" y="2224091"/>
            <a:ext cx="41275" cy="4127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6" y="22"/>
              </a:cxn>
              <a:cxn ang="0">
                <a:pos x="8" y="26"/>
              </a:cxn>
              <a:cxn ang="0">
                <a:pos x="0" y="9"/>
              </a:cxn>
              <a:cxn ang="0">
                <a:pos x="17" y="0"/>
              </a:cxn>
            </a:cxnLst>
            <a:rect l="0" t="0" r="r" b="b"/>
            <a:pathLst>
              <a:path w="26" h="26">
                <a:moveTo>
                  <a:pt x="17" y="0"/>
                </a:moveTo>
                <a:lnTo>
                  <a:pt x="26" y="22"/>
                </a:lnTo>
                <a:lnTo>
                  <a:pt x="8" y="26"/>
                </a:lnTo>
                <a:lnTo>
                  <a:pt x="0" y="9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6" name="Freeform 174"/>
          <p:cNvSpPr>
            <a:spLocks/>
          </p:cNvSpPr>
          <p:nvPr/>
        </p:nvSpPr>
        <p:spPr bwMode="auto">
          <a:xfrm>
            <a:off x="2266952" y="2203453"/>
            <a:ext cx="41275" cy="4127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6" y="18"/>
              </a:cxn>
              <a:cxn ang="0">
                <a:pos x="4" y="26"/>
              </a:cxn>
              <a:cxn ang="0">
                <a:pos x="0" y="9"/>
              </a:cxn>
              <a:cxn ang="0">
                <a:pos x="17" y="0"/>
              </a:cxn>
            </a:cxnLst>
            <a:rect l="0" t="0" r="r" b="b"/>
            <a:pathLst>
              <a:path w="26" h="26">
                <a:moveTo>
                  <a:pt x="17" y="0"/>
                </a:moveTo>
                <a:lnTo>
                  <a:pt x="26" y="18"/>
                </a:lnTo>
                <a:lnTo>
                  <a:pt x="4" y="26"/>
                </a:lnTo>
                <a:lnTo>
                  <a:pt x="0" y="9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7" name="Freeform 175"/>
          <p:cNvSpPr>
            <a:spLocks/>
          </p:cNvSpPr>
          <p:nvPr/>
        </p:nvSpPr>
        <p:spPr bwMode="auto">
          <a:xfrm>
            <a:off x="2327276" y="2182816"/>
            <a:ext cx="41275" cy="412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6" y="18"/>
              </a:cxn>
              <a:cxn ang="0">
                <a:pos x="5" y="26"/>
              </a:cxn>
              <a:cxn ang="0">
                <a:pos x="0" y="5"/>
              </a:cxn>
              <a:cxn ang="0">
                <a:pos x="18" y="0"/>
              </a:cxn>
            </a:cxnLst>
            <a:rect l="0" t="0" r="r" b="b"/>
            <a:pathLst>
              <a:path w="26" h="26">
                <a:moveTo>
                  <a:pt x="18" y="0"/>
                </a:moveTo>
                <a:lnTo>
                  <a:pt x="26" y="18"/>
                </a:lnTo>
                <a:lnTo>
                  <a:pt x="5" y="26"/>
                </a:lnTo>
                <a:lnTo>
                  <a:pt x="0" y="5"/>
                </a:lnTo>
                <a:lnTo>
                  <a:pt x="18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8" name="Freeform 176"/>
          <p:cNvSpPr>
            <a:spLocks/>
          </p:cNvSpPr>
          <p:nvPr/>
        </p:nvSpPr>
        <p:spPr bwMode="auto">
          <a:xfrm>
            <a:off x="2389189" y="2170114"/>
            <a:ext cx="34925" cy="3333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22" y="21"/>
              </a:cxn>
              <a:cxn ang="0">
                <a:pos x="0" y="21"/>
              </a:cxn>
              <a:cxn ang="0">
                <a:pos x="0" y="4"/>
              </a:cxn>
              <a:cxn ang="0">
                <a:pos x="18" y="0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22" y="21"/>
                </a:lnTo>
                <a:lnTo>
                  <a:pt x="0" y="21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09" name="Freeform 177"/>
          <p:cNvSpPr>
            <a:spLocks/>
          </p:cNvSpPr>
          <p:nvPr/>
        </p:nvSpPr>
        <p:spPr bwMode="auto">
          <a:xfrm>
            <a:off x="2451101" y="2162178"/>
            <a:ext cx="34925" cy="349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22"/>
              </a:cxn>
              <a:cxn ang="0">
                <a:pos x="5" y="22"/>
              </a:cxn>
              <a:cxn ang="0">
                <a:pos x="0" y="0"/>
              </a:cxn>
              <a:cxn ang="0">
                <a:pos x="22" y="0"/>
              </a:cxn>
            </a:cxnLst>
            <a:rect l="0" t="0" r="r" b="b"/>
            <a:pathLst>
              <a:path w="22" h="22">
                <a:moveTo>
                  <a:pt x="22" y="0"/>
                </a:moveTo>
                <a:lnTo>
                  <a:pt x="22" y="22"/>
                </a:lnTo>
                <a:lnTo>
                  <a:pt x="5" y="22"/>
                </a:lnTo>
                <a:lnTo>
                  <a:pt x="0" y="0"/>
                </a:lnTo>
                <a:lnTo>
                  <a:pt x="22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0" name="Freeform 178"/>
          <p:cNvSpPr>
            <a:spLocks/>
          </p:cNvSpPr>
          <p:nvPr/>
        </p:nvSpPr>
        <p:spPr bwMode="auto">
          <a:xfrm>
            <a:off x="2520950" y="2155828"/>
            <a:ext cx="33339" cy="3492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1" y="17"/>
              </a:cxn>
              <a:cxn ang="0">
                <a:pos x="0" y="22"/>
              </a:cxn>
              <a:cxn ang="0">
                <a:pos x="0" y="0"/>
              </a:cxn>
              <a:cxn ang="0">
                <a:pos x="17" y="0"/>
              </a:cxn>
            </a:cxnLst>
            <a:rect l="0" t="0" r="r" b="b"/>
            <a:pathLst>
              <a:path w="21" h="22">
                <a:moveTo>
                  <a:pt x="17" y="0"/>
                </a:moveTo>
                <a:lnTo>
                  <a:pt x="21" y="17"/>
                </a:lnTo>
                <a:lnTo>
                  <a:pt x="0" y="22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1" name="Freeform 179"/>
          <p:cNvSpPr>
            <a:spLocks/>
          </p:cNvSpPr>
          <p:nvPr/>
        </p:nvSpPr>
        <p:spPr bwMode="auto">
          <a:xfrm>
            <a:off x="2582863" y="2149476"/>
            <a:ext cx="33339" cy="3333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1" y="17"/>
              </a:cxn>
              <a:cxn ang="0">
                <a:pos x="0" y="21"/>
              </a:cxn>
              <a:cxn ang="0">
                <a:pos x="0" y="4"/>
              </a:cxn>
              <a:cxn ang="0">
                <a:pos x="17" y="0"/>
              </a:cxn>
            </a:cxnLst>
            <a:rect l="0" t="0" r="r" b="b"/>
            <a:pathLst>
              <a:path w="21" h="21">
                <a:moveTo>
                  <a:pt x="17" y="0"/>
                </a:moveTo>
                <a:lnTo>
                  <a:pt x="21" y="17"/>
                </a:lnTo>
                <a:lnTo>
                  <a:pt x="0" y="21"/>
                </a:lnTo>
                <a:lnTo>
                  <a:pt x="0" y="4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2" name="Rectangle 180"/>
          <p:cNvSpPr>
            <a:spLocks noChangeArrowheads="1"/>
          </p:cNvSpPr>
          <p:nvPr/>
        </p:nvSpPr>
        <p:spPr bwMode="auto">
          <a:xfrm>
            <a:off x="2644775" y="2141541"/>
            <a:ext cx="33339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3" name="Freeform 181"/>
          <p:cNvSpPr>
            <a:spLocks/>
          </p:cNvSpPr>
          <p:nvPr/>
        </p:nvSpPr>
        <p:spPr bwMode="auto">
          <a:xfrm>
            <a:off x="2706688" y="2128841"/>
            <a:ext cx="33339" cy="41275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1" y="21"/>
              </a:cxn>
              <a:cxn ang="0">
                <a:pos x="4" y="26"/>
              </a:cxn>
              <a:cxn ang="0">
                <a:pos x="0" y="4"/>
              </a:cxn>
              <a:cxn ang="0">
                <a:pos x="21" y="0"/>
              </a:cxn>
            </a:cxnLst>
            <a:rect l="0" t="0" r="r" b="b"/>
            <a:pathLst>
              <a:path w="21" h="26">
                <a:moveTo>
                  <a:pt x="21" y="0"/>
                </a:moveTo>
                <a:lnTo>
                  <a:pt x="21" y="21"/>
                </a:lnTo>
                <a:lnTo>
                  <a:pt x="4" y="26"/>
                </a:lnTo>
                <a:lnTo>
                  <a:pt x="0" y="4"/>
                </a:lnTo>
                <a:lnTo>
                  <a:pt x="21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4" name="Freeform 182"/>
          <p:cNvSpPr>
            <a:spLocks/>
          </p:cNvSpPr>
          <p:nvPr/>
        </p:nvSpPr>
        <p:spPr bwMode="auto">
          <a:xfrm>
            <a:off x="2774952" y="2128839"/>
            <a:ext cx="34925" cy="3333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2" y="17"/>
              </a:cxn>
              <a:cxn ang="0">
                <a:pos x="0" y="21"/>
              </a:cxn>
              <a:cxn ang="0">
                <a:pos x="0" y="0"/>
              </a:cxn>
              <a:cxn ang="0">
                <a:pos x="17" y="0"/>
              </a:cxn>
            </a:cxnLst>
            <a:rect l="0" t="0" r="r" b="b"/>
            <a:pathLst>
              <a:path w="22" h="21">
                <a:moveTo>
                  <a:pt x="17" y="0"/>
                </a:moveTo>
                <a:lnTo>
                  <a:pt x="22" y="17"/>
                </a:lnTo>
                <a:lnTo>
                  <a:pt x="0" y="21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2836863" y="2120903"/>
            <a:ext cx="34925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6" name="Rectangle 184"/>
          <p:cNvSpPr>
            <a:spLocks noChangeArrowheads="1"/>
          </p:cNvSpPr>
          <p:nvPr/>
        </p:nvSpPr>
        <p:spPr bwMode="auto">
          <a:xfrm>
            <a:off x="2898777" y="2114553"/>
            <a:ext cx="34925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7" name="Freeform 185"/>
          <p:cNvSpPr>
            <a:spLocks/>
          </p:cNvSpPr>
          <p:nvPr/>
        </p:nvSpPr>
        <p:spPr bwMode="auto">
          <a:xfrm>
            <a:off x="2960688" y="2108201"/>
            <a:ext cx="34925" cy="3333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21"/>
              </a:cxn>
              <a:cxn ang="0">
                <a:pos x="4" y="21"/>
              </a:cxn>
              <a:cxn ang="0">
                <a:pos x="0" y="4"/>
              </a:cxn>
              <a:cxn ang="0">
                <a:pos x="22" y="0"/>
              </a:cxn>
            </a:cxnLst>
            <a:rect l="0" t="0" r="r" b="b"/>
            <a:pathLst>
              <a:path w="22" h="21">
                <a:moveTo>
                  <a:pt x="22" y="0"/>
                </a:moveTo>
                <a:lnTo>
                  <a:pt x="22" y="21"/>
                </a:lnTo>
                <a:lnTo>
                  <a:pt x="4" y="21"/>
                </a:lnTo>
                <a:lnTo>
                  <a:pt x="0" y="4"/>
                </a:lnTo>
                <a:lnTo>
                  <a:pt x="22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8" name="Rectangle 186"/>
          <p:cNvSpPr>
            <a:spLocks noChangeArrowheads="1"/>
          </p:cNvSpPr>
          <p:nvPr/>
        </p:nvSpPr>
        <p:spPr bwMode="auto">
          <a:xfrm>
            <a:off x="3028951" y="2108201"/>
            <a:ext cx="34925" cy="3333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19" name="Freeform 187"/>
          <p:cNvSpPr>
            <a:spLocks/>
          </p:cNvSpPr>
          <p:nvPr/>
        </p:nvSpPr>
        <p:spPr bwMode="auto">
          <a:xfrm>
            <a:off x="3090864" y="2108201"/>
            <a:ext cx="34925" cy="3333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17"/>
              </a:cxn>
              <a:cxn ang="0">
                <a:pos x="0" y="21"/>
              </a:cxn>
              <a:cxn ang="0">
                <a:pos x="0" y="0"/>
              </a:cxn>
              <a:cxn ang="0">
                <a:pos x="22" y="0"/>
              </a:cxn>
            </a:cxnLst>
            <a:rect l="0" t="0" r="r" b="b"/>
            <a:pathLst>
              <a:path w="22" h="21">
                <a:moveTo>
                  <a:pt x="22" y="0"/>
                </a:moveTo>
                <a:lnTo>
                  <a:pt x="22" y="17"/>
                </a:lnTo>
                <a:lnTo>
                  <a:pt x="0" y="21"/>
                </a:lnTo>
                <a:lnTo>
                  <a:pt x="0" y="0"/>
                </a:lnTo>
                <a:lnTo>
                  <a:pt x="22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0" name="Rectangle 188"/>
          <p:cNvSpPr>
            <a:spLocks noChangeArrowheads="1"/>
          </p:cNvSpPr>
          <p:nvPr/>
        </p:nvSpPr>
        <p:spPr bwMode="auto">
          <a:xfrm>
            <a:off x="3160713" y="2100266"/>
            <a:ext cx="26988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1" name="Freeform 189"/>
          <p:cNvSpPr>
            <a:spLocks/>
          </p:cNvSpPr>
          <p:nvPr/>
        </p:nvSpPr>
        <p:spPr bwMode="auto">
          <a:xfrm>
            <a:off x="3222625" y="2100266"/>
            <a:ext cx="33339" cy="2857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1" y="18"/>
              </a:cxn>
              <a:cxn ang="0">
                <a:pos x="0" y="18"/>
              </a:cxn>
              <a:cxn ang="0">
                <a:pos x="0" y="0"/>
              </a:cxn>
              <a:cxn ang="0">
                <a:pos x="17" y="0"/>
              </a:cxn>
            </a:cxnLst>
            <a:rect l="0" t="0" r="r" b="b"/>
            <a:pathLst>
              <a:path w="21" h="18">
                <a:moveTo>
                  <a:pt x="17" y="0"/>
                </a:moveTo>
                <a:lnTo>
                  <a:pt x="21" y="18"/>
                </a:lnTo>
                <a:lnTo>
                  <a:pt x="0" y="18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2" name="Rectangle 190"/>
          <p:cNvSpPr>
            <a:spLocks noChangeArrowheads="1"/>
          </p:cNvSpPr>
          <p:nvPr/>
        </p:nvSpPr>
        <p:spPr bwMode="auto">
          <a:xfrm>
            <a:off x="3284538" y="2100266"/>
            <a:ext cx="33339" cy="2857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3" name="Rectangle 191"/>
          <p:cNvSpPr>
            <a:spLocks noChangeArrowheads="1"/>
          </p:cNvSpPr>
          <p:nvPr/>
        </p:nvSpPr>
        <p:spPr bwMode="auto">
          <a:xfrm>
            <a:off x="3352801" y="2093916"/>
            <a:ext cx="26988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4" name="Freeform 192"/>
          <p:cNvSpPr>
            <a:spLocks/>
          </p:cNvSpPr>
          <p:nvPr/>
        </p:nvSpPr>
        <p:spPr bwMode="auto">
          <a:xfrm>
            <a:off x="3414713" y="2087564"/>
            <a:ext cx="33339" cy="3333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1" y="21"/>
              </a:cxn>
              <a:cxn ang="0">
                <a:pos x="0" y="21"/>
              </a:cxn>
              <a:cxn ang="0">
                <a:pos x="0" y="4"/>
              </a:cxn>
              <a:cxn ang="0">
                <a:pos x="17" y="0"/>
              </a:cxn>
            </a:cxnLst>
            <a:rect l="0" t="0" r="r" b="b"/>
            <a:pathLst>
              <a:path w="21" h="21">
                <a:moveTo>
                  <a:pt x="17" y="0"/>
                </a:moveTo>
                <a:lnTo>
                  <a:pt x="21" y="21"/>
                </a:lnTo>
                <a:lnTo>
                  <a:pt x="0" y="21"/>
                </a:lnTo>
                <a:lnTo>
                  <a:pt x="0" y="4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5" name="Rectangle 193"/>
          <p:cNvSpPr>
            <a:spLocks noChangeArrowheads="1"/>
          </p:cNvSpPr>
          <p:nvPr/>
        </p:nvSpPr>
        <p:spPr bwMode="auto">
          <a:xfrm>
            <a:off x="3476626" y="2087564"/>
            <a:ext cx="33339" cy="3333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6" name="Rectangle 194"/>
          <p:cNvSpPr>
            <a:spLocks noChangeArrowheads="1"/>
          </p:cNvSpPr>
          <p:nvPr/>
        </p:nvSpPr>
        <p:spPr bwMode="auto">
          <a:xfrm>
            <a:off x="3544888" y="2087564"/>
            <a:ext cx="26988" cy="3333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7" name="Freeform 195"/>
          <p:cNvSpPr>
            <a:spLocks/>
          </p:cNvSpPr>
          <p:nvPr/>
        </p:nvSpPr>
        <p:spPr bwMode="auto">
          <a:xfrm>
            <a:off x="3606801" y="2087564"/>
            <a:ext cx="34925" cy="3333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2" y="21"/>
              </a:cxn>
              <a:cxn ang="0">
                <a:pos x="0" y="21"/>
              </a:cxn>
              <a:cxn ang="0">
                <a:pos x="0" y="0"/>
              </a:cxn>
              <a:cxn ang="0">
                <a:pos x="17" y="0"/>
              </a:cxn>
            </a:cxnLst>
            <a:rect l="0" t="0" r="r" b="b"/>
            <a:pathLst>
              <a:path w="22" h="21">
                <a:moveTo>
                  <a:pt x="17" y="0"/>
                </a:moveTo>
                <a:lnTo>
                  <a:pt x="22" y="21"/>
                </a:lnTo>
                <a:lnTo>
                  <a:pt x="0" y="21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8" name="Rectangle 196"/>
          <p:cNvSpPr>
            <a:spLocks noChangeArrowheads="1"/>
          </p:cNvSpPr>
          <p:nvPr/>
        </p:nvSpPr>
        <p:spPr bwMode="auto">
          <a:xfrm>
            <a:off x="3668714" y="2087564"/>
            <a:ext cx="34925" cy="33338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29" name="Freeform 197"/>
          <p:cNvSpPr>
            <a:spLocks/>
          </p:cNvSpPr>
          <p:nvPr/>
        </p:nvSpPr>
        <p:spPr bwMode="auto">
          <a:xfrm>
            <a:off x="3736977" y="2087564"/>
            <a:ext cx="28575" cy="3333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17"/>
              </a:cxn>
              <a:cxn ang="0">
                <a:pos x="0" y="21"/>
              </a:cxn>
              <a:cxn ang="0">
                <a:pos x="0" y="0"/>
              </a:cxn>
              <a:cxn ang="0">
                <a:pos x="18" y="0"/>
              </a:cxn>
            </a:cxnLst>
            <a:rect l="0" t="0" r="r" b="b"/>
            <a:pathLst>
              <a:path w="18" h="21">
                <a:moveTo>
                  <a:pt x="18" y="0"/>
                </a:moveTo>
                <a:lnTo>
                  <a:pt x="18" y="17"/>
                </a:lnTo>
                <a:lnTo>
                  <a:pt x="0" y="21"/>
                </a:lnTo>
                <a:lnTo>
                  <a:pt x="0" y="0"/>
                </a:lnTo>
                <a:lnTo>
                  <a:pt x="18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30" name="Freeform 198"/>
          <p:cNvSpPr>
            <a:spLocks/>
          </p:cNvSpPr>
          <p:nvPr/>
        </p:nvSpPr>
        <p:spPr bwMode="auto">
          <a:xfrm>
            <a:off x="3798889" y="2079628"/>
            <a:ext cx="34925" cy="349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22"/>
              </a:cxn>
              <a:cxn ang="0">
                <a:pos x="0" y="22"/>
              </a:cxn>
              <a:cxn ang="0">
                <a:pos x="0" y="5"/>
              </a:cxn>
              <a:cxn ang="0">
                <a:pos x="22" y="0"/>
              </a:cxn>
            </a:cxnLst>
            <a:rect l="0" t="0" r="r" b="b"/>
            <a:pathLst>
              <a:path w="22" h="22">
                <a:moveTo>
                  <a:pt x="22" y="0"/>
                </a:moveTo>
                <a:lnTo>
                  <a:pt x="22" y="22"/>
                </a:lnTo>
                <a:lnTo>
                  <a:pt x="0" y="22"/>
                </a:lnTo>
                <a:lnTo>
                  <a:pt x="0" y="5"/>
                </a:lnTo>
                <a:lnTo>
                  <a:pt x="22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31" name="Rectangle 199"/>
          <p:cNvSpPr>
            <a:spLocks noChangeArrowheads="1"/>
          </p:cNvSpPr>
          <p:nvPr/>
        </p:nvSpPr>
        <p:spPr bwMode="auto">
          <a:xfrm>
            <a:off x="3860802" y="2079628"/>
            <a:ext cx="34925" cy="3492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32" name="Freeform 200"/>
          <p:cNvSpPr>
            <a:spLocks/>
          </p:cNvSpPr>
          <p:nvPr/>
        </p:nvSpPr>
        <p:spPr bwMode="auto">
          <a:xfrm>
            <a:off x="3930651" y="2079628"/>
            <a:ext cx="26988" cy="3492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18"/>
              </a:cxn>
              <a:cxn ang="0">
                <a:pos x="0" y="22"/>
              </a:cxn>
              <a:cxn ang="0">
                <a:pos x="0" y="0"/>
              </a:cxn>
              <a:cxn ang="0">
                <a:pos x="17" y="0"/>
              </a:cxn>
            </a:cxnLst>
            <a:rect l="0" t="0" r="r" b="b"/>
            <a:pathLst>
              <a:path w="17" h="22">
                <a:moveTo>
                  <a:pt x="17" y="0"/>
                </a:moveTo>
                <a:lnTo>
                  <a:pt x="17" y="18"/>
                </a:lnTo>
                <a:lnTo>
                  <a:pt x="0" y="22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33" name="Rectangle 201"/>
          <p:cNvSpPr>
            <a:spLocks noChangeArrowheads="1"/>
          </p:cNvSpPr>
          <p:nvPr/>
        </p:nvSpPr>
        <p:spPr bwMode="auto">
          <a:xfrm>
            <a:off x="3992563" y="2079627"/>
            <a:ext cx="33339" cy="2857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34" name="Rectangle 202"/>
          <p:cNvSpPr>
            <a:spLocks noChangeArrowheads="1"/>
          </p:cNvSpPr>
          <p:nvPr/>
        </p:nvSpPr>
        <p:spPr bwMode="auto">
          <a:xfrm>
            <a:off x="4054476" y="2079627"/>
            <a:ext cx="33339" cy="2857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35" name="Rectangle 203"/>
          <p:cNvSpPr>
            <a:spLocks noChangeArrowheads="1"/>
          </p:cNvSpPr>
          <p:nvPr/>
        </p:nvSpPr>
        <p:spPr bwMode="auto">
          <a:xfrm>
            <a:off x="4122738" y="2079627"/>
            <a:ext cx="26988" cy="28575"/>
          </a:xfrm>
          <a:prstGeom prst="rect">
            <a:avLst/>
          </a:prstGeom>
          <a:solidFill>
            <a:srgbClr val="E1552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636" name="Freeform 204"/>
          <p:cNvSpPr>
            <a:spLocks/>
          </p:cNvSpPr>
          <p:nvPr/>
        </p:nvSpPr>
        <p:spPr bwMode="auto">
          <a:xfrm>
            <a:off x="4184651" y="2073278"/>
            <a:ext cx="34925" cy="349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22"/>
              </a:cxn>
              <a:cxn ang="0">
                <a:pos x="0" y="22"/>
              </a:cxn>
              <a:cxn ang="0">
                <a:pos x="0" y="4"/>
              </a:cxn>
              <a:cxn ang="0">
                <a:pos x="22" y="0"/>
              </a:cxn>
            </a:cxnLst>
            <a:rect l="0" t="0" r="r" b="b"/>
            <a:pathLst>
              <a:path w="22" h="22">
                <a:moveTo>
                  <a:pt x="22" y="0"/>
                </a:moveTo>
                <a:lnTo>
                  <a:pt x="22" y="22"/>
                </a:lnTo>
                <a:lnTo>
                  <a:pt x="0" y="22"/>
                </a:lnTo>
                <a:lnTo>
                  <a:pt x="0" y="4"/>
                </a:lnTo>
                <a:lnTo>
                  <a:pt x="22" y="0"/>
                </a:lnTo>
                <a:close/>
              </a:path>
            </a:pathLst>
          </a:custGeom>
          <a:solidFill>
            <a:srgbClr val="E155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8838" name="Group 406"/>
          <p:cNvGrpSpPr>
            <a:grpSpLocks/>
          </p:cNvGrpSpPr>
          <p:nvPr/>
        </p:nvGrpSpPr>
        <p:grpSpPr bwMode="auto">
          <a:xfrm>
            <a:off x="1660525" y="1792288"/>
            <a:ext cx="6958013" cy="3244850"/>
            <a:chOff x="1046" y="1129"/>
            <a:chExt cx="4383" cy="2044"/>
          </a:xfrm>
        </p:grpSpPr>
        <p:sp>
          <p:nvSpPr>
            <p:cNvPr id="18638" name="Freeform 206"/>
            <p:cNvSpPr>
              <a:spLocks/>
            </p:cNvSpPr>
            <p:nvPr/>
          </p:nvSpPr>
          <p:spPr bwMode="auto">
            <a:xfrm>
              <a:off x="2675" y="1306"/>
              <a:ext cx="30" cy="2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17" y="22"/>
                </a:cxn>
                <a:cxn ang="0">
                  <a:pos x="17" y="0"/>
                </a:cxn>
                <a:cxn ang="0">
                  <a:pos x="17" y="22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30" y="13"/>
                </a:cxn>
                <a:cxn ang="0">
                  <a:pos x="30" y="9"/>
                </a:cxn>
                <a:cxn ang="0">
                  <a:pos x="3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17" y="0"/>
                </a:cxn>
              </a:cxnLst>
              <a:rect l="0" t="0" r="r" b="b"/>
              <a:pathLst>
                <a:path w="30" h="22">
                  <a:moveTo>
                    <a:pt x="17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7" y="22"/>
                  </a:lnTo>
                  <a:lnTo>
                    <a:pt x="17" y="0"/>
                  </a:lnTo>
                  <a:lnTo>
                    <a:pt x="17" y="2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39" name="Rectangle 207"/>
            <p:cNvSpPr>
              <a:spLocks noChangeArrowheads="1"/>
            </p:cNvSpPr>
            <p:nvPr/>
          </p:nvSpPr>
          <p:spPr bwMode="auto">
            <a:xfrm>
              <a:off x="2692" y="1306"/>
              <a:ext cx="5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0" name="Rectangle 208"/>
            <p:cNvSpPr>
              <a:spLocks noChangeArrowheads="1"/>
            </p:cNvSpPr>
            <p:nvPr/>
          </p:nvSpPr>
          <p:spPr bwMode="auto">
            <a:xfrm>
              <a:off x="2718" y="1306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1" name="Rectangle 209"/>
            <p:cNvSpPr>
              <a:spLocks noChangeArrowheads="1"/>
            </p:cNvSpPr>
            <p:nvPr/>
          </p:nvSpPr>
          <p:spPr bwMode="auto">
            <a:xfrm>
              <a:off x="2757" y="1306"/>
              <a:ext cx="22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2" name="Freeform 210"/>
            <p:cNvSpPr>
              <a:spLocks/>
            </p:cNvSpPr>
            <p:nvPr/>
          </p:nvSpPr>
          <p:spPr bwMode="auto">
            <a:xfrm>
              <a:off x="2796" y="1306"/>
              <a:ext cx="22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7"/>
                </a:cxn>
                <a:cxn ang="0">
                  <a:pos x="4" y="17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lnTo>
                    <a:pt x="22" y="17"/>
                  </a:lnTo>
                  <a:lnTo>
                    <a:pt x="4" y="17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3" name="Freeform 211"/>
            <p:cNvSpPr>
              <a:spLocks/>
            </p:cNvSpPr>
            <p:nvPr/>
          </p:nvSpPr>
          <p:spPr bwMode="auto">
            <a:xfrm>
              <a:off x="2839" y="1302"/>
              <a:ext cx="22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22" h="21">
                  <a:moveTo>
                    <a:pt x="18" y="0"/>
                  </a:moveTo>
                  <a:lnTo>
                    <a:pt x="2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4" name="Rectangle 212"/>
            <p:cNvSpPr>
              <a:spLocks noChangeArrowheads="1"/>
            </p:cNvSpPr>
            <p:nvPr/>
          </p:nvSpPr>
          <p:spPr bwMode="auto">
            <a:xfrm>
              <a:off x="2878" y="1302"/>
              <a:ext cx="22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5" name="Rectangle 213"/>
            <p:cNvSpPr>
              <a:spLocks noChangeArrowheads="1"/>
            </p:cNvSpPr>
            <p:nvPr/>
          </p:nvSpPr>
          <p:spPr bwMode="auto">
            <a:xfrm>
              <a:off x="2922" y="1302"/>
              <a:ext cx="17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6" name="Rectangle 214"/>
            <p:cNvSpPr>
              <a:spLocks noChangeArrowheads="1"/>
            </p:cNvSpPr>
            <p:nvPr/>
          </p:nvSpPr>
          <p:spPr bwMode="auto">
            <a:xfrm>
              <a:off x="2961" y="1302"/>
              <a:ext cx="21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7" name="Rectangle 215"/>
            <p:cNvSpPr>
              <a:spLocks noChangeArrowheads="1"/>
            </p:cNvSpPr>
            <p:nvPr/>
          </p:nvSpPr>
          <p:spPr bwMode="auto">
            <a:xfrm>
              <a:off x="3000" y="1302"/>
              <a:ext cx="21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8" name="Rectangle 216"/>
            <p:cNvSpPr>
              <a:spLocks noChangeArrowheads="1"/>
            </p:cNvSpPr>
            <p:nvPr/>
          </p:nvSpPr>
          <p:spPr bwMode="auto">
            <a:xfrm>
              <a:off x="3043" y="1302"/>
              <a:ext cx="17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49" name="Rectangle 217"/>
            <p:cNvSpPr>
              <a:spLocks noChangeArrowheads="1"/>
            </p:cNvSpPr>
            <p:nvPr/>
          </p:nvSpPr>
          <p:spPr bwMode="auto">
            <a:xfrm>
              <a:off x="3082" y="1302"/>
              <a:ext cx="22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0" name="Rectangle 218"/>
            <p:cNvSpPr>
              <a:spLocks noChangeArrowheads="1"/>
            </p:cNvSpPr>
            <p:nvPr/>
          </p:nvSpPr>
          <p:spPr bwMode="auto">
            <a:xfrm>
              <a:off x="3121" y="1302"/>
              <a:ext cx="22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1" name="Rectangle 219"/>
            <p:cNvSpPr>
              <a:spLocks noChangeArrowheads="1"/>
            </p:cNvSpPr>
            <p:nvPr/>
          </p:nvSpPr>
          <p:spPr bwMode="auto">
            <a:xfrm>
              <a:off x="3164" y="1302"/>
              <a:ext cx="18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2" name="Freeform 220"/>
            <p:cNvSpPr>
              <a:spLocks/>
            </p:cNvSpPr>
            <p:nvPr/>
          </p:nvSpPr>
          <p:spPr bwMode="auto">
            <a:xfrm>
              <a:off x="3203" y="1302"/>
              <a:ext cx="22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7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1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3" name="Rectangle 221"/>
            <p:cNvSpPr>
              <a:spLocks noChangeArrowheads="1"/>
            </p:cNvSpPr>
            <p:nvPr/>
          </p:nvSpPr>
          <p:spPr bwMode="auto">
            <a:xfrm>
              <a:off x="3242" y="1302"/>
              <a:ext cx="22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4" name="Rectangle 222"/>
            <p:cNvSpPr>
              <a:spLocks noChangeArrowheads="1"/>
            </p:cNvSpPr>
            <p:nvPr/>
          </p:nvSpPr>
          <p:spPr bwMode="auto">
            <a:xfrm>
              <a:off x="3286" y="1302"/>
              <a:ext cx="17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5" name="Rectangle 223"/>
            <p:cNvSpPr>
              <a:spLocks noChangeArrowheads="1"/>
            </p:cNvSpPr>
            <p:nvPr/>
          </p:nvSpPr>
          <p:spPr bwMode="auto">
            <a:xfrm>
              <a:off x="3325" y="1302"/>
              <a:ext cx="21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6" name="Rectangle 224"/>
            <p:cNvSpPr>
              <a:spLocks noChangeArrowheads="1"/>
            </p:cNvSpPr>
            <p:nvPr/>
          </p:nvSpPr>
          <p:spPr bwMode="auto">
            <a:xfrm>
              <a:off x="3363" y="1297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7" name="Freeform 225"/>
            <p:cNvSpPr>
              <a:spLocks/>
            </p:cNvSpPr>
            <p:nvPr/>
          </p:nvSpPr>
          <p:spPr bwMode="auto">
            <a:xfrm>
              <a:off x="3407" y="1297"/>
              <a:ext cx="21" cy="2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21" h="22">
                  <a:moveTo>
                    <a:pt x="17" y="0"/>
                  </a:moveTo>
                  <a:lnTo>
                    <a:pt x="21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8" name="Rectangle 226"/>
            <p:cNvSpPr>
              <a:spLocks noChangeArrowheads="1"/>
            </p:cNvSpPr>
            <p:nvPr/>
          </p:nvSpPr>
          <p:spPr bwMode="auto">
            <a:xfrm>
              <a:off x="3446" y="1297"/>
              <a:ext cx="21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59" name="Rectangle 227"/>
            <p:cNvSpPr>
              <a:spLocks noChangeArrowheads="1"/>
            </p:cNvSpPr>
            <p:nvPr/>
          </p:nvSpPr>
          <p:spPr bwMode="auto">
            <a:xfrm>
              <a:off x="3489" y="1297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0" name="Rectangle 228"/>
            <p:cNvSpPr>
              <a:spLocks noChangeArrowheads="1"/>
            </p:cNvSpPr>
            <p:nvPr/>
          </p:nvSpPr>
          <p:spPr bwMode="auto">
            <a:xfrm>
              <a:off x="3528" y="1297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1" name="Rectangle 229"/>
            <p:cNvSpPr>
              <a:spLocks noChangeArrowheads="1"/>
            </p:cNvSpPr>
            <p:nvPr/>
          </p:nvSpPr>
          <p:spPr bwMode="auto">
            <a:xfrm>
              <a:off x="3567" y="1297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2" name="Rectangle 230"/>
            <p:cNvSpPr>
              <a:spLocks noChangeArrowheads="1"/>
            </p:cNvSpPr>
            <p:nvPr/>
          </p:nvSpPr>
          <p:spPr bwMode="auto">
            <a:xfrm>
              <a:off x="3610" y="1297"/>
              <a:ext cx="18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3" name="Freeform 231"/>
            <p:cNvSpPr>
              <a:spLocks/>
            </p:cNvSpPr>
            <p:nvPr/>
          </p:nvSpPr>
          <p:spPr bwMode="auto">
            <a:xfrm>
              <a:off x="3649" y="1297"/>
              <a:ext cx="18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18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lnTo>
                    <a:pt x="18" y="18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4" name="Rectangle 232"/>
            <p:cNvSpPr>
              <a:spLocks noChangeArrowheads="1"/>
            </p:cNvSpPr>
            <p:nvPr/>
          </p:nvSpPr>
          <p:spPr bwMode="auto">
            <a:xfrm>
              <a:off x="3688" y="1297"/>
              <a:ext cx="22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5" name="Rectangle 233"/>
            <p:cNvSpPr>
              <a:spLocks noChangeArrowheads="1"/>
            </p:cNvSpPr>
            <p:nvPr/>
          </p:nvSpPr>
          <p:spPr bwMode="auto">
            <a:xfrm>
              <a:off x="3732" y="1297"/>
              <a:ext cx="17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6" name="Rectangle 234"/>
            <p:cNvSpPr>
              <a:spLocks noChangeArrowheads="1"/>
            </p:cNvSpPr>
            <p:nvPr/>
          </p:nvSpPr>
          <p:spPr bwMode="auto">
            <a:xfrm>
              <a:off x="3771" y="1297"/>
              <a:ext cx="21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7" name="Rectangle 235"/>
            <p:cNvSpPr>
              <a:spLocks noChangeArrowheads="1"/>
            </p:cNvSpPr>
            <p:nvPr/>
          </p:nvSpPr>
          <p:spPr bwMode="auto">
            <a:xfrm>
              <a:off x="3810" y="1297"/>
              <a:ext cx="21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8" name="Rectangle 236"/>
            <p:cNvSpPr>
              <a:spLocks noChangeArrowheads="1"/>
            </p:cNvSpPr>
            <p:nvPr/>
          </p:nvSpPr>
          <p:spPr bwMode="auto">
            <a:xfrm>
              <a:off x="3853" y="1297"/>
              <a:ext cx="17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69" name="Rectangle 237"/>
            <p:cNvSpPr>
              <a:spLocks noChangeArrowheads="1"/>
            </p:cNvSpPr>
            <p:nvPr/>
          </p:nvSpPr>
          <p:spPr bwMode="auto">
            <a:xfrm>
              <a:off x="3892" y="1297"/>
              <a:ext cx="22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0" name="Rectangle 238"/>
            <p:cNvSpPr>
              <a:spLocks noChangeArrowheads="1"/>
            </p:cNvSpPr>
            <p:nvPr/>
          </p:nvSpPr>
          <p:spPr bwMode="auto">
            <a:xfrm>
              <a:off x="3931" y="1297"/>
              <a:ext cx="22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1" name="Rectangle 239"/>
            <p:cNvSpPr>
              <a:spLocks noChangeArrowheads="1"/>
            </p:cNvSpPr>
            <p:nvPr/>
          </p:nvSpPr>
          <p:spPr bwMode="auto">
            <a:xfrm>
              <a:off x="3970" y="1297"/>
              <a:ext cx="21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2" name="Rectangle 240"/>
            <p:cNvSpPr>
              <a:spLocks noChangeArrowheads="1"/>
            </p:cNvSpPr>
            <p:nvPr/>
          </p:nvSpPr>
          <p:spPr bwMode="auto">
            <a:xfrm>
              <a:off x="4013" y="1297"/>
              <a:ext cx="22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3" name="Rectangle 241"/>
            <p:cNvSpPr>
              <a:spLocks noChangeArrowheads="1"/>
            </p:cNvSpPr>
            <p:nvPr/>
          </p:nvSpPr>
          <p:spPr bwMode="auto">
            <a:xfrm>
              <a:off x="4052" y="1297"/>
              <a:ext cx="22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4" name="Rectangle 242"/>
            <p:cNvSpPr>
              <a:spLocks noChangeArrowheads="1"/>
            </p:cNvSpPr>
            <p:nvPr/>
          </p:nvSpPr>
          <p:spPr bwMode="auto">
            <a:xfrm>
              <a:off x="4091" y="1297"/>
              <a:ext cx="22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5" name="Rectangle 243"/>
            <p:cNvSpPr>
              <a:spLocks noChangeArrowheads="1"/>
            </p:cNvSpPr>
            <p:nvPr/>
          </p:nvSpPr>
          <p:spPr bwMode="auto">
            <a:xfrm>
              <a:off x="4134" y="1297"/>
              <a:ext cx="18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6" name="Rectangle 244"/>
            <p:cNvSpPr>
              <a:spLocks noChangeArrowheads="1"/>
            </p:cNvSpPr>
            <p:nvPr/>
          </p:nvSpPr>
          <p:spPr bwMode="auto">
            <a:xfrm>
              <a:off x="4173" y="1297"/>
              <a:ext cx="22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7" name="Rectangle 245"/>
            <p:cNvSpPr>
              <a:spLocks noChangeArrowheads="1"/>
            </p:cNvSpPr>
            <p:nvPr/>
          </p:nvSpPr>
          <p:spPr bwMode="auto">
            <a:xfrm>
              <a:off x="4217" y="1297"/>
              <a:ext cx="17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8" name="Rectangle 246"/>
            <p:cNvSpPr>
              <a:spLocks noChangeArrowheads="1"/>
            </p:cNvSpPr>
            <p:nvPr/>
          </p:nvSpPr>
          <p:spPr bwMode="auto">
            <a:xfrm>
              <a:off x="4256" y="1297"/>
              <a:ext cx="17" cy="18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79" name="Freeform 247"/>
            <p:cNvSpPr>
              <a:spLocks/>
            </p:cNvSpPr>
            <p:nvPr/>
          </p:nvSpPr>
          <p:spPr bwMode="auto">
            <a:xfrm>
              <a:off x="4295" y="1293"/>
              <a:ext cx="21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22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21" y="0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22"/>
                  </a:lnTo>
                  <a:lnTo>
                    <a:pt x="0" y="22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0" name="Rectangle 248"/>
            <p:cNvSpPr>
              <a:spLocks noChangeArrowheads="1"/>
            </p:cNvSpPr>
            <p:nvPr/>
          </p:nvSpPr>
          <p:spPr bwMode="auto">
            <a:xfrm>
              <a:off x="4338" y="1293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1" name="Rectangle 249"/>
            <p:cNvSpPr>
              <a:spLocks noChangeArrowheads="1"/>
            </p:cNvSpPr>
            <p:nvPr/>
          </p:nvSpPr>
          <p:spPr bwMode="auto">
            <a:xfrm>
              <a:off x="4377" y="1293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2" name="Rectangle 250"/>
            <p:cNvSpPr>
              <a:spLocks noChangeArrowheads="1"/>
            </p:cNvSpPr>
            <p:nvPr/>
          </p:nvSpPr>
          <p:spPr bwMode="auto">
            <a:xfrm>
              <a:off x="4416" y="129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3" name="Rectangle 251"/>
            <p:cNvSpPr>
              <a:spLocks noChangeArrowheads="1"/>
            </p:cNvSpPr>
            <p:nvPr/>
          </p:nvSpPr>
          <p:spPr bwMode="auto">
            <a:xfrm>
              <a:off x="4455" y="129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4" name="Rectangle 252"/>
            <p:cNvSpPr>
              <a:spLocks noChangeArrowheads="1"/>
            </p:cNvSpPr>
            <p:nvPr/>
          </p:nvSpPr>
          <p:spPr bwMode="auto">
            <a:xfrm>
              <a:off x="4494" y="1293"/>
              <a:ext cx="26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5" name="Rectangle 253"/>
            <p:cNvSpPr>
              <a:spLocks noChangeArrowheads="1"/>
            </p:cNvSpPr>
            <p:nvPr/>
          </p:nvSpPr>
          <p:spPr bwMode="auto">
            <a:xfrm>
              <a:off x="4537" y="129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6" name="Rectangle 254"/>
            <p:cNvSpPr>
              <a:spLocks noChangeArrowheads="1"/>
            </p:cNvSpPr>
            <p:nvPr/>
          </p:nvSpPr>
          <p:spPr bwMode="auto">
            <a:xfrm>
              <a:off x="4576" y="129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7" name="Rectangle 255"/>
            <p:cNvSpPr>
              <a:spLocks noChangeArrowheads="1"/>
            </p:cNvSpPr>
            <p:nvPr/>
          </p:nvSpPr>
          <p:spPr bwMode="auto">
            <a:xfrm>
              <a:off x="4615" y="129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8" name="Rectangle 256"/>
            <p:cNvSpPr>
              <a:spLocks noChangeArrowheads="1"/>
            </p:cNvSpPr>
            <p:nvPr/>
          </p:nvSpPr>
          <p:spPr bwMode="auto">
            <a:xfrm>
              <a:off x="4658" y="129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89" name="Rectangle 257"/>
            <p:cNvSpPr>
              <a:spLocks noChangeArrowheads="1"/>
            </p:cNvSpPr>
            <p:nvPr/>
          </p:nvSpPr>
          <p:spPr bwMode="auto">
            <a:xfrm>
              <a:off x="4697" y="129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0" name="Rectangle 258"/>
            <p:cNvSpPr>
              <a:spLocks noChangeArrowheads="1"/>
            </p:cNvSpPr>
            <p:nvPr/>
          </p:nvSpPr>
          <p:spPr bwMode="auto">
            <a:xfrm>
              <a:off x="4741" y="1293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1" name="Rectangle 259"/>
            <p:cNvSpPr>
              <a:spLocks noChangeArrowheads="1"/>
            </p:cNvSpPr>
            <p:nvPr/>
          </p:nvSpPr>
          <p:spPr bwMode="auto">
            <a:xfrm>
              <a:off x="4780" y="1293"/>
              <a:ext cx="21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2" name="Rectangle 260"/>
            <p:cNvSpPr>
              <a:spLocks noChangeArrowheads="1"/>
            </p:cNvSpPr>
            <p:nvPr/>
          </p:nvSpPr>
          <p:spPr bwMode="auto">
            <a:xfrm>
              <a:off x="4819" y="1293"/>
              <a:ext cx="21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3" name="Rectangle 261"/>
            <p:cNvSpPr>
              <a:spLocks noChangeArrowheads="1"/>
            </p:cNvSpPr>
            <p:nvPr/>
          </p:nvSpPr>
          <p:spPr bwMode="auto">
            <a:xfrm>
              <a:off x="4862" y="1293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4" name="Rectangle 262"/>
            <p:cNvSpPr>
              <a:spLocks noChangeArrowheads="1"/>
            </p:cNvSpPr>
            <p:nvPr/>
          </p:nvSpPr>
          <p:spPr bwMode="auto">
            <a:xfrm>
              <a:off x="4901" y="1293"/>
              <a:ext cx="22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5" name="Rectangle 263"/>
            <p:cNvSpPr>
              <a:spLocks noChangeArrowheads="1"/>
            </p:cNvSpPr>
            <p:nvPr/>
          </p:nvSpPr>
          <p:spPr bwMode="auto">
            <a:xfrm>
              <a:off x="4940" y="1293"/>
              <a:ext cx="22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6" name="Rectangle 264"/>
            <p:cNvSpPr>
              <a:spLocks noChangeArrowheads="1"/>
            </p:cNvSpPr>
            <p:nvPr/>
          </p:nvSpPr>
          <p:spPr bwMode="auto">
            <a:xfrm>
              <a:off x="4983" y="1293"/>
              <a:ext cx="18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7" name="Rectangle 265"/>
            <p:cNvSpPr>
              <a:spLocks noChangeArrowheads="1"/>
            </p:cNvSpPr>
            <p:nvPr/>
          </p:nvSpPr>
          <p:spPr bwMode="auto">
            <a:xfrm>
              <a:off x="5022" y="1293"/>
              <a:ext cx="22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8" name="Rectangle 266"/>
            <p:cNvSpPr>
              <a:spLocks noChangeArrowheads="1"/>
            </p:cNvSpPr>
            <p:nvPr/>
          </p:nvSpPr>
          <p:spPr bwMode="auto">
            <a:xfrm>
              <a:off x="5061" y="1293"/>
              <a:ext cx="22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99" name="Rectangle 267"/>
            <p:cNvSpPr>
              <a:spLocks noChangeArrowheads="1"/>
            </p:cNvSpPr>
            <p:nvPr/>
          </p:nvSpPr>
          <p:spPr bwMode="auto">
            <a:xfrm>
              <a:off x="5105" y="1293"/>
              <a:ext cx="17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0" name="Rectangle 268"/>
            <p:cNvSpPr>
              <a:spLocks noChangeArrowheads="1"/>
            </p:cNvSpPr>
            <p:nvPr/>
          </p:nvSpPr>
          <p:spPr bwMode="auto">
            <a:xfrm>
              <a:off x="5144" y="1293"/>
              <a:ext cx="21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1" name="Rectangle 269"/>
            <p:cNvSpPr>
              <a:spLocks noChangeArrowheads="1"/>
            </p:cNvSpPr>
            <p:nvPr/>
          </p:nvSpPr>
          <p:spPr bwMode="auto">
            <a:xfrm>
              <a:off x="5183" y="1293"/>
              <a:ext cx="21" cy="17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2" name="Rectangle 270"/>
            <p:cNvSpPr>
              <a:spLocks noChangeArrowheads="1"/>
            </p:cNvSpPr>
            <p:nvPr/>
          </p:nvSpPr>
          <p:spPr bwMode="auto">
            <a:xfrm>
              <a:off x="5226" y="1289"/>
              <a:ext cx="21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3" name="Rectangle 271"/>
            <p:cNvSpPr>
              <a:spLocks noChangeArrowheads="1"/>
            </p:cNvSpPr>
            <p:nvPr/>
          </p:nvSpPr>
          <p:spPr bwMode="auto">
            <a:xfrm>
              <a:off x="5265" y="1289"/>
              <a:ext cx="21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4" name="Rectangle 272"/>
            <p:cNvSpPr>
              <a:spLocks noChangeArrowheads="1"/>
            </p:cNvSpPr>
            <p:nvPr/>
          </p:nvSpPr>
          <p:spPr bwMode="auto">
            <a:xfrm>
              <a:off x="5308" y="1289"/>
              <a:ext cx="17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5" name="Rectangle 273"/>
            <p:cNvSpPr>
              <a:spLocks noChangeArrowheads="1"/>
            </p:cNvSpPr>
            <p:nvPr/>
          </p:nvSpPr>
          <p:spPr bwMode="auto">
            <a:xfrm>
              <a:off x="5347" y="1289"/>
              <a:ext cx="22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6" name="Rectangle 274"/>
            <p:cNvSpPr>
              <a:spLocks noChangeArrowheads="1"/>
            </p:cNvSpPr>
            <p:nvPr/>
          </p:nvSpPr>
          <p:spPr bwMode="auto">
            <a:xfrm>
              <a:off x="5386" y="1289"/>
              <a:ext cx="22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7" name="Freeform 275"/>
            <p:cNvSpPr>
              <a:spLocks/>
            </p:cNvSpPr>
            <p:nvPr/>
          </p:nvSpPr>
          <p:spPr bwMode="auto">
            <a:xfrm>
              <a:off x="1055" y="3138"/>
              <a:ext cx="26" cy="3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9"/>
                </a:cxn>
                <a:cxn ang="0">
                  <a:pos x="13" y="31"/>
                </a:cxn>
                <a:cxn ang="0">
                  <a:pos x="0" y="18"/>
                </a:cxn>
                <a:cxn ang="0">
                  <a:pos x="9" y="0"/>
                </a:cxn>
              </a:cxnLst>
              <a:rect l="0" t="0" r="r" b="b"/>
              <a:pathLst>
                <a:path w="26" h="31">
                  <a:moveTo>
                    <a:pt x="9" y="0"/>
                  </a:moveTo>
                  <a:lnTo>
                    <a:pt x="26" y="9"/>
                  </a:lnTo>
                  <a:lnTo>
                    <a:pt x="13" y="31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8" name="Freeform 276"/>
            <p:cNvSpPr>
              <a:spLocks/>
            </p:cNvSpPr>
            <p:nvPr/>
          </p:nvSpPr>
          <p:spPr bwMode="auto">
            <a:xfrm>
              <a:off x="1072" y="3104"/>
              <a:ext cx="31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1" y="13"/>
                </a:cxn>
                <a:cxn ang="0">
                  <a:pos x="18" y="30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31" h="30">
                  <a:moveTo>
                    <a:pt x="13" y="0"/>
                  </a:moveTo>
                  <a:lnTo>
                    <a:pt x="31" y="13"/>
                  </a:lnTo>
                  <a:lnTo>
                    <a:pt x="18" y="30"/>
                  </a:lnTo>
                  <a:lnTo>
                    <a:pt x="0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09" name="Freeform 277"/>
            <p:cNvSpPr>
              <a:spLocks/>
            </p:cNvSpPr>
            <p:nvPr/>
          </p:nvSpPr>
          <p:spPr bwMode="auto">
            <a:xfrm>
              <a:off x="1094" y="3069"/>
              <a:ext cx="30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0" y="13"/>
                </a:cxn>
                <a:cxn ang="0">
                  <a:pos x="22" y="30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30" h="30">
                  <a:moveTo>
                    <a:pt x="13" y="0"/>
                  </a:moveTo>
                  <a:lnTo>
                    <a:pt x="30" y="13"/>
                  </a:lnTo>
                  <a:lnTo>
                    <a:pt x="22" y="30"/>
                  </a:lnTo>
                  <a:lnTo>
                    <a:pt x="0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0" name="Freeform 278"/>
            <p:cNvSpPr>
              <a:spLocks/>
            </p:cNvSpPr>
            <p:nvPr/>
          </p:nvSpPr>
          <p:spPr bwMode="auto">
            <a:xfrm>
              <a:off x="1120" y="3034"/>
              <a:ext cx="26" cy="3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13"/>
                </a:cxn>
                <a:cxn ang="0">
                  <a:pos x="13" y="31"/>
                </a:cxn>
                <a:cxn ang="0">
                  <a:pos x="0" y="22"/>
                </a:cxn>
                <a:cxn ang="0">
                  <a:pos x="9" y="0"/>
                </a:cxn>
              </a:cxnLst>
              <a:rect l="0" t="0" r="r" b="b"/>
              <a:pathLst>
                <a:path w="26" h="31">
                  <a:moveTo>
                    <a:pt x="9" y="0"/>
                  </a:moveTo>
                  <a:lnTo>
                    <a:pt x="26" y="13"/>
                  </a:lnTo>
                  <a:lnTo>
                    <a:pt x="13" y="31"/>
                  </a:lnTo>
                  <a:lnTo>
                    <a:pt x="0" y="2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1" name="Freeform 279"/>
            <p:cNvSpPr>
              <a:spLocks/>
            </p:cNvSpPr>
            <p:nvPr/>
          </p:nvSpPr>
          <p:spPr bwMode="auto">
            <a:xfrm>
              <a:off x="1142" y="3004"/>
              <a:ext cx="26" cy="2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6" y="9"/>
                </a:cxn>
                <a:cxn ang="0">
                  <a:pos x="13" y="26"/>
                </a:cxn>
                <a:cxn ang="0">
                  <a:pos x="0" y="17"/>
                </a:cxn>
                <a:cxn ang="0">
                  <a:pos x="8" y="0"/>
                </a:cxn>
              </a:cxnLst>
              <a:rect l="0" t="0" r="r" b="b"/>
              <a:pathLst>
                <a:path w="26" h="26">
                  <a:moveTo>
                    <a:pt x="8" y="0"/>
                  </a:moveTo>
                  <a:lnTo>
                    <a:pt x="26" y="9"/>
                  </a:lnTo>
                  <a:lnTo>
                    <a:pt x="13" y="26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2" name="Freeform 280"/>
            <p:cNvSpPr>
              <a:spLocks/>
            </p:cNvSpPr>
            <p:nvPr/>
          </p:nvSpPr>
          <p:spPr bwMode="auto">
            <a:xfrm>
              <a:off x="1163" y="2969"/>
              <a:ext cx="26" cy="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9"/>
                </a:cxn>
                <a:cxn ang="0">
                  <a:pos x="13" y="31"/>
                </a:cxn>
                <a:cxn ang="0">
                  <a:pos x="0" y="18"/>
                </a:cxn>
                <a:cxn ang="0">
                  <a:pos x="13" y="0"/>
                </a:cxn>
              </a:cxnLst>
              <a:rect l="0" t="0" r="r" b="b"/>
              <a:pathLst>
                <a:path w="26" h="31">
                  <a:moveTo>
                    <a:pt x="13" y="0"/>
                  </a:moveTo>
                  <a:lnTo>
                    <a:pt x="26" y="9"/>
                  </a:lnTo>
                  <a:lnTo>
                    <a:pt x="13" y="31"/>
                  </a:lnTo>
                  <a:lnTo>
                    <a:pt x="0" y="1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3" name="Freeform 281"/>
            <p:cNvSpPr>
              <a:spLocks/>
            </p:cNvSpPr>
            <p:nvPr/>
          </p:nvSpPr>
          <p:spPr bwMode="auto">
            <a:xfrm>
              <a:off x="1189" y="2939"/>
              <a:ext cx="26" cy="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6" y="9"/>
                </a:cxn>
                <a:cxn ang="0">
                  <a:pos x="13" y="26"/>
                </a:cxn>
                <a:cxn ang="0">
                  <a:pos x="0" y="13"/>
                </a:cxn>
                <a:cxn ang="0">
                  <a:pos x="9" y="0"/>
                </a:cxn>
              </a:cxnLst>
              <a:rect l="0" t="0" r="r" b="b"/>
              <a:pathLst>
                <a:path w="26" h="26">
                  <a:moveTo>
                    <a:pt x="9" y="0"/>
                  </a:moveTo>
                  <a:lnTo>
                    <a:pt x="26" y="9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4" name="Freeform 282"/>
            <p:cNvSpPr>
              <a:spLocks/>
            </p:cNvSpPr>
            <p:nvPr/>
          </p:nvSpPr>
          <p:spPr bwMode="auto">
            <a:xfrm>
              <a:off x="1211" y="2904"/>
              <a:ext cx="30" cy="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0" y="13"/>
                </a:cxn>
                <a:cxn ang="0">
                  <a:pos x="17" y="31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30" h="31">
                  <a:moveTo>
                    <a:pt x="13" y="0"/>
                  </a:moveTo>
                  <a:lnTo>
                    <a:pt x="30" y="13"/>
                  </a:lnTo>
                  <a:lnTo>
                    <a:pt x="17" y="31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5" name="Freeform 283"/>
            <p:cNvSpPr>
              <a:spLocks/>
            </p:cNvSpPr>
            <p:nvPr/>
          </p:nvSpPr>
          <p:spPr bwMode="auto">
            <a:xfrm>
              <a:off x="1233" y="2874"/>
              <a:ext cx="30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13"/>
                </a:cxn>
                <a:cxn ang="0">
                  <a:pos x="21" y="26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30" h="26">
                  <a:moveTo>
                    <a:pt x="17" y="0"/>
                  </a:moveTo>
                  <a:lnTo>
                    <a:pt x="30" y="13"/>
                  </a:lnTo>
                  <a:lnTo>
                    <a:pt x="21" y="26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6" name="Freeform 284"/>
            <p:cNvSpPr>
              <a:spLocks/>
            </p:cNvSpPr>
            <p:nvPr/>
          </p:nvSpPr>
          <p:spPr bwMode="auto">
            <a:xfrm>
              <a:off x="1263" y="2839"/>
              <a:ext cx="26" cy="3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5"/>
                </a:cxn>
                <a:cxn ang="0">
                  <a:pos x="0" y="18"/>
                </a:cxn>
                <a:cxn ang="0">
                  <a:pos x="13" y="31"/>
                </a:cxn>
                <a:cxn ang="0">
                  <a:pos x="26" y="18"/>
                </a:cxn>
                <a:cxn ang="0">
                  <a:pos x="9" y="5"/>
                </a:cxn>
                <a:cxn ang="0">
                  <a:pos x="26" y="18"/>
                </a:cxn>
                <a:cxn ang="0">
                  <a:pos x="26" y="13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2" y="5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9" y="5"/>
                </a:cxn>
              </a:cxnLst>
              <a:rect l="0" t="0" r="r" b="b"/>
              <a:pathLst>
                <a:path w="26" h="31">
                  <a:moveTo>
                    <a:pt x="9" y="5"/>
                  </a:moveTo>
                  <a:lnTo>
                    <a:pt x="9" y="5"/>
                  </a:lnTo>
                  <a:lnTo>
                    <a:pt x="0" y="18"/>
                  </a:lnTo>
                  <a:lnTo>
                    <a:pt x="13" y="31"/>
                  </a:lnTo>
                  <a:lnTo>
                    <a:pt x="26" y="18"/>
                  </a:lnTo>
                  <a:lnTo>
                    <a:pt x="9" y="5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7" name="Freeform 285"/>
            <p:cNvSpPr>
              <a:spLocks/>
            </p:cNvSpPr>
            <p:nvPr/>
          </p:nvSpPr>
          <p:spPr bwMode="auto">
            <a:xfrm>
              <a:off x="1272" y="2839"/>
              <a:ext cx="1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13"/>
                </a:cxn>
                <a:cxn ang="0">
                  <a:pos x="13" y="1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" h="18">
                  <a:moveTo>
                    <a:pt x="4" y="0"/>
                  </a:moveTo>
                  <a:lnTo>
                    <a:pt x="17" y="13"/>
                  </a:lnTo>
                  <a:lnTo>
                    <a:pt x="13" y="1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8" name="Freeform 286"/>
            <p:cNvSpPr>
              <a:spLocks/>
            </p:cNvSpPr>
            <p:nvPr/>
          </p:nvSpPr>
          <p:spPr bwMode="auto">
            <a:xfrm>
              <a:off x="1289" y="2809"/>
              <a:ext cx="26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7"/>
                </a:cxn>
                <a:cxn ang="0">
                  <a:pos x="13" y="30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26" h="30">
                  <a:moveTo>
                    <a:pt x="13" y="0"/>
                  </a:moveTo>
                  <a:lnTo>
                    <a:pt x="26" y="17"/>
                  </a:lnTo>
                  <a:lnTo>
                    <a:pt x="13" y="30"/>
                  </a:lnTo>
                  <a:lnTo>
                    <a:pt x="0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19" name="Freeform 287"/>
            <p:cNvSpPr>
              <a:spLocks/>
            </p:cNvSpPr>
            <p:nvPr/>
          </p:nvSpPr>
          <p:spPr bwMode="auto">
            <a:xfrm>
              <a:off x="1315" y="2783"/>
              <a:ext cx="30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0" y="13"/>
                </a:cxn>
                <a:cxn ang="0">
                  <a:pos x="17" y="26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30" h="26">
                  <a:moveTo>
                    <a:pt x="13" y="0"/>
                  </a:moveTo>
                  <a:lnTo>
                    <a:pt x="30" y="13"/>
                  </a:lnTo>
                  <a:lnTo>
                    <a:pt x="17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0" name="Freeform 288"/>
            <p:cNvSpPr>
              <a:spLocks/>
            </p:cNvSpPr>
            <p:nvPr/>
          </p:nvSpPr>
          <p:spPr bwMode="auto">
            <a:xfrm>
              <a:off x="1345" y="2753"/>
              <a:ext cx="31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1" y="13"/>
                </a:cxn>
                <a:cxn ang="0">
                  <a:pos x="13" y="3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31" h="30">
                  <a:moveTo>
                    <a:pt x="13" y="0"/>
                  </a:moveTo>
                  <a:lnTo>
                    <a:pt x="31" y="13"/>
                  </a:lnTo>
                  <a:lnTo>
                    <a:pt x="13" y="3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1" name="Freeform 289"/>
            <p:cNvSpPr>
              <a:spLocks/>
            </p:cNvSpPr>
            <p:nvPr/>
          </p:nvSpPr>
          <p:spPr bwMode="auto">
            <a:xfrm>
              <a:off x="1376" y="2722"/>
              <a:ext cx="26" cy="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3"/>
                </a:cxn>
                <a:cxn ang="0">
                  <a:pos x="13" y="31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31">
                  <a:moveTo>
                    <a:pt x="13" y="0"/>
                  </a:moveTo>
                  <a:lnTo>
                    <a:pt x="26" y="13"/>
                  </a:lnTo>
                  <a:lnTo>
                    <a:pt x="13" y="31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2" name="Freeform 290"/>
            <p:cNvSpPr>
              <a:spLocks/>
            </p:cNvSpPr>
            <p:nvPr/>
          </p:nvSpPr>
          <p:spPr bwMode="auto">
            <a:xfrm>
              <a:off x="1402" y="2696"/>
              <a:ext cx="30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13"/>
                </a:cxn>
                <a:cxn ang="0">
                  <a:pos x="17" y="26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30" h="26">
                  <a:moveTo>
                    <a:pt x="17" y="0"/>
                  </a:moveTo>
                  <a:lnTo>
                    <a:pt x="30" y="13"/>
                  </a:lnTo>
                  <a:lnTo>
                    <a:pt x="17" y="26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3" name="Freeform 291"/>
            <p:cNvSpPr>
              <a:spLocks/>
            </p:cNvSpPr>
            <p:nvPr/>
          </p:nvSpPr>
          <p:spPr bwMode="auto">
            <a:xfrm>
              <a:off x="1432" y="2666"/>
              <a:ext cx="26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3"/>
                </a:cxn>
                <a:cxn ang="0">
                  <a:pos x="13" y="3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30">
                  <a:moveTo>
                    <a:pt x="13" y="0"/>
                  </a:moveTo>
                  <a:lnTo>
                    <a:pt x="26" y="13"/>
                  </a:lnTo>
                  <a:lnTo>
                    <a:pt x="13" y="3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4" name="Freeform 292"/>
            <p:cNvSpPr>
              <a:spLocks/>
            </p:cNvSpPr>
            <p:nvPr/>
          </p:nvSpPr>
          <p:spPr bwMode="auto">
            <a:xfrm>
              <a:off x="1458" y="2636"/>
              <a:ext cx="30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0" y="13"/>
                </a:cxn>
                <a:cxn ang="0">
                  <a:pos x="13" y="30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30" h="30">
                  <a:moveTo>
                    <a:pt x="13" y="0"/>
                  </a:moveTo>
                  <a:lnTo>
                    <a:pt x="30" y="13"/>
                  </a:lnTo>
                  <a:lnTo>
                    <a:pt x="13" y="30"/>
                  </a:lnTo>
                  <a:lnTo>
                    <a:pt x="0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5" name="Freeform 293"/>
            <p:cNvSpPr>
              <a:spLocks/>
            </p:cNvSpPr>
            <p:nvPr/>
          </p:nvSpPr>
          <p:spPr bwMode="auto">
            <a:xfrm>
              <a:off x="1488" y="2614"/>
              <a:ext cx="17" cy="2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13" y="22"/>
                </a:cxn>
                <a:cxn ang="0">
                  <a:pos x="17" y="22"/>
                </a:cxn>
                <a:cxn ang="0">
                  <a:pos x="4" y="4"/>
                </a:cxn>
                <a:cxn ang="0">
                  <a:pos x="17" y="22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3" y="4"/>
                </a:cxn>
                <a:cxn ang="0">
                  <a:pos x="9" y="0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4" y="4"/>
                </a:cxn>
              </a:cxnLst>
              <a:rect l="0" t="0" r="r" b="b"/>
              <a:pathLst>
                <a:path w="17" h="22">
                  <a:moveTo>
                    <a:pt x="4" y="4"/>
                  </a:moveTo>
                  <a:lnTo>
                    <a:pt x="4" y="9"/>
                  </a:lnTo>
                  <a:lnTo>
                    <a:pt x="0" y="9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4" y="4"/>
                  </a:lnTo>
                  <a:lnTo>
                    <a:pt x="17" y="22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6" name="Freeform 294"/>
            <p:cNvSpPr>
              <a:spLocks/>
            </p:cNvSpPr>
            <p:nvPr/>
          </p:nvSpPr>
          <p:spPr bwMode="auto">
            <a:xfrm>
              <a:off x="1492" y="2610"/>
              <a:ext cx="26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7"/>
                </a:cxn>
                <a:cxn ang="0">
                  <a:pos x="13" y="26"/>
                </a:cxn>
                <a:cxn ang="0">
                  <a:pos x="0" y="8"/>
                </a:cxn>
                <a:cxn ang="0">
                  <a:pos x="13" y="0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7"/>
                  </a:lnTo>
                  <a:lnTo>
                    <a:pt x="13" y="26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7" name="Freeform 295"/>
            <p:cNvSpPr>
              <a:spLocks/>
            </p:cNvSpPr>
            <p:nvPr/>
          </p:nvSpPr>
          <p:spPr bwMode="auto">
            <a:xfrm>
              <a:off x="1518" y="2584"/>
              <a:ext cx="31" cy="3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1" y="17"/>
                </a:cxn>
                <a:cxn ang="0">
                  <a:pos x="13" y="30"/>
                </a:cxn>
                <a:cxn ang="0">
                  <a:pos x="0" y="13"/>
                </a:cxn>
                <a:cxn ang="0">
                  <a:pos x="18" y="0"/>
                </a:cxn>
              </a:cxnLst>
              <a:rect l="0" t="0" r="r" b="b"/>
              <a:pathLst>
                <a:path w="31" h="30">
                  <a:moveTo>
                    <a:pt x="18" y="0"/>
                  </a:moveTo>
                  <a:lnTo>
                    <a:pt x="31" y="17"/>
                  </a:lnTo>
                  <a:lnTo>
                    <a:pt x="13" y="30"/>
                  </a:lnTo>
                  <a:lnTo>
                    <a:pt x="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8" name="Freeform 296"/>
            <p:cNvSpPr>
              <a:spLocks/>
            </p:cNvSpPr>
            <p:nvPr/>
          </p:nvSpPr>
          <p:spPr bwMode="auto">
            <a:xfrm>
              <a:off x="1553" y="2562"/>
              <a:ext cx="30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17"/>
                </a:cxn>
                <a:cxn ang="0">
                  <a:pos x="13" y="26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30" h="26">
                  <a:moveTo>
                    <a:pt x="17" y="0"/>
                  </a:moveTo>
                  <a:lnTo>
                    <a:pt x="30" y="17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29" name="Freeform 297"/>
            <p:cNvSpPr>
              <a:spLocks/>
            </p:cNvSpPr>
            <p:nvPr/>
          </p:nvSpPr>
          <p:spPr bwMode="auto">
            <a:xfrm>
              <a:off x="1588" y="2536"/>
              <a:ext cx="26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7"/>
                </a:cxn>
                <a:cxn ang="0">
                  <a:pos x="13" y="30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26" h="30">
                  <a:moveTo>
                    <a:pt x="17" y="0"/>
                  </a:moveTo>
                  <a:lnTo>
                    <a:pt x="26" y="17"/>
                  </a:lnTo>
                  <a:lnTo>
                    <a:pt x="13" y="30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0" name="Freeform 298"/>
            <p:cNvSpPr>
              <a:spLocks/>
            </p:cNvSpPr>
            <p:nvPr/>
          </p:nvSpPr>
          <p:spPr bwMode="auto">
            <a:xfrm>
              <a:off x="1618" y="2515"/>
              <a:ext cx="26" cy="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7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7" y="0"/>
                </a:cxn>
              </a:cxnLst>
              <a:rect l="0" t="0" r="r" b="b"/>
              <a:pathLst>
                <a:path w="26" h="25">
                  <a:moveTo>
                    <a:pt x="17" y="0"/>
                  </a:moveTo>
                  <a:lnTo>
                    <a:pt x="26" y="17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1" name="Freeform 299"/>
            <p:cNvSpPr>
              <a:spLocks/>
            </p:cNvSpPr>
            <p:nvPr/>
          </p:nvSpPr>
          <p:spPr bwMode="auto">
            <a:xfrm>
              <a:off x="1653" y="2493"/>
              <a:ext cx="26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7"/>
                </a:cxn>
                <a:cxn ang="0">
                  <a:pos x="13" y="26"/>
                </a:cxn>
                <a:cxn ang="0">
                  <a:pos x="0" y="9"/>
                </a:cxn>
                <a:cxn ang="0">
                  <a:pos x="13" y="0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7"/>
                  </a:lnTo>
                  <a:lnTo>
                    <a:pt x="13" y="26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2" name="Freeform 300"/>
            <p:cNvSpPr>
              <a:spLocks/>
            </p:cNvSpPr>
            <p:nvPr/>
          </p:nvSpPr>
          <p:spPr bwMode="auto">
            <a:xfrm>
              <a:off x="1687" y="2467"/>
              <a:ext cx="26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7"/>
                </a:cxn>
                <a:cxn ang="0">
                  <a:pos x="9" y="3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30">
                  <a:moveTo>
                    <a:pt x="13" y="0"/>
                  </a:moveTo>
                  <a:lnTo>
                    <a:pt x="26" y="17"/>
                  </a:lnTo>
                  <a:lnTo>
                    <a:pt x="9" y="3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3" name="Freeform 301"/>
            <p:cNvSpPr>
              <a:spLocks/>
            </p:cNvSpPr>
            <p:nvPr/>
          </p:nvSpPr>
          <p:spPr bwMode="auto">
            <a:xfrm>
              <a:off x="1718" y="2445"/>
              <a:ext cx="30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0" y="18"/>
                </a:cxn>
                <a:cxn ang="0">
                  <a:pos x="13" y="26"/>
                </a:cxn>
                <a:cxn ang="0">
                  <a:pos x="0" y="9"/>
                </a:cxn>
                <a:cxn ang="0">
                  <a:pos x="13" y="0"/>
                </a:cxn>
              </a:cxnLst>
              <a:rect l="0" t="0" r="r" b="b"/>
              <a:pathLst>
                <a:path w="30" h="26">
                  <a:moveTo>
                    <a:pt x="13" y="0"/>
                  </a:moveTo>
                  <a:lnTo>
                    <a:pt x="30" y="18"/>
                  </a:lnTo>
                  <a:lnTo>
                    <a:pt x="13" y="26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4" name="Freeform 302"/>
            <p:cNvSpPr>
              <a:spLocks/>
            </p:cNvSpPr>
            <p:nvPr/>
          </p:nvSpPr>
          <p:spPr bwMode="auto">
            <a:xfrm>
              <a:off x="1752" y="2419"/>
              <a:ext cx="26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8"/>
                </a:cxn>
                <a:cxn ang="0">
                  <a:pos x="9" y="26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8"/>
                  </a:lnTo>
                  <a:lnTo>
                    <a:pt x="9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5" name="Freeform 303"/>
            <p:cNvSpPr>
              <a:spLocks/>
            </p:cNvSpPr>
            <p:nvPr/>
          </p:nvSpPr>
          <p:spPr bwMode="auto">
            <a:xfrm>
              <a:off x="1783" y="2398"/>
              <a:ext cx="30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17"/>
                </a:cxn>
                <a:cxn ang="0">
                  <a:pos x="13" y="26"/>
                </a:cxn>
                <a:cxn ang="0">
                  <a:pos x="0" y="8"/>
                </a:cxn>
                <a:cxn ang="0">
                  <a:pos x="17" y="0"/>
                </a:cxn>
              </a:cxnLst>
              <a:rect l="0" t="0" r="r" b="b"/>
              <a:pathLst>
                <a:path w="30" h="26">
                  <a:moveTo>
                    <a:pt x="17" y="0"/>
                  </a:moveTo>
                  <a:lnTo>
                    <a:pt x="30" y="17"/>
                  </a:lnTo>
                  <a:lnTo>
                    <a:pt x="13" y="26"/>
                  </a:lnTo>
                  <a:lnTo>
                    <a:pt x="0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6" name="Freeform 304"/>
            <p:cNvSpPr>
              <a:spLocks/>
            </p:cNvSpPr>
            <p:nvPr/>
          </p:nvSpPr>
          <p:spPr bwMode="auto">
            <a:xfrm>
              <a:off x="1817" y="2380"/>
              <a:ext cx="18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9" y="22"/>
                </a:cxn>
                <a:cxn ang="0">
                  <a:pos x="13" y="22"/>
                </a:cxn>
                <a:cxn ang="0">
                  <a:pos x="5" y="0"/>
                </a:cxn>
                <a:cxn ang="0">
                  <a:pos x="13" y="22"/>
                </a:cxn>
                <a:cxn ang="0">
                  <a:pos x="18" y="18"/>
                </a:cxn>
                <a:cxn ang="0">
                  <a:pos x="18" y="13"/>
                </a:cxn>
                <a:cxn ang="0">
                  <a:pos x="18" y="9"/>
                </a:cxn>
                <a:cxn ang="0">
                  <a:pos x="13" y="9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8" h="22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9" y="22"/>
                  </a:lnTo>
                  <a:lnTo>
                    <a:pt x="13" y="22"/>
                  </a:lnTo>
                  <a:lnTo>
                    <a:pt x="5" y="0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13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7" name="Freeform 305"/>
            <p:cNvSpPr>
              <a:spLocks/>
            </p:cNvSpPr>
            <p:nvPr/>
          </p:nvSpPr>
          <p:spPr bwMode="auto">
            <a:xfrm>
              <a:off x="1822" y="2372"/>
              <a:ext cx="21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1"/>
                </a:cxn>
                <a:cxn ang="0">
                  <a:pos x="4" y="30"/>
                </a:cxn>
                <a:cxn ang="0">
                  <a:pos x="0" y="8"/>
                </a:cxn>
                <a:cxn ang="0">
                  <a:pos x="13" y="0"/>
                </a:cxn>
              </a:cxnLst>
              <a:rect l="0" t="0" r="r" b="b"/>
              <a:pathLst>
                <a:path w="21" h="30">
                  <a:moveTo>
                    <a:pt x="13" y="0"/>
                  </a:moveTo>
                  <a:lnTo>
                    <a:pt x="21" y="21"/>
                  </a:lnTo>
                  <a:lnTo>
                    <a:pt x="4" y="30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8" name="Freeform 306"/>
            <p:cNvSpPr>
              <a:spLocks/>
            </p:cNvSpPr>
            <p:nvPr/>
          </p:nvSpPr>
          <p:spPr bwMode="auto">
            <a:xfrm>
              <a:off x="1852" y="2354"/>
              <a:ext cx="30" cy="3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18"/>
                </a:cxn>
                <a:cxn ang="0">
                  <a:pos x="9" y="31"/>
                </a:cxn>
                <a:cxn ang="0">
                  <a:pos x="0" y="13"/>
                </a:cxn>
                <a:cxn ang="0">
                  <a:pos x="22" y="0"/>
                </a:cxn>
              </a:cxnLst>
              <a:rect l="0" t="0" r="r" b="b"/>
              <a:pathLst>
                <a:path w="30" h="31">
                  <a:moveTo>
                    <a:pt x="22" y="0"/>
                  </a:moveTo>
                  <a:lnTo>
                    <a:pt x="30" y="18"/>
                  </a:lnTo>
                  <a:lnTo>
                    <a:pt x="9" y="31"/>
                  </a:lnTo>
                  <a:lnTo>
                    <a:pt x="0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39" name="Freeform 307"/>
            <p:cNvSpPr>
              <a:spLocks/>
            </p:cNvSpPr>
            <p:nvPr/>
          </p:nvSpPr>
          <p:spPr bwMode="auto">
            <a:xfrm>
              <a:off x="1887" y="2337"/>
              <a:ext cx="30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0" y="17"/>
                </a:cxn>
                <a:cxn ang="0">
                  <a:pos x="13" y="30"/>
                </a:cxn>
                <a:cxn ang="0">
                  <a:pos x="0" y="9"/>
                </a:cxn>
                <a:cxn ang="0">
                  <a:pos x="21" y="0"/>
                </a:cxn>
              </a:cxnLst>
              <a:rect l="0" t="0" r="r" b="b"/>
              <a:pathLst>
                <a:path w="30" h="30">
                  <a:moveTo>
                    <a:pt x="21" y="0"/>
                  </a:moveTo>
                  <a:lnTo>
                    <a:pt x="30" y="17"/>
                  </a:lnTo>
                  <a:lnTo>
                    <a:pt x="13" y="30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0" name="Freeform 308"/>
            <p:cNvSpPr>
              <a:spLocks/>
            </p:cNvSpPr>
            <p:nvPr/>
          </p:nvSpPr>
          <p:spPr bwMode="auto">
            <a:xfrm>
              <a:off x="1926" y="2320"/>
              <a:ext cx="26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7"/>
                </a:cxn>
                <a:cxn ang="0">
                  <a:pos x="8" y="26"/>
                </a:cxn>
                <a:cxn ang="0">
                  <a:pos x="0" y="8"/>
                </a:cxn>
                <a:cxn ang="0">
                  <a:pos x="17" y="0"/>
                </a:cxn>
              </a:cxnLst>
              <a:rect l="0" t="0" r="r" b="b"/>
              <a:pathLst>
                <a:path w="26" h="26">
                  <a:moveTo>
                    <a:pt x="17" y="0"/>
                  </a:moveTo>
                  <a:lnTo>
                    <a:pt x="26" y="17"/>
                  </a:lnTo>
                  <a:lnTo>
                    <a:pt x="8" y="26"/>
                  </a:lnTo>
                  <a:lnTo>
                    <a:pt x="0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1" name="Freeform 309"/>
            <p:cNvSpPr>
              <a:spLocks/>
            </p:cNvSpPr>
            <p:nvPr/>
          </p:nvSpPr>
          <p:spPr bwMode="auto">
            <a:xfrm>
              <a:off x="1960" y="2302"/>
              <a:ext cx="31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18"/>
                </a:cxn>
                <a:cxn ang="0">
                  <a:pos x="9" y="26"/>
                </a:cxn>
                <a:cxn ang="0">
                  <a:pos x="0" y="9"/>
                </a:cxn>
                <a:cxn ang="0">
                  <a:pos x="22" y="0"/>
                </a:cxn>
              </a:cxnLst>
              <a:rect l="0" t="0" r="r" b="b"/>
              <a:pathLst>
                <a:path w="31" h="26">
                  <a:moveTo>
                    <a:pt x="22" y="0"/>
                  </a:moveTo>
                  <a:lnTo>
                    <a:pt x="31" y="18"/>
                  </a:lnTo>
                  <a:lnTo>
                    <a:pt x="9" y="26"/>
                  </a:lnTo>
                  <a:lnTo>
                    <a:pt x="0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2" name="Freeform 310"/>
            <p:cNvSpPr>
              <a:spLocks/>
            </p:cNvSpPr>
            <p:nvPr/>
          </p:nvSpPr>
          <p:spPr bwMode="auto">
            <a:xfrm>
              <a:off x="1999" y="2285"/>
              <a:ext cx="26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17"/>
                </a:cxn>
                <a:cxn ang="0">
                  <a:pos x="9" y="26"/>
                </a:cxn>
                <a:cxn ang="0">
                  <a:pos x="0" y="9"/>
                </a:cxn>
                <a:cxn ang="0">
                  <a:pos x="18" y="0"/>
                </a:cxn>
              </a:cxnLst>
              <a:rect l="0" t="0" r="r" b="b"/>
              <a:pathLst>
                <a:path w="26" h="26">
                  <a:moveTo>
                    <a:pt x="18" y="0"/>
                  </a:moveTo>
                  <a:lnTo>
                    <a:pt x="26" y="17"/>
                  </a:lnTo>
                  <a:lnTo>
                    <a:pt x="9" y="26"/>
                  </a:lnTo>
                  <a:lnTo>
                    <a:pt x="0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3" name="Freeform 311"/>
            <p:cNvSpPr>
              <a:spLocks/>
            </p:cNvSpPr>
            <p:nvPr/>
          </p:nvSpPr>
          <p:spPr bwMode="auto">
            <a:xfrm>
              <a:off x="2034" y="2263"/>
              <a:ext cx="30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22"/>
                </a:cxn>
                <a:cxn ang="0">
                  <a:pos x="9" y="31"/>
                </a:cxn>
                <a:cxn ang="0">
                  <a:pos x="0" y="9"/>
                </a:cxn>
                <a:cxn ang="0">
                  <a:pos x="17" y="0"/>
                </a:cxn>
              </a:cxnLst>
              <a:rect l="0" t="0" r="r" b="b"/>
              <a:pathLst>
                <a:path w="30" h="31">
                  <a:moveTo>
                    <a:pt x="17" y="0"/>
                  </a:moveTo>
                  <a:lnTo>
                    <a:pt x="30" y="22"/>
                  </a:lnTo>
                  <a:lnTo>
                    <a:pt x="9" y="31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4" name="Freeform 312"/>
            <p:cNvSpPr>
              <a:spLocks/>
            </p:cNvSpPr>
            <p:nvPr/>
          </p:nvSpPr>
          <p:spPr bwMode="auto">
            <a:xfrm>
              <a:off x="2069" y="2246"/>
              <a:ext cx="30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0" y="17"/>
                </a:cxn>
                <a:cxn ang="0">
                  <a:pos x="8" y="26"/>
                </a:cxn>
                <a:cxn ang="0">
                  <a:pos x="0" y="9"/>
                </a:cxn>
                <a:cxn ang="0">
                  <a:pos x="21" y="0"/>
                </a:cxn>
              </a:cxnLst>
              <a:rect l="0" t="0" r="r" b="b"/>
              <a:pathLst>
                <a:path w="30" h="26">
                  <a:moveTo>
                    <a:pt x="21" y="0"/>
                  </a:moveTo>
                  <a:lnTo>
                    <a:pt x="30" y="17"/>
                  </a:lnTo>
                  <a:lnTo>
                    <a:pt x="8" y="26"/>
                  </a:lnTo>
                  <a:lnTo>
                    <a:pt x="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5" name="Freeform 313"/>
            <p:cNvSpPr>
              <a:spLocks/>
            </p:cNvSpPr>
            <p:nvPr/>
          </p:nvSpPr>
          <p:spPr bwMode="auto">
            <a:xfrm>
              <a:off x="2107" y="2229"/>
              <a:ext cx="26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17"/>
                </a:cxn>
                <a:cxn ang="0">
                  <a:pos x="9" y="26"/>
                </a:cxn>
                <a:cxn ang="0">
                  <a:pos x="0" y="8"/>
                </a:cxn>
                <a:cxn ang="0">
                  <a:pos x="18" y="0"/>
                </a:cxn>
              </a:cxnLst>
              <a:rect l="0" t="0" r="r" b="b"/>
              <a:pathLst>
                <a:path w="26" h="26">
                  <a:moveTo>
                    <a:pt x="18" y="0"/>
                  </a:moveTo>
                  <a:lnTo>
                    <a:pt x="26" y="17"/>
                  </a:lnTo>
                  <a:lnTo>
                    <a:pt x="9" y="26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6" name="Freeform 314"/>
            <p:cNvSpPr>
              <a:spLocks/>
            </p:cNvSpPr>
            <p:nvPr/>
          </p:nvSpPr>
          <p:spPr bwMode="auto">
            <a:xfrm>
              <a:off x="2142" y="2216"/>
              <a:ext cx="17" cy="2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9" y="21"/>
                </a:cxn>
                <a:cxn ang="0">
                  <a:pos x="13" y="21"/>
                </a:cxn>
                <a:cxn ang="0">
                  <a:pos x="4" y="4"/>
                </a:cxn>
                <a:cxn ang="0">
                  <a:pos x="13" y="21"/>
                </a:cxn>
                <a:cxn ang="0">
                  <a:pos x="13" y="17"/>
                </a:cxn>
                <a:cxn ang="0">
                  <a:pos x="17" y="13"/>
                </a:cxn>
                <a:cxn ang="0">
                  <a:pos x="17" y="8"/>
                </a:cxn>
                <a:cxn ang="0">
                  <a:pos x="17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9" y="0"/>
                </a:cxn>
                <a:cxn ang="0">
                  <a:pos x="4" y="4"/>
                </a:cxn>
              </a:cxnLst>
              <a:rect l="0" t="0" r="r" b="b"/>
              <a:pathLst>
                <a:path w="17" h="21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9" y="21"/>
                  </a:lnTo>
                  <a:lnTo>
                    <a:pt x="13" y="21"/>
                  </a:lnTo>
                  <a:lnTo>
                    <a:pt x="4" y="4"/>
                  </a:lnTo>
                  <a:lnTo>
                    <a:pt x="13" y="21"/>
                  </a:lnTo>
                  <a:lnTo>
                    <a:pt x="13" y="17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7" name="Freeform 315"/>
            <p:cNvSpPr>
              <a:spLocks/>
            </p:cNvSpPr>
            <p:nvPr/>
          </p:nvSpPr>
          <p:spPr bwMode="auto">
            <a:xfrm>
              <a:off x="2146" y="2211"/>
              <a:ext cx="22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22"/>
                </a:cxn>
                <a:cxn ang="0">
                  <a:pos x="9" y="26"/>
                </a:cxn>
                <a:cxn ang="0">
                  <a:pos x="0" y="9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22" y="22"/>
                  </a:lnTo>
                  <a:lnTo>
                    <a:pt x="9" y="26"/>
                  </a:lnTo>
                  <a:lnTo>
                    <a:pt x="0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8" name="Freeform 316"/>
            <p:cNvSpPr>
              <a:spLocks/>
            </p:cNvSpPr>
            <p:nvPr/>
          </p:nvSpPr>
          <p:spPr bwMode="auto">
            <a:xfrm>
              <a:off x="2181" y="2198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22"/>
                </a:cxn>
                <a:cxn ang="0">
                  <a:pos x="9" y="26"/>
                </a:cxn>
                <a:cxn ang="0">
                  <a:pos x="0" y="9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22"/>
                  </a:lnTo>
                  <a:lnTo>
                    <a:pt x="9" y="26"/>
                  </a:lnTo>
                  <a:lnTo>
                    <a:pt x="0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49" name="Freeform 317"/>
            <p:cNvSpPr>
              <a:spLocks/>
            </p:cNvSpPr>
            <p:nvPr/>
          </p:nvSpPr>
          <p:spPr bwMode="auto">
            <a:xfrm>
              <a:off x="2220" y="2185"/>
              <a:ext cx="26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22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26" h="26">
                  <a:moveTo>
                    <a:pt x="17" y="0"/>
                  </a:moveTo>
                  <a:lnTo>
                    <a:pt x="26" y="22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0" name="Freeform 318"/>
            <p:cNvSpPr>
              <a:spLocks/>
            </p:cNvSpPr>
            <p:nvPr/>
          </p:nvSpPr>
          <p:spPr bwMode="auto">
            <a:xfrm>
              <a:off x="2259" y="2172"/>
              <a:ext cx="26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8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26" h="26">
                  <a:moveTo>
                    <a:pt x="17" y="0"/>
                  </a:moveTo>
                  <a:lnTo>
                    <a:pt x="26" y="1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1" name="Freeform 319"/>
            <p:cNvSpPr>
              <a:spLocks/>
            </p:cNvSpPr>
            <p:nvPr/>
          </p:nvSpPr>
          <p:spPr bwMode="auto">
            <a:xfrm>
              <a:off x="2298" y="2159"/>
              <a:ext cx="26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8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26" h="26">
                  <a:moveTo>
                    <a:pt x="17" y="0"/>
                  </a:moveTo>
                  <a:lnTo>
                    <a:pt x="26" y="1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2" name="Freeform 320"/>
            <p:cNvSpPr>
              <a:spLocks/>
            </p:cNvSpPr>
            <p:nvPr/>
          </p:nvSpPr>
          <p:spPr bwMode="auto">
            <a:xfrm>
              <a:off x="2333" y="2146"/>
              <a:ext cx="26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18"/>
                </a:cxn>
                <a:cxn ang="0">
                  <a:pos x="8" y="26"/>
                </a:cxn>
                <a:cxn ang="0">
                  <a:pos x="0" y="5"/>
                </a:cxn>
                <a:cxn ang="0">
                  <a:pos x="21" y="0"/>
                </a:cxn>
              </a:cxnLst>
              <a:rect l="0" t="0" r="r" b="b"/>
              <a:pathLst>
                <a:path w="26" h="26">
                  <a:moveTo>
                    <a:pt x="21" y="0"/>
                  </a:moveTo>
                  <a:lnTo>
                    <a:pt x="26" y="18"/>
                  </a:lnTo>
                  <a:lnTo>
                    <a:pt x="8" y="26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3" name="Freeform 321"/>
            <p:cNvSpPr>
              <a:spLocks/>
            </p:cNvSpPr>
            <p:nvPr/>
          </p:nvSpPr>
          <p:spPr bwMode="auto">
            <a:xfrm>
              <a:off x="2372" y="2133"/>
              <a:ext cx="26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18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21" y="0"/>
                </a:cxn>
              </a:cxnLst>
              <a:rect l="0" t="0" r="r" b="b"/>
              <a:pathLst>
                <a:path w="26" h="26">
                  <a:moveTo>
                    <a:pt x="21" y="0"/>
                  </a:moveTo>
                  <a:lnTo>
                    <a:pt x="26" y="1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4" name="Freeform 322"/>
            <p:cNvSpPr>
              <a:spLocks/>
            </p:cNvSpPr>
            <p:nvPr/>
          </p:nvSpPr>
          <p:spPr bwMode="auto">
            <a:xfrm>
              <a:off x="2411" y="2120"/>
              <a:ext cx="26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18"/>
                </a:cxn>
                <a:cxn ang="0">
                  <a:pos x="8" y="26"/>
                </a:cxn>
                <a:cxn ang="0">
                  <a:pos x="0" y="5"/>
                </a:cxn>
                <a:cxn ang="0">
                  <a:pos x="21" y="0"/>
                </a:cxn>
              </a:cxnLst>
              <a:rect l="0" t="0" r="r" b="b"/>
              <a:pathLst>
                <a:path w="26" h="26">
                  <a:moveTo>
                    <a:pt x="21" y="0"/>
                  </a:moveTo>
                  <a:lnTo>
                    <a:pt x="26" y="18"/>
                  </a:lnTo>
                  <a:lnTo>
                    <a:pt x="8" y="26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5" name="Freeform 323"/>
            <p:cNvSpPr>
              <a:spLocks/>
            </p:cNvSpPr>
            <p:nvPr/>
          </p:nvSpPr>
          <p:spPr bwMode="auto">
            <a:xfrm>
              <a:off x="2450" y="2107"/>
              <a:ext cx="26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8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26" h="26">
                  <a:moveTo>
                    <a:pt x="17" y="0"/>
                  </a:moveTo>
                  <a:lnTo>
                    <a:pt x="26" y="1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6" name="Freeform 324"/>
            <p:cNvSpPr>
              <a:spLocks/>
            </p:cNvSpPr>
            <p:nvPr/>
          </p:nvSpPr>
          <p:spPr bwMode="auto">
            <a:xfrm>
              <a:off x="2484" y="2094"/>
              <a:ext cx="31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18"/>
                </a:cxn>
                <a:cxn ang="0">
                  <a:pos x="9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31" h="26">
                  <a:moveTo>
                    <a:pt x="22" y="0"/>
                  </a:moveTo>
                  <a:lnTo>
                    <a:pt x="31" y="18"/>
                  </a:lnTo>
                  <a:lnTo>
                    <a:pt x="9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7" name="Freeform 325"/>
            <p:cNvSpPr>
              <a:spLocks/>
            </p:cNvSpPr>
            <p:nvPr/>
          </p:nvSpPr>
          <p:spPr bwMode="auto">
            <a:xfrm>
              <a:off x="2528" y="2081"/>
              <a:ext cx="26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18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26" h="26">
                  <a:moveTo>
                    <a:pt x="17" y="0"/>
                  </a:moveTo>
                  <a:lnTo>
                    <a:pt x="26" y="1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8" name="Freeform 326"/>
            <p:cNvSpPr>
              <a:spLocks/>
            </p:cNvSpPr>
            <p:nvPr/>
          </p:nvSpPr>
          <p:spPr bwMode="auto">
            <a:xfrm>
              <a:off x="2567" y="2068"/>
              <a:ext cx="21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8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21" h="26">
                  <a:moveTo>
                    <a:pt x="17" y="0"/>
                  </a:moveTo>
                  <a:lnTo>
                    <a:pt x="21" y="18"/>
                  </a:lnTo>
                  <a:lnTo>
                    <a:pt x="4" y="26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59" name="Freeform 327"/>
            <p:cNvSpPr>
              <a:spLocks/>
            </p:cNvSpPr>
            <p:nvPr/>
          </p:nvSpPr>
          <p:spPr bwMode="auto">
            <a:xfrm>
              <a:off x="2601" y="2055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8"/>
                </a:cxn>
                <a:cxn ang="0">
                  <a:pos x="9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18"/>
                  </a:lnTo>
                  <a:lnTo>
                    <a:pt x="9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0" name="Freeform 328"/>
            <p:cNvSpPr>
              <a:spLocks/>
            </p:cNvSpPr>
            <p:nvPr/>
          </p:nvSpPr>
          <p:spPr bwMode="auto">
            <a:xfrm>
              <a:off x="2640" y="2042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8"/>
                </a:cxn>
                <a:cxn ang="0">
                  <a:pos x="9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18"/>
                  </a:lnTo>
                  <a:lnTo>
                    <a:pt x="9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1" name="Freeform 329"/>
            <p:cNvSpPr>
              <a:spLocks/>
            </p:cNvSpPr>
            <p:nvPr/>
          </p:nvSpPr>
          <p:spPr bwMode="auto">
            <a:xfrm>
              <a:off x="2679" y="2029"/>
              <a:ext cx="26" cy="2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0" y="5"/>
                </a:cxn>
                <a:cxn ang="0">
                  <a:pos x="9" y="26"/>
                </a:cxn>
                <a:cxn ang="0">
                  <a:pos x="18" y="22"/>
                </a:cxn>
                <a:cxn ang="0">
                  <a:pos x="13" y="0"/>
                </a:cxn>
                <a:cxn ang="0">
                  <a:pos x="18" y="22"/>
                </a:cxn>
                <a:cxn ang="0">
                  <a:pos x="22" y="18"/>
                </a:cxn>
                <a:cxn ang="0">
                  <a:pos x="26" y="13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2" y="5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3" y="0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9" y="26"/>
                  </a:lnTo>
                  <a:lnTo>
                    <a:pt x="18" y="22"/>
                  </a:lnTo>
                  <a:lnTo>
                    <a:pt x="13" y="0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6" y="13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2" name="Freeform 330"/>
            <p:cNvSpPr>
              <a:spLocks/>
            </p:cNvSpPr>
            <p:nvPr/>
          </p:nvSpPr>
          <p:spPr bwMode="auto">
            <a:xfrm>
              <a:off x="2692" y="2029"/>
              <a:ext cx="13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18"/>
                </a:cxn>
                <a:cxn ang="0">
                  <a:pos x="5" y="22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13" h="22">
                  <a:moveTo>
                    <a:pt x="9" y="0"/>
                  </a:moveTo>
                  <a:lnTo>
                    <a:pt x="13" y="18"/>
                  </a:lnTo>
                  <a:lnTo>
                    <a:pt x="5" y="22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3" name="Freeform 331"/>
            <p:cNvSpPr>
              <a:spLocks/>
            </p:cNvSpPr>
            <p:nvPr/>
          </p:nvSpPr>
          <p:spPr bwMode="auto">
            <a:xfrm>
              <a:off x="2718" y="2021"/>
              <a:ext cx="26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7"/>
                </a:cxn>
                <a:cxn ang="0">
                  <a:pos x="4" y="21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6" h="21">
                  <a:moveTo>
                    <a:pt x="22" y="0"/>
                  </a:moveTo>
                  <a:lnTo>
                    <a:pt x="26" y="17"/>
                  </a:lnTo>
                  <a:lnTo>
                    <a:pt x="4" y="21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4" name="Freeform 332"/>
            <p:cNvSpPr>
              <a:spLocks/>
            </p:cNvSpPr>
            <p:nvPr/>
          </p:nvSpPr>
          <p:spPr bwMode="auto">
            <a:xfrm>
              <a:off x="2757" y="2008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21"/>
                </a:cxn>
                <a:cxn ang="0">
                  <a:pos x="4" y="26"/>
                </a:cxn>
                <a:cxn ang="0">
                  <a:pos x="0" y="8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21"/>
                  </a:lnTo>
                  <a:lnTo>
                    <a:pt x="4" y="26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5" name="Freeform 333"/>
            <p:cNvSpPr>
              <a:spLocks/>
            </p:cNvSpPr>
            <p:nvPr/>
          </p:nvSpPr>
          <p:spPr bwMode="auto">
            <a:xfrm>
              <a:off x="2796" y="2003"/>
              <a:ext cx="26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8"/>
                </a:cxn>
                <a:cxn ang="0">
                  <a:pos x="4" y="22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6" h="22">
                  <a:moveTo>
                    <a:pt x="22" y="0"/>
                  </a:moveTo>
                  <a:lnTo>
                    <a:pt x="26" y="18"/>
                  </a:lnTo>
                  <a:lnTo>
                    <a:pt x="4" y="2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6" name="Freeform 334"/>
            <p:cNvSpPr>
              <a:spLocks/>
            </p:cNvSpPr>
            <p:nvPr/>
          </p:nvSpPr>
          <p:spPr bwMode="auto">
            <a:xfrm>
              <a:off x="2835" y="1990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22"/>
                </a:cxn>
                <a:cxn ang="0">
                  <a:pos x="9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22"/>
                  </a:lnTo>
                  <a:lnTo>
                    <a:pt x="9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7" name="Freeform 335"/>
            <p:cNvSpPr>
              <a:spLocks/>
            </p:cNvSpPr>
            <p:nvPr/>
          </p:nvSpPr>
          <p:spPr bwMode="auto">
            <a:xfrm>
              <a:off x="2878" y="1982"/>
              <a:ext cx="22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21"/>
                </a:cxn>
                <a:cxn ang="0">
                  <a:pos x="5" y="26"/>
                </a:cxn>
                <a:cxn ang="0">
                  <a:pos x="0" y="8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22" y="21"/>
                  </a:lnTo>
                  <a:lnTo>
                    <a:pt x="5" y="26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8" name="Freeform 336"/>
            <p:cNvSpPr>
              <a:spLocks/>
            </p:cNvSpPr>
            <p:nvPr/>
          </p:nvSpPr>
          <p:spPr bwMode="auto">
            <a:xfrm>
              <a:off x="2917" y="1973"/>
              <a:ext cx="22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2"/>
                </a:cxn>
                <a:cxn ang="0">
                  <a:pos x="5" y="26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22"/>
                  </a:lnTo>
                  <a:lnTo>
                    <a:pt x="5" y="26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69" name="Freeform 337"/>
            <p:cNvSpPr>
              <a:spLocks/>
            </p:cNvSpPr>
            <p:nvPr/>
          </p:nvSpPr>
          <p:spPr bwMode="auto">
            <a:xfrm>
              <a:off x="2956" y="1964"/>
              <a:ext cx="22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8"/>
                </a:cxn>
                <a:cxn ang="0">
                  <a:pos x="5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18"/>
                  </a:lnTo>
                  <a:lnTo>
                    <a:pt x="5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0" name="Freeform 338"/>
            <p:cNvSpPr>
              <a:spLocks/>
            </p:cNvSpPr>
            <p:nvPr/>
          </p:nvSpPr>
          <p:spPr bwMode="auto">
            <a:xfrm>
              <a:off x="2995" y="1956"/>
              <a:ext cx="22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1"/>
                </a:cxn>
                <a:cxn ang="0">
                  <a:pos x="5" y="26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21"/>
                  </a:lnTo>
                  <a:lnTo>
                    <a:pt x="5" y="26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1" name="Freeform 339"/>
            <p:cNvSpPr>
              <a:spLocks/>
            </p:cNvSpPr>
            <p:nvPr/>
          </p:nvSpPr>
          <p:spPr bwMode="auto">
            <a:xfrm>
              <a:off x="3034" y="1947"/>
              <a:ext cx="26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22"/>
                </a:cxn>
                <a:cxn ang="0">
                  <a:pos x="5" y="22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6" h="22">
                  <a:moveTo>
                    <a:pt x="22" y="0"/>
                  </a:moveTo>
                  <a:lnTo>
                    <a:pt x="26" y="22"/>
                  </a:lnTo>
                  <a:lnTo>
                    <a:pt x="5" y="22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2" name="Freeform 340"/>
            <p:cNvSpPr>
              <a:spLocks/>
            </p:cNvSpPr>
            <p:nvPr/>
          </p:nvSpPr>
          <p:spPr bwMode="auto">
            <a:xfrm>
              <a:off x="3073" y="1938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8"/>
                </a:cxn>
                <a:cxn ang="0">
                  <a:pos x="5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18"/>
                  </a:lnTo>
                  <a:lnTo>
                    <a:pt x="5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3" name="Freeform 341"/>
            <p:cNvSpPr>
              <a:spLocks/>
            </p:cNvSpPr>
            <p:nvPr/>
          </p:nvSpPr>
          <p:spPr bwMode="auto">
            <a:xfrm>
              <a:off x="3112" y="1930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21"/>
                </a:cxn>
                <a:cxn ang="0">
                  <a:pos x="5" y="26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21"/>
                  </a:lnTo>
                  <a:lnTo>
                    <a:pt x="5" y="26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4" name="Freeform 342"/>
            <p:cNvSpPr>
              <a:spLocks/>
            </p:cNvSpPr>
            <p:nvPr/>
          </p:nvSpPr>
          <p:spPr bwMode="auto">
            <a:xfrm>
              <a:off x="3151" y="1921"/>
              <a:ext cx="26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7"/>
                </a:cxn>
                <a:cxn ang="0">
                  <a:pos x="9" y="22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6" h="22">
                  <a:moveTo>
                    <a:pt x="22" y="0"/>
                  </a:moveTo>
                  <a:lnTo>
                    <a:pt x="26" y="17"/>
                  </a:lnTo>
                  <a:lnTo>
                    <a:pt x="9" y="22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5" name="Freeform 343"/>
            <p:cNvSpPr>
              <a:spLocks/>
            </p:cNvSpPr>
            <p:nvPr/>
          </p:nvSpPr>
          <p:spPr bwMode="auto">
            <a:xfrm>
              <a:off x="3190" y="1908"/>
              <a:ext cx="26" cy="3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22"/>
                </a:cxn>
                <a:cxn ang="0">
                  <a:pos x="9" y="30"/>
                </a:cxn>
                <a:cxn ang="0">
                  <a:pos x="0" y="9"/>
                </a:cxn>
                <a:cxn ang="0">
                  <a:pos x="22" y="0"/>
                </a:cxn>
              </a:cxnLst>
              <a:rect l="0" t="0" r="r" b="b"/>
              <a:pathLst>
                <a:path w="26" h="30">
                  <a:moveTo>
                    <a:pt x="22" y="0"/>
                  </a:moveTo>
                  <a:lnTo>
                    <a:pt x="26" y="22"/>
                  </a:lnTo>
                  <a:lnTo>
                    <a:pt x="9" y="30"/>
                  </a:lnTo>
                  <a:lnTo>
                    <a:pt x="0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6" name="Freeform 344"/>
            <p:cNvSpPr>
              <a:spLocks/>
            </p:cNvSpPr>
            <p:nvPr/>
          </p:nvSpPr>
          <p:spPr bwMode="auto">
            <a:xfrm>
              <a:off x="3234" y="1904"/>
              <a:ext cx="17" cy="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21"/>
                </a:cxn>
                <a:cxn ang="0">
                  <a:pos x="8" y="21"/>
                </a:cxn>
                <a:cxn ang="0">
                  <a:pos x="4" y="0"/>
                </a:cxn>
                <a:cxn ang="0">
                  <a:pos x="8" y="21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7" y="13"/>
                </a:cxn>
                <a:cxn ang="0">
                  <a:pos x="17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0"/>
                </a:cxn>
                <a:cxn ang="0">
                  <a:pos x="4" y="0"/>
                </a:cxn>
              </a:cxnLst>
              <a:rect l="0" t="0" r="r" b="b"/>
              <a:pathLst>
                <a:path w="17" h="21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4" y="0"/>
                  </a:lnTo>
                  <a:lnTo>
                    <a:pt x="8" y="21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7" name="Freeform 345"/>
            <p:cNvSpPr>
              <a:spLocks/>
            </p:cNvSpPr>
            <p:nvPr/>
          </p:nvSpPr>
          <p:spPr bwMode="auto">
            <a:xfrm>
              <a:off x="3238" y="1904"/>
              <a:ext cx="17" cy="2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7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17" h="21">
                  <a:moveTo>
                    <a:pt x="17" y="0"/>
                  </a:moveTo>
                  <a:lnTo>
                    <a:pt x="17" y="1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8" name="Freeform 346"/>
            <p:cNvSpPr>
              <a:spLocks/>
            </p:cNvSpPr>
            <p:nvPr/>
          </p:nvSpPr>
          <p:spPr bwMode="auto">
            <a:xfrm>
              <a:off x="3273" y="1895"/>
              <a:ext cx="21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22"/>
                </a:cxn>
                <a:cxn ang="0">
                  <a:pos x="4" y="26"/>
                </a:cxn>
                <a:cxn ang="0">
                  <a:pos x="0" y="4"/>
                </a:cxn>
                <a:cxn ang="0">
                  <a:pos x="21" y="0"/>
                </a:cxn>
              </a:cxnLst>
              <a:rect l="0" t="0" r="r" b="b"/>
              <a:pathLst>
                <a:path w="21" h="26">
                  <a:moveTo>
                    <a:pt x="21" y="0"/>
                  </a:moveTo>
                  <a:lnTo>
                    <a:pt x="21" y="22"/>
                  </a:lnTo>
                  <a:lnTo>
                    <a:pt x="4" y="26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79" name="Freeform 347"/>
            <p:cNvSpPr>
              <a:spLocks/>
            </p:cNvSpPr>
            <p:nvPr/>
          </p:nvSpPr>
          <p:spPr bwMode="auto">
            <a:xfrm>
              <a:off x="3312" y="1891"/>
              <a:ext cx="21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21"/>
                </a:cxn>
                <a:cxn ang="0">
                  <a:pos x="4" y="26"/>
                </a:cxn>
                <a:cxn ang="0">
                  <a:pos x="0" y="4"/>
                </a:cxn>
                <a:cxn ang="0">
                  <a:pos x="21" y="0"/>
                </a:cxn>
              </a:cxnLst>
              <a:rect l="0" t="0" r="r" b="b"/>
              <a:pathLst>
                <a:path w="21" h="26">
                  <a:moveTo>
                    <a:pt x="21" y="0"/>
                  </a:moveTo>
                  <a:lnTo>
                    <a:pt x="21" y="21"/>
                  </a:lnTo>
                  <a:lnTo>
                    <a:pt x="4" y="26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0" name="Freeform 348"/>
            <p:cNvSpPr>
              <a:spLocks/>
            </p:cNvSpPr>
            <p:nvPr/>
          </p:nvSpPr>
          <p:spPr bwMode="auto">
            <a:xfrm>
              <a:off x="3351" y="1886"/>
              <a:ext cx="25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5" y="22"/>
                </a:cxn>
                <a:cxn ang="0">
                  <a:pos x="4" y="22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5" h="22">
                  <a:moveTo>
                    <a:pt x="21" y="0"/>
                  </a:moveTo>
                  <a:lnTo>
                    <a:pt x="25" y="22"/>
                  </a:lnTo>
                  <a:lnTo>
                    <a:pt x="4" y="2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1" name="Freeform 349"/>
            <p:cNvSpPr>
              <a:spLocks/>
            </p:cNvSpPr>
            <p:nvPr/>
          </p:nvSpPr>
          <p:spPr bwMode="auto">
            <a:xfrm>
              <a:off x="3394" y="1882"/>
              <a:ext cx="21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7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17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2" name="Freeform 350"/>
            <p:cNvSpPr>
              <a:spLocks/>
            </p:cNvSpPr>
            <p:nvPr/>
          </p:nvSpPr>
          <p:spPr bwMode="auto">
            <a:xfrm>
              <a:off x="3433" y="1873"/>
              <a:ext cx="21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22"/>
                </a:cxn>
                <a:cxn ang="0">
                  <a:pos x="0" y="22"/>
                </a:cxn>
                <a:cxn ang="0">
                  <a:pos x="0" y="5"/>
                </a:cxn>
                <a:cxn ang="0">
                  <a:pos x="21" y="0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22"/>
                  </a:lnTo>
                  <a:lnTo>
                    <a:pt x="0" y="22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3" name="Freeform 351"/>
            <p:cNvSpPr>
              <a:spLocks/>
            </p:cNvSpPr>
            <p:nvPr/>
          </p:nvSpPr>
          <p:spPr bwMode="auto">
            <a:xfrm>
              <a:off x="3472" y="1869"/>
              <a:ext cx="21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7"/>
                </a:cxn>
                <a:cxn ang="0">
                  <a:pos x="4" y="22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17"/>
                  </a:lnTo>
                  <a:lnTo>
                    <a:pt x="4" y="2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4" name="Freeform 352"/>
            <p:cNvSpPr>
              <a:spLocks/>
            </p:cNvSpPr>
            <p:nvPr/>
          </p:nvSpPr>
          <p:spPr bwMode="auto">
            <a:xfrm>
              <a:off x="3515" y="1860"/>
              <a:ext cx="22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2"/>
                </a:cxn>
                <a:cxn ang="0">
                  <a:pos x="0" y="26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22" h="26">
                  <a:moveTo>
                    <a:pt x="17" y="0"/>
                  </a:moveTo>
                  <a:lnTo>
                    <a:pt x="22" y="22"/>
                  </a:lnTo>
                  <a:lnTo>
                    <a:pt x="0" y="26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5" name="Freeform 353"/>
            <p:cNvSpPr>
              <a:spLocks/>
            </p:cNvSpPr>
            <p:nvPr/>
          </p:nvSpPr>
          <p:spPr bwMode="auto">
            <a:xfrm>
              <a:off x="3554" y="1856"/>
              <a:ext cx="22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2"/>
                </a:cxn>
                <a:cxn ang="0">
                  <a:pos x="0" y="26"/>
                </a:cxn>
                <a:cxn ang="0">
                  <a:pos x="0" y="4"/>
                </a:cxn>
                <a:cxn ang="0">
                  <a:pos x="17" y="0"/>
                </a:cxn>
              </a:cxnLst>
              <a:rect l="0" t="0" r="r" b="b"/>
              <a:pathLst>
                <a:path w="22" h="26">
                  <a:moveTo>
                    <a:pt x="17" y="0"/>
                  </a:moveTo>
                  <a:lnTo>
                    <a:pt x="22" y="22"/>
                  </a:lnTo>
                  <a:lnTo>
                    <a:pt x="0" y="26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6" name="Freeform 354"/>
            <p:cNvSpPr>
              <a:spLocks/>
            </p:cNvSpPr>
            <p:nvPr/>
          </p:nvSpPr>
          <p:spPr bwMode="auto">
            <a:xfrm>
              <a:off x="3593" y="1852"/>
              <a:ext cx="22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7"/>
                </a:cxn>
                <a:cxn ang="0">
                  <a:pos x="4" y="21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17"/>
                  </a:lnTo>
                  <a:lnTo>
                    <a:pt x="4" y="21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7" name="Freeform 355"/>
            <p:cNvSpPr>
              <a:spLocks/>
            </p:cNvSpPr>
            <p:nvPr/>
          </p:nvSpPr>
          <p:spPr bwMode="auto">
            <a:xfrm>
              <a:off x="3632" y="1847"/>
              <a:ext cx="22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8"/>
                </a:cxn>
                <a:cxn ang="0">
                  <a:pos x="4" y="22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lnTo>
                    <a:pt x="22" y="18"/>
                  </a:lnTo>
                  <a:lnTo>
                    <a:pt x="4" y="2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8" name="Freeform 356"/>
            <p:cNvSpPr>
              <a:spLocks/>
            </p:cNvSpPr>
            <p:nvPr/>
          </p:nvSpPr>
          <p:spPr bwMode="auto">
            <a:xfrm>
              <a:off x="3671" y="1843"/>
              <a:ext cx="26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7"/>
                </a:cxn>
                <a:cxn ang="0">
                  <a:pos x="4" y="17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6" h="17">
                  <a:moveTo>
                    <a:pt x="22" y="0"/>
                  </a:moveTo>
                  <a:lnTo>
                    <a:pt x="26" y="17"/>
                  </a:lnTo>
                  <a:lnTo>
                    <a:pt x="4" y="17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89" name="Freeform 357"/>
            <p:cNvSpPr>
              <a:spLocks/>
            </p:cNvSpPr>
            <p:nvPr/>
          </p:nvSpPr>
          <p:spPr bwMode="auto">
            <a:xfrm>
              <a:off x="3714" y="1834"/>
              <a:ext cx="22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22"/>
                </a:cxn>
                <a:cxn ang="0">
                  <a:pos x="5" y="22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22" h="22">
                  <a:moveTo>
                    <a:pt x="18" y="0"/>
                  </a:moveTo>
                  <a:lnTo>
                    <a:pt x="22" y="22"/>
                  </a:lnTo>
                  <a:lnTo>
                    <a:pt x="5" y="2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0" name="Freeform 358"/>
            <p:cNvSpPr>
              <a:spLocks/>
            </p:cNvSpPr>
            <p:nvPr/>
          </p:nvSpPr>
          <p:spPr bwMode="auto">
            <a:xfrm>
              <a:off x="3753" y="1826"/>
              <a:ext cx="22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21"/>
                </a:cxn>
                <a:cxn ang="0">
                  <a:pos x="5" y="26"/>
                </a:cxn>
                <a:cxn ang="0">
                  <a:pos x="0" y="4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22" y="21"/>
                  </a:lnTo>
                  <a:lnTo>
                    <a:pt x="5" y="26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1" name="Freeform 359"/>
            <p:cNvSpPr>
              <a:spLocks/>
            </p:cNvSpPr>
            <p:nvPr/>
          </p:nvSpPr>
          <p:spPr bwMode="auto">
            <a:xfrm>
              <a:off x="3792" y="1821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22"/>
                </a:cxn>
                <a:cxn ang="0">
                  <a:pos x="5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22"/>
                  </a:lnTo>
                  <a:lnTo>
                    <a:pt x="5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2" name="Freeform 360"/>
            <p:cNvSpPr>
              <a:spLocks/>
            </p:cNvSpPr>
            <p:nvPr/>
          </p:nvSpPr>
          <p:spPr bwMode="auto">
            <a:xfrm>
              <a:off x="3831" y="1817"/>
              <a:ext cx="26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7"/>
                </a:cxn>
                <a:cxn ang="0">
                  <a:pos x="5" y="26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6" h="26">
                  <a:moveTo>
                    <a:pt x="22" y="0"/>
                  </a:moveTo>
                  <a:lnTo>
                    <a:pt x="26" y="17"/>
                  </a:lnTo>
                  <a:lnTo>
                    <a:pt x="5" y="26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3" name="Freeform 361"/>
            <p:cNvSpPr>
              <a:spLocks/>
            </p:cNvSpPr>
            <p:nvPr/>
          </p:nvSpPr>
          <p:spPr bwMode="auto">
            <a:xfrm>
              <a:off x="3870" y="1813"/>
              <a:ext cx="26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7"/>
                </a:cxn>
                <a:cxn ang="0">
                  <a:pos x="9" y="21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6" h="21">
                  <a:moveTo>
                    <a:pt x="22" y="0"/>
                  </a:moveTo>
                  <a:lnTo>
                    <a:pt x="26" y="17"/>
                  </a:lnTo>
                  <a:lnTo>
                    <a:pt x="9" y="2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4" name="Freeform 362"/>
            <p:cNvSpPr>
              <a:spLocks/>
            </p:cNvSpPr>
            <p:nvPr/>
          </p:nvSpPr>
          <p:spPr bwMode="auto">
            <a:xfrm>
              <a:off x="3914" y="1809"/>
              <a:ext cx="21" cy="1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7"/>
                </a:cxn>
                <a:cxn ang="0">
                  <a:pos x="4" y="17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21" h="17">
                  <a:moveTo>
                    <a:pt x="17" y="0"/>
                  </a:moveTo>
                  <a:lnTo>
                    <a:pt x="21" y="17"/>
                  </a:lnTo>
                  <a:lnTo>
                    <a:pt x="4" y="17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5" name="Freeform 363"/>
            <p:cNvSpPr>
              <a:spLocks/>
            </p:cNvSpPr>
            <p:nvPr/>
          </p:nvSpPr>
          <p:spPr bwMode="auto">
            <a:xfrm>
              <a:off x="3953" y="1800"/>
              <a:ext cx="26" cy="2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21"/>
                </a:cxn>
                <a:cxn ang="0">
                  <a:pos x="4" y="21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26" h="21">
                  <a:moveTo>
                    <a:pt x="17" y="0"/>
                  </a:moveTo>
                  <a:lnTo>
                    <a:pt x="26" y="21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6" name="Freeform 364"/>
            <p:cNvSpPr>
              <a:spLocks/>
            </p:cNvSpPr>
            <p:nvPr/>
          </p:nvSpPr>
          <p:spPr bwMode="auto">
            <a:xfrm>
              <a:off x="3991" y="1796"/>
              <a:ext cx="26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7"/>
                </a:cxn>
                <a:cxn ang="0">
                  <a:pos x="5" y="21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6" h="21">
                  <a:moveTo>
                    <a:pt x="22" y="0"/>
                  </a:moveTo>
                  <a:lnTo>
                    <a:pt x="26" y="17"/>
                  </a:lnTo>
                  <a:lnTo>
                    <a:pt x="5" y="2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7" name="Freeform 365"/>
            <p:cNvSpPr>
              <a:spLocks/>
            </p:cNvSpPr>
            <p:nvPr/>
          </p:nvSpPr>
          <p:spPr bwMode="auto">
            <a:xfrm>
              <a:off x="4035" y="1787"/>
              <a:ext cx="21" cy="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22"/>
                </a:cxn>
                <a:cxn ang="0">
                  <a:pos x="0" y="26"/>
                </a:cxn>
                <a:cxn ang="0">
                  <a:pos x="0" y="4"/>
                </a:cxn>
                <a:cxn ang="0">
                  <a:pos x="17" y="0"/>
                </a:cxn>
              </a:cxnLst>
              <a:rect l="0" t="0" r="r" b="b"/>
              <a:pathLst>
                <a:path w="21" h="26">
                  <a:moveTo>
                    <a:pt x="17" y="0"/>
                  </a:moveTo>
                  <a:lnTo>
                    <a:pt x="21" y="22"/>
                  </a:lnTo>
                  <a:lnTo>
                    <a:pt x="0" y="26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8" name="Freeform 366"/>
            <p:cNvSpPr>
              <a:spLocks/>
            </p:cNvSpPr>
            <p:nvPr/>
          </p:nvSpPr>
          <p:spPr bwMode="auto">
            <a:xfrm>
              <a:off x="4074" y="1783"/>
              <a:ext cx="21" cy="2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7"/>
                </a:cxn>
                <a:cxn ang="0">
                  <a:pos x="4" y="21"/>
                </a:cxn>
                <a:cxn ang="0">
                  <a:pos x="0" y="4"/>
                </a:cxn>
                <a:cxn ang="0">
                  <a:pos x="17" y="0"/>
                </a:cxn>
              </a:cxnLst>
              <a:rect l="0" t="0" r="r" b="b"/>
              <a:pathLst>
                <a:path w="21" h="21">
                  <a:moveTo>
                    <a:pt x="17" y="0"/>
                  </a:moveTo>
                  <a:lnTo>
                    <a:pt x="21" y="17"/>
                  </a:lnTo>
                  <a:lnTo>
                    <a:pt x="4" y="21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99" name="Freeform 367"/>
            <p:cNvSpPr>
              <a:spLocks/>
            </p:cNvSpPr>
            <p:nvPr/>
          </p:nvSpPr>
          <p:spPr bwMode="auto">
            <a:xfrm>
              <a:off x="4113" y="1778"/>
              <a:ext cx="21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8"/>
                </a:cxn>
                <a:cxn ang="0">
                  <a:pos x="4" y="22"/>
                </a:cxn>
                <a:cxn ang="0">
                  <a:pos x="0" y="5"/>
                </a:cxn>
                <a:cxn ang="0">
                  <a:pos x="21" y="0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18"/>
                  </a:lnTo>
                  <a:lnTo>
                    <a:pt x="4" y="22"/>
                  </a:lnTo>
                  <a:lnTo>
                    <a:pt x="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0" name="Freeform 368"/>
            <p:cNvSpPr>
              <a:spLocks/>
            </p:cNvSpPr>
            <p:nvPr/>
          </p:nvSpPr>
          <p:spPr bwMode="auto">
            <a:xfrm>
              <a:off x="4152" y="1770"/>
              <a:ext cx="26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1"/>
                </a:cxn>
                <a:cxn ang="0">
                  <a:pos x="4" y="26"/>
                </a:cxn>
                <a:cxn ang="0">
                  <a:pos x="0" y="4"/>
                </a:cxn>
                <a:cxn ang="0">
                  <a:pos x="21" y="0"/>
                </a:cxn>
              </a:cxnLst>
              <a:rect l="0" t="0" r="r" b="b"/>
              <a:pathLst>
                <a:path w="26" h="26">
                  <a:moveTo>
                    <a:pt x="21" y="0"/>
                  </a:moveTo>
                  <a:lnTo>
                    <a:pt x="26" y="21"/>
                  </a:lnTo>
                  <a:lnTo>
                    <a:pt x="4" y="26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1" name="Freeform 369"/>
            <p:cNvSpPr>
              <a:spLocks/>
            </p:cNvSpPr>
            <p:nvPr/>
          </p:nvSpPr>
          <p:spPr bwMode="auto">
            <a:xfrm>
              <a:off x="4195" y="1765"/>
              <a:ext cx="22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lnTo>
                    <a:pt x="22" y="22"/>
                  </a:lnTo>
                  <a:lnTo>
                    <a:pt x="0" y="22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2" name="Rectangle 370"/>
            <p:cNvSpPr>
              <a:spLocks noChangeArrowheads="1"/>
            </p:cNvSpPr>
            <p:nvPr/>
          </p:nvSpPr>
          <p:spPr bwMode="auto">
            <a:xfrm>
              <a:off x="4234" y="1761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3" name="Freeform 371"/>
            <p:cNvSpPr>
              <a:spLocks/>
            </p:cNvSpPr>
            <p:nvPr/>
          </p:nvSpPr>
          <p:spPr bwMode="auto">
            <a:xfrm>
              <a:off x="4273" y="1757"/>
              <a:ext cx="22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7"/>
                </a:cxn>
                <a:cxn ang="0">
                  <a:pos x="4" y="21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17"/>
                  </a:lnTo>
                  <a:lnTo>
                    <a:pt x="4" y="2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4" name="Freeform 372"/>
            <p:cNvSpPr>
              <a:spLocks/>
            </p:cNvSpPr>
            <p:nvPr/>
          </p:nvSpPr>
          <p:spPr bwMode="auto">
            <a:xfrm>
              <a:off x="4316" y="1748"/>
              <a:ext cx="22" cy="2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0" y="22"/>
                </a:cxn>
                <a:cxn ang="0">
                  <a:pos x="13" y="22"/>
                </a:cxn>
                <a:cxn ang="0">
                  <a:pos x="13" y="0"/>
                </a:cxn>
                <a:cxn ang="0">
                  <a:pos x="13" y="22"/>
                </a:cxn>
                <a:cxn ang="0">
                  <a:pos x="22" y="22"/>
                </a:cxn>
                <a:cxn ang="0">
                  <a:pos x="22" y="17"/>
                </a:cxn>
                <a:cxn ang="0">
                  <a:pos x="22" y="13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3" y="0"/>
                </a:cxn>
              </a:cxnLst>
              <a:rect l="0" t="0" r="r" b="b"/>
              <a:pathLst>
                <a:path w="22" h="22">
                  <a:moveTo>
                    <a:pt x="13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5" name="Rectangle 373"/>
            <p:cNvSpPr>
              <a:spLocks noChangeArrowheads="1"/>
            </p:cNvSpPr>
            <p:nvPr/>
          </p:nvSpPr>
          <p:spPr bwMode="auto">
            <a:xfrm>
              <a:off x="4329" y="1748"/>
              <a:ext cx="9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6" name="Freeform 374"/>
            <p:cNvSpPr>
              <a:spLocks/>
            </p:cNvSpPr>
            <p:nvPr/>
          </p:nvSpPr>
          <p:spPr bwMode="auto">
            <a:xfrm>
              <a:off x="4355" y="1748"/>
              <a:ext cx="22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7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lnTo>
                    <a:pt x="22" y="17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7" name="Freeform 375"/>
            <p:cNvSpPr>
              <a:spLocks/>
            </p:cNvSpPr>
            <p:nvPr/>
          </p:nvSpPr>
          <p:spPr bwMode="auto">
            <a:xfrm>
              <a:off x="4394" y="1739"/>
              <a:ext cx="22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2"/>
                </a:cxn>
                <a:cxn ang="0">
                  <a:pos x="0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22"/>
                  </a:lnTo>
                  <a:lnTo>
                    <a:pt x="0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8" name="Rectangle 376"/>
            <p:cNvSpPr>
              <a:spLocks noChangeArrowheads="1"/>
            </p:cNvSpPr>
            <p:nvPr/>
          </p:nvSpPr>
          <p:spPr bwMode="auto">
            <a:xfrm>
              <a:off x="4438" y="1739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09" name="Rectangle 377"/>
            <p:cNvSpPr>
              <a:spLocks noChangeArrowheads="1"/>
            </p:cNvSpPr>
            <p:nvPr/>
          </p:nvSpPr>
          <p:spPr bwMode="auto">
            <a:xfrm>
              <a:off x="4477" y="1735"/>
              <a:ext cx="17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0" name="Freeform 378"/>
            <p:cNvSpPr>
              <a:spLocks/>
            </p:cNvSpPr>
            <p:nvPr/>
          </p:nvSpPr>
          <p:spPr bwMode="auto">
            <a:xfrm>
              <a:off x="4516" y="1731"/>
              <a:ext cx="21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21"/>
                </a:cxn>
                <a:cxn ang="0">
                  <a:pos x="4" y="26"/>
                </a:cxn>
                <a:cxn ang="0">
                  <a:pos x="0" y="4"/>
                </a:cxn>
                <a:cxn ang="0">
                  <a:pos x="21" y="0"/>
                </a:cxn>
              </a:cxnLst>
              <a:rect l="0" t="0" r="r" b="b"/>
              <a:pathLst>
                <a:path w="21" h="26">
                  <a:moveTo>
                    <a:pt x="21" y="0"/>
                  </a:moveTo>
                  <a:lnTo>
                    <a:pt x="21" y="21"/>
                  </a:lnTo>
                  <a:lnTo>
                    <a:pt x="4" y="26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1" name="Freeform 379"/>
            <p:cNvSpPr>
              <a:spLocks/>
            </p:cNvSpPr>
            <p:nvPr/>
          </p:nvSpPr>
          <p:spPr bwMode="auto">
            <a:xfrm>
              <a:off x="4559" y="1726"/>
              <a:ext cx="17" cy="2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22"/>
                </a:cxn>
                <a:cxn ang="0">
                  <a:pos x="0" y="22"/>
                </a:cxn>
                <a:cxn ang="0">
                  <a:pos x="0" y="5"/>
                </a:cxn>
                <a:cxn ang="0">
                  <a:pos x="17" y="0"/>
                </a:cxn>
              </a:cxnLst>
              <a:rect l="0" t="0" r="r" b="b"/>
              <a:pathLst>
                <a:path w="17" h="22">
                  <a:moveTo>
                    <a:pt x="17" y="0"/>
                  </a:moveTo>
                  <a:lnTo>
                    <a:pt x="17" y="22"/>
                  </a:lnTo>
                  <a:lnTo>
                    <a:pt x="0" y="22"/>
                  </a:lnTo>
                  <a:lnTo>
                    <a:pt x="0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2" name="Freeform 380"/>
            <p:cNvSpPr>
              <a:spLocks/>
            </p:cNvSpPr>
            <p:nvPr/>
          </p:nvSpPr>
          <p:spPr bwMode="auto">
            <a:xfrm>
              <a:off x="4598" y="1726"/>
              <a:ext cx="17" cy="2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18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17" h="22">
                  <a:moveTo>
                    <a:pt x="17" y="0"/>
                  </a:moveTo>
                  <a:lnTo>
                    <a:pt x="17" y="18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3" name="Freeform 381"/>
            <p:cNvSpPr>
              <a:spLocks/>
            </p:cNvSpPr>
            <p:nvPr/>
          </p:nvSpPr>
          <p:spPr bwMode="auto">
            <a:xfrm>
              <a:off x="4637" y="1722"/>
              <a:ext cx="21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7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17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4" name="Freeform 382"/>
            <p:cNvSpPr>
              <a:spLocks/>
            </p:cNvSpPr>
            <p:nvPr/>
          </p:nvSpPr>
          <p:spPr bwMode="auto">
            <a:xfrm>
              <a:off x="4680" y="1718"/>
              <a:ext cx="17" cy="2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21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7" y="0"/>
                </a:cxn>
              </a:cxnLst>
              <a:rect l="0" t="0" r="r" b="b"/>
              <a:pathLst>
                <a:path w="17" h="21">
                  <a:moveTo>
                    <a:pt x="17" y="0"/>
                  </a:moveTo>
                  <a:lnTo>
                    <a:pt x="17" y="21"/>
                  </a:lnTo>
                  <a:lnTo>
                    <a:pt x="0" y="21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5" name="Rectangle 383"/>
            <p:cNvSpPr>
              <a:spLocks noChangeArrowheads="1"/>
            </p:cNvSpPr>
            <p:nvPr/>
          </p:nvSpPr>
          <p:spPr bwMode="auto">
            <a:xfrm>
              <a:off x="4719" y="1713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6" name="Freeform 384"/>
            <p:cNvSpPr>
              <a:spLocks/>
            </p:cNvSpPr>
            <p:nvPr/>
          </p:nvSpPr>
          <p:spPr bwMode="auto">
            <a:xfrm>
              <a:off x="4758" y="1709"/>
              <a:ext cx="22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2"/>
                </a:cxn>
                <a:cxn ang="0">
                  <a:pos x="0" y="26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22"/>
                  </a:lnTo>
                  <a:lnTo>
                    <a:pt x="0" y="26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7" name="Freeform 385"/>
            <p:cNvSpPr>
              <a:spLocks/>
            </p:cNvSpPr>
            <p:nvPr/>
          </p:nvSpPr>
          <p:spPr bwMode="auto">
            <a:xfrm>
              <a:off x="4797" y="1705"/>
              <a:ext cx="22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21"/>
                  </a:lnTo>
                  <a:lnTo>
                    <a:pt x="0" y="21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8" name="Freeform 386"/>
            <p:cNvSpPr>
              <a:spLocks/>
            </p:cNvSpPr>
            <p:nvPr/>
          </p:nvSpPr>
          <p:spPr bwMode="auto">
            <a:xfrm>
              <a:off x="4840" y="1705"/>
              <a:ext cx="22" cy="2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17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22" h="21">
                  <a:moveTo>
                    <a:pt x="18" y="0"/>
                  </a:moveTo>
                  <a:lnTo>
                    <a:pt x="22" y="1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19" name="Rectangle 387"/>
            <p:cNvSpPr>
              <a:spLocks noChangeArrowheads="1"/>
            </p:cNvSpPr>
            <p:nvPr/>
          </p:nvSpPr>
          <p:spPr bwMode="auto">
            <a:xfrm>
              <a:off x="4879" y="1700"/>
              <a:ext cx="22" cy="22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0" name="Freeform 388"/>
            <p:cNvSpPr>
              <a:spLocks/>
            </p:cNvSpPr>
            <p:nvPr/>
          </p:nvSpPr>
          <p:spPr bwMode="auto">
            <a:xfrm>
              <a:off x="4918" y="1696"/>
              <a:ext cx="22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2"/>
                </a:cxn>
                <a:cxn ang="0">
                  <a:pos x="0" y="26"/>
                </a:cxn>
                <a:cxn ang="0">
                  <a:pos x="0" y="4"/>
                </a:cxn>
                <a:cxn ang="0">
                  <a:pos x="22" y="0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22"/>
                  </a:lnTo>
                  <a:lnTo>
                    <a:pt x="0" y="26"/>
                  </a:lnTo>
                  <a:lnTo>
                    <a:pt x="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1" name="Freeform 389"/>
            <p:cNvSpPr>
              <a:spLocks/>
            </p:cNvSpPr>
            <p:nvPr/>
          </p:nvSpPr>
          <p:spPr bwMode="auto">
            <a:xfrm>
              <a:off x="4962" y="1692"/>
              <a:ext cx="17" cy="2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21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7" y="0"/>
                </a:cxn>
              </a:cxnLst>
              <a:rect l="0" t="0" r="r" b="b"/>
              <a:pathLst>
                <a:path w="17" h="21">
                  <a:moveTo>
                    <a:pt x="17" y="0"/>
                  </a:moveTo>
                  <a:lnTo>
                    <a:pt x="17" y="21"/>
                  </a:lnTo>
                  <a:lnTo>
                    <a:pt x="0" y="21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2" name="Freeform 390"/>
            <p:cNvSpPr>
              <a:spLocks/>
            </p:cNvSpPr>
            <p:nvPr/>
          </p:nvSpPr>
          <p:spPr bwMode="auto">
            <a:xfrm>
              <a:off x="5001" y="1692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7"/>
                </a:cxn>
                <a:cxn ang="0">
                  <a:pos x="0" y="21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1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3" name="Freeform 391"/>
            <p:cNvSpPr>
              <a:spLocks/>
            </p:cNvSpPr>
            <p:nvPr/>
          </p:nvSpPr>
          <p:spPr bwMode="auto">
            <a:xfrm>
              <a:off x="5040" y="1687"/>
              <a:ext cx="21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8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18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4" name="Freeform 392"/>
            <p:cNvSpPr>
              <a:spLocks/>
            </p:cNvSpPr>
            <p:nvPr/>
          </p:nvSpPr>
          <p:spPr bwMode="auto">
            <a:xfrm>
              <a:off x="5083" y="1683"/>
              <a:ext cx="17" cy="2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22"/>
                </a:cxn>
                <a:cxn ang="0">
                  <a:pos x="0" y="22"/>
                </a:cxn>
                <a:cxn ang="0">
                  <a:pos x="0" y="4"/>
                </a:cxn>
                <a:cxn ang="0">
                  <a:pos x="17" y="0"/>
                </a:cxn>
              </a:cxnLst>
              <a:rect l="0" t="0" r="r" b="b"/>
              <a:pathLst>
                <a:path w="17" h="22">
                  <a:moveTo>
                    <a:pt x="17" y="0"/>
                  </a:moveTo>
                  <a:lnTo>
                    <a:pt x="17" y="22"/>
                  </a:lnTo>
                  <a:lnTo>
                    <a:pt x="0" y="22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5" name="Rectangle 393"/>
            <p:cNvSpPr>
              <a:spLocks noChangeArrowheads="1"/>
            </p:cNvSpPr>
            <p:nvPr/>
          </p:nvSpPr>
          <p:spPr bwMode="auto">
            <a:xfrm>
              <a:off x="5122" y="1679"/>
              <a:ext cx="17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6" name="Freeform 394"/>
            <p:cNvSpPr>
              <a:spLocks/>
            </p:cNvSpPr>
            <p:nvPr/>
          </p:nvSpPr>
          <p:spPr bwMode="auto">
            <a:xfrm>
              <a:off x="5161" y="1674"/>
              <a:ext cx="22" cy="2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2"/>
                </a:cxn>
                <a:cxn ang="0">
                  <a:pos x="4" y="26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22"/>
                  </a:lnTo>
                  <a:lnTo>
                    <a:pt x="4" y="26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7" name="Freeform 395"/>
            <p:cNvSpPr>
              <a:spLocks/>
            </p:cNvSpPr>
            <p:nvPr/>
          </p:nvSpPr>
          <p:spPr bwMode="auto">
            <a:xfrm>
              <a:off x="5200" y="1674"/>
              <a:ext cx="2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8"/>
                </a:cxn>
                <a:cxn ang="0">
                  <a:pos x="4" y="18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2" h="18">
                  <a:moveTo>
                    <a:pt x="22" y="0"/>
                  </a:moveTo>
                  <a:lnTo>
                    <a:pt x="22" y="18"/>
                  </a:lnTo>
                  <a:lnTo>
                    <a:pt x="4" y="18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8" name="Freeform 396"/>
            <p:cNvSpPr>
              <a:spLocks/>
            </p:cNvSpPr>
            <p:nvPr/>
          </p:nvSpPr>
          <p:spPr bwMode="auto">
            <a:xfrm>
              <a:off x="5243" y="1670"/>
              <a:ext cx="22" cy="2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7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22" h="22">
                  <a:moveTo>
                    <a:pt x="17" y="0"/>
                  </a:moveTo>
                  <a:lnTo>
                    <a:pt x="22" y="17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29" name="Rectangle 397"/>
            <p:cNvSpPr>
              <a:spLocks noChangeArrowheads="1"/>
            </p:cNvSpPr>
            <p:nvPr/>
          </p:nvSpPr>
          <p:spPr bwMode="auto">
            <a:xfrm>
              <a:off x="5282" y="1666"/>
              <a:ext cx="22" cy="21"/>
            </a:xfrm>
            <a:prstGeom prst="rect">
              <a:avLst/>
            </a:prstGeom>
            <a:solidFill>
              <a:srgbClr val="E155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30" name="Freeform 398"/>
            <p:cNvSpPr>
              <a:spLocks/>
            </p:cNvSpPr>
            <p:nvPr/>
          </p:nvSpPr>
          <p:spPr bwMode="auto">
            <a:xfrm>
              <a:off x="5321" y="1661"/>
              <a:ext cx="22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2"/>
                </a:cxn>
                <a:cxn ang="0">
                  <a:pos x="4" y="22"/>
                </a:cxn>
                <a:cxn ang="0">
                  <a:pos x="0" y="5"/>
                </a:cxn>
                <a:cxn ang="0">
                  <a:pos x="22" y="0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lnTo>
                    <a:pt x="22" y="22"/>
                  </a:lnTo>
                  <a:lnTo>
                    <a:pt x="4" y="22"/>
                  </a:lnTo>
                  <a:lnTo>
                    <a:pt x="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31" name="Freeform 399"/>
            <p:cNvSpPr>
              <a:spLocks/>
            </p:cNvSpPr>
            <p:nvPr/>
          </p:nvSpPr>
          <p:spPr bwMode="auto">
            <a:xfrm>
              <a:off x="5364" y="1661"/>
              <a:ext cx="22" cy="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22" h="18">
                  <a:moveTo>
                    <a:pt x="18" y="0"/>
                  </a:moveTo>
                  <a:lnTo>
                    <a:pt x="2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32" name="Freeform 400"/>
            <p:cNvSpPr>
              <a:spLocks/>
            </p:cNvSpPr>
            <p:nvPr/>
          </p:nvSpPr>
          <p:spPr bwMode="auto">
            <a:xfrm>
              <a:off x="5403" y="1657"/>
              <a:ext cx="13" cy="2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13" y="17"/>
                </a:cxn>
                <a:cxn ang="0">
                  <a:pos x="13" y="0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3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55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33" name="Freeform 401"/>
            <p:cNvSpPr>
              <a:spLocks noEditPoints="1"/>
            </p:cNvSpPr>
            <p:nvPr/>
          </p:nvSpPr>
          <p:spPr bwMode="auto">
            <a:xfrm>
              <a:off x="1046" y="1280"/>
              <a:ext cx="4383" cy="1893"/>
            </a:xfrm>
            <a:custGeom>
              <a:avLst/>
              <a:gdLst/>
              <a:ahLst/>
              <a:cxnLst>
                <a:cxn ang="0">
                  <a:pos x="4357" y="13"/>
                </a:cxn>
                <a:cxn ang="0">
                  <a:pos x="4357" y="0"/>
                </a:cxn>
                <a:cxn ang="0">
                  <a:pos x="4383" y="0"/>
                </a:cxn>
                <a:cxn ang="0">
                  <a:pos x="4383" y="13"/>
                </a:cxn>
                <a:cxn ang="0">
                  <a:pos x="4357" y="13"/>
                </a:cxn>
                <a:cxn ang="0">
                  <a:pos x="4383" y="13"/>
                </a:cxn>
                <a:cxn ang="0">
                  <a:pos x="4383" y="1880"/>
                </a:cxn>
                <a:cxn ang="0">
                  <a:pos x="4357" y="1880"/>
                </a:cxn>
                <a:cxn ang="0">
                  <a:pos x="4357" y="13"/>
                </a:cxn>
                <a:cxn ang="0">
                  <a:pos x="4383" y="13"/>
                </a:cxn>
                <a:cxn ang="0">
                  <a:pos x="4383" y="1880"/>
                </a:cxn>
                <a:cxn ang="0">
                  <a:pos x="4383" y="1884"/>
                </a:cxn>
                <a:cxn ang="0">
                  <a:pos x="4379" y="1889"/>
                </a:cxn>
                <a:cxn ang="0">
                  <a:pos x="4379" y="1893"/>
                </a:cxn>
                <a:cxn ang="0">
                  <a:pos x="4370" y="1893"/>
                </a:cxn>
                <a:cxn ang="0">
                  <a:pos x="4370" y="1880"/>
                </a:cxn>
                <a:cxn ang="0">
                  <a:pos x="4383" y="1880"/>
                </a:cxn>
                <a:cxn ang="0">
                  <a:pos x="4370" y="1893"/>
                </a:cxn>
                <a:cxn ang="0">
                  <a:pos x="13" y="1893"/>
                </a:cxn>
                <a:cxn ang="0">
                  <a:pos x="13" y="1867"/>
                </a:cxn>
                <a:cxn ang="0">
                  <a:pos x="4370" y="1867"/>
                </a:cxn>
                <a:cxn ang="0">
                  <a:pos x="4370" y="1893"/>
                </a:cxn>
                <a:cxn ang="0">
                  <a:pos x="13" y="1893"/>
                </a:cxn>
                <a:cxn ang="0">
                  <a:pos x="9" y="1893"/>
                </a:cxn>
                <a:cxn ang="0">
                  <a:pos x="9" y="1889"/>
                </a:cxn>
                <a:cxn ang="0">
                  <a:pos x="5" y="1884"/>
                </a:cxn>
                <a:cxn ang="0">
                  <a:pos x="0" y="1880"/>
                </a:cxn>
                <a:cxn ang="0">
                  <a:pos x="13" y="1880"/>
                </a:cxn>
                <a:cxn ang="0">
                  <a:pos x="13" y="1893"/>
                </a:cxn>
                <a:cxn ang="0">
                  <a:pos x="0" y="1880"/>
                </a:cxn>
                <a:cxn ang="0">
                  <a:pos x="0" y="13"/>
                </a:cxn>
                <a:cxn ang="0">
                  <a:pos x="26" y="13"/>
                </a:cxn>
                <a:cxn ang="0">
                  <a:pos x="26" y="1880"/>
                </a:cxn>
                <a:cxn ang="0">
                  <a:pos x="0" y="1880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13"/>
                </a:cxn>
                <a:cxn ang="0">
                  <a:pos x="0" y="13"/>
                </a:cxn>
              </a:cxnLst>
              <a:rect l="0" t="0" r="r" b="b"/>
              <a:pathLst>
                <a:path w="4383" h="1893">
                  <a:moveTo>
                    <a:pt x="4357" y="13"/>
                  </a:moveTo>
                  <a:lnTo>
                    <a:pt x="4357" y="0"/>
                  </a:lnTo>
                  <a:lnTo>
                    <a:pt x="4383" y="0"/>
                  </a:lnTo>
                  <a:lnTo>
                    <a:pt x="4383" y="13"/>
                  </a:lnTo>
                  <a:lnTo>
                    <a:pt x="4357" y="13"/>
                  </a:lnTo>
                  <a:close/>
                  <a:moveTo>
                    <a:pt x="4383" y="13"/>
                  </a:moveTo>
                  <a:lnTo>
                    <a:pt x="4383" y="1880"/>
                  </a:lnTo>
                  <a:lnTo>
                    <a:pt x="4357" y="1880"/>
                  </a:lnTo>
                  <a:lnTo>
                    <a:pt x="4357" y="13"/>
                  </a:lnTo>
                  <a:lnTo>
                    <a:pt x="4383" y="13"/>
                  </a:lnTo>
                  <a:close/>
                  <a:moveTo>
                    <a:pt x="4383" y="1880"/>
                  </a:moveTo>
                  <a:lnTo>
                    <a:pt x="4383" y="1884"/>
                  </a:lnTo>
                  <a:lnTo>
                    <a:pt x="4379" y="1889"/>
                  </a:lnTo>
                  <a:lnTo>
                    <a:pt x="4379" y="1893"/>
                  </a:lnTo>
                  <a:lnTo>
                    <a:pt x="4370" y="1893"/>
                  </a:lnTo>
                  <a:lnTo>
                    <a:pt x="4370" y="1880"/>
                  </a:lnTo>
                  <a:lnTo>
                    <a:pt x="4383" y="1880"/>
                  </a:lnTo>
                  <a:close/>
                  <a:moveTo>
                    <a:pt x="4370" y="1893"/>
                  </a:moveTo>
                  <a:lnTo>
                    <a:pt x="13" y="1893"/>
                  </a:lnTo>
                  <a:lnTo>
                    <a:pt x="13" y="1867"/>
                  </a:lnTo>
                  <a:lnTo>
                    <a:pt x="4370" y="1867"/>
                  </a:lnTo>
                  <a:lnTo>
                    <a:pt x="4370" y="1893"/>
                  </a:lnTo>
                  <a:close/>
                  <a:moveTo>
                    <a:pt x="13" y="1893"/>
                  </a:moveTo>
                  <a:lnTo>
                    <a:pt x="9" y="1893"/>
                  </a:lnTo>
                  <a:lnTo>
                    <a:pt x="9" y="1889"/>
                  </a:lnTo>
                  <a:lnTo>
                    <a:pt x="5" y="1884"/>
                  </a:lnTo>
                  <a:lnTo>
                    <a:pt x="0" y="1880"/>
                  </a:lnTo>
                  <a:lnTo>
                    <a:pt x="13" y="1880"/>
                  </a:lnTo>
                  <a:lnTo>
                    <a:pt x="13" y="1893"/>
                  </a:lnTo>
                  <a:close/>
                  <a:moveTo>
                    <a:pt x="0" y="1880"/>
                  </a:moveTo>
                  <a:lnTo>
                    <a:pt x="0" y="13"/>
                  </a:lnTo>
                  <a:lnTo>
                    <a:pt x="26" y="13"/>
                  </a:lnTo>
                  <a:lnTo>
                    <a:pt x="26" y="1880"/>
                  </a:lnTo>
                  <a:lnTo>
                    <a:pt x="0" y="1880"/>
                  </a:lnTo>
                  <a:close/>
                  <a:moveTo>
                    <a:pt x="0" y="13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35" name="Rectangle 403"/>
            <p:cNvSpPr>
              <a:spLocks noChangeArrowheads="1"/>
            </p:cNvSpPr>
            <p:nvPr/>
          </p:nvSpPr>
          <p:spPr bwMode="auto">
            <a:xfrm>
              <a:off x="4529" y="1129"/>
              <a:ext cx="89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0.01 BM/BF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37" name="Rectangle 405"/>
            <p:cNvSpPr>
              <a:spLocks noChangeArrowheads="1"/>
            </p:cNvSpPr>
            <p:nvPr/>
          </p:nvSpPr>
          <p:spPr bwMode="auto">
            <a:xfrm>
              <a:off x="4520" y="1739"/>
              <a:ext cx="80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smtClean="0">
                  <a:ln>
                    <a:noFill/>
                  </a:ln>
                  <a:solidFill>
                    <a:srgbClr val="1F1A17"/>
                  </a:solidFill>
                  <a:effectLst/>
                  <a:latin typeface="Arial" pitchFamily="34" charset="0"/>
                  <a:cs typeface="Arial" pitchFamily="34" charset="0"/>
                </a:rPr>
                <a:t>1.0 BM/BF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867" name="Rectangle 435"/>
          <p:cNvSpPr>
            <a:spLocks noChangeArrowheads="1"/>
          </p:cNvSpPr>
          <p:nvPr/>
        </p:nvSpPr>
        <p:spPr bwMode="auto">
          <a:xfrm>
            <a:off x="2500315" y="2582865"/>
            <a:ext cx="76142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Arial" pitchFamily="34" charset="0"/>
                <a:cs typeface="Arial" pitchFamily="34" charset="0"/>
              </a:rPr>
              <a:t>Partial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5" name="Group 454"/>
          <p:cNvGrpSpPr/>
          <p:nvPr/>
        </p:nvGrpSpPr>
        <p:grpSpPr>
          <a:xfrm>
            <a:off x="1723293" y="3837356"/>
            <a:ext cx="1378023" cy="1497239"/>
            <a:chOff x="1723292" y="3837354"/>
            <a:chExt cx="1378023" cy="1497239"/>
          </a:xfrm>
        </p:grpSpPr>
        <p:grpSp>
          <p:nvGrpSpPr>
            <p:cNvPr id="451" name="Group 450"/>
            <p:cNvGrpSpPr/>
            <p:nvPr/>
          </p:nvGrpSpPr>
          <p:grpSpPr>
            <a:xfrm>
              <a:off x="1723292" y="3837354"/>
              <a:ext cx="1141046" cy="1176215"/>
              <a:chOff x="1723292" y="3837354"/>
              <a:chExt cx="1141046" cy="1176215"/>
            </a:xfrm>
          </p:grpSpPr>
          <p:cxnSp>
            <p:nvCxnSpPr>
              <p:cNvPr id="439" name="Straight Connector 438"/>
              <p:cNvCxnSpPr/>
              <p:nvPr/>
            </p:nvCxnSpPr>
            <p:spPr>
              <a:xfrm>
                <a:off x="1723292" y="3837354"/>
                <a:ext cx="1121508" cy="1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Arrow Connector 444"/>
              <p:cNvCxnSpPr/>
              <p:nvPr/>
            </p:nvCxnSpPr>
            <p:spPr>
              <a:xfrm>
                <a:off x="2860431" y="3841261"/>
                <a:ext cx="3907" cy="11723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2" name="TextBox 451"/>
            <p:cNvSpPr txBox="1"/>
            <p:nvPr/>
          </p:nvSpPr>
          <p:spPr>
            <a:xfrm>
              <a:off x="2624903" y="496526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1.3</a:t>
              </a:r>
              <a:endParaRPr lang="en-AU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1716899" y="3830249"/>
            <a:ext cx="634996" cy="1219788"/>
            <a:chOff x="1716898" y="3830249"/>
            <a:chExt cx="634996" cy="1219788"/>
          </a:xfrm>
        </p:grpSpPr>
        <p:grpSp>
          <p:nvGrpSpPr>
            <p:cNvPr id="450" name="Group 449"/>
            <p:cNvGrpSpPr/>
            <p:nvPr/>
          </p:nvGrpSpPr>
          <p:grpSpPr>
            <a:xfrm>
              <a:off x="1716898" y="3830249"/>
              <a:ext cx="60747" cy="1186162"/>
              <a:chOff x="2973399" y="3817461"/>
              <a:chExt cx="60747" cy="1186162"/>
            </a:xfrm>
          </p:grpSpPr>
          <p:cxnSp>
            <p:nvCxnSpPr>
              <p:cNvPr id="447" name="Straight Connector 446"/>
              <p:cNvCxnSpPr/>
              <p:nvPr/>
            </p:nvCxnSpPr>
            <p:spPr>
              <a:xfrm>
                <a:off x="2973399" y="3820658"/>
                <a:ext cx="60747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/>
              <p:nvPr/>
            </p:nvCxnSpPr>
            <p:spPr>
              <a:xfrm>
                <a:off x="3024554" y="3817461"/>
                <a:ext cx="3197" cy="11861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53" name="TextBox 452"/>
            <p:cNvSpPr txBox="1"/>
            <p:nvPr/>
          </p:nvSpPr>
          <p:spPr>
            <a:xfrm>
              <a:off x="1758462" y="468070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1.02</a:t>
              </a:r>
              <a:endParaRPr lang="en-A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41" name="Footer Placeholder 3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7"/>
          <p:cNvGrpSpPr>
            <a:grpSpLocks/>
          </p:cNvGrpSpPr>
          <p:nvPr/>
        </p:nvGrpSpPr>
        <p:grpSpPr bwMode="auto">
          <a:xfrm>
            <a:off x="806583" y="1169988"/>
            <a:ext cx="8272198" cy="5372100"/>
            <a:chOff x="1135063" y="793750"/>
            <a:chExt cx="7635875" cy="5372100"/>
          </a:xfrm>
        </p:grpSpPr>
        <p:pic>
          <p:nvPicPr>
            <p:cNvPr id="113668" name="Picture 2" descr="Australi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5063" y="793750"/>
              <a:ext cx="7635875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35063" y="793750"/>
              <a:ext cx="7635875" cy="4981575"/>
              <a:chOff x="660" y="591"/>
              <a:chExt cx="4440" cy="3138"/>
            </a:xfrm>
          </p:grpSpPr>
          <p:pic>
            <p:nvPicPr>
              <p:cNvPr id="114193" name="Picture 4" descr="outcro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064" y="3109"/>
                <a:ext cx="1598" cy="182"/>
                <a:chOff x="1064" y="3109"/>
                <a:chExt cx="1598" cy="182"/>
              </a:xfrm>
            </p:grpSpPr>
            <p:sp>
              <p:nvSpPr>
                <p:cNvPr id="11419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81" y="3114"/>
                  <a:ext cx="12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Outcrop Shallow basement</a:t>
                  </a:r>
                </a:p>
              </p:txBody>
            </p:sp>
            <p:sp>
              <p:nvSpPr>
                <p:cNvPr id="114196" name="Rectangle 7"/>
                <p:cNvSpPr>
                  <a:spLocks noChangeArrowheads="1"/>
                </p:cNvSpPr>
                <p:nvPr/>
              </p:nvSpPr>
              <p:spPr bwMode="auto">
                <a:xfrm>
                  <a:off x="1064" y="3109"/>
                  <a:ext cx="272" cy="182"/>
                </a:xfrm>
                <a:prstGeom prst="rect">
                  <a:avLst/>
                </a:prstGeom>
                <a:solidFill>
                  <a:srgbClr val="FF704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135063" y="793750"/>
              <a:ext cx="7635875" cy="4981575"/>
              <a:chOff x="660" y="591"/>
              <a:chExt cx="4440" cy="3138"/>
            </a:xfrm>
          </p:grpSpPr>
          <p:pic>
            <p:nvPicPr>
              <p:cNvPr id="114189" name="Picture 9" descr="base50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066" y="3339"/>
                <a:ext cx="1496" cy="182"/>
                <a:chOff x="1066" y="3339"/>
                <a:chExt cx="1496" cy="182"/>
              </a:xfrm>
            </p:grpSpPr>
            <p:sp>
              <p:nvSpPr>
                <p:cNvPr id="114191" name="Rectangle 11"/>
                <p:cNvSpPr>
                  <a:spLocks noChangeArrowheads="1"/>
                </p:cNvSpPr>
                <p:nvPr/>
              </p:nvSpPr>
              <p:spPr bwMode="auto">
                <a:xfrm>
                  <a:off x="1066" y="3339"/>
                  <a:ext cx="272" cy="182"/>
                </a:xfrm>
                <a:prstGeom prst="rect">
                  <a:avLst/>
                </a:prstGeom>
                <a:solidFill>
                  <a:srgbClr val="FFFF7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9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83" y="3339"/>
                  <a:ext cx="11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Basement depth &lt;500m</a:t>
                  </a:r>
                </a:p>
              </p:txBody>
            </p:sp>
          </p:grp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135063" y="793750"/>
              <a:ext cx="7635875" cy="5011738"/>
              <a:chOff x="660" y="591"/>
              <a:chExt cx="4440" cy="3157"/>
            </a:xfrm>
          </p:grpSpPr>
          <p:pic>
            <p:nvPicPr>
              <p:cNvPr id="114185" name="Picture 14" descr="base500_10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066" y="3566"/>
                <a:ext cx="1904" cy="182"/>
                <a:chOff x="1066" y="3566"/>
                <a:chExt cx="1904" cy="182"/>
              </a:xfrm>
            </p:grpSpPr>
            <p:sp>
              <p:nvSpPr>
                <p:cNvPr id="114187" name="Rectangle 16"/>
                <p:cNvSpPr>
                  <a:spLocks noChangeArrowheads="1"/>
                </p:cNvSpPr>
                <p:nvPr/>
              </p:nvSpPr>
              <p:spPr bwMode="auto">
                <a:xfrm>
                  <a:off x="1066" y="3566"/>
                  <a:ext cx="272" cy="182"/>
                </a:xfrm>
                <a:prstGeom prst="rect">
                  <a:avLst/>
                </a:prstGeom>
                <a:solidFill>
                  <a:srgbClr val="B0FFB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383" y="3566"/>
                  <a:ext cx="15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Basement depth 500m to 1000m</a:t>
                  </a:r>
                </a:p>
              </p:txBody>
            </p:sp>
          </p:grp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1135063" y="793750"/>
              <a:ext cx="7635875" cy="5372100"/>
              <a:chOff x="660" y="591"/>
              <a:chExt cx="4440" cy="3384"/>
            </a:xfrm>
          </p:grpSpPr>
          <p:pic>
            <p:nvPicPr>
              <p:cNvPr id="114181" name="Picture 19" descr="base10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" y="591"/>
                <a:ext cx="4440" cy="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66" y="3793"/>
                <a:ext cx="1904" cy="182"/>
                <a:chOff x="1066" y="3793"/>
                <a:chExt cx="1904" cy="182"/>
              </a:xfrm>
            </p:grpSpPr>
            <p:sp>
              <p:nvSpPr>
                <p:cNvPr id="114183" name="Rectangle 21"/>
                <p:cNvSpPr>
                  <a:spLocks noChangeArrowheads="1"/>
                </p:cNvSpPr>
                <p:nvPr/>
              </p:nvSpPr>
              <p:spPr bwMode="auto">
                <a:xfrm>
                  <a:off x="1066" y="3793"/>
                  <a:ext cx="272" cy="182"/>
                </a:xfrm>
                <a:prstGeom prst="rect">
                  <a:avLst/>
                </a:prstGeom>
                <a:solidFill>
                  <a:srgbClr val="C0D5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8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83" y="3793"/>
                  <a:ext cx="15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AU" sz="1200"/>
                    <a:t>Basement depth &gt; 1000m</a:t>
                  </a:r>
                </a:p>
              </p:txBody>
            </p:sp>
          </p:grpSp>
        </p:grpSp>
        <p:sp>
          <p:nvSpPr>
            <p:cNvPr id="11367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135063" y="842963"/>
              <a:ext cx="7635875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4" name="Freeform 27"/>
            <p:cNvSpPr>
              <a:spLocks/>
            </p:cNvSpPr>
            <p:nvPr/>
          </p:nvSpPr>
          <p:spPr bwMode="auto">
            <a:xfrm>
              <a:off x="2540000" y="26273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5" name="Freeform 28"/>
            <p:cNvSpPr>
              <a:spLocks/>
            </p:cNvSpPr>
            <p:nvPr/>
          </p:nvSpPr>
          <p:spPr bwMode="auto">
            <a:xfrm>
              <a:off x="2705100" y="32194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6" name="Freeform 29"/>
            <p:cNvSpPr>
              <a:spLocks/>
            </p:cNvSpPr>
            <p:nvPr/>
          </p:nvSpPr>
          <p:spPr bwMode="auto">
            <a:xfrm>
              <a:off x="2198688" y="30003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7" name="Freeform 30"/>
            <p:cNvSpPr>
              <a:spLocks/>
            </p:cNvSpPr>
            <p:nvPr/>
          </p:nvSpPr>
          <p:spPr bwMode="auto">
            <a:xfrm>
              <a:off x="2416175" y="260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8" name="Freeform 31"/>
            <p:cNvSpPr>
              <a:spLocks/>
            </p:cNvSpPr>
            <p:nvPr/>
          </p:nvSpPr>
          <p:spPr bwMode="auto">
            <a:xfrm>
              <a:off x="2540000" y="41354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79" name="Freeform 32"/>
            <p:cNvSpPr>
              <a:spLocks/>
            </p:cNvSpPr>
            <p:nvPr/>
          </p:nvSpPr>
          <p:spPr bwMode="auto">
            <a:xfrm>
              <a:off x="2551113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0" name="Freeform 33"/>
            <p:cNvSpPr>
              <a:spLocks/>
            </p:cNvSpPr>
            <p:nvPr/>
          </p:nvSpPr>
          <p:spPr bwMode="auto">
            <a:xfrm>
              <a:off x="2654300" y="36576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1" name="Freeform 34"/>
            <p:cNvSpPr>
              <a:spLocks/>
            </p:cNvSpPr>
            <p:nvPr/>
          </p:nvSpPr>
          <p:spPr bwMode="auto">
            <a:xfrm>
              <a:off x="2581275" y="41735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2" name="Freeform 35"/>
            <p:cNvSpPr>
              <a:spLocks/>
            </p:cNvSpPr>
            <p:nvPr/>
          </p:nvSpPr>
          <p:spPr bwMode="auto">
            <a:xfrm>
              <a:off x="2457450" y="386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3" name="Freeform 36"/>
            <p:cNvSpPr>
              <a:spLocks/>
            </p:cNvSpPr>
            <p:nvPr/>
          </p:nvSpPr>
          <p:spPr bwMode="auto">
            <a:xfrm>
              <a:off x="2560638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4" name="Freeform 37"/>
            <p:cNvSpPr>
              <a:spLocks/>
            </p:cNvSpPr>
            <p:nvPr/>
          </p:nvSpPr>
          <p:spPr bwMode="auto">
            <a:xfrm>
              <a:off x="2519363" y="39544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5" name="Freeform 38"/>
            <p:cNvSpPr>
              <a:spLocks/>
            </p:cNvSpPr>
            <p:nvPr/>
          </p:nvSpPr>
          <p:spPr bwMode="auto">
            <a:xfrm>
              <a:off x="2663825" y="36004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6" name="Freeform 39"/>
            <p:cNvSpPr>
              <a:spLocks/>
            </p:cNvSpPr>
            <p:nvPr/>
          </p:nvSpPr>
          <p:spPr bwMode="auto">
            <a:xfrm>
              <a:off x="2663825" y="36004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7" name="Freeform 40"/>
            <p:cNvSpPr>
              <a:spLocks/>
            </p:cNvSpPr>
            <p:nvPr/>
          </p:nvSpPr>
          <p:spPr bwMode="auto">
            <a:xfrm>
              <a:off x="2540000" y="4306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8" name="Freeform 41"/>
            <p:cNvSpPr>
              <a:spLocks/>
            </p:cNvSpPr>
            <p:nvPr/>
          </p:nvSpPr>
          <p:spPr bwMode="auto">
            <a:xfrm>
              <a:off x="2478088" y="42878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89" name="Freeform 42"/>
            <p:cNvSpPr>
              <a:spLocks/>
            </p:cNvSpPr>
            <p:nvPr/>
          </p:nvSpPr>
          <p:spPr bwMode="auto">
            <a:xfrm>
              <a:off x="2509838" y="40687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0" name="Freeform 43"/>
            <p:cNvSpPr>
              <a:spLocks/>
            </p:cNvSpPr>
            <p:nvPr/>
          </p:nvSpPr>
          <p:spPr bwMode="auto">
            <a:xfrm>
              <a:off x="2509838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1" name="Freeform 44"/>
            <p:cNvSpPr>
              <a:spLocks/>
            </p:cNvSpPr>
            <p:nvPr/>
          </p:nvSpPr>
          <p:spPr bwMode="auto">
            <a:xfrm>
              <a:off x="2560638" y="3657600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2" name="Freeform 45"/>
            <p:cNvSpPr>
              <a:spLocks/>
            </p:cNvSpPr>
            <p:nvPr/>
          </p:nvSpPr>
          <p:spPr bwMode="auto">
            <a:xfrm>
              <a:off x="2633663" y="366712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3" name="Freeform 46"/>
            <p:cNvSpPr>
              <a:spLocks/>
            </p:cNvSpPr>
            <p:nvPr/>
          </p:nvSpPr>
          <p:spPr bwMode="auto">
            <a:xfrm>
              <a:off x="2498725" y="408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4" name="Freeform 47"/>
            <p:cNvSpPr>
              <a:spLocks/>
            </p:cNvSpPr>
            <p:nvPr/>
          </p:nvSpPr>
          <p:spPr bwMode="auto">
            <a:xfrm>
              <a:off x="2498725" y="408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5" name="Freeform 48"/>
            <p:cNvSpPr>
              <a:spLocks/>
            </p:cNvSpPr>
            <p:nvPr/>
          </p:nvSpPr>
          <p:spPr bwMode="auto">
            <a:xfrm>
              <a:off x="2757488" y="44211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6" name="Freeform 49"/>
            <p:cNvSpPr>
              <a:spLocks/>
            </p:cNvSpPr>
            <p:nvPr/>
          </p:nvSpPr>
          <p:spPr bwMode="auto">
            <a:xfrm>
              <a:off x="2581275" y="4249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7" name="Freeform 50"/>
            <p:cNvSpPr>
              <a:spLocks/>
            </p:cNvSpPr>
            <p:nvPr/>
          </p:nvSpPr>
          <p:spPr bwMode="auto">
            <a:xfrm>
              <a:off x="2354263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8" name="Freeform 51"/>
            <p:cNvSpPr>
              <a:spLocks/>
            </p:cNvSpPr>
            <p:nvPr/>
          </p:nvSpPr>
          <p:spPr bwMode="auto">
            <a:xfrm>
              <a:off x="2489200" y="4240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699" name="Freeform 52"/>
            <p:cNvSpPr>
              <a:spLocks/>
            </p:cNvSpPr>
            <p:nvPr/>
          </p:nvSpPr>
          <p:spPr bwMode="auto">
            <a:xfrm>
              <a:off x="2530475" y="4144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0" name="Freeform 53"/>
            <p:cNvSpPr>
              <a:spLocks/>
            </p:cNvSpPr>
            <p:nvPr/>
          </p:nvSpPr>
          <p:spPr bwMode="auto">
            <a:xfrm>
              <a:off x="2301875" y="3514725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1" name="Freeform 54"/>
            <p:cNvSpPr>
              <a:spLocks/>
            </p:cNvSpPr>
            <p:nvPr/>
          </p:nvSpPr>
          <p:spPr bwMode="auto">
            <a:xfrm>
              <a:off x="2571750" y="4249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2" name="Freeform 55"/>
            <p:cNvSpPr>
              <a:spLocks/>
            </p:cNvSpPr>
            <p:nvPr/>
          </p:nvSpPr>
          <p:spPr bwMode="auto">
            <a:xfrm>
              <a:off x="2478088" y="35052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3" name="Freeform 56"/>
            <p:cNvSpPr>
              <a:spLocks/>
            </p:cNvSpPr>
            <p:nvPr/>
          </p:nvSpPr>
          <p:spPr bwMode="auto">
            <a:xfrm>
              <a:off x="2519363" y="370522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4" name="Freeform 57"/>
            <p:cNvSpPr>
              <a:spLocks/>
            </p:cNvSpPr>
            <p:nvPr/>
          </p:nvSpPr>
          <p:spPr bwMode="auto">
            <a:xfrm>
              <a:off x="2457450" y="386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5" name="Freeform 58"/>
            <p:cNvSpPr>
              <a:spLocks/>
            </p:cNvSpPr>
            <p:nvPr/>
          </p:nvSpPr>
          <p:spPr bwMode="auto">
            <a:xfrm>
              <a:off x="2478088" y="4268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6" name="Freeform 59"/>
            <p:cNvSpPr>
              <a:spLocks/>
            </p:cNvSpPr>
            <p:nvPr/>
          </p:nvSpPr>
          <p:spPr bwMode="auto">
            <a:xfrm>
              <a:off x="2436813" y="3754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7" name="Freeform 60"/>
            <p:cNvSpPr>
              <a:spLocks/>
            </p:cNvSpPr>
            <p:nvPr/>
          </p:nvSpPr>
          <p:spPr bwMode="auto">
            <a:xfrm>
              <a:off x="251936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8" name="Freeform 61"/>
            <p:cNvSpPr>
              <a:spLocks/>
            </p:cNvSpPr>
            <p:nvPr/>
          </p:nvSpPr>
          <p:spPr bwMode="auto">
            <a:xfrm>
              <a:off x="2530475" y="41640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09" name="Freeform 62"/>
            <p:cNvSpPr>
              <a:spLocks/>
            </p:cNvSpPr>
            <p:nvPr/>
          </p:nvSpPr>
          <p:spPr bwMode="auto">
            <a:xfrm>
              <a:off x="2540000" y="41830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0" name="Freeform 63"/>
            <p:cNvSpPr>
              <a:spLocks/>
            </p:cNvSpPr>
            <p:nvPr/>
          </p:nvSpPr>
          <p:spPr bwMode="auto">
            <a:xfrm>
              <a:off x="2540000" y="42306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1" name="Freeform 64"/>
            <p:cNvSpPr>
              <a:spLocks/>
            </p:cNvSpPr>
            <p:nvPr/>
          </p:nvSpPr>
          <p:spPr bwMode="auto">
            <a:xfrm>
              <a:off x="2478088" y="4278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2" name="Freeform 65"/>
            <p:cNvSpPr>
              <a:spLocks/>
            </p:cNvSpPr>
            <p:nvPr/>
          </p:nvSpPr>
          <p:spPr bwMode="auto">
            <a:xfrm>
              <a:off x="3005138" y="31242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3" name="Freeform 66"/>
            <p:cNvSpPr>
              <a:spLocks/>
            </p:cNvSpPr>
            <p:nvPr/>
          </p:nvSpPr>
          <p:spPr bwMode="auto">
            <a:xfrm>
              <a:off x="2778125" y="283686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4" name="Freeform 67"/>
            <p:cNvSpPr>
              <a:spLocks/>
            </p:cNvSpPr>
            <p:nvPr/>
          </p:nvSpPr>
          <p:spPr bwMode="auto">
            <a:xfrm>
              <a:off x="3108325" y="286543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5" name="Freeform 68"/>
            <p:cNvSpPr>
              <a:spLocks/>
            </p:cNvSpPr>
            <p:nvPr/>
          </p:nvSpPr>
          <p:spPr bwMode="auto">
            <a:xfrm>
              <a:off x="2757488" y="28273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6" name="Freeform 69"/>
            <p:cNvSpPr>
              <a:spLocks/>
            </p:cNvSpPr>
            <p:nvPr/>
          </p:nvSpPr>
          <p:spPr bwMode="auto">
            <a:xfrm>
              <a:off x="2933700" y="280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7" name="Freeform 70"/>
            <p:cNvSpPr>
              <a:spLocks/>
            </p:cNvSpPr>
            <p:nvPr/>
          </p:nvSpPr>
          <p:spPr bwMode="auto">
            <a:xfrm>
              <a:off x="3098800" y="284638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8" name="Freeform 71"/>
            <p:cNvSpPr>
              <a:spLocks/>
            </p:cNvSpPr>
            <p:nvPr/>
          </p:nvSpPr>
          <p:spPr bwMode="auto">
            <a:xfrm>
              <a:off x="3036888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19" name="Freeform 72"/>
            <p:cNvSpPr>
              <a:spLocks/>
            </p:cNvSpPr>
            <p:nvPr/>
          </p:nvSpPr>
          <p:spPr bwMode="auto">
            <a:xfrm>
              <a:off x="2767013" y="31527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0" name="Freeform 73"/>
            <p:cNvSpPr>
              <a:spLocks/>
            </p:cNvSpPr>
            <p:nvPr/>
          </p:nvSpPr>
          <p:spPr bwMode="auto">
            <a:xfrm>
              <a:off x="3036888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1" name="Freeform 74"/>
            <p:cNvSpPr>
              <a:spLocks/>
            </p:cNvSpPr>
            <p:nvPr/>
          </p:nvSpPr>
          <p:spPr bwMode="auto">
            <a:xfrm>
              <a:off x="3078163" y="28368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2" name="Freeform 75"/>
            <p:cNvSpPr>
              <a:spLocks/>
            </p:cNvSpPr>
            <p:nvPr/>
          </p:nvSpPr>
          <p:spPr bwMode="auto">
            <a:xfrm>
              <a:off x="3057525" y="283686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3" name="Freeform 76"/>
            <p:cNvSpPr>
              <a:spLocks/>
            </p:cNvSpPr>
            <p:nvPr/>
          </p:nvSpPr>
          <p:spPr bwMode="auto">
            <a:xfrm>
              <a:off x="3046413" y="28368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4" name="Freeform 77"/>
            <p:cNvSpPr>
              <a:spLocks/>
            </p:cNvSpPr>
            <p:nvPr/>
          </p:nvSpPr>
          <p:spPr bwMode="auto">
            <a:xfrm>
              <a:off x="3036888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5" name="Freeform 78"/>
            <p:cNvSpPr>
              <a:spLocks/>
            </p:cNvSpPr>
            <p:nvPr/>
          </p:nvSpPr>
          <p:spPr bwMode="auto">
            <a:xfrm>
              <a:off x="3025775" y="284638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6" name="Freeform 79"/>
            <p:cNvSpPr>
              <a:spLocks/>
            </p:cNvSpPr>
            <p:nvPr/>
          </p:nvSpPr>
          <p:spPr bwMode="auto">
            <a:xfrm>
              <a:off x="2746375" y="2827338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7" name="Freeform 80"/>
            <p:cNvSpPr>
              <a:spLocks/>
            </p:cNvSpPr>
            <p:nvPr/>
          </p:nvSpPr>
          <p:spPr bwMode="auto">
            <a:xfrm>
              <a:off x="2757488" y="28273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8" name="Freeform 81"/>
            <p:cNvSpPr>
              <a:spLocks/>
            </p:cNvSpPr>
            <p:nvPr/>
          </p:nvSpPr>
          <p:spPr bwMode="auto">
            <a:xfrm>
              <a:off x="3036888" y="31432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29" name="Freeform 82"/>
            <p:cNvSpPr>
              <a:spLocks/>
            </p:cNvSpPr>
            <p:nvPr/>
          </p:nvSpPr>
          <p:spPr bwMode="auto">
            <a:xfrm>
              <a:off x="2913063" y="28178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0" name="Freeform 83"/>
            <p:cNvSpPr>
              <a:spLocks/>
            </p:cNvSpPr>
            <p:nvPr/>
          </p:nvSpPr>
          <p:spPr bwMode="auto">
            <a:xfrm>
              <a:off x="3057525" y="38306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1" name="Freeform 84"/>
            <p:cNvSpPr>
              <a:spLocks/>
            </p:cNvSpPr>
            <p:nvPr/>
          </p:nvSpPr>
          <p:spPr bwMode="auto">
            <a:xfrm>
              <a:off x="303688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2" name="Freeform 85"/>
            <p:cNvSpPr>
              <a:spLocks/>
            </p:cNvSpPr>
            <p:nvPr/>
          </p:nvSpPr>
          <p:spPr bwMode="auto">
            <a:xfrm>
              <a:off x="303688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3" name="Freeform 86"/>
            <p:cNvSpPr>
              <a:spLocks/>
            </p:cNvSpPr>
            <p:nvPr/>
          </p:nvSpPr>
          <p:spPr bwMode="auto">
            <a:xfrm>
              <a:off x="297497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4" name="Freeform 87"/>
            <p:cNvSpPr>
              <a:spLocks/>
            </p:cNvSpPr>
            <p:nvPr/>
          </p:nvSpPr>
          <p:spPr bwMode="auto">
            <a:xfrm>
              <a:off x="303688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5" name="Freeform 88"/>
            <p:cNvSpPr>
              <a:spLocks/>
            </p:cNvSpPr>
            <p:nvPr/>
          </p:nvSpPr>
          <p:spPr bwMode="auto">
            <a:xfrm>
              <a:off x="3016250" y="39925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6" name="Freeform 89"/>
            <p:cNvSpPr>
              <a:spLocks/>
            </p:cNvSpPr>
            <p:nvPr/>
          </p:nvSpPr>
          <p:spPr bwMode="auto">
            <a:xfrm>
              <a:off x="3016250" y="388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7" name="Freeform 90"/>
            <p:cNvSpPr>
              <a:spLocks/>
            </p:cNvSpPr>
            <p:nvPr/>
          </p:nvSpPr>
          <p:spPr bwMode="auto">
            <a:xfrm>
              <a:off x="3016250" y="388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8" name="Freeform 91"/>
            <p:cNvSpPr>
              <a:spLocks/>
            </p:cNvSpPr>
            <p:nvPr/>
          </p:nvSpPr>
          <p:spPr bwMode="auto">
            <a:xfrm>
              <a:off x="3005138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39" name="Freeform 92"/>
            <p:cNvSpPr>
              <a:spLocks/>
            </p:cNvSpPr>
            <p:nvPr/>
          </p:nvSpPr>
          <p:spPr bwMode="auto">
            <a:xfrm>
              <a:off x="2963863" y="3802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0" name="Freeform 93"/>
            <p:cNvSpPr>
              <a:spLocks/>
            </p:cNvSpPr>
            <p:nvPr/>
          </p:nvSpPr>
          <p:spPr bwMode="auto">
            <a:xfrm>
              <a:off x="2974975" y="381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1" name="Freeform 94"/>
            <p:cNvSpPr>
              <a:spLocks/>
            </p:cNvSpPr>
            <p:nvPr/>
          </p:nvSpPr>
          <p:spPr bwMode="auto">
            <a:xfrm>
              <a:off x="2974975" y="381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2" name="Freeform 95"/>
            <p:cNvSpPr>
              <a:spLocks/>
            </p:cNvSpPr>
            <p:nvPr/>
          </p:nvSpPr>
          <p:spPr bwMode="auto">
            <a:xfrm>
              <a:off x="3005138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3" name="Freeform 96"/>
            <p:cNvSpPr>
              <a:spLocks/>
            </p:cNvSpPr>
            <p:nvPr/>
          </p:nvSpPr>
          <p:spPr bwMode="auto">
            <a:xfrm>
              <a:off x="2974975" y="3773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4" name="Freeform 97"/>
            <p:cNvSpPr>
              <a:spLocks/>
            </p:cNvSpPr>
            <p:nvPr/>
          </p:nvSpPr>
          <p:spPr bwMode="auto">
            <a:xfrm>
              <a:off x="3181350" y="34766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5" name="Freeform 98"/>
            <p:cNvSpPr>
              <a:spLocks/>
            </p:cNvSpPr>
            <p:nvPr/>
          </p:nvSpPr>
          <p:spPr bwMode="auto">
            <a:xfrm>
              <a:off x="3140075" y="3505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6" name="Freeform 99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7" name="Freeform 100"/>
            <p:cNvSpPr>
              <a:spLocks/>
            </p:cNvSpPr>
            <p:nvPr/>
          </p:nvSpPr>
          <p:spPr bwMode="auto">
            <a:xfrm>
              <a:off x="3243263" y="34861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8" name="Freeform 101"/>
            <p:cNvSpPr>
              <a:spLocks/>
            </p:cNvSpPr>
            <p:nvPr/>
          </p:nvSpPr>
          <p:spPr bwMode="auto">
            <a:xfrm>
              <a:off x="2870200" y="335280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49" name="Freeform 102"/>
            <p:cNvSpPr>
              <a:spLocks/>
            </p:cNvSpPr>
            <p:nvPr/>
          </p:nvSpPr>
          <p:spPr bwMode="auto">
            <a:xfrm>
              <a:off x="3252788" y="34766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0" name="Freeform 103"/>
            <p:cNvSpPr>
              <a:spLocks/>
            </p:cNvSpPr>
            <p:nvPr/>
          </p:nvSpPr>
          <p:spPr bwMode="auto">
            <a:xfrm>
              <a:off x="3149600" y="34004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1" name="Freeform 104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2" name="Freeform 105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3" name="Freeform 106"/>
            <p:cNvSpPr>
              <a:spLocks/>
            </p:cNvSpPr>
            <p:nvPr/>
          </p:nvSpPr>
          <p:spPr bwMode="auto">
            <a:xfrm>
              <a:off x="3243263" y="34766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4" name="Freeform 107"/>
            <p:cNvSpPr>
              <a:spLocks/>
            </p:cNvSpPr>
            <p:nvPr/>
          </p:nvSpPr>
          <p:spPr bwMode="auto">
            <a:xfrm>
              <a:off x="3170238" y="34575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5" name="Freeform 108"/>
            <p:cNvSpPr>
              <a:spLocks/>
            </p:cNvSpPr>
            <p:nvPr/>
          </p:nvSpPr>
          <p:spPr bwMode="auto">
            <a:xfrm>
              <a:off x="3160713" y="32670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6" name="Freeform 109"/>
            <p:cNvSpPr>
              <a:spLocks/>
            </p:cNvSpPr>
            <p:nvPr/>
          </p:nvSpPr>
          <p:spPr bwMode="auto">
            <a:xfrm>
              <a:off x="2870200" y="32956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7" name="Freeform 110"/>
            <p:cNvSpPr>
              <a:spLocks/>
            </p:cNvSpPr>
            <p:nvPr/>
          </p:nvSpPr>
          <p:spPr bwMode="auto">
            <a:xfrm>
              <a:off x="3149600" y="3505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8" name="Freeform 111"/>
            <p:cNvSpPr>
              <a:spLocks/>
            </p:cNvSpPr>
            <p:nvPr/>
          </p:nvSpPr>
          <p:spPr bwMode="auto">
            <a:xfrm>
              <a:off x="3170238" y="34671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59" name="Freeform 112"/>
            <p:cNvSpPr>
              <a:spLocks/>
            </p:cNvSpPr>
            <p:nvPr/>
          </p:nvSpPr>
          <p:spPr bwMode="auto">
            <a:xfrm>
              <a:off x="3005138" y="35147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0" name="Freeform 113"/>
            <p:cNvSpPr>
              <a:spLocks/>
            </p:cNvSpPr>
            <p:nvPr/>
          </p:nvSpPr>
          <p:spPr bwMode="auto">
            <a:xfrm>
              <a:off x="3067050" y="32861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1" name="Freeform 114"/>
            <p:cNvSpPr>
              <a:spLocks/>
            </p:cNvSpPr>
            <p:nvPr/>
          </p:nvSpPr>
          <p:spPr bwMode="auto">
            <a:xfrm>
              <a:off x="3149600" y="33909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2" name="Freeform 115"/>
            <p:cNvSpPr>
              <a:spLocks/>
            </p:cNvSpPr>
            <p:nvPr/>
          </p:nvSpPr>
          <p:spPr bwMode="auto">
            <a:xfrm>
              <a:off x="3201988" y="34099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3" name="Freeform 116"/>
            <p:cNvSpPr>
              <a:spLocks/>
            </p:cNvSpPr>
            <p:nvPr/>
          </p:nvSpPr>
          <p:spPr bwMode="auto">
            <a:xfrm>
              <a:off x="3170238" y="34671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4" name="Freeform 117"/>
            <p:cNvSpPr>
              <a:spLocks/>
            </p:cNvSpPr>
            <p:nvPr/>
          </p:nvSpPr>
          <p:spPr bwMode="auto">
            <a:xfrm>
              <a:off x="2974975" y="3505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5" name="Freeform 118"/>
            <p:cNvSpPr>
              <a:spLocks/>
            </p:cNvSpPr>
            <p:nvPr/>
          </p:nvSpPr>
          <p:spPr bwMode="auto">
            <a:xfrm>
              <a:off x="3149600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6" name="Freeform 119"/>
            <p:cNvSpPr>
              <a:spLocks/>
            </p:cNvSpPr>
            <p:nvPr/>
          </p:nvSpPr>
          <p:spPr bwMode="auto">
            <a:xfrm>
              <a:off x="3108325" y="3305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7" name="Freeform 120"/>
            <p:cNvSpPr>
              <a:spLocks/>
            </p:cNvSpPr>
            <p:nvPr/>
          </p:nvSpPr>
          <p:spPr bwMode="auto">
            <a:xfrm>
              <a:off x="3108325" y="3305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8" name="Freeform 121"/>
            <p:cNvSpPr>
              <a:spLocks/>
            </p:cNvSpPr>
            <p:nvPr/>
          </p:nvSpPr>
          <p:spPr bwMode="auto">
            <a:xfrm>
              <a:off x="3108325" y="3305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69" name="Freeform 122"/>
            <p:cNvSpPr>
              <a:spLocks/>
            </p:cNvSpPr>
            <p:nvPr/>
          </p:nvSpPr>
          <p:spPr bwMode="auto">
            <a:xfrm>
              <a:off x="2954338" y="2408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0" name="Freeform 123"/>
            <p:cNvSpPr>
              <a:spLocks/>
            </p:cNvSpPr>
            <p:nvPr/>
          </p:nvSpPr>
          <p:spPr bwMode="auto">
            <a:xfrm>
              <a:off x="2954338" y="24177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1" name="Freeform 124"/>
            <p:cNvSpPr>
              <a:spLocks/>
            </p:cNvSpPr>
            <p:nvPr/>
          </p:nvSpPr>
          <p:spPr bwMode="auto">
            <a:xfrm>
              <a:off x="2933700" y="277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2" name="Freeform 125"/>
            <p:cNvSpPr>
              <a:spLocks/>
            </p:cNvSpPr>
            <p:nvPr/>
          </p:nvSpPr>
          <p:spPr bwMode="auto">
            <a:xfrm>
              <a:off x="3108325" y="2503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3" name="Freeform 126"/>
            <p:cNvSpPr>
              <a:spLocks/>
            </p:cNvSpPr>
            <p:nvPr/>
          </p:nvSpPr>
          <p:spPr bwMode="auto">
            <a:xfrm>
              <a:off x="3243263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4" name="Freeform 127"/>
            <p:cNvSpPr>
              <a:spLocks/>
            </p:cNvSpPr>
            <p:nvPr/>
          </p:nvSpPr>
          <p:spPr bwMode="auto">
            <a:xfrm>
              <a:off x="2954338" y="2408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5" name="Freeform 128"/>
            <p:cNvSpPr>
              <a:spLocks/>
            </p:cNvSpPr>
            <p:nvPr/>
          </p:nvSpPr>
          <p:spPr bwMode="auto">
            <a:xfrm>
              <a:off x="2716213" y="271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6" name="Freeform 129"/>
            <p:cNvSpPr>
              <a:spLocks/>
            </p:cNvSpPr>
            <p:nvPr/>
          </p:nvSpPr>
          <p:spPr bwMode="auto">
            <a:xfrm>
              <a:off x="2995613" y="270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7" name="Freeform 130"/>
            <p:cNvSpPr>
              <a:spLocks/>
            </p:cNvSpPr>
            <p:nvPr/>
          </p:nvSpPr>
          <p:spPr bwMode="auto">
            <a:xfrm>
              <a:off x="3098800" y="27511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8" name="Freeform 131"/>
            <p:cNvSpPr>
              <a:spLocks/>
            </p:cNvSpPr>
            <p:nvPr/>
          </p:nvSpPr>
          <p:spPr bwMode="auto">
            <a:xfrm>
              <a:off x="2995613" y="270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79" name="Freeform 132"/>
            <p:cNvSpPr>
              <a:spLocks/>
            </p:cNvSpPr>
            <p:nvPr/>
          </p:nvSpPr>
          <p:spPr bwMode="auto">
            <a:xfrm>
              <a:off x="3563938" y="18351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0" name="Freeform 133"/>
            <p:cNvSpPr>
              <a:spLocks/>
            </p:cNvSpPr>
            <p:nvPr/>
          </p:nvSpPr>
          <p:spPr bwMode="auto">
            <a:xfrm>
              <a:off x="2633663" y="24749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1" name="Freeform 134"/>
            <p:cNvSpPr>
              <a:spLocks/>
            </p:cNvSpPr>
            <p:nvPr/>
          </p:nvSpPr>
          <p:spPr bwMode="auto">
            <a:xfrm>
              <a:off x="3729038" y="20351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2" name="Freeform 135"/>
            <p:cNvSpPr>
              <a:spLocks/>
            </p:cNvSpPr>
            <p:nvPr/>
          </p:nvSpPr>
          <p:spPr bwMode="auto">
            <a:xfrm>
              <a:off x="3016250" y="2427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3" name="Freeform 136"/>
            <p:cNvSpPr>
              <a:spLocks/>
            </p:cNvSpPr>
            <p:nvPr/>
          </p:nvSpPr>
          <p:spPr bwMode="auto">
            <a:xfrm>
              <a:off x="2984500" y="27606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4" name="Freeform 137"/>
            <p:cNvSpPr>
              <a:spLocks/>
            </p:cNvSpPr>
            <p:nvPr/>
          </p:nvSpPr>
          <p:spPr bwMode="auto">
            <a:xfrm>
              <a:off x="2954338" y="2789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5" name="Freeform 138"/>
            <p:cNvSpPr>
              <a:spLocks/>
            </p:cNvSpPr>
            <p:nvPr/>
          </p:nvSpPr>
          <p:spPr bwMode="auto">
            <a:xfrm>
              <a:off x="3584575" y="1835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6" name="Freeform 139"/>
            <p:cNvSpPr>
              <a:spLocks/>
            </p:cNvSpPr>
            <p:nvPr/>
          </p:nvSpPr>
          <p:spPr bwMode="auto">
            <a:xfrm>
              <a:off x="2819400" y="274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7" name="Freeform 140"/>
            <p:cNvSpPr>
              <a:spLocks/>
            </p:cNvSpPr>
            <p:nvPr/>
          </p:nvSpPr>
          <p:spPr bwMode="auto">
            <a:xfrm>
              <a:off x="2571750" y="261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8" name="Freeform 141"/>
            <p:cNvSpPr>
              <a:spLocks/>
            </p:cNvSpPr>
            <p:nvPr/>
          </p:nvSpPr>
          <p:spPr bwMode="auto">
            <a:xfrm>
              <a:off x="2778125" y="27606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89" name="Freeform 142"/>
            <p:cNvSpPr>
              <a:spLocks/>
            </p:cNvSpPr>
            <p:nvPr/>
          </p:nvSpPr>
          <p:spPr bwMode="auto">
            <a:xfrm>
              <a:off x="2716213" y="271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0" name="Freeform 143"/>
            <p:cNvSpPr>
              <a:spLocks/>
            </p:cNvSpPr>
            <p:nvPr/>
          </p:nvSpPr>
          <p:spPr bwMode="auto">
            <a:xfrm>
              <a:off x="328453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1" name="Freeform 144"/>
            <p:cNvSpPr>
              <a:spLocks/>
            </p:cNvSpPr>
            <p:nvPr/>
          </p:nvSpPr>
          <p:spPr bwMode="auto">
            <a:xfrm>
              <a:off x="3078163" y="24272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2" name="Freeform 145"/>
            <p:cNvSpPr>
              <a:spLocks/>
            </p:cNvSpPr>
            <p:nvPr/>
          </p:nvSpPr>
          <p:spPr bwMode="auto">
            <a:xfrm>
              <a:off x="3016250" y="2427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3" name="Freeform 146"/>
            <p:cNvSpPr>
              <a:spLocks/>
            </p:cNvSpPr>
            <p:nvPr/>
          </p:nvSpPr>
          <p:spPr bwMode="auto">
            <a:xfrm>
              <a:off x="2571750" y="27320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4" name="Freeform 147"/>
            <p:cNvSpPr>
              <a:spLocks/>
            </p:cNvSpPr>
            <p:nvPr/>
          </p:nvSpPr>
          <p:spPr bwMode="auto">
            <a:xfrm>
              <a:off x="2933700" y="24082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5" name="Freeform 148"/>
            <p:cNvSpPr>
              <a:spLocks/>
            </p:cNvSpPr>
            <p:nvPr/>
          </p:nvSpPr>
          <p:spPr bwMode="auto">
            <a:xfrm>
              <a:off x="2571750" y="26177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6" name="Freeform 149"/>
            <p:cNvSpPr>
              <a:spLocks/>
            </p:cNvSpPr>
            <p:nvPr/>
          </p:nvSpPr>
          <p:spPr bwMode="auto">
            <a:xfrm>
              <a:off x="3376613" y="261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7" name="Freeform 150"/>
            <p:cNvSpPr>
              <a:spLocks/>
            </p:cNvSpPr>
            <p:nvPr/>
          </p:nvSpPr>
          <p:spPr bwMode="auto">
            <a:xfrm>
              <a:off x="2954338" y="27606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8" name="Freeform 151"/>
            <p:cNvSpPr>
              <a:spLocks/>
            </p:cNvSpPr>
            <p:nvPr/>
          </p:nvSpPr>
          <p:spPr bwMode="auto">
            <a:xfrm>
              <a:off x="2778125" y="249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799" name="Freeform 152"/>
            <p:cNvSpPr>
              <a:spLocks/>
            </p:cNvSpPr>
            <p:nvPr/>
          </p:nvSpPr>
          <p:spPr bwMode="auto">
            <a:xfrm>
              <a:off x="3243263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0" name="Freeform 153"/>
            <p:cNvSpPr>
              <a:spLocks/>
            </p:cNvSpPr>
            <p:nvPr/>
          </p:nvSpPr>
          <p:spPr bwMode="auto">
            <a:xfrm>
              <a:off x="2954338" y="2751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1" name="Freeform 154"/>
            <p:cNvSpPr>
              <a:spLocks/>
            </p:cNvSpPr>
            <p:nvPr/>
          </p:nvSpPr>
          <p:spPr bwMode="auto">
            <a:xfrm>
              <a:off x="2974975" y="27606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2" name="Freeform 155"/>
            <p:cNvSpPr>
              <a:spLocks/>
            </p:cNvSpPr>
            <p:nvPr/>
          </p:nvSpPr>
          <p:spPr bwMode="auto">
            <a:xfrm>
              <a:off x="3119438" y="2465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3" name="Freeform 156"/>
            <p:cNvSpPr>
              <a:spLocks/>
            </p:cNvSpPr>
            <p:nvPr/>
          </p:nvSpPr>
          <p:spPr bwMode="auto">
            <a:xfrm>
              <a:off x="3273425" y="387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4" name="Freeform 157"/>
            <p:cNvSpPr>
              <a:spLocks/>
            </p:cNvSpPr>
            <p:nvPr/>
          </p:nvSpPr>
          <p:spPr bwMode="auto">
            <a:xfrm>
              <a:off x="3314700" y="39735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5" name="Freeform 158"/>
            <p:cNvSpPr>
              <a:spLocks/>
            </p:cNvSpPr>
            <p:nvPr/>
          </p:nvSpPr>
          <p:spPr bwMode="auto">
            <a:xfrm>
              <a:off x="3325813" y="38687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6" name="Freeform 159"/>
            <p:cNvSpPr>
              <a:spLocks/>
            </p:cNvSpPr>
            <p:nvPr/>
          </p:nvSpPr>
          <p:spPr bwMode="auto">
            <a:xfrm>
              <a:off x="3305175" y="39544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7" name="Freeform 160"/>
            <p:cNvSpPr>
              <a:spLocks/>
            </p:cNvSpPr>
            <p:nvPr/>
          </p:nvSpPr>
          <p:spPr bwMode="auto">
            <a:xfrm>
              <a:off x="3201988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8" name="Freeform 161"/>
            <p:cNvSpPr>
              <a:spLocks/>
            </p:cNvSpPr>
            <p:nvPr/>
          </p:nvSpPr>
          <p:spPr bwMode="auto">
            <a:xfrm>
              <a:off x="3232150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09" name="Freeform 162"/>
            <p:cNvSpPr>
              <a:spLocks/>
            </p:cNvSpPr>
            <p:nvPr/>
          </p:nvSpPr>
          <p:spPr bwMode="auto">
            <a:xfrm>
              <a:off x="3325813" y="39258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0" name="Freeform 163"/>
            <p:cNvSpPr>
              <a:spLocks/>
            </p:cNvSpPr>
            <p:nvPr/>
          </p:nvSpPr>
          <p:spPr bwMode="auto">
            <a:xfrm>
              <a:off x="3232150" y="390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1" name="Freeform 164"/>
            <p:cNvSpPr>
              <a:spLocks/>
            </p:cNvSpPr>
            <p:nvPr/>
          </p:nvSpPr>
          <p:spPr bwMode="auto">
            <a:xfrm>
              <a:off x="3335338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2" name="Freeform 165"/>
            <p:cNvSpPr>
              <a:spLocks/>
            </p:cNvSpPr>
            <p:nvPr/>
          </p:nvSpPr>
          <p:spPr bwMode="auto">
            <a:xfrm>
              <a:off x="3243263" y="387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3" name="Freeform 166"/>
            <p:cNvSpPr>
              <a:spLocks/>
            </p:cNvSpPr>
            <p:nvPr/>
          </p:nvSpPr>
          <p:spPr bwMode="auto">
            <a:xfrm>
              <a:off x="3284538" y="388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4" name="Freeform 167"/>
            <p:cNvSpPr>
              <a:spLocks/>
            </p:cNvSpPr>
            <p:nvPr/>
          </p:nvSpPr>
          <p:spPr bwMode="auto">
            <a:xfrm>
              <a:off x="3252788" y="387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5" name="Freeform 168"/>
            <p:cNvSpPr>
              <a:spLocks/>
            </p:cNvSpPr>
            <p:nvPr/>
          </p:nvSpPr>
          <p:spPr bwMode="auto">
            <a:xfrm>
              <a:off x="3273425" y="38973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6" name="Freeform 169"/>
            <p:cNvSpPr>
              <a:spLocks/>
            </p:cNvSpPr>
            <p:nvPr/>
          </p:nvSpPr>
          <p:spPr bwMode="auto">
            <a:xfrm>
              <a:off x="3305175" y="39449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7" name="Freeform 170"/>
            <p:cNvSpPr>
              <a:spLocks/>
            </p:cNvSpPr>
            <p:nvPr/>
          </p:nvSpPr>
          <p:spPr bwMode="auto">
            <a:xfrm>
              <a:off x="3284538" y="3859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8" name="Freeform 171"/>
            <p:cNvSpPr>
              <a:spLocks/>
            </p:cNvSpPr>
            <p:nvPr/>
          </p:nvSpPr>
          <p:spPr bwMode="auto">
            <a:xfrm>
              <a:off x="3284538" y="388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19" name="Freeform 172"/>
            <p:cNvSpPr>
              <a:spLocks/>
            </p:cNvSpPr>
            <p:nvPr/>
          </p:nvSpPr>
          <p:spPr bwMode="auto">
            <a:xfrm>
              <a:off x="3314700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0" name="Freeform 173"/>
            <p:cNvSpPr>
              <a:spLocks/>
            </p:cNvSpPr>
            <p:nvPr/>
          </p:nvSpPr>
          <p:spPr bwMode="auto">
            <a:xfrm>
              <a:off x="330517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1" name="Freeform 174"/>
            <p:cNvSpPr>
              <a:spLocks/>
            </p:cNvSpPr>
            <p:nvPr/>
          </p:nvSpPr>
          <p:spPr bwMode="auto">
            <a:xfrm>
              <a:off x="3305175" y="39449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2" name="Freeform 175"/>
            <p:cNvSpPr>
              <a:spLocks/>
            </p:cNvSpPr>
            <p:nvPr/>
          </p:nvSpPr>
          <p:spPr bwMode="auto">
            <a:xfrm>
              <a:off x="3294063" y="393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3" name="Freeform 176"/>
            <p:cNvSpPr>
              <a:spLocks/>
            </p:cNvSpPr>
            <p:nvPr/>
          </p:nvSpPr>
          <p:spPr bwMode="auto">
            <a:xfrm>
              <a:off x="3273425" y="38973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4" name="Freeform 177"/>
            <p:cNvSpPr>
              <a:spLocks/>
            </p:cNvSpPr>
            <p:nvPr/>
          </p:nvSpPr>
          <p:spPr bwMode="auto">
            <a:xfrm>
              <a:off x="3294063" y="393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5" name="Freeform 178"/>
            <p:cNvSpPr>
              <a:spLocks/>
            </p:cNvSpPr>
            <p:nvPr/>
          </p:nvSpPr>
          <p:spPr bwMode="auto">
            <a:xfrm>
              <a:off x="3294063" y="393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6" name="Freeform 179"/>
            <p:cNvSpPr>
              <a:spLocks/>
            </p:cNvSpPr>
            <p:nvPr/>
          </p:nvSpPr>
          <p:spPr bwMode="auto">
            <a:xfrm>
              <a:off x="3232150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7" name="Freeform 180"/>
            <p:cNvSpPr>
              <a:spLocks/>
            </p:cNvSpPr>
            <p:nvPr/>
          </p:nvSpPr>
          <p:spPr bwMode="auto">
            <a:xfrm>
              <a:off x="3314700" y="39544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8" name="Freeform 181"/>
            <p:cNvSpPr>
              <a:spLocks/>
            </p:cNvSpPr>
            <p:nvPr/>
          </p:nvSpPr>
          <p:spPr bwMode="auto">
            <a:xfrm>
              <a:off x="3294063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29" name="Freeform 182"/>
            <p:cNvSpPr>
              <a:spLocks/>
            </p:cNvSpPr>
            <p:nvPr/>
          </p:nvSpPr>
          <p:spPr bwMode="auto">
            <a:xfrm>
              <a:off x="3314700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0" name="Freeform 183"/>
            <p:cNvSpPr>
              <a:spLocks/>
            </p:cNvSpPr>
            <p:nvPr/>
          </p:nvSpPr>
          <p:spPr bwMode="auto">
            <a:xfrm>
              <a:off x="3284538" y="387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1" name="Freeform 184"/>
            <p:cNvSpPr>
              <a:spLocks/>
            </p:cNvSpPr>
            <p:nvPr/>
          </p:nvSpPr>
          <p:spPr bwMode="auto">
            <a:xfrm>
              <a:off x="3314700" y="39544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2" name="Freeform 185"/>
            <p:cNvSpPr>
              <a:spLocks/>
            </p:cNvSpPr>
            <p:nvPr/>
          </p:nvSpPr>
          <p:spPr bwMode="auto">
            <a:xfrm>
              <a:off x="3232150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3" name="Freeform 186"/>
            <p:cNvSpPr>
              <a:spLocks/>
            </p:cNvSpPr>
            <p:nvPr/>
          </p:nvSpPr>
          <p:spPr bwMode="auto">
            <a:xfrm>
              <a:off x="3314700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4" name="Freeform 187"/>
            <p:cNvSpPr>
              <a:spLocks/>
            </p:cNvSpPr>
            <p:nvPr/>
          </p:nvSpPr>
          <p:spPr bwMode="auto">
            <a:xfrm>
              <a:off x="3273425" y="396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5" name="Freeform 188"/>
            <p:cNvSpPr>
              <a:spLocks/>
            </p:cNvSpPr>
            <p:nvPr/>
          </p:nvSpPr>
          <p:spPr bwMode="auto">
            <a:xfrm>
              <a:off x="3252788" y="36195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6" name="Freeform 189"/>
            <p:cNvSpPr>
              <a:spLocks/>
            </p:cNvSpPr>
            <p:nvPr/>
          </p:nvSpPr>
          <p:spPr bwMode="auto">
            <a:xfrm>
              <a:off x="3232150" y="376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7" name="Freeform 190"/>
            <p:cNvSpPr>
              <a:spLocks/>
            </p:cNvSpPr>
            <p:nvPr/>
          </p:nvSpPr>
          <p:spPr bwMode="auto">
            <a:xfrm>
              <a:off x="3160713" y="3792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8" name="Freeform 191"/>
            <p:cNvSpPr>
              <a:spLocks/>
            </p:cNvSpPr>
            <p:nvPr/>
          </p:nvSpPr>
          <p:spPr bwMode="auto">
            <a:xfrm>
              <a:off x="3408363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39" name="Freeform 192"/>
            <p:cNvSpPr>
              <a:spLocks/>
            </p:cNvSpPr>
            <p:nvPr/>
          </p:nvSpPr>
          <p:spPr bwMode="auto">
            <a:xfrm>
              <a:off x="3252788" y="36195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0" name="Freeform 193"/>
            <p:cNvSpPr>
              <a:spLocks/>
            </p:cNvSpPr>
            <p:nvPr/>
          </p:nvSpPr>
          <p:spPr bwMode="auto">
            <a:xfrm>
              <a:off x="3232150" y="35528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1" name="Freeform 194"/>
            <p:cNvSpPr>
              <a:spLocks/>
            </p:cNvSpPr>
            <p:nvPr/>
          </p:nvSpPr>
          <p:spPr bwMode="auto">
            <a:xfrm>
              <a:off x="3252788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2" name="Freeform 195"/>
            <p:cNvSpPr>
              <a:spLocks/>
            </p:cNvSpPr>
            <p:nvPr/>
          </p:nvSpPr>
          <p:spPr bwMode="auto">
            <a:xfrm>
              <a:off x="3252788" y="384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3" name="Freeform 196"/>
            <p:cNvSpPr>
              <a:spLocks/>
            </p:cNvSpPr>
            <p:nvPr/>
          </p:nvSpPr>
          <p:spPr bwMode="auto">
            <a:xfrm>
              <a:off x="3429000" y="36099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4" name="Freeform 197"/>
            <p:cNvSpPr>
              <a:spLocks/>
            </p:cNvSpPr>
            <p:nvPr/>
          </p:nvSpPr>
          <p:spPr bwMode="auto">
            <a:xfrm>
              <a:off x="3140075" y="36480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5" name="Freeform 198"/>
            <p:cNvSpPr>
              <a:spLocks/>
            </p:cNvSpPr>
            <p:nvPr/>
          </p:nvSpPr>
          <p:spPr bwMode="auto">
            <a:xfrm>
              <a:off x="3325813" y="36004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6" name="Freeform 199"/>
            <p:cNvSpPr>
              <a:spLocks/>
            </p:cNvSpPr>
            <p:nvPr/>
          </p:nvSpPr>
          <p:spPr bwMode="auto">
            <a:xfrm>
              <a:off x="3252788" y="384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7" name="Freeform 200"/>
            <p:cNvSpPr>
              <a:spLocks/>
            </p:cNvSpPr>
            <p:nvPr/>
          </p:nvSpPr>
          <p:spPr bwMode="auto">
            <a:xfrm>
              <a:off x="3232150" y="376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8" name="Freeform 201"/>
            <p:cNvSpPr>
              <a:spLocks/>
            </p:cNvSpPr>
            <p:nvPr/>
          </p:nvSpPr>
          <p:spPr bwMode="auto">
            <a:xfrm>
              <a:off x="3190875" y="35433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49" name="Freeform 202"/>
            <p:cNvSpPr>
              <a:spLocks/>
            </p:cNvSpPr>
            <p:nvPr/>
          </p:nvSpPr>
          <p:spPr bwMode="auto">
            <a:xfrm>
              <a:off x="3408363" y="36480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0" name="Freeform 203"/>
            <p:cNvSpPr>
              <a:spLocks/>
            </p:cNvSpPr>
            <p:nvPr/>
          </p:nvSpPr>
          <p:spPr bwMode="auto">
            <a:xfrm>
              <a:off x="3160713" y="3792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1" name="Freeform 204"/>
            <p:cNvSpPr>
              <a:spLocks/>
            </p:cNvSpPr>
            <p:nvPr/>
          </p:nvSpPr>
          <p:spPr bwMode="auto">
            <a:xfrm>
              <a:off x="3387725" y="36099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2" name="Freeform 205"/>
            <p:cNvSpPr>
              <a:spLocks/>
            </p:cNvSpPr>
            <p:nvPr/>
          </p:nvSpPr>
          <p:spPr bwMode="auto">
            <a:xfrm>
              <a:off x="3294063" y="40020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3" name="Freeform 206"/>
            <p:cNvSpPr>
              <a:spLocks/>
            </p:cNvSpPr>
            <p:nvPr/>
          </p:nvSpPr>
          <p:spPr bwMode="auto">
            <a:xfrm>
              <a:off x="3284538" y="397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4" name="Freeform 207"/>
            <p:cNvSpPr>
              <a:spLocks/>
            </p:cNvSpPr>
            <p:nvPr/>
          </p:nvSpPr>
          <p:spPr bwMode="auto">
            <a:xfrm>
              <a:off x="3314700" y="407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5" name="Freeform 208"/>
            <p:cNvSpPr>
              <a:spLocks/>
            </p:cNvSpPr>
            <p:nvPr/>
          </p:nvSpPr>
          <p:spPr bwMode="auto">
            <a:xfrm>
              <a:off x="3314700" y="40687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6" name="Freeform 209"/>
            <p:cNvSpPr>
              <a:spLocks/>
            </p:cNvSpPr>
            <p:nvPr/>
          </p:nvSpPr>
          <p:spPr bwMode="auto">
            <a:xfrm>
              <a:off x="3325813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7" name="Freeform 210"/>
            <p:cNvSpPr>
              <a:spLocks/>
            </p:cNvSpPr>
            <p:nvPr/>
          </p:nvSpPr>
          <p:spPr bwMode="auto">
            <a:xfrm>
              <a:off x="3305175" y="401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8" name="Freeform 211"/>
            <p:cNvSpPr>
              <a:spLocks/>
            </p:cNvSpPr>
            <p:nvPr/>
          </p:nvSpPr>
          <p:spPr bwMode="auto">
            <a:xfrm>
              <a:off x="3325813" y="398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59" name="Freeform 212"/>
            <p:cNvSpPr>
              <a:spLocks/>
            </p:cNvSpPr>
            <p:nvPr/>
          </p:nvSpPr>
          <p:spPr bwMode="auto">
            <a:xfrm>
              <a:off x="3305175" y="40020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0" name="Freeform 213"/>
            <p:cNvSpPr>
              <a:spLocks/>
            </p:cNvSpPr>
            <p:nvPr/>
          </p:nvSpPr>
          <p:spPr bwMode="auto">
            <a:xfrm>
              <a:off x="3314700" y="407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1" name="Freeform 214"/>
            <p:cNvSpPr>
              <a:spLocks/>
            </p:cNvSpPr>
            <p:nvPr/>
          </p:nvSpPr>
          <p:spPr bwMode="auto">
            <a:xfrm>
              <a:off x="3294063" y="40116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2" name="Freeform 215"/>
            <p:cNvSpPr>
              <a:spLocks/>
            </p:cNvSpPr>
            <p:nvPr/>
          </p:nvSpPr>
          <p:spPr bwMode="auto">
            <a:xfrm>
              <a:off x="3305175" y="401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3" name="Freeform 216"/>
            <p:cNvSpPr>
              <a:spLocks/>
            </p:cNvSpPr>
            <p:nvPr/>
          </p:nvSpPr>
          <p:spPr bwMode="auto">
            <a:xfrm>
              <a:off x="3800475" y="391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4" name="Freeform 217"/>
            <p:cNvSpPr>
              <a:spLocks/>
            </p:cNvSpPr>
            <p:nvPr/>
          </p:nvSpPr>
          <p:spPr bwMode="auto">
            <a:xfrm>
              <a:off x="4214813" y="19208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5" name="Freeform 218"/>
            <p:cNvSpPr>
              <a:spLocks/>
            </p:cNvSpPr>
            <p:nvPr/>
          </p:nvSpPr>
          <p:spPr bwMode="auto">
            <a:xfrm>
              <a:off x="4276725" y="23225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6" name="Freeform 219"/>
            <p:cNvSpPr>
              <a:spLocks/>
            </p:cNvSpPr>
            <p:nvPr/>
          </p:nvSpPr>
          <p:spPr bwMode="auto">
            <a:xfrm>
              <a:off x="4989513" y="2198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7" name="Freeform 220"/>
            <p:cNvSpPr>
              <a:spLocks/>
            </p:cNvSpPr>
            <p:nvPr/>
          </p:nvSpPr>
          <p:spPr bwMode="auto">
            <a:xfrm>
              <a:off x="4565650" y="13970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8" name="Freeform 221"/>
            <p:cNvSpPr>
              <a:spLocks/>
            </p:cNvSpPr>
            <p:nvPr/>
          </p:nvSpPr>
          <p:spPr bwMode="auto">
            <a:xfrm>
              <a:off x="4421188" y="24463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69" name="Freeform 222"/>
            <p:cNvSpPr>
              <a:spLocks/>
            </p:cNvSpPr>
            <p:nvPr/>
          </p:nvSpPr>
          <p:spPr bwMode="auto">
            <a:xfrm>
              <a:off x="4783138" y="14827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0" name="Freeform 223"/>
            <p:cNvSpPr>
              <a:spLocks/>
            </p:cNvSpPr>
            <p:nvPr/>
          </p:nvSpPr>
          <p:spPr bwMode="auto">
            <a:xfrm>
              <a:off x="4265613" y="23606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1" name="Freeform 224"/>
            <p:cNvSpPr>
              <a:spLocks/>
            </p:cNvSpPr>
            <p:nvPr/>
          </p:nvSpPr>
          <p:spPr bwMode="auto">
            <a:xfrm>
              <a:off x="4421188" y="24463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2" name="Freeform 225"/>
            <p:cNvSpPr>
              <a:spLocks/>
            </p:cNvSpPr>
            <p:nvPr/>
          </p:nvSpPr>
          <p:spPr bwMode="auto">
            <a:xfrm>
              <a:off x="4679950" y="14827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3" name="Freeform 226"/>
            <p:cNvSpPr>
              <a:spLocks/>
            </p:cNvSpPr>
            <p:nvPr/>
          </p:nvSpPr>
          <p:spPr bwMode="auto">
            <a:xfrm>
              <a:off x="4679950" y="14827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4" name="Freeform 228"/>
            <p:cNvSpPr>
              <a:spLocks/>
            </p:cNvSpPr>
            <p:nvPr/>
          </p:nvSpPr>
          <p:spPr bwMode="auto">
            <a:xfrm>
              <a:off x="5010150" y="27987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5" name="Freeform 229"/>
            <p:cNvSpPr>
              <a:spLocks/>
            </p:cNvSpPr>
            <p:nvPr/>
          </p:nvSpPr>
          <p:spPr bwMode="auto">
            <a:xfrm>
              <a:off x="4679950" y="14732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6" name="Freeform 230"/>
            <p:cNvSpPr>
              <a:spLocks/>
            </p:cNvSpPr>
            <p:nvPr/>
          </p:nvSpPr>
          <p:spPr bwMode="auto">
            <a:xfrm>
              <a:off x="4824413" y="13589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7" name="Freeform 231"/>
            <p:cNvSpPr>
              <a:spLocks/>
            </p:cNvSpPr>
            <p:nvPr/>
          </p:nvSpPr>
          <p:spPr bwMode="auto">
            <a:xfrm>
              <a:off x="4162425" y="20066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8" name="Freeform 232"/>
            <p:cNvSpPr>
              <a:spLocks/>
            </p:cNvSpPr>
            <p:nvPr/>
          </p:nvSpPr>
          <p:spPr bwMode="auto">
            <a:xfrm>
              <a:off x="4379913" y="23891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79" name="Freeform 233"/>
            <p:cNvSpPr>
              <a:spLocks/>
            </p:cNvSpPr>
            <p:nvPr/>
          </p:nvSpPr>
          <p:spPr bwMode="auto">
            <a:xfrm>
              <a:off x="4679950" y="14827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0" name="Freeform 234"/>
            <p:cNvSpPr>
              <a:spLocks/>
            </p:cNvSpPr>
            <p:nvPr/>
          </p:nvSpPr>
          <p:spPr bwMode="auto">
            <a:xfrm>
              <a:off x="4565650" y="13970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1" name="Freeform 235"/>
            <p:cNvSpPr>
              <a:spLocks/>
            </p:cNvSpPr>
            <p:nvPr/>
          </p:nvSpPr>
          <p:spPr bwMode="auto">
            <a:xfrm>
              <a:off x="4916488" y="3754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2" name="Freeform 236"/>
            <p:cNvSpPr>
              <a:spLocks/>
            </p:cNvSpPr>
            <p:nvPr/>
          </p:nvSpPr>
          <p:spPr bwMode="auto">
            <a:xfrm>
              <a:off x="5711825" y="3763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3" name="Freeform 237"/>
            <p:cNvSpPr>
              <a:spLocks/>
            </p:cNvSpPr>
            <p:nvPr/>
          </p:nvSpPr>
          <p:spPr bwMode="auto">
            <a:xfrm>
              <a:off x="5184775" y="3733800"/>
              <a:ext cx="104775" cy="96838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1"/>
                  </a:moveTo>
                  <a:lnTo>
                    <a:pt x="66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4" name="Freeform 238"/>
            <p:cNvSpPr>
              <a:spLocks/>
            </p:cNvSpPr>
            <p:nvPr/>
          </p:nvSpPr>
          <p:spPr bwMode="auto">
            <a:xfrm>
              <a:off x="5640388" y="45069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5" name="Freeform 239"/>
            <p:cNvSpPr>
              <a:spLocks/>
            </p:cNvSpPr>
            <p:nvPr/>
          </p:nvSpPr>
          <p:spPr bwMode="auto">
            <a:xfrm>
              <a:off x="5649913" y="4402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6" name="Freeform 240"/>
            <p:cNvSpPr>
              <a:spLocks/>
            </p:cNvSpPr>
            <p:nvPr/>
          </p:nvSpPr>
          <p:spPr bwMode="auto">
            <a:xfrm>
              <a:off x="5567363" y="38687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7" name="Freeform 241"/>
            <p:cNvSpPr>
              <a:spLocks/>
            </p:cNvSpPr>
            <p:nvPr/>
          </p:nvSpPr>
          <p:spPr bwMode="auto">
            <a:xfrm>
              <a:off x="5732463" y="38020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8" name="Freeform 242"/>
            <p:cNvSpPr>
              <a:spLocks/>
            </p:cNvSpPr>
            <p:nvPr/>
          </p:nvSpPr>
          <p:spPr bwMode="auto">
            <a:xfrm>
              <a:off x="5711825" y="4421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89" name="Freeform 243"/>
            <p:cNvSpPr>
              <a:spLocks/>
            </p:cNvSpPr>
            <p:nvPr/>
          </p:nvSpPr>
          <p:spPr bwMode="auto">
            <a:xfrm>
              <a:off x="5981700" y="404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0" name="Freeform 244"/>
            <p:cNvSpPr>
              <a:spLocks/>
            </p:cNvSpPr>
            <p:nvPr/>
          </p:nvSpPr>
          <p:spPr bwMode="auto">
            <a:xfrm>
              <a:off x="5981700" y="404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1" name="Freeform 245"/>
            <p:cNvSpPr>
              <a:spLocks/>
            </p:cNvSpPr>
            <p:nvPr/>
          </p:nvSpPr>
          <p:spPr bwMode="auto">
            <a:xfrm>
              <a:off x="5372100" y="4259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2" name="Freeform 246"/>
            <p:cNvSpPr>
              <a:spLocks/>
            </p:cNvSpPr>
            <p:nvPr/>
          </p:nvSpPr>
          <p:spPr bwMode="auto">
            <a:xfrm>
              <a:off x="5567363" y="3830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3" name="Freeform 247"/>
            <p:cNvSpPr>
              <a:spLocks/>
            </p:cNvSpPr>
            <p:nvPr/>
          </p:nvSpPr>
          <p:spPr bwMode="auto">
            <a:xfrm>
              <a:off x="5815013" y="44402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4" name="Freeform 248"/>
            <p:cNvSpPr>
              <a:spLocks/>
            </p:cNvSpPr>
            <p:nvPr/>
          </p:nvSpPr>
          <p:spPr bwMode="auto">
            <a:xfrm>
              <a:off x="5360988" y="384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5" name="Freeform 249"/>
            <p:cNvSpPr>
              <a:spLocks/>
            </p:cNvSpPr>
            <p:nvPr/>
          </p:nvSpPr>
          <p:spPr bwMode="auto">
            <a:xfrm>
              <a:off x="5516563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6" name="Freeform 250"/>
            <p:cNvSpPr>
              <a:spLocks/>
            </p:cNvSpPr>
            <p:nvPr/>
          </p:nvSpPr>
          <p:spPr bwMode="auto">
            <a:xfrm>
              <a:off x="5392738" y="4230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7" name="Freeform 251"/>
            <p:cNvSpPr>
              <a:spLocks/>
            </p:cNvSpPr>
            <p:nvPr/>
          </p:nvSpPr>
          <p:spPr bwMode="auto">
            <a:xfrm>
              <a:off x="5392738" y="4221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8" name="Freeform 252"/>
            <p:cNvSpPr>
              <a:spLocks/>
            </p:cNvSpPr>
            <p:nvPr/>
          </p:nvSpPr>
          <p:spPr bwMode="auto">
            <a:xfrm>
              <a:off x="5940425" y="40782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899" name="Freeform 253"/>
            <p:cNvSpPr>
              <a:spLocks/>
            </p:cNvSpPr>
            <p:nvPr/>
          </p:nvSpPr>
          <p:spPr bwMode="auto">
            <a:xfrm>
              <a:off x="5454650" y="42021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0" name="Freeform 254"/>
            <p:cNvSpPr>
              <a:spLocks/>
            </p:cNvSpPr>
            <p:nvPr/>
          </p:nvSpPr>
          <p:spPr bwMode="auto">
            <a:xfrm>
              <a:off x="6426200" y="2208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1" name="Freeform 255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2" name="Freeform 256"/>
            <p:cNvSpPr>
              <a:spLocks/>
            </p:cNvSpPr>
            <p:nvPr/>
          </p:nvSpPr>
          <p:spPr bwMode="auto">
            <a:xfrm>
              <a:off x="6456363" y="20351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3" name="Freeform 257"/>
            <p:cNvSpPr>
              <a:spLocks/>
            </p:cNvSpPr>
            <p:nvPr/>
          </p:nvSpPr>
          <p:spPr bwMode="auto">
            <a:xfrm>
              <a:off x="5908675" y="263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4" name="Freeform 258"/>
            <p:cNvSpPr>
              <a:spLocks/>
            </p:cNvSpPr>
            <p:nvPr/>
          </p:nvSpPr>
          <p:spPr bwMode="auto">
            <a:xfrm>
              <a:off x="5599113" y="2198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5" name="Freeform 259"/>
            <p:cNvSpPr>
              <a:spLocks/>
            </p:cNvSpPr>
            <p:nvPr/>
          </p:nvSpPr>
          <p:spPr bwMode="auto">
            <a:xfrm>
              <a:off x="6032500" y="13208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6" name="Freeform 260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7" name="Freeform 261"/>
            <p:cNvSpPr>
              <a:spLocks/>
            </p:cNvSpPr>
            <p:nvPr/>
          </p:nvSpPr>
          <p:spPr bwMode="auto">
            <a:xfrm>
              <a:off x="5878513" y="24368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8" name="Freeform 262"/>
            <p:cNvSpPr>
              <a:spLocks/>
            </p:cNvSpPr>
            <p:nvPr/>
          </p:nvSpPr>
          <p:spPr bwMode="auto">
            <a:xfrm>
              <a:off x="5670550" y="2360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09" name="Freeform 263"/>
            <p:cNvSpPr>
              <a:spLocks/>
            </p:cNvSpPr>
            <p:nvPr/>
          </p:nvSpPr>
          <p:spPr bwMode="auto">
            <a:xfrm>
              <a:off x="5711825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0" name="Freeform 264"/>
            <p:cNvSpPr>
              <a:spLocks/>
            </p:cNvSpPr>
            <p:nvPr/>
          </p:nvSpPr>
          <p:spPr bwMode="auto">
            <a:xfrm>
              <a:off x="5711825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1" name="Freeform 265"/>
            <p:cNvSpPr>
              <a:spLocks/>
            </p:cNvSpPr>
            <p:nvPr/>
          </p:nvSpPr>
          <p:spPr bwMode="auto">
            <a:xfrm>
              <a:off x="5351463" y="13017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2" name="Freeform 266"/>
            <p:cNvSpPr>
              <a:spLocks/>
            </p:cNvSpPr>
            <p:nvPr/>
          </p:nvSpPr>
          <p:spPr bwMode="auto">
            <a:xfrm>
              <a:off x="5330825" y="12827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3" name="Freeform 267"/>
            <p:cNvSpPr>
              <a:spLocks/>
            </p:cNvSpPr>
            <p:nvPr/>
          </p:nvSpPr>
          <p:spPr bwMode="auto">
            <a:xfrm>
              <a:off x="5299075" y="15398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4" name="Freeform 268"/>
            <p:cNvSpPr>
              <a:spLocks/>
            </p:cNvSpPr>
            <p:nvPr/>
          </p:nvSpPr>
          <p:spPr bwMode="auto">
            <a:xfrm>
              <a:off x="6446838" y="24177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5" name="Freeform 269"/>
            <p:cNvSpPr>
              <a:spLocks/>
            </p:cNvSpPr>
            <p:nvPr/>
          </p:nvSpPr>
          <p:spPr bwMode="auto">
            <a:xfrm>
              <a:off x="5670550" y="2360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6" name="Freeform 270"/>
            <p:cNvSpPr>
              <a:spLocks/>
            </p:cNvSpPr>
            <p:nvPr/>
          </p:nvSpPr>
          <p:spPr bwMode="auto">
            <a:xfrm>
              <a:off x="6477000" y="20542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7" name="Freeform 271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8" name="Freeform 272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19" name="Freeform 273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0" name="Freeform 274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1" name="Freeform 275"/>
            <p:cNvSpPr>
              <a:spLocks/>
            </p:cNvSpPr>
            <p:nvPr/>
          </p:nvSpPr>
          <p:spPr bwMode="auto">
            <a:xfrm>
              <a:off x="6373813" y="19685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2" name="Freeform 276"/>
            <p:cNvSpPr>
              <a:spLocks/>
            </p:cNvSpPr>
            <p:nvPr/>
          </p:nvSpPr>
          <p:spPr bwMode="auto">
            <a:xfrm>
              <a:off x="5857875" y="266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3" name="Freeform 277"/>
            <p:cNvSpPr>
              <a:spLocks/>
            </p:cNvSpPr>
            <p:nvPr/>
          </p:nvSpPr>
          <p:spPr bwMode="auto">
            <a:xfrm>
              <a:off x="6053138" y="12430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4" name="Freeform 278"/>
            <p:cNvSpPr>
              <a:spLocks/>
            </p:cNvSpPr>
            <p:nvPr/>
          </p:nvSpPr>
          <p:spPr bwMode="auto">
            <a:xfrm>
              <a:off x="5773738" y="26368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5" name="Freeform 279"/>
            <p:cNvSpPr>
              <a:spLocks/>
            </p:cNvSpPr>
            <p:nvPr/>
          </p:nvSpPr>
          <p:spPr bwMode="auto">
            <a:xfrm>
              <a:off x="5764213" y="2579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6" name="Freeform 280"/>
            <p:cNvSpPr>
              <a:spLocks/>
            </p:cNvSpPr>
            <p:nvPr/>
          </p:nvSpPr>
          <p:spPr bwMode="auto">
            <a:xfrm>
              <a:off x="6032500" y="13303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7" name="Freeform 281"/>
            <p:cNvSpPr>
              <a:spLocks/>
            </p:cNvSpPr>
            <p:nvPr/>
          </p:nvSpPr>
          <p:spPr bwMode="auto">
            <a:xfrm>
              <a:off x="6508750" y="20066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8" name="Freeform 282"/>
            <p:cNvSpPr>
              <a:spLocks/>
            </p:cNvSpPr>
            <p:nvPr/>
          </p:nvSpPr>
          <p:spPr bwMode="auto">
            <a:xfrm>
              <a:off x="5711825" y="2474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29" name="Freeform 283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0" name="Freeform 284"/>
            <p:cNvSpPr>
              <a:spLocks/>
            </p:cNvSpPr>
            <p:nvPr/>
          </p:nvSpPr>
          <p:spPr bwMode="auto">
            <a:xfrm>
              <a:off x="6342063" y="49466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1" name="Freeform 285"/>
            <p:cNvSpPr>
              <a:spLocks/>
            </p:cNvSpPr>
            <p:nvPr/>
          </p:nvSpPr>
          <p:spPr bwMode="auto">
            <a:xfrm>
              <a:off x="6167438" y="43068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2" name="Freeform 286"/>
            <p:cNvSpPr>
              <a:spLocks/>
            </p:cNvSpPr>
            <p:nvPr/>
          </p:nvSpPr>
          <p:spPr bwMode="auto">
            <a:xfrm>
              <a:off x="6435725" y="47371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3" name="Freeform 287"/>
            <p:cNvSpPr>
              <a:spLocks/>
            </p:cNvSpPr>
            <p:nvPr/>
          </p:nvSpPr>
          <p:spPr bwMode="auto">
            <a:xfrm>
              <a:off x="6300788" y="48323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4" name="Freeform 288"/>
            <p:cNvSpPr>
              <a:spLocks/>
            </p:cNvSpPr>
            <p:nvPr/>
          </p:nvSpPr>
          <p:spPr bwMode="auto">
            <a:xfrm>
              <a:off x="6094413" y="4221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5" name="Freeform 289"/>
            <p:cNvSpPr>
              <a:spLocks/>
            </p:cNvSpPr>
            <p:nvPr/>
          </p:nvSpPr>
          <p:spPr bwMode="auto">
            <a:xfrm>
              <a:off x="6570663" y="397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6" name="Freeform 290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7" name="Freeform 291"/>
            <p:cNvSpPr>
              <a:spLocks/>
            </p:cNvSpPr>
            <p:nvPr/>
          </p:nvSpPr>
          <p:spPr bwMode="auto">
            <a:xfrm>
              <a:off x="655002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8" name="Freeform 292"/>
            <p:cNvSpPr>
              <a:spLocks/>
            </p:cNvSpPr>
            <p:nvPr/>
          </p:nvSpPr>
          <p:spPr bwMode="auto">
            <a:xfrm>
              <a:off x="6550025" y="393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39" name="Freeform 293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0" name="Freeform 294"/>
            <p:cNvSpPr>
              <a:spLocks/>
            </p:cNvSpPr>
            <p:nvPr/>
          </p:nvSpPr>
          <p:spPr bwMode="auto">
            <a:xfrm>
              <a:off x="6394450" y="470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1" name="Freeform 295"/>
            <p:cNvSpPr>
              <a:spLocks/>
            </p:cNvSpPr>
            <p:nvPr/>
          </p:nvSpPr>
          <p:spPr bwMode="auto">
            <a:xfrm>
              <a:off x="6084888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2" name="Freeform 296"/>
            <p:cNvSpPr>
              <a:spLocks/>
            </p:cNvSpPr>
            <p:nvPr/>
          </p:nvSpPr>
          <p:spPr bwMode="auto">
            <a:xfrm>
              <a:off x="6156325" y="4756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3" name="Freeform 297"/>
            <p:cNvSpPr>
              <a:spLocks/>
            </p:cNvSpPr>
            <p:nvPr/>
          </p:nvSpPr>
          <p:spPr bwMode="auto">
            <a:xfrm>
              <a:off x="6642100" y="49276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4" name="Freeform 298"/>
            <p:cNvSpPr>
              <a:spLocks/>
            </p:cNvSpPr>
            <p:nvPr/>
          </p:nvSpPr>
          <p:spPr bwMode="auto">
            <a:xfrm>
              <a:off x="6362700" y="47180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5" name="Freeform 299"/>
            <p:cNvSpPr>
              <a:spLocks/>
            </p:cNvSpPr>
            <p:nvPr/>
          </p:nvSpPr>
          <p:spPr bwMode="auto">
            <a:xfrm>
              <a:off x="6673850" y="49276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6" name="Freeform 300"/>
            <p:cNvSpPr>
              <a:spLocks/>
            </p:cNvSpPr>
            <p:nvPr/>
          </p:nvSpPr>
          <p:spPr bwMode="auto">
            <a:xfrm>
              <a:off x="6383338" y="485140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7" name="Freeform 301"/>
            <p:cNvSpPr>
              <a:spLocks/>
            </p:cNvSpPr>
            <p:nvPr/>
          </p:nvSpPr>
          <p:spPr bwMode="auto">
            <a:xfrm>
              <a:off x="6156325" y="4756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8" name="Freeform 302"/>
            <p:cNvSpPr>
              <a:spLocks/>
            </p:cNvSpPr>
            <p:nvPr/>
          </p:nvSpPr>
          <p:spPr bwMode="auto">
            <a:xfrm>
              <a:off x="6022975" y="47656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49" name="Freeform 303"/>
            <p:cNvSpPr>
              <a:spLocks/>
            </p:cNvSpPr>
            <p:nvPr/>
          </p:nvSpPr>
          <p:spPr bwMode="auto">
            <a:xfrm>
              <a:off x="6570663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0" name="Freeform 304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1" name="Freeform 305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2" name="Freeform 306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3" name="Freeform 307"/>
            <p:cNvSpPr>
              <a:spLocks/>
            </p:cNvSpPr>
            <p:nvPr/>
          </p:nvSpPr>
          <p:spPr bwMode="auto">
            <a:xfrm>
              <a:off x="6580188" y="39925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4" name="Freeform 308"/>
            <p:cNvSpPr>
              <a:spLocks/>
            </p:cNvSpPr>
            <p:nvPr/>
          </p:nvSpPr>
          <p:spPr bwMode="auto">
            <a:xfrm>
              <a:off x="6249988" y="48418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5" name="Freeform 309"/>
            <p:cNvSpPr>
              <a:spLocks/>
            </p:cNvSpPr>
            <p:nvPr/>
          </p:nvSpPr>
          <p:spPr bwMode="auto">
            <a:xfrm>
              <a:off x="6394450" y="48990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6" name="Freeform 310"/>
            <p:cNvSpPr>
              <a:spLocks/>
            </p:cNvSpPr>
            <p:nvPr/>
          </p:nvSpPr>
          <p:spPr bwMode="auto">
            <a:xfrm>
              <a:off x="6342063" y="4746625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7" name="Freeform 311"/>
            <p:cNvSpPr>
              <a:spLocks/>
            </p:cNvSpPr>
            <p:nvPr/>
          </p:nvSpPr>
          <p:spPr bwMode="auto">
            <a:xfrm>
              <a:off x="6002338" y="49371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8" name="Freeform 312"/>
            <p:cNvSpPr>
              <a:spLocks/>
            </p:cNvSpPr>
            <p:nvPr/>
          </p:nvSpPr>
          <p:spPr bwMode="auto">
            <a:xfrm>
              <a:off x="6156325" y="475615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59" name="Freeform 313"/>
            <p:cNvSpPr>
              <a:spLocks/>
            </p:cNvSpPr>
            <p:nvPr/>
          </p:nvSpPr>
          <p:spPr bwMode="auto">
            <a:xfrm>
              <a:off x="6188075" y="49561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0" name="Freeform 314"/>
            <p:cNvSpPr>
              <a:spLocks/>
            </p:cNvSpPr>
            <p:nvPr/>
          </p:nvSpPr>
          <p:spPr bwMode="auto">
            <a:xfrm>
              <a:off x="6694488" y="39639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1" name="Freeform 315"/>
            <p:cNvSpPr>
              <a:spLocks/>
            </p:cNvSpPr>
            <p:nvPr/>
          </p:nvSpPr>
          <p:spPr bwMode="auto">
            <a:xfrm>
              <a:off x="6642100" y="49180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2" name="Freeform 316"/>
            <p:cNvSpPr>
              <a:spLocks/>
            </p:cNvSpPr>
            <p:nvPr/>
          </p:nvSpPr>
          <p:spPr bwMode="auto">
            <a:xfrm>
              <a:off x="6704013" y="53371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3" name="Freeform 317"/>
            <p:cNvSpPr>
              <a:spLocks/>
            </p:cNvSpPr>
            <p:nvPr/>
          </p:nvSpPr>
          <p:spPr bwMode="auto">
            <a:xfrm>
              <a:off x="6715125" y="532765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4" name="Freeform 318"/>
            <p:cNvSpPr>
              <a:spLocks/>
            </p:cNvSpPr>
            <p:nvPr/>
          </p:nvSpPr>
          <p:spPr bwMode="auto">
            <a:xfrm>
              <a:off x="6715125" y="532765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5" name="Freeform 319"/>
            <p:cNvSpPr>
              <a:spLocks/>
            </p:cNvSpPr>
            <p:nvPr/>
          </p:nvSpPr>
          <p:spPr bwMode="auto">
            <a:xfrm>
              <a:off x="6880225" y="5384800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6" name="Freeform 320"/>
            <p:cNvSpPr>
              <a:spLocks/>
            </p:cNvSpPr>
            <p:nvPr/>
          </p:nvSpPr>
          <p:spPr bwMode="auto">
            <a:xfrm>
              <a:off x="6538913" y="54340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7" name="Freeform 321"/>
            <p:cNvSpPr>
              <a:spLocks/>
            </p:cNvSpPr>
            <p:nvPr/>
          </p:nvSpPr>
          <p:spPr bwMode="auto">
            <a:xfrm>
              <a:off x="6777038" y="5567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8" name="Freeform 322"/>
            <p:cNvSpPr>
              <a:spLocks/>
            </p:cNvSpPr>
            <p:nvPr/>
          </p:nvSpPr>
          <p:spPr bwMode="auto">
            <a:xfrm>
              <a:off x="6559550" y="53562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69" name="Freeform 323"/>
            <p:cNvSpPr>
              <a:spLocks/>
            </p:cNvSpPr>
            <p:nvPr/>
          </p:nvSpPr>
          <p:spPr bwMode="auto">
            <a:xfrm>
              <a:off x="6529388" y="5365750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0" name="Freeform 324"/>
            <p:cNvSpPr>
              <a:spLocks/>
            </p:cNvSpPr>
            <p:nvPr/>
          </p:nvSpPr>
          <p:spPr bwMode="auto">
            <a:xfrm>
              <a:off x="6538913" y="5462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1" name="Freeform 325"/>
            <p:cNvSpPr>
              <a:spLocks/>
            </p:cNvSpPr>
            <p:nvPr/>
          </p:nvSpPr>
          <p:spPr bwMode="auto">
            <a:xfrm>
              <a:off x="6550025" y="53943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3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2" name="Freeform 326"/>
            <p:cNvSpPr>
              <a:spLocks/>
            </p:cNvSpPr>
            <p:nvPr/>
          </p:nvSpPr>
          <p:spPr bwMode="auto">
            <a:xfrm>
              <a:off x="6518275" y="5424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3" name="Freeform 327"/>
            <p:cNvSpPr>
              <a:spLocks/>
            </p:cNvSpPr>
            <p:nvPr/>
          </p:nvSpPr>
          <p:spPr bwMode="auto">
            <a:xfrm>
              <a:off x="6859588" y="531812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4" name="Freeform 328"/>
            <p:cNvSpPr>
              <a:spLocks/>
            </p:cNvSpPr>
            <p:nvPr/>
          </p:nvSpPr>
          <p:spPr bwMode="auto">
            <a:xfrm>
              <a:off x="6529388" y="54149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5" name="Freeform 329"/>
            <p:cNvSpPr>
              <a:spLocks/>
            </p:cNvSpPr>
            <p:nvPr/>
          </p:nvSpPr>
          <p:spPr bwMode="auto">
            <a:xfrm>
              <a:off x="6488113" y="5375275"/>
              <a:ext cx="103187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6" name="Freeform 330"/>
            <p:cNvSpPr>
              <a:spLocks/>
            </p:cNvSpPr>
            <p:nvPr/>
          </p:nvSpPr>
          <p:spPr bwMode="auto">
            <a:xfrm>
              <a:off x="6859588" y="2484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7" name="Freeform 331"/>
            <p:cNvSpPr>
              <a:spLocks/>
            </p:cNvSpPr>
            <p:nvPr/>
          </p:nvSpPr>
          <p:spPr bwMode="auto">
            <a:xfrm>
              <a:off x="6869113" y="2541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8" name="Freeform 332"/>
            <p:cNvSpPr>
              <a:spLocks/>
            </p:cNvSpPr>
            <p:nvPr/>
          </p:nvSpPr>
          <p:spPr bwMode="auto">
            <a:xfrm>
              <a:off x="663257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79" name="Freeform 333"/>
            <p:cNvSpPr>
              <a:spLocks/>
            </p:cNvSpPr>
            <p:nvPr/>
          </p:nvSpPr>
          <p:spPr bwMode="auto">
            <a:xfrm>
              <a:off x="6838950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0" name="Freeform 334"/>
            <p:cNvSpPr>
              <a:spLocks/>
            </p:cNvSpPr>
            <p:nvPr/>
          </p:nvSpPr>
          <p:spPr bwMode="auto">
            <a:xfrm>
              <a:off x="6838950" y="2455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1" name="Freeform 335"/>
            <p:cNvSpPr>
              <a:spLocks/>
            </p:cNvSpPr>
            <p:nvPr/>
          </p:nvSpPr>
          <p:spPr bwMode="auto">
            <a:xfrm>
              <a:off x="6704013" y="23796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2" name="Freeform 336"/>
            <p:cNvSpPr>
              <a:spLocks/>
            </p:cNvSpPr>
            <p:nvPr/>
          </p:nvSpPr>
          <p:spPr bwMode="auto">
            <a:xfrm>
              <a:off x="6848475" y="254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3" name="Freeform 337"/>
            <p:cNvSpPr>
              <a:spLocks/>
            </p:cNvSpPr>
            <p:nvPr/>
          </p:nvSpPr>
          <p:spPr bwMode="auto">
            <a:xfrm>
              <a:off x="6848475" y="25415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4" name="Freeform 338"/>
            <p:cNvSpPr>
              <a:spLocks/>
            </p:cNvSpPr>
            <p:nvPr/>
          </p:nvSpPr>
          <p:spPr bwMode="auto">
            <a:xfrm>
              <a:off x="6653213" y="2455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5" name="Freeform 339"/>
            <p:cNvSpPr>
              <a:spLocks/>
            </p:cNvSpPr>
            <p:nvPr/>
          </p:nvSpPr>
          <p:spPr bwMode="auto">
            <a:xfrm>
              <a:off x="671512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6" name="Freeform 340"/>
            <p:cNvSpPr>
              <a:spLocks/>
            </p:cNvSpPr>
            <p:nvPr/>
          </p:nvSpPr>
          <p:spPr bwMode="auto">
            <a:xfrm>
              <a:off x="671512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7" name="Freeform 341"/>
            <p:cNvSpPr>
              <a:spLocks/>
            </p:cNvSpPr>
            <p:nvPr/>
          </p:nvSpPr>
          <p:spPr bwMode="auto">
            <a:xfrm>
              <a:off x="6838950" y="2465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8" name="Freeform 342"/>
            <p:cNvSpPr>
              <a:spLocks/>
            </p:cNvSpPr>
            <p:nvPr/>
          </p:nvSpPr>
          <p:spPr bwMode="auto">
            <a:xfrm>
              <a:off x="655002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89" name="Freeform 343"/>
            <p:cNvSpPr>
              <a:spLocks/>
            </p:cNvSpPr>
            <p:nvPr/>
          </p:nvSpPr>
          <p:spPr bwMode="auto">
            <a:xfrm>
              <a:off x="6715125" y="2284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0" name="Freeform 344"/>
            <p:cNvSpPr>
              <a:spLocks/>
            </p:cNvSpPr>
            <p:nvPr/>
          </p:nvSpPr>
          <p:spPr bwMode="auto">
            <a:xfrm>
              <a:off x="6632575" y="23891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1" name="Freeform 345"/>
            <p:cNvSpPr>
              <a:spLocks/>
            </p:cNvSpPr>
            <p:nvPr/>
          </p:nvSpPr>
          <p:spPr bwMode="auto">
            <a:xfrm>
              <a:off x="6673850" y="2265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2" name="Freeform 346"/>
            <p:cNvSpPr>
              <a:spLocks/>
            </p:cNvSpPr>
            <p:nvPr/>
          </p:nvSpPr>
          <p:spPr bwMode="auto">
            <a:xfrm>
              <a:off x="6972300" y="2894013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1"/>
                  </a:moveTo>
                  <a:lnTo>
                    <a:pt x="66" y="25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3" name="Freeform 347"/>
            <p:cNvSpPr>
              <a:spLocks/>
            </p:cNvSpPr>
            <p:nvPr/>
          </p:nvSpPr>
          <p:spPr bwMode="auto">
            <a:xfrm>
              <a:off x="6972300" y="2894013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1"/>
                  </a:moveTo>
                  <a:lnTo>
                    <a:pt x="66" y="25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4" name="Freeform 348"/>
            <p:cNvSpPr>
              <a:spLocks/>
            </p:cNvSpPr>
            <p:nvPr/>
          </p:nvSpPr>
          <p:spPr bwMode="auto">
            <a:xfrm>
              <a:off x="6983413" y="29130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6" y="7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5" name="Freeform 349"/>
            <p:cNvSpPr>
              <a:spLocks/>
            </p:cNvSpPr>
            <p:nvPr/>
          </p:nvSpPr>
          <p:spPr bwMode="auto">
            <a:xfrm>
              <a:off x="6983413" y="28940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6" name="Freeform 350"/>
            <p:cNvSpPr>
              <a:spLocks/>
            </p:cNvSpPr>
            <p:nvPr/>
          </p:nvSpPr>
          <p:spPr bwMode="auto">
            <a:xfrm>
              <a:off x="6756400" y="29813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7" name="Freeform 351"/>
            <p:cNvSpPr>
              <a:spLocks/>
            </p:cNvSpPr>
            <p:nvPr/>
          </p:nvSpPr>
          <p:spPr bwMode="auto">
            <a:xfrm>
              <a:off x="6869113" y="29241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8" name="Freeform 352"/>
            <p:cNvSpPr>
              <a:spLocks/>
            </p:cNvSpPr>
            <p:nvPr/>
          </p:nvSpPr>
          <p:spPr bwMode="auto">
            <a:xfrm>
              <a:off x="6921500" y="30003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3999" name="Freeform 353"/>
            <p:cNvSpPr>
              <a:spLocks/>
            </p:cNvSpPr>
            <p:nvPr/>
          </p:nvSpPr>
          <p:spPr bwMode="auto">
            <a:xfrm>
              <a:off x="6921500" y="30003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0" name="Freeform 354"/>
            <p:cNvSpPr>
              <a:spLocks/>
            </p:cNvSpPr>
            <p:nvPr/>
          </p:nvSpPr>
          <p:spPr bwMode="auto">
            <a:xfrm>
              <a:off x="6983413" y="29241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1" name="Freeform 355"/>
            <p:cNvSpPr>
              <a:spLocks/>
            </p:cNvSpPr>
            <p:nvPr/>
          </p:nvSpPr>
          <p:spPr bwMode="auto">
            <a:xfrm>
              <a:off x="6797675" y="289401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2" name="Freeform 356"/>
            <p:cNvSpPr>
              <a:spLocks/>
            </p:cNvSpPr>
            <p:nvPr/>
          </p:nvSpPr>
          <p:spPr bwMode="auto">
            <a:xfrm>
              <a:off x="6900863" y="26654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3" name="Freeform 357"/>
            <p:cNvSpPr>
              <a:spLocks/>
            </p:cNvSpPr>
            <p:nvPr/>
          </p:nvSpPr>
          <p:spPr bwMode="auto">
            <a:xfrm>
              <a:off x="6889750" y="264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4" name="Freeform 358"/>
            <p:cNvSpPr>
              <a:spLocks/>
            </p:cNvSpPr>
            <p:nvPr/>
          </p:nvSpPr>
          <p:spPr bwMode="auto">
            <a:xfrm>
              <a:off x="6889750" y="259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5" name="Freeform 359"/>
            <p:cNvSpPr>
              <a:spLocks/>
            </p:cNvSpPr>
            <p:nvPr/>
          </p:nvSpPr>
          <p:spPr bwMode="auto">
            <a:xfrm>
              <a:off x="6889750" y="2598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6" name="Freeform 360"/>
            <p:cNvSpPr>
              <a:spLocks/>
            </p:cNvSpPr>
            <p:nvPr/>
          </p:nvSpPr>
          <p:spPr bwMode="auto">
            <a:xfrm>
              <a:off x="6921500" y="2741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7" name="Freeform 361"/>
            <p:cNvSpPr>
              <a:spLocks/>
            </p:cNvSpPr>
            <p:nvPr/>
          </p:nvSpPr>
          <p:spPr bwMode="auto">
            <a:xfrm>
              <a:off x="6889750" y="264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8" name="Freeform 362"/>
            <p:cNvSpPr>
              <a:spLocks/>
            </p:cNvSpPr>
            <p:nvPr/>
          </p:nvSpPr>
          <p:spPr bwMode="auto">
            <a:xfrm>
              <a:off x="6900863" y="264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09" name="Freeform 363"/>
            <p:cNvSpPr>
              <a:spLocks/>
            </p:cNvSpPr>
            <p:nvPr/>
          </p:nvSpPr>
          <p:spPr bwMode="auto">
            <a:xfrm>
              <a:off x="6921500" y="263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0" name="Freeform 364"/>
            <p:cNvSpPr>
              <a:spLocks/>
            </p:cNvSpPr>
            <p:nvPr/>
          </p:nvSpPr>
          <p:spPr bwMode="auto">
            <a:xfrm>
              <a:off x="6921500" y="26368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1" name="Freeform 365"/>
            <p:cNvSpPr>
              <a:spLocks/>
            </p:cNvSpPr>
            <p:nvPr/>
          </p:nvSpPr>
          <p:spPr bwMode="auto">
            <a:xfrm>
              <a:off x="685958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2" name="Freeform 366"/>
            <p:cNvSpPr>
              <a:spLocks/>
            </p:cNvSpPr>
            <p:nvPr/>
          </p:nvSpPr>
          <p:spPr bwMode="auto">
            <a:xfrm>
              <a:off x="6859588" y="2627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3" name="Freeform 367"/>
            <p:cNvSpPr>
              <a:spLocks/>
            </p:cNvSpPr>
            <p:nvPr/>
          </p:nvSpPr>
          <p:spPr bwMode="auto">
            <a:xfrm>
              <a:off x="6859588" y="2627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4" name="Freeform 368"/>
            <p:cNvSpPr>
              <a:spLocks/>
            </p:cNvSpPr>
            <p:nvPr/>
          </p:nvSpPr>
          <p:spPr bwMode="auto">
            <a:xfrm>
              <a:off x="6910388" y="25892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5" name="Freeform 369"/>
            <p:cNvSpPr>
              <a:spLocks/>
            </p:cNvSpPr>
            <p:nvPr/>
          </p:nvSpPr>
          <p:spPr bwMode="auto">
            <a:xfrm>
              <a:off x="6921500" y="258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6" name="Freeform 370"/>
            <p:cNvSpPr>
              <a:spLocks/>
            </p:cNvSpPr>
            <p:nvPr/>
          </p:nvSpPr>
          <p:spPr bwMode="auto">
            <a:xfrm>
              <a:off x="6880225" y="2655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7" name="Freeform 371"/>
            <p:cNvSpPr>
              <a:spLocks/>
            </p:cNvSpPr>
            <p:nvPr/>
          </p:nvSpPr>
          <p:spPr bwMode="auto">
            <a:xfrm>
              <a:off x="6880225" y="26463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8" name="Freeform 372"/>
            <p:cNvSpPr>
              <a:spLocks/>
            </p:cNvSpPr>
            <p:nvPr/>
          </p:nvSpPr>
          <p:spPr bwMode="auto">
            <a:xfrm>
              <a:off x="6889750" y="26654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19" name="Freeform 373"/>
            <p:cNvSpPr>
              <a:spLocks/>
            </p:cNvSpPr>
            <p:nvPr/>
          </p:nvSpPr>
          <p:spPr bwMode="auto">
            <a:xfrm>
              <a:off x="6900863" y="26558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0" name="Freeform 374"/>
            <p:cNvSpPr>
              <a:spLocks/>
            </p:cNvSpPr>
            <p:nvPr/>
          </p:nvSpPr>
          <p:spPr bwMode="auto">
            <a:xfrm>
              <a:off x="6910388" y="26558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1" name="Freeform 375"/>
            <p:cNvSpPr>
              <a:spLocks/>
            </p:cNvSpPr>
            <p:nvPr/>
          </p:nvSpPr>
          <p:spPr bwMode="auto">
            <a:xfrm>
              <a:off x="6921500" y="2655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2" name="Freeform 376"/>
            <p:cNvSpPr>
              <a:spLocks/>
            </p:cNvSpPr>
            <p:nvPr/>
          </p:nvSpPr>
          <p:spPr bwMode="auto">
            <a:xfrm>
              <a:off x="6889750" y="26558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3" name="Freeform 377"/>
            <p:cNvSpPr>
              <a:spLocks/>
            </p:cNvSpPr>
            <p:nvPr/>
          </p:nvSpPr>
          <p:spPr bwMode="auto">
            <a:xfrm>
              <a:off x="6859588" y="26368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4" name="Freeform 378"/>
            <p:cNvSpPr>
              <a:spLocks/>
            </p:cNvSpPr>
            <p:nvPr/>
          </p:nvSpPr>
          <p:spPr bwMode="auto">
            <a:xfrm>
              <a:off x="6859588" y="264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5" name="Freeform 379"/>
            <p:cNvSpPr>
              <a:spLocks/>
            </p:cNvSpPr>
            <p:nvPr/>
          </p:nvSpPr>
          <p:spPr bwMode="auto">
            <a:xfrm>
              <a:off x="685958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6" name="Freeform 380"/>
            <p:cNvSpPr>
              <a:spLocks/>
            </p:cNvSpPr>
            <p:nvPr/>
          </p:nvSpPr>
          <p:spPr bwMode="auto">
            <a:xfrm>
              <a:off x="6859588" y="26082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7" name="Freeform 381"/>
            <p:cNvSpPr>
              <a:spLocks/>
            </p:cNvSpPr>
            <p:nvPr/>
          </p:nvSpPr>
          <p:spPr bwMode="auto">
            <a:xfrm>
              <a:off x="6889750" y="269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8" name="Freeform 382"/>
            <p:cNvSpPr>
              <a:spLocks/>
            </p:cNvSpPr>
            <p:nvPr/>
          </p:nvSpPr>
          <p:spPr bwMode="auto">
            <a:xfrm>
              <a:off x="6889750" y="26939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29" name="Freeform 383"/>
            <p:cNvSpPr>
              <a:spLocks/>
            </p:cNvSpPr>
            <p:nvPr/>
          </p:nvSpPr>
          <p:spPr bwMode="auto">
            <a:xfrm>
              <a:off x="6859588" y="26177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0" name="Freeform 384"/>
            <p:cNvSpPr>
              <a:spLocks/>
            </p:cNvSpPr>
            <p:nvPr/>
          </p:nvSpPr>
          <p:spPr bwMode="auto">
            <a:xfrm>
              <a:off x="6900863" y="270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1" name="Freeform 385"/>
            <p:cNvSpPr>
              <a:spLocks/>
            </p:cNvSpPr>
            <p:nvPr/>
          </p:nvSpPr>
          <p:spPr bwMode="auto">
            <a:xfrm>
              <a:off x="6900863" y="2713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2" name="Freeform 386"/>
            <p:cNvSpPr>
              <a:spLocks/>
            </p:cNvSpPr>
            <p:nvPr/>
          </p:nvSpPr>
          <p:spPr bwMode="auto">
            <a:xfrm>
              <a:off x="6931025" y="26273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3" name="Freeform 387"/>
            <p:cNvSpPr>
              <a:spLocks/>
            </p:cNvSpPr>
            <p:nvPr/>
          </p:nvSpPr>
          <p:spPr bwMode="auto">
            <a:xfrm>
              <a:off x="6931025" y="26273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4" name="Freeform 388"/>
            <p:cNvSpPr>
              <a:spLocks/>
            </p:cNvSpPr>
            <p:nvPr/>
          </p:nvSpPr>
          <p:spPr bwMode="auto">
            <a:xfrm>
              <a:off x="6859588" y="25701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5" name="Freeform 389"/>
            <p:cNvSpPr>
              <a:spLocks/>
            </p:cNvSpPr>
            <p:nvPr/>
          </p:nvSpPr>
          <p:spPr bwMode="auto">
            <a:xfrm>
              <a:off x="6848475" y="25701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6" name="Freeform 390"/>
            <p:cNvSpPr>
              <a:spLocks/>
            </p:cNvSpPr>
            <p:nvPr/>
          </p:nvSpPr>
          <p:spPr bwMode="auto">
            <a:xfrm>
              <a:off x="6838950" y="285591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7" name="Freeform 391"/>
            <p:cNvSpPr>
              <a:spLocks/>
            </p:cNvSpPr>
            <p:nvPr/>
          </p:nvSpPr>
          <p:spPr bwMode="auto">
            <a:xfrm>
              <a:off x="6931025" y="27511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8" name="Freeform 392"/>
            <p:cNvSpPr>
              <a:spLocks/>
            </p:cNvSpPr>
            <p:nvPr/>
          </p:nvSpPr>
          <p:spPr bwMode="auto">
            <a:xfrm>
              <a:off x="6797675" y="27511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39" name="Freeform 393"/>
            <p:cNvSpPr>
              <a:spLocks/>
            </p:cNvSpPr>
            <p:nvPr/>
          </p:nvSpPr>
          <p:spPr bwMode="auto">
            <a:xfrm>
              <a:off x="6797675" y="27511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0" name="Freeform 394"/>
            <p:cNvSpPr>
              <a:spLocks/>
            </p:cNvSpPr>
            <p:nvPr/>
          </p:nvSpPr>
          <p:spPr bwMode="auto">
            <a:xfrm>
              <a:off x="6983413" y="285591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1" name="Freeform 395"/>
            <p:cNvSpPr>
              <a:spLocks/>
            </p:cNvSpPr>
            <p:nvPr/>
          </p:nvSpPr>
          <p:spPr bwMode="auto">
            <a:xfrm>
              <a:off x="6983413" y="28654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2" name="Freeform 396"/>
            <p:cNvSpPr>
              <a:spLocks/>
            </p:cNvSpPr>
            <p:nvPr/>
          </p:nvSpPr>
          <p:spPr bwMode="auto">
            <a:xfrm>
              <a:off x="6983413" y="284638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3" name="Freeform 397"/>
            <p:cNvSpPr>
              <a:spLocks/>
            </p:cNvSpPr>
            <p:nvPr/>
          </p:nvSpPr>
          <p:spPr bwMode="auto">
            <a:xfrm>
              <a:off x="6931025" y="286543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7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4" name="Freeform 398"/>
            <p:cNvSpPr>
              <a:spLocks/>
            </p:cNvSpPr>
            <p:nvPr/>
          </p:nvSpPr>
          <p:spPr bwMode="auto">
            <a:xfrm>
              <a:off x="6931025" y="2855913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5" name="Freeform 399"/>
            <p:cNvSpPr>
              <a:spLocks/>
            </p:cNvSpPr>
            <p:nvPr/>
          </p:nvSpPr>
          <p:spPr bwMode="auto">
            <a:xfrm>
              <a:off x="6972300" y="27987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6" name="Freeform 400"/>
            <p:cNvSpPr>
              <a:spLocks/>
            </p:cNvSpPr>
            <p:nvPr/>
          </p:nvSpPr>
          <p:spPr bwMode="auto">
            <a:xfrm>
              <a:off x="6972300" y="27987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7" name="Freeform 401"/>
            <p:cNvSpPr>
              <a:spLocks/>
            </p:cNvSpPr>
            <p:nvPr/>
          </p:nvSpPr>
          <p:spPr bwMode="auto">
            <a:xfrm>
              <a:off x="6942138" y="2789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8" name="Freeform 402"/>
            <p:cNvSpPr>
              <a:spLocks/>
            </p:cNvSpPr>
            <p:nvPr/>
          </p:nvSpPr>
          <p:spPr bwMode="auto">
            <a:xfrm>
              <a:off x="6942138" y="27797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49" name="Freeform 403"/>
            <p:cNvSpPr>
              <a:spLocks/>
            </p:cNvSpPr>
            <p:nvPr/>
          </p:nvSpPr>
          <p:spPr bwMode="auto">
            <a:xfrm>
              <a:off x="6951663" y="27892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0" name="Freeform 404"/>
            <p:cNvSpPr>
              <a:spLocks/>
            </p:cNvSpPr>
            <p:nvPr/>
          </p:nvSpPr>
          <p:spPr bwMode="auto">
            <a:xfrm>
              <a:off x="6931025" y="27511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1" name="Freeform 405"/>
            <p:cNvSpPr>
              <a:spLocks/>
            </p:cNvSpPr>
            <p:nvPr/>
          </p:nvSpPr>
          <p:spPr bwMode="auto">
            <a:xfrm>
              <a:off x="6942138" y="2789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2" name="Freeform 406"/>
            <p:cNvSpPr>
              <a:spLocks/>
            </p:cNvSpPr>
            <p:nvPr/>
          </p:nvSpPr>
          <p:spPr bwMode="auto">
            <a:xfrm>
              <a:off x="6910388" y="281781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3" name="Freeform 407"/>
            <p:cNvSpPr>
              <a:spLocks/>
            </p:cNvSpPr>
            <p:nvPr/>
          </p:nvSpPr>
          <p:spPr bwMode="auto">
            <a:xfrm>
              <a:off x="6921500" y="281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4" name="Freeform 408"/>
            <p:cNvSpPr>
              <a:spLocks/>
            </p:cNvSpPr>
            <p:nvPr/>
          </p:nvSpPr>
          <p:spPr bwMode="auto">
            <a:xfrm>
              <a:off x="6921500" y="281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5" name="Freeform 409"/>
            <p:cNvSpPr>
              <a:spLocks/>
            </p:cNvSpPr>
            <p:nvPr/>
          </p:nvSpPr>
          <p:spPr bwMode="auto">
            <a:xfrm>
              <a:off x="6992938" y="284638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4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6" name="Freeform 410"/>
            <p:cNvSpPr>
              <a:spLocks/>
            </p:cNvSpPr>
            <p:nvPr/>
          </p:nvSpPr>
          <p:spPr bwMode="auto">
            <a:xfrm>
              <a:off x="6910388" y="282733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7" name="Freeform 411"/>
            <p:cNvSpPr>
              <a:spLocks/>
            </p:cNvSpPr>
            <p:nvPr/>
          </p:nvSpPr>
          <p:spPr bwMode="auto">
            <a:xfrm>
              <a:off x="6951663" y="27701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8" name="Freeform 412"/>
            <p:cNvSpPr>
              <a:spLocks/>
            </p:cNvSpPr>
            <p:nvPr/>
          </p:nvSpPr>
          <p:spPr bwMode="auto">
            <a:xfrm>
              <a:off x="6931025" y="27606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59" name="Freeform 413"/>
            <p:cNvSpPr>
              <a:spLocks/>
            </p:cNvSpPr>
            <p:nvPr/>
          </p:nvSpPr>
          <p:spPr bwMode="auto">
            <a:xfrm>
              <a:off x="6931025" y="27606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0" name="Freeform 414"/>
            <p:cNvSpPr>
              <a:spLocks/>
            </p:cNvSpPr>
            <p:nvPr/>
          </p:nvSpPr>
          <p:spPr bwMode="auto">
            <a:xfrm>
              <a:off x="6931025" y="28082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1" name="Freeform 415"/>
            <p:cNvSpPr>
              <a:spLocks/>
            </p:cNvSpPr>
            <p:nvPr/>
          </p:nvSpPr>
          <p:spPr bwMode="auto">
            <a:xfrm>
              <a:off x="6931025" y="280828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2" name="Freeform 416"/>
            <p:cNvSpPr>
              <a:spLocks/>
            </p:cNvSpPr>
            <p:nvPr/>
          </p:nvSpPr>
          <p:spPr bwMode="auto">
            <a:xfrm>
              <a:off x="6992938" y="284638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4" y="55"/>
                  </a:lnTo>
                  <a:lnTo>
                    <a:pt x="20" y="55"/>
                  </a:lnTo>
                  <a:lnTo>
                    <a:pt x="27" y="61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3" name="Freeform 417"/>
            <p:cNvSpPr>
              <a:spLocks/>
            </p:cNvSpPr>
            <p:nvPr/>
          </p:nvSpPr>
          <p:spPr bwMode="auto">
            <a:xfrm>
              <a:off x="6931025" y="2846388"/>
              <a:ext cx="104775" cy="96837"/>
            </a:xfrm>
            <a:custGeom>
              <a:avLst/>
              <a:gdLst>
                <a:gd name="T0" fmla="*/ 2147483647 w 66"/>
                <a:gd name="T1" fmla="*/ 2147483647 h 61"/>
                <a:gd name="T2" fmla="*/ 2147483647 w 66"/>
                <a:gd name="T3" fmla="*/ 2147483647 h 61"/>
                <a:gd name="T4" fmla="*/ 2147483647 w 66"/>
                <a:gd name="T5" fmla="*/ 2147483647 h 61"/>
                <a:gd name="T6" fmla="*/ 2147483647 w 66"/>
                <a:gd name="T7" fmla="*/ 2147483647 h 61"/>
                <a:gd name="T8" fmla="*/ 2147483647 w 66"/>
                <a:gd name="T9" fmla="*/ 2147483647 h 61"/>
                <a:gd name="T10" fmla="*/ 2147483647 w 66"/>
                <a:gd name="T11" fmla="*/ 2147483647 h 61"/>
                <a:gd name="T12" fmla="*/ 2147483647 w 66"/>
                <a:gd name="T13" fmla="*/ 0 h 61"/>
                <a:gd name="T14" fmla="*/ 2147483647 w 66"/>
                <a:gd name="T15" fmla="*/ 0 h 61"/>
                <a:gd name="T16" fmla="*/ 2147483647 w 66"/>
                <a:gd name="T17" fmla="*/ 0 h 61"/>
                <a:gd name="T18" fmla="*/ 2147483647 w 66"/>
                <a:gd name="T19" fmla="*/ 0 h 61"/>
                <a:gd name="T20" fmla="*/ 2147483647 w 66"/>
                <a:gd name="T21" fmla="*/ 2147483647 h 61"/>
                <a:gd name="T22" fmla="*/ 2147483647 w 66"/>
                <a:gd name="T23" fmla="*/ 2147483647 h 61"/>
                <a:gd name="T24" fmla="*/ 2147483647 w 66"/>
                <a:gd name="T25" fmla="*/ 2147483647 h 61"/>
                <a:gd name="T26" fmla="*/ 2147483647 w 66"/>
                <a:gd name="T27" fmla="*/ 2147483647 h 61"/>
                <a:gd name="T28" fmla="*/ 0 w 66"/>
                <a:gd name="T29" fmla="*/ 2147483647 h 61"/>
                <a:gd name="T30" fmla="*/ 0 w 66"/>
                <a:gd name="T31" fmla="*/ 2147483647 h 61"/>
                <a:gd name="T32" fmla="*/ 0 w 66"/>
                <a:gd name="T33" fmla="*/ 2147483647 h 61"/>
                <a:gd name="T34" fmla="*/ 0 w 66"/>
                <a:gd name="T35" fmla="*/ 2147483647 h 61"/>
                <a:gd name="T36" fmla="*/ 2147483647 w 66"/>
                <a:gd name="T37" fmla="*/ 2147483647 h 61"/>
                <a:gd name="T38" fmla="*/ 2147483647 w 66"/>
                <a:gd name="T39" fmla="*/ 2147483647 h 61"/>
                <a:gd name="T40" fmla="*/ 2147483647 w 66"/>
                <a:gd name="T41" fmla="*/ 2147483647 h 61"/>
                <a:gd name="T42" fmla="*/ 2147483647 w 66"/>
                <a:gd name="T43" fmla="*/ 2147483647 h 61"/>
                <a:gd name="T44" fmla="*/ 2147483647 w 66"/>
                <a:gd name="T45" fmla="*/ 2147483647 h 61"/>
                <a:gd name="T46" fmla="*/ 2147483647 w 66"/>
                <a:gd name="T47" fmla="*/ 2147483647 h 61"/>
                <a:gd name="T48" fmla="*/ 2147483647 w 66"/>
                <a:gd name="T49" fmla="*/ 2147483647 h 61"/>
                <a:gd name="T50" fmla="*/ 2147483647 w 66"/>
                <a:gd name="T51" fmla="*/ 2147483647 h 61"/>
                <a:gd name="T52" fmla="*/ 2147483647 w 66"/>
                <a:gd name="T53" fmla="*/ 2147483647 h 61"/>
                <a:gd name="T54" fmla="*/ 2147483647 w 66"/>
                <a:gd name="T55" fmla="*/ 2147483647 h 61"/>
                <a:gd name="T56" fmla="*/ 2147483647 w 66"/>
                <a:gd name="T57" fmla="*/ 2147483647 h 61"/>
                <a:gd name="T58" fmla="*/ 2147483647 w 66"/>
                <a:gd name="T59" fmla="*/ 2147483647 h 61"/>
                <a:gd name="T60" fmla="*/ 2147483647 w 66"/>
                <a:gd name="T61" fmla="*/ 2147483647 h 61"/>
                <a:gd name="T62" fmla="*/ 2147483647 w 66"/>
                <a:gd name="T63" fmla="*/ 2147483647 h 61"/>
                <a:gd name="T64" fmla="*/ 2147483647 w 66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1"/>
                <a:gd name="T101" fmla="*/ 66 w 6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1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3" y="55"/>
                  </a:lnTo>
                  <a:lnTo>
                    <a:pt x="59" y="49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4" name="Freeform 418"/>
            <p:cNvSpPr>
              <a:spLocks/>
            </p:cNvSpPr>
            <p:nvPr/>
          </p:nvSpPr>
          <p:spPr bwMode="auto">
            <a:xfrm>
              <a:off x="6942138" y="28368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5" name="Freeform 419"/>
            <p:cNvSpPr>
              <a:spLocks/>
            </p:cNvSpPr>
            <p:nvPr/>
          </p:nvSpPr>
          <p:spPr bwMode="auto">
            <a:xfrm>
              <a:off x="7004050" y="4259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6" name="Freeform 420"/>
            <p:cNvSpPr>
              <a:spLocks/>
            </p:cNvSpPr>
            <p:nvPr/>
          </p:nvSpPr>
          <p:spPr bwMode="auto">
            <a:xfrm>
              <a:off x="6786563" y="42783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7" name="Freeform 421"/>
            <p:cNvSpPr>
              <a:spLocks/>
            </p:cNvSpPr>
            <p:nvPr/>
          </p:nvSpPr>
          <p:spPr bwMode="auto">
            <a:xfrm>
              <a:off x="6951663" y="44116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8" name="Freeform 422"/>
            <p:cNvSpPr>
              <a:spLocks/>
            </p:cNvSpPr>
            <p:nvPr/>
          </p:nvSpPr>
          <p:spPr bwMode="auto">
            <a:xfrm>
              <a:off x="7056438" y="42021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69" name="Freeform 423"/>
            <p:cNvSpPr>
              <a:spLocks/>
            </p:cNvSpPr>
            <p:nvPr/>
          </p:nvSpPr>
          <p:spPr bwMode="auto">
            <a:xfrm>
              <a:off x="686911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0" name="Freeform 424"/>
            <p:cNvSpPr>
              <a:spLocks/>
            </p:cNvSpPr>
            <p:nvPr/>
          </p:nvSpPr>
          <p:spPr bwMode="auto">
            <a:xfrm>
              <a:off x="7056438" y="42021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1" name="Freeform 425"/>
            <p:cNvSpPr>
              <a:spLocks/>
            </p:cNvSpPr>
            <p:nvPr/>
          </p:nvSpPr>
          <p:spPr bwMode="auto">
            <a:xfrm>
              <a:off x="6992938" y="4249738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3" y="6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7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6" y="54"/>
                  </a:lnTo>
                  <a:lnTo>
                    <a:pt x="53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2" name="Freeform 426"/>
            <p:cNvSpPr>
              <a:spLocks/>
            </p:cNvSpPr>
            <p:nvPr/>
          </p:nvSpPr>
          <p:spPr bwMode="auto">
            <a:xfrm>
              <a:off x="6869113" y="4354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3" name="Freeform 427"/>
            <p:cNvSpPr>
              <a:spLocks/>
            </p:cNvSpPr>
            <p:nvPr/>
          </p:nvSpPr>
          <p:spPr bwMode="auto">
            <a:xfrm>
              <a:off x="6910388" y="4373563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4" name="Freeform 429"/>
            <p:cNvSpPr>
              <a:spLocks/>
            </p:cNvSpPr>
            <p:nvPr/>
          </p:nvSpPr>
          <p:spPr bwMode="auto">
            <a:xfrm>
              <a:off x="7251700" y="4106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5" name="Freeform 430"/>
            <p:cNvSpPr>
              <a:spLocks/>
            </p:cNvSpPr>
            <p:nvPr/>
          </p:nvSpPr>
          <p:spPr bwMode="auto">
            <a:xfrm>
              <a:off x="7169150" y="4259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6" name="Freeform 431"/>
            <p:cNvSpPr>
              <a:spLocks/>
            </p:cNvSpPr>
            <p:nvPr/>
          </p:nvSpPr>
          <p:spPr bwMode="auto">
            <a:xfrm>
              <a:off x="7251700" y="40878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7" name="Freeform 432"/>
            <p:cNvSpPr>
              <a:spLocks/>
            </p:cNvSpPr>
            <p:nvPr/>
          </p:nvSpPr>
          <p:spPr bwMode="auto">
            <a:xfrm>
              <a:off x="7148513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8" name="Freeform 433"/>
            <p:cNvSpPr>
              <a:spLocks/>
            </p:cNvSpPr>
            <p:nvPr/>
          </p:nvSpPr>
          <p:spPr bwMode="auto">
            <a:xfrm>
              <a:off x="7138988" y="4230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79" name="Freeform 434"/>
            <p:cNvSpPr>
              <a:spLocks/>
            </p:cNvSpPr>
            <p:nvPr/>
          </p:nvSpPr>
          <p:spPr bwMode="auto">
            <a:xfrm>
              <a:off x="7251700" y="4106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0" name="Freeform 435"/>
            <p:cNvSpPr>
              <a:spLocks/>
            </p:cNvSpPr>
            <p:nvPr/>
          </p:nvSpPr>
          <p:spPr bwMode="auto">
            <a:xfrm>
              <a:off x="7138988" y="4173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1" name="Freeform 436"/>
            <p:cNvSpPr>
              <a:spLocks/>
            </p:cNvSpPr>
            <p:nvPr/>
          </p:nvSpPr>
          <p:spPr bwMode="auto">
            <a:xfrm>
              <a:off x="7138988" y="4230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2" name="Freeform 437"/>
            <p:cNvSpPr>
              <a:spLocks/>
            </p:cNvSpPr>
            <p:nvPr/>
          </p:nvSpPr>
          <p:spPr bwMode="auto">
            <a:xfrm>
              <a:off x="7262813" y="4106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3" name="Freeform 438"/>
            <p:cNvSpPr>
              <a:spLocks/>
            </p:cNvSpPr>
            <p:nvPr/>
          </p:nvSpPr>
          <p:spPr bwMode="auto">
            <a:xfrm>
              <a:off x="7148513" y="42402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4" name="Freeform 439"/>
            <p:cNvSpPr>
              <a:spLocks/>
            </p:cNvSpPr>
            <p:nvPr/>
          </p:nvSpPr>
          <p:spPr bwMode="auto">
            <a:xfrm>
              <a:off x="7262813" y="40878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5" name="Freeform 440"/>
            <p:cNvSpPr>
              <a:spLocks/>
            </p:cNvSpPr>
            <p:nvPr/>
          </p:nvSpPr>
          <p:spPr bwMode="auto">
            <a:xfrm>
              <a:off x="7159625" y="42497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6" name="Freeform 441"/>
            <p:cNvSpPr>
              <a:spLocks/>
            </p:cNvSpPr>
            <p:nvPr/>
          </p:nvSpPr>
          <p:spPr bwMode="auto">
            <a:xfrm>
              <a:off x="7097713" y="40782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7" name="Freeform 442"/>
            <p:cNvSpPr>
              <a:spLocks/>
            </p:cNvSpPr>
            <p:nvPr/>
          </p:nvSpPr>
          <p:spPr bwMode="auto">
            <a:xfrm>
              <a:off x="7221538" y="3973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8" name="Freeform 443"/>
            <p:cNvSpPr>
              <a:spLocks/>
            </p:cNvSpPr>
            <p:nvPr/>
          </p:nvSpPr>
          <p:spPr bwMode="auto">
            <a:xfrm>
              <a:off x="7118350" y="40973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89" name="Freeform 444"/>
            <p:cNvSpPr>
              <a:spLocks/>
            </p:cNvSpPr>
            <p:nvPr/>
          </p:nvSpPr>
          <p:spPr bwMode="auto">
            <a:xfrm>
              <a:off x="7242175" y="43640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0" name="Freeform 445"/>
            <p:cNvSpPr>
              <a:spLocks/>
            </p:cNvSpPr>
            <p:nvPr/>
          </p:nvSpPr>
          <p:spPr bwMode="auto">
            <a:xfrm>
              <a:off x="7169150" y="4392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1" name="Freeform 446"/>
            <p:cNvSpPr>
              <a:spLocks/>
            </p:cNvSpPr>
            <p:nvPr/>
          </p:nvSpPr>
          <p:spPr bwMode="auto">
            <a:xfrm>
              <a:off x="7251700" y="4392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2" name="Freeform 447"/>
            <p:cNvSpPr>
              <a:spLocks/>
            </p:cNvSpPr>
            <p:nvPr/>
          </p:nvSpPr>
          <p:spPr bwMode="auto">
            <a:xfrm>
              <a:off x="7231063" y="4402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3" name="Freeform 448"/>
            <p:cNvSpPr>
              <a:spLocks/>
            </p:cNvSpPr>
            <p:nvPr/>
          </p:nvSpPr>
          <p:spPr bwMode="auto">
            <a:xfrm>
              <a:off x="7138988" y="44402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4" name="Freeform 449"/>
            <p:cNvSpPr>
              <a:spLocks/>
            </p:cNvSpPr>
            <p:nvPr/>
          </p:nvSpPr>
          <p:spPr bwMode="auto">
            <a:xfrm>
              <a:off x="7272338" y="43545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5" name="Freeform 450"/>
            <p:cNvSpPr>
              <a:spLocks/>
            </p:cNvSpPr>
            <p:nvPr/>
          </p:nvSpPr>
          <p:spPr bwMode="auto">
            <a:xfrm>
              <a:off x="7251700" y="43830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6" name="Freeform 451"/>
            <p:cNvSpPr>
              <a:spLocks/>
            </p:cNvSpPr>
            <p:nvPr/>
          </p:nvSpPr>
          <p:spPr bwMode="auto">
            <a:xfrm>
              <a:off x="7231063" y="44021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7" name="Freeform 452"/>
            <p:cNvSpPr>
              <a:spLocks/>
            </p:cNvSpPr>
            <p:nvPr/>
          </p:nvSpPr>
          <p:spPr bwMode="auto">
            <a:xfrm>
              <a:off x="7210425" y="43640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8" name="Freeform 453"/>
            <p:cNvSpPr>
              <a:spLocks/>
            </p:cNvSpPr>
            <p:nvPr/>
          </p:nvSpPr>
          <p:spPr bwMode="auto">
            <a:xfrm>
              <a:off x="7221538" y="43640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099" name="Freeform 454"/>
            <p:cNvSpPr>
              <a:spLocks/>
            </p:cNvSpPr>
            <p:nvPr/>
          </p:nvSpPr>
          <p:spPr bwMode="auto">
            <a:xfrm>
              <a:off x="7251700" y="43926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0" name="Freeform 455"/>
            <p:cNvSpPr>
              <a:spLocks/>
            </p:cNvSpPr>
            <p:nvPr/>
          </p:nvSpPr>
          <p:spPr bwMode="auto">
            <a:xfrm>
              <a:off x="7251700" y="43640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1" name="Freeform 456"/>
            <p:cNvSpPr>
              <a:spLocks/>
            </p:cNvSpPr>
            <p:nvPr/>
          </p:nvSpPr>
          <p:spPr bwMode="auto">
            <a:xfrm>
              <a:off x="7107238" y="29622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2" name="Freeform 457"/>
            <p:cNvSpPr>
              <a:spLocks/>
            </p:cNvSpPr>
            <p:nvPr/>
          </p:nvSpPr>
          <p:spPr bwMode="auto">
            <a:xfrm>
              <a:off x="7200900" y="29622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3" name="Freeform 458"/>
            <p:cNvSpPr>
              <a:spLocks/>
            </p:cNvSpPr>
            <p:nvPr/>
          </p:nvSpPr>
          <p:spPr bwMode="auto">
            <a:xfrm>
              <a:off x="7313613" y="29241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4" name="Freeform 459"/>
            <p:cNvSpPr>
              <a:spLocks/>
            </p:cNvSpPr>
            <p:nvPr/>
          </p:nvSpPr>
          <p:spPr bwMode="auto">
            <a:xfrm>
              <a:off x="7221538" y="29813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5" name="Freeform 460"/>
            <p:cNvSpPr>
              <a:spLocks/>
            </p:cNvSpPr>
            <p:nvPr/>
          </p:nvSpPr>
          <p:spPr bwMode="auto">
            <a:xfrm>
              <a:off x="7221538" y="29813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6" name="Freeform 461"/>
            <p:cNvSpPr>
              <a:spLocks/>
            </p:cNvSpPr>
            <p:nvPr/>
          </p:nvSpPr>
          <p:spPr bwMode="auto">
            <a:xfrm>
              <a:off x="7180263" y="31146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7" name="Freeform 462"/>
            <p:cNvSpPr>
              <a:spLocks/>
            </p:cNvSpPr>
            <p:nvPr/>
          </p:nvSpPr>
          <p:spPr bwMode="auto">
            <a:xfrm>
              <a:off x="7148513" y="30099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8" name="Freeform 463"/>
            <p:cNvSpPr>
              <a:spLocks/>
            </p:cNvSpPr>
            <p:nvPr/>
          </p:nvSpPr>
          <p:spPr bwMode="auto">
            <a:xfrm>
              <a:off x="7148513" y="30384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09" name="Freeform 464"/>
            <p:cNvSpPr>
              <a:spLocks/>
            </p:cNvSpPr>
            <p:nvPr/>
          </p:nvSpPr>
          <p:spPr bwMode="auto">
            <a:xfrm>
              <a:off x="7097713" y="2903538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3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0" name="Freeform 465"/>
            <p:cNvSpPr>
              <a:spLocks/>
            </p:cNvSpPr>
            <p:nvPr/>
          </p:nvSpPr>
          <p:spPr bwMode="auto">
            <a:xfrm>
              <a:off x="7324725" y="3057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1" name="Freeform 466"/>
            <p:cNvSpPr>
              <a:spLocks/>
            </p:cNvSpPr>
            <p:nvPr/>
          </p:nvSpPr>
          <p:spPr bwMode="auto">
            <a:xfrm>
              <a:off x="7148513" y="327660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2" name="Freeform 467"/>
            <p:cNvSpPr>
              <a:spLocks/>
            </p:cNvSpPr>
            <p:nvPr/>
          </p:nvSpPr>
          <p:spPr bwMode="auto">
            <a:xfrm>
              <a:off x="7159625" y="27797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3" name="Freeform 468"/>
            <p:cNvSpPr>
              <a:spLocks/>
            </p:cNvSpPr>
            <p:nvPr/>
          </p:nvSpPr>
          <p:spPr bwMode="auto">
            <a:xfrm>
              <a:off x="7138988" y="30194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4" name="Freeform 469"/>
            <p:cNvSpPr>
              <a:spLocks/>
            </p:cNvSpPr>
            <p:nvPr/>
          </p:nvSpPr>
          <p:spPr bwMode="auto">
            <a:xfrm>
              <a:off x="7375525" y="31146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5" name="Freeform 470"/>
            <p:cNvSpPr>
              <a:spLocks/>
            </p:cNvSpPr>
            <p:nvPr/>
          </p:nvSpPr>
          <p:spPr bwMode="auto">
            <a:xfrm>
              <a:off x="7313613" y="2913063"/>
              <a:ext cx="103187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6" y="7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6" name="Freeform 471"/>
            <p:cNvSpPr>
              <a:spLocks/>
            </p:cNvSpPr>
            <p:nvPr/>
          </p:nvSpPr>
          <p:spPr bwMode="auto">
            <a:xfrm>
              <a:off x="7138988" y="30670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7" name="Freeform 472"/>
            <p:cNvSpPr>
              <a:spLocks/>
            </p:cNvSpPr>
            <p:nvPr/>
          </p:nvSpPr>
          <p:spPr bwMode="auto">
            <a:xfrm>
              <a:off x="7292975" y="2913063"/>
              <a:ext cx="103188" cy="96837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6" y="7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3" y="55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3" y="61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5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8" name="Freeform 473"/>
            <p:cNvSpPr>
              <a:spLocks/>
            </p:cNvSpPr>
            <p:nvPr/>
          </p:nvSpPr>
          <p:spPr bwMode="auto">
            <a:xfrm>
              <a:off x="7375525" y="41830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19" name="Freeform 474"/>
            <p:cNvSpPr>
              <a:spLocks/>
            </p:cNvSpPr>
            <p:nvPr/>
          </p:nvSpPr>
          <p:spPr bwMode="auto">
            <a:xfrm>
              <a:off x="7345363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0" name="Freeform 475"/>
            <p:cNvSpPr>
              <a:spLocks/>
            </p:cNvSpPr>
            <p:nvPr/>
          </p:nvSpPr>
          <p:spPr bwMode="auto">
            <a:xfrm>
              <a:off x="7354888" y="4173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1" name="Freeform 476"/>
            <p:cNvSpPr>
              <a:spLocks/>
            </p:cNvSpPr>
            <p:nvPr/>
          </p:nvSpPr>
          <p:spPr bwMode="auto">
            <a:xfrm>
              <a:off x="7324725" y="41830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2" name="Freeform 477"/>
            <p:cNvSpPr>
              <a:spLocks/>
            </p:cNvSpPr>
            <p:nvPr/>
          </p:nvSpPr>
          <p:spPr bwMode="auto">
            <a:xfrm>
              <a:off x="7345363" y="4192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3" name="Freeform 478"/>
            <p:cNvSpPr>
              <a:spLocks/>
            </p:cNvSpPr>
            <p:nvPr/>
          </p:nvSpPr>
          <p:spPr bwMode="auto">
            <a:xfrm>
              <a:off x="7283450" y="41544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4" name="Freeform 479"/>
            <p:cNvSpPr>
              <a:spLocks/>
            </p:cNvSpPr>
            <p:nvPr/>
          </p:nvSpPr>
          <p:spPr bwMode="auto">
            <a:xfrm>
              <a:off x="7345363" y="41640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5" name="Freeform 480"/>
            <p:cNvSpPr>
              <a:spLocks/>
            </p:cNvSpPr>
            <p:nvPr/>
          </p:nvSpPr>
          <p:spPr bwMode="auto">
            <a:xfrm>
              <a:off x="7283450" y="4144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6" name="Freeform 481"/>
            <p:cNvSpPr>
              <a:spLocks/>
            </p:cNvSpPr>
            <p:nvPr/>
          </p:nvSpPr>
          <p:spPr bwMode="auto">
            <a:xfrm>
              <a:off x="7345363" y="42116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7" name="Freeform 482"/>
            <p:cNvSpPr>
              <a:spLocks/>
            </p:cNvSpPr>
            <p:nvPr/>
          </p:nvSpPr>
          <p:spPr bwMode="auto">
            <a:xfrm>
              <a:off x="7354888" y="41640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8" name="Freeform 483"/>
            <p:cNvSpPr>
              <a:spLocks/>
            </p:cNvSpPr>
            <p:nvPr/>
          </p:nvSpPr>
          <p:spPr bwMode="auto">
            <a:xfrm>
              <a:off x="7334250" y="41640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29" name="Freeform 484"/>
            <p:cNvSpPr>
              <a:spLocks/>
            </p:cNvSpPr>
            <p:nvPr/>
          </p:nvSpPr>
          <p:spPr bwMode="auto">
            <a:xfrm>
              <a:off x="7334250" y="42116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0" name="Freeform 485"/>
            <p:cNvSpPr>
              <a:spLocks/>
            </p:cNvSpPr>
            <p:nvPr/>
          </p:nvSpPr>
          <p:spPr bwMode="auto">
            <a:xfrm>
              <a:off x="7283450" y="41449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1" name="Freeform 486"/>
            <p:cNvSpPr>
              <a:spLocks/>
            </p:cNvSpPr>
            <p:nvPr/>
          </p:nvSpPr>
          <p:spPr bwMode="auto">
            <a:xfrm>
              <a:off x="7345363" y="42021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2" name="Freeform 487"/>
            <p:cNvSpPr>
              <a:spLocks/>
            </p:cNvSpPr>
            <p:nvPr/>
          </p:nvSpPr>
          <p:spPr bwMode="auto">
            <a:xfrm>
              <a:off x="7345363" y="4192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3" name="Freeform 488"/>
            <p:cNvSpPr>
              <a:spLocks/>
            </p:cNvSpPr>
            <p:nvPr/>
          </p:nvSpPr>
          <p:spPr bwMode="auto">
            <a:xfrm>
              <a:off x="7345363" y="41735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4" name="Freeform 489"/>
            <p:cNvSpPr>
              <a:spLocks/>
            </p:cNvSpPr>
            <p:nvPr/>
          </p:nvSpPr>
          <p:spPr bwMode="auto">
            <a:xfrm>
              <a:off x="7366000" y="41640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5" name="Freeform 490"/>
            <p:cNvSpPr>
              <a:spLocks/>
            </p:cNvSpPr>
            <p:nvPr/>
          </p:nvSpPr>
          <p:spPr bwMode="auto">
            <a:xfrm>
              <a:off x="7366000" y="41735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6" name="Freeform 491"/>
            <p:cNvSpPr>
              <a:spLocks/>
            </p:cNvSpPr>
            <p:nvPr/>
          </p:nvSpPr>
          <p:spPr bwMode="auto">
            <a:xfrm>
              <a:off x="7283450" y="413543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7" name="Freeform 492"/>
            <p:cNvSpPr>
              <a:spLocks/>
            </p:cNvSpPr>
            <p:nvPr/>
          </p:nvSpPr>
          <p:spPr bwMode="auto">
            <a:xfrm>
              <a:off x="734536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8" name="Freeform 493"/>
            <p:cNvSpPr>
              <a:spLocks/>
            </p:cNvSpPr>
            <p:nvPr/>
          </p:nvSpPr>
          <p:spPr bwMode="auto">
            <a:xfrm>
              <a:off x="7345363" y="41830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39" name="Freeform 494"/>
            <p:cNvSpPr>
              <a:spLocks/>
            </p:cNvSpPr>
            <p:nvPr/>
          </p:nvSpPr>
          <p:spPr bwMode="auto">
            <a:xfrm>
              <a:off x="7272338" y="41259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0" name="Freeform 495"/>
            <p:cNvSpPr>
              <a:spLocks/>
            </p:cNvSpPr>
            <p:nvPr/>
          </p:nvSpPr>
          <p:spPr bwMode="auto">
            <a:xfrm>
              <a:off x="7272338" y="412591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1" name="Freeform 496"/>
            <p:cNvSpPr>
              <a:spLocks/>
            </p:cNvSpPr>
            <p:nvPr/>
          </p:nvSpPr>
          <p:spPr bwMode="auto">
            <a:xfrm>
              <a:off x="7283450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2" name="Freeform 497"/>
            <p:cNvSpPr>
              <a:spLocks/>
            </p:cNvSpPr>
            <p:nvPr/>
          </p:nvSpPr>
          <p:spPr bwMode="auto">
            <a:xfrm>
              <a:off x="7283450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3" name="Freeform 498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4" name="Freeform 499"/>
            <p:cNvSpPr>
              <a:spLocks/>
            </p:cNvSpPr>
            <p:nvPr/>
          </p:nvSpPr>
          <p:spPr bwMode="auto">
            <a:xfrm>
              <a:off x="7272338" y="4106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5" name="Freeform 500"/>
            <p:cNvSpPr>
              <a:spLocks/>
            </p:cNvSpPr>
            <p:nvPr/>
          </p:nvSpPr>
          <p:spPr bwMode="auto">
            <a:xfrm>
              <a:off x="7396163" y="40973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6" name="Freeform 501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7" name="Freeform 502"/>
            <p:cNvSpPr>
              <a:spLocks/>
            </p:cNvSpPr>
            <p:nvPr/>
          </p:nvSpPr>
          <p:spPr bwMode="auto">
            <a:xfrm>
              <a:off x="7272338" y="41068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8" name="Freeform 503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49" name="Freeform 504"/>
            <p:cNvSpPr>
              <a:spLocks/>
            </p:cNvSpPr>
            <p:nvPr/>
          </p:nvSpPr>
          <p:spPr bwMode="auto">
            <a:xfrm>
              <a:off x="7283450" y="41068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0" name="Freeform 505"/>
            <p:cNvSpPr>
              <a:spLocks/>
            </p:cNvSpPr>
            <p:nvPr/>
          </p:nvSpPr>
          <p:spPr bwMode="auto">
            <a:xfrm>
              <a:off x="727233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1" name="Freeform 506"/>
            <p:cNvSpPr>
              <a:spLocks/>
            </p:cNvSpPr>
            <p:nvPr/>
          </p:nvSpPr>
          <p:spPr bwMode="auto">
            <a:xfrm>
              <a:off x="727233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2" name="Freeform 507"/>
            <p:cNvSpPr>
              <a:spLocks/>
            </p:cNvSpPr>
            <p:nvPr/>
          </p:nvSpPr>
          <p:spPr bwMode="auto">
            <a:xfrm>
              <a:off x="727233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3" name="Freeform 508"/>
            <p:cNvSpPr>
              <a:spLocks/>
            </p:cNvSpPr>
            <p:nvPr/>
          </p:nvSpPr>
          <p:spPr bwMode="auto">
            <a:xfrm>
              <a:off x="7272338" y="41163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4" name="Freeform 509"/>
            <p:cNvSpPr>
              <a:spLocks/>
            </p:cNvSpPr>
            <p:nvPr/>
          </p:nvSpPr>
          <p:spPr bwMode="auto">
            <a:xfrm>
              <a:off x="7292975" y="41259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5" name="Freeform 510"/>
            <p:cNvSpPr>
              <a:spLocks/>
            </p:cNvSpPr>
            <p:nvPr/>
          </p:nvSpPr>
          <p:spPr bwMode="auto">
            <a:xfrm>
              <a:off x="7292975" y="41163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6" name="Freeform 511"/>
            <p:cNvSpPr>
              <a:spLocks/>
            </p:cNvSpPr>
            <p:nvPr/>
          </p:nvSpPr>
          <p:spPr bwMode="auto">
            <a:xfrm>
              <a:off x="7407275" y="40687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7" name="Freeform 512"/>
            <p:cNvSpPr>
              <a:spLocks/>
            </p:cNvSpPr>
            <p:nvPr/>
          </p:nvSpPr>
          <p:spPr bwMode="auto">
            <a:xfrm>
              <a:off x="7272338" y="413543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8" name="Freeform 513"/>
            <p:cNvSpPr>
              <a:spLocks/>
            </p:cNvSpPr>
            <p:nvPr/>
          </p:nvSpPr>
          <p:spPr bwMode="auto">
            <a:xfrm>
              <a:off x="7221538" y="38115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59" name="Freeform 514"/>
            <p:cNvSpPr>
              <a:spLocks/>
            </p:cNvSpPr>
            <p:nvPr/>
          </p:nvSpPr>
          <p:spPr bwMode="auto">
            <a:xfrm>
              <a:off x="7159625" y="385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0" name="Freeform 515"/>
            <p:cNvSpPr>
              <a:spLocks/>
            </p:cNvSpPr>
            <p:nvPr/>
          </p:nvSpPr>
          <p:spPr bwMode="auto">
            <a:xfrm>
              <a:off x="7159625" y="387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1" name="Freeform 516"/>
            <p:cNvSpPr>
              <a:spLocks/>
            </p:cNvSpPr>
            <p:nvPr/>
          </p:nvSpPr>
          <p:spPr bwMode="auto">
            <a:xfrm>
              <a:off x="7304088" y="3486150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2" name="Freeform 517"/>
            <p:cNvSpPr>
              <a:spLocks/>
            </p:cNvSpPr>
            <p:nvPr/>
          </p:nvSpPr>
          <p:spPr bwMode="auto">
            <a:xfrm>
              <a:off x="7416800" y="34194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3" name="Freeform 518"/>
            <p:cNvSpPr>
              <a:spLocks/>
            </p:cNvSpPr>
            <p:nvPr/>
          </p:nvSpPr>
          <p:spPr bwMode="auto">
            <a:xfrm>
              <a:off x="7396163" y="3849688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4" name="Freeform 519"/>
            <p:cNvSpPr>
              <a:spLocks/>
            </p:cNvSpPr>
            <p:nvPr/>
          </p:nvSpPr>
          <p:spPr bwMode="auto">
            <a:xfrm>
              <a:off x="7499350" y="3448050"/>
              <a:ext cx="104775" cy="9525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0 h 60"/>
                <a:gd name="T14" fmla="*/ 2147483647 w 66"/>
                <a:gd name="T15" fmla="*/ 0 h 60"/>
                <a:gd name="T16" fmla="*/ 2147483647 w 66"/>
                <a:gd name="T17" fmla="*/ 0 h 60"/>
                <a:gd name="T18" fmla="*/ 2147483647 w 66"/>
                <a:gd name="T19" fmla="*/ 0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2147483647 h 60"/>
                <a:gd name="T28" fmla="*/ 0 w 66"/>
                <a:gd name="T29" fmla="*/ 2147483647 h 60"/>
                <a:gd name="T30" fmla="*/ 0 w 66"/>
                <a:gd name="T31" fmla="*/ 2147483647 h 60"/>
                <a:gd name="T32" fmla="*/ 0 w 66"/>
                <a:gd name="T33" fmla="*/ 2147483647 h 60"/>
                <a:gd name="T34" fmla="*/ 0 w 66"/>
                <a:gd name="T35" fmla="*/ 2147483647 h 60"/>
                <a:gd name="T36" fmla="*/ 2147483647 w 66"/>
                <a:gd name="T37" fmla="*/ 2147483647 h 60"/>
                <a:gd name="T38" fmla="*/ 2147483647 w 66"/>
                <a:gd name="T39" fmla="*/ 2147483647 h 60"/>
                <a:gd name="T40" fmla="*/ 2147483647 w 66"/>
                <a:gd name="T41" fmla="*/ 2147483647 h 60"/>
                <a:gd name="T42" fmla="*/ 2147483647 w 66"/>
                <a:gd name="T43" fmla="*/ 2147483647 h 60"/>
                <a:gd name="T44" fmla="*/ 2147483647 w 66"/>
                <a:gd name="T45" fmla="*/ 2147483647 h 60"/>
                <a:gd name="T46" fmla="*/ 2147483647 w 66"/>
                <a:gd name="T47" fmla="*/ 2147483647 h 60"/>
                <a:gd name="T48" fmla="*/ 2147483647 w 66"/>
                <a:gd name="T49" fmla="*/ 2147483647 h 60"/>
                <a:gd name="T50" fmla="*/ 2147483647 w 66"/>
                <a:gd name="T51" fmla="*/ 2147483647 h 60"/>
                <a:gd name="T52" fmla="*/ 2147483647 w 66"/>
                <a:gd name="T53" fmla="*/ 2147483647 h 60"/>
                <a:gd name="T54" fmla="*/ 2147483647 w 66"/>
                <a:gd name="T55" fmla="*/ 2147483647 h 60"/>
                <a:gd name="T56" fmla="*/ 2147483647 w 66"/>
                <a:gd name="T57" fmla="*/ 2147483647 h 60"/>
                <a:gd name="T58" fmla="*/ 2147483647 w 66"/>
                <a:gd name="T59" fmla="*/ 2147483647 h 60"/>
                <a:gd name="T60" fmla="*/ 2147483647 w 66"/>
                <a:gd name="T61" fmla="*/ 2147483647 h 60"/>
                <a:gd name="T62" fmla="*/ 2147483647 w 66"/>
                <a:gd name="T63" fmla="*/ 2147483647 h 60"/>
                <a:gd name="T64" fmla="*/ 2147483647 w 66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0"/>
                <a:gd name="T101" fmla="*/ 66 w 66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0">
                  <a:moveTo>
                    <a:pt x="66" y="30"/>
                  </a:moveTo>
                  <a:lnTo>
                    <a:pt x="66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6" y="36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5" name="Freeform 520"/>
            <p:cNvSpPr>
              <a:spLocks/>
            </p:cNvSpPr>
            <p:nvPr/>
          </p:nvSpPr>
          <p:spPr bwMode="auto">
            <a:xfrm>
              <a:off x="7242175" y="334327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6" name="Freeform 521"/>
            <p:cNvSpPr>
              <a:spLocks/>
            </p:cNvSpPr>
            <p:nvPr/>
          </p:nvSpPr>
          <p:spPr bwMode="auto">
            <a:xfrm>
              <a:off x="7159625" y="3849688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7" name="Freeform 522"/>
            <p:cNvSpPr>
              <a:spLocks/>
            </p:cNvSpPr>
            <p:nvPr/>
          </p:nvSpPr>
          <p:spPr bwMode="auto">
            <a:xfrm>
              <a:off x="7386638" y="33242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8" name="Freeform 523"/>
            <p:cNvSpPr>
              <a:spLocks/>
            </p:cNvSpPr>
            <p:nvPr/>
          </p:nvSpPr>
          <p:spPr bwMode="auto">
            <a:xfrm>
              <a:off x="7366000" y="33909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69" name="Freeform 524"/>
            <p:cNvSpPr>
              <a:spLocks/>
            </p:cNvSpPr>
            <p:nvPr/>
          </p:nvSpPr>
          <p:spPr bwMode="auto">
            <a:xfrm>
              <a:off x="7366000" y="34004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0" name="Freeform 525"/>
            <p:cNvSpPr>
              <a:spLocks/>
            </p:cNvSpPr>
            <p:nvPr/>
          </p:nvSpPr>
          <p:spPr bwMode="auto">
            <a:xfrm>
              <a:off x="7489825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1" name="Freeform 526"/>
            <p:cNvSpPr>
              <a:spLocks/>
            </p:cNvSpPr>
            <p:nvPr/>
          </p:nvSpPr>
          <p:spPr bwMode="auto">
            <a:xfrm>
              <a:off x="7604125" y="3438525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2" name="Freeform 527"/>
            <p:cNvSpPr>
              <a:spLocks/>
            </p:cNvSpPr>
            <p:nvPr/>
          </p:nvSpPr>
          <p:spPr bwMode="auto">
            <a:xfrm>
              <a:off x="7531100" y="3390900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3" name="Freeform 528"/>
            <p:cNvSpPr>
              <a:spLocks/>
            </p:cNvSpPr>
            <p:nvPr/>
          </p:nvSpPr>
          <p:spPr bwMode="auto">
            <a:xfrm>
              <a:off x="7169150" y="387826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4" name="Freeform 529"/>
            <p:cNvSpPr>
              <a:spLocks/>
            </p:cNvSpPr>
            <p:nvPr/>
          </p:nvSpPr>
          <p:spPr bwMode="auto">
            <a:xfrm>
              <a:off x="7148513" y="3916363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9" y="18"/>
                  </a:lnTo>
                  <a:lnTo>
                    <a:pt x="59" y="1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6" y="60"/>
                  </a:lnTo>
                  <a:lnTo>
                    <a:pt x="33" y="60"/>
                  </a:lnTo>
                  <a:lnTo>
                    <a:pt x="39" y="60"/>
                  </a:lnTo>
                  <a:lnTo>
                    <a:pt x="46" y="54"/>
                  </a:lnTo>
                  <a:lnTo>
                    <a:pt x="52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5" name="Freeform 530"/>
            <p:cNvSpPr>
              <a:spLocks/>
            </p:cNvSpPr>
            <p:nvPr/>
          </p:nvSpPr>
          <p:spPr bwMode="auto">
            <a:xfrm>
              <a:off x="7159625" y="385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6" name="Freeform 531"/>
            <p:cNvSpPr>
              <a:spLocks/>
            </p:cNvSpPr>
            <p:nvPr/>
          </p:nvSpPr>
          <p:spPr bwMode="auto">
            <a:xfrm>
              <a:off x="7304088" y="360997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7" name="Freeform 532"/>
            <p:cNvSpPr>
              <a:spLocks/>
            </p:cNvSpPr>
            <p:nvPr/>
          </p:nvSpPr>
          <p:spPr bwMode="auto">
            <a:xfrm>
              <a:off x="7324725" y="37052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8" name="Freeform 533"/>
            <p:cNvSpPr>
              <a:spLocks/>
            </p:cNvSpPr>
            <p:nvPr/>
          </p:nvSpPr>
          <p:spPr bwMode="auto">
            <a:xfrm>
              <a:off x="7159625" y="3859213"/>
              <a:ext cx="103188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79" name="Freeform 534"/>
            <p:cNvSpPr>
              <a:spLocks/>
            </p:cNvSpPr>
            <p:nvPr/>
          </p:nvSpPr>
          <p:spPr bwMode="auto">
            <a:xfrm>
              <a:off x="7262813" y="3362325"/>
              <a:ext cx="103187" cy="95250"/>
            </a:xfrm>
            <a:custGeom>
              <a:avLst/>
              <a:gdLst>
                <a:gd name="T0" fmla="*/ 2147483647 w 65"/>
                <a:gd name="T1" fmla="*/ 2147483647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0 h 60"/>
                <a:gd name="T14" fmla="*/ 2147483647 w 65"/>
                <a:gd name="T15" fmla="*/ 0 h 60"/>
                <a:gd name="T16" fmla="*/ 2147483647 w 65"/>
                <a:gd name="T17" fmla="*/ 0 h 60"/>
                <a:gd name="T18" fmla="*/ 2147483647 w 65"/>
                <a:gd name="T19" fmla="*/ 0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0 w 65"/>
                <a:gd name="T29" fmla="*/ 2147483647 h 60"/>
                <a:gd name="T30" fmla="*/ 0 w 65"/>
                <a:gd name="T31" fmla="*/ 2147483647 h 60"/>
                <a:gd name="T32" fmla="*/ 0 w 65"/>
                <a:gd name="T33" fmla="*/ 2147483647 h 60"/>
                <a:gd name="T34" fmla="*/ 0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2147483647 h 60"/>
                <a:gd name="T48" fmla="*/ 2147483647 w 65"/>
                <a:gd name="T49" fmla="*/ 2147483647 h 60"/>
                <a:gd name="T50" fmla="*/ 2147483647 w 65"/>
                <a:gd name="T51" fmla="*/ 2147483647 h 60"/>
                <a:gd name="T52" fmla="*/ 2147483647 w 65"/>
                <a:gd name="T53" fmla="*/ 2147483647 h 60"/>
                <a:gd name="T54" fmla="*/ 2147483647 w 65"/>
                <a:gd name="T55" fmla="*/ 2147483647 h 60"/>
                <a:gd name="T56" fmla="*/ 2147483647 w 65"/>
                <a:gd name="T57" fmla="*/ 2147483647 h 60"/>
                <a:gd name="T58" fmla="*/ 2147483647 w 65"/>
                <a:gd name="T59" fmla="*/ 2147483647 h 60"/>
                <a:gd name="T60" fmla="*/ 2147483647 w 65"/>
                <a:gd name="T61" fmla="*/ 2147483647 h 60"/>
                <a:gd name="T62" fmla="*/ 2147483647 w 65"/>
                <a:gd name="T63" fmla="*/ 2147483647 h 60"/>
                <a:gd name="T64" fmla="*/ 2147483647 w 65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0"/>
                <a:gd name="T101" fmla="*/ 65 w 65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0">
                  <a:moveTo>
                    <a:pt x="65" y="30"/>
                  </a:moveTo>
                  <a:lnTo>
                    <a:pt x="65" y="24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4"/>
                  </a:lnTo>
                  <a:lnTo>
                    <a:pt x="52" y="54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65" y="36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4180" name="Freeform 535"/>
            <p:cNvSpPr>
              <a:spLocks/>
            </p:cNvSpPr>
            <p:nvPr/>
          </p:nvSpPr>
          <p:spPr bwMode="auto">
            <a:xfrm>
              <a:off x="7283450" y="3743325"/>
              <a:ext cx="103188" cy="96838"/>
            </a:xfrm>
            <a:custGeom>
              <a:avLst/>
              <a:gdLst>
                <a:gd name="T0" fmla="*/ 2147483647 w 65"/>
                <a:gd name="T1" fmla="*/ 2147483647 h 61"/>
                <a:gd name="T2" fmla="*/ 2147483647 w 65"/>
                <a:gd name="T3" fmla="*/ 2147483647 h 61"/>
                <a:gd name="T4" fmla="*/ 2147483647 w 65"/>
                <a:gd name="T5" fmla="*/ 2147483647 h 61"/>
                <a:gd name="T6" fmla="*/ 2147483647 w 65"/>
                <a:gd name="T7" fmla="*/ 2147483647 h 61"/>
                <a:gd name="T8" fmla="*/ 2147483647 w 65"/>
                <a:gd name="T9" fmla="*/ 2147483647 h 61"/>
                <a:gd name="T10" fmla="*/ 2147483647 w 65"/>
                <a:gd name="T11" fmla="*/ 2147483647 h 61"/>
                <a:gd name="T12" fmla="*/ 2147483647 w 65"/>
                <a:gd name="T13" fmla="*/ 0 h 61"/>
                <a:gd name="T14" fmla="*/ 2147483647 w 65"/>
                <a:gd name="T15" fmla="*/ 0 h 61"/>
                <a:gd name="T16" fmla="*/ 2147483647 w 65"/>
                <a:gd name="T17" fmla="*/ 0 h 61"/>
                <a:gd name="T18" fmla="*/ 2147483647 w 65"/>
                <a:gd name="T19" fmla="*/ 0 h 61"/>
                <a:gd name="T20" fmla="*/ 2147483647 w 65"/>
                <a:gd name="T21" fmla="*/ 2147483647 h 61"/>
                <a:gd name="T22" fmla="*/ 2147483647 w 65"/>
                <a:gd name="T23" fmla="*/ 2147483647 h 61"/>
                <a:gd name="T24" fmla="*/ 2147483647 w 65"/>
                <a:gd name="T25" fmla="*/ 2147483647 h 61"/>
                <a:gd name="T26" fmla="*/ 2147483647 w 65"/>
                <a:gd name="T27" fmla="*/ 2147483647 h 61"/>
                <a:gd name="T28" fmla="*/ 0 w 65"/>
                <a:gd name="T29" fmla="*/ 2147483647 h 61"/>
                <a:gd name="T30" fmla="*/ 0 w 65"/>
                <a:gd name="T31" fmla="*/ 2147483647 h 61"/>
                <a:gd name="T32" fmla="*/ 0 w 65"/>
                <a:gd name="T33" fmla="*/ 2147483647 h 61"/>
                <a:gd name="T34" fmla="*/ 0 w 65"/>
                <a:gd name="T35" fmla="*/ 2147483647 h 61"/>
                <a:gd name="T36" fmla="*/ 2147483647 w 65"/>
                <a:gd name="T37" fmla="*/ 2147483647 h 61"/>
                <a:gd name="T38" fmla="*/ 2147483647 w 65"/>
                <a:gd name="T39" fmla="*/ 2147483647 h 61"/>
                <a:gd name="T40" fmla="*/ 2147483647 w 65"/>
                <a:gd name="T41" fmla="*/ 2147483647 h 61"/>
                <a:gd name="T42" fmla="*/ 2147483647 w 65"/>
                <a:gd name="T43" fmla="*/ 2147483647 h 61"/>
                <a:gd name="T44" fmla="*/ 2147483647 w 65"/>
                <a:gd name="T45" fmla="*/ 2147483647 h 61"/>
                <a:gd name="T46" fmla="*/ 2147483647 w 65"/>
                <a:gd name="T47" fmla="*/ 2147483647 h 61"/>
                <a:gd name="T48" fmla="*/ 2147483647 w 65"/>
                <a:gd name="T49" fmla="*/ 2147483647 h 61"/>
                <a:gd name="T50" fmla="*/ 2147483647 w 65"/>
                <a:gd name="T51" fmla="*/ 2147483647 h 61"/>
                <a:gd name="T52" fmla="*/ 2147483647 w 65"/>
                <a:gd name="T53" fmla="*/ 2147483647 h 61"/>
                <a:gd name="T54" fmla="*/ 2147483647 w 65"/>
                <a:gd name="T55" fmla="*/ 2147483647 h 61"/>
                <a:gd name="T56" fmla="*/ 2147483647 w 65"/>
                <a:gd name="T57" fmla="*/ 2147483647 h 61"/>
                <a:gd name="T58" fmla="*/ 2147483647 w 65"/>
                <a:gd name="T59" fmla="*/ 2147483647 h 61"/>
                <a:gd name="T60" fmla="*/ 2147483647 w 65"/>
                <a:gd name="T61" fmla="*/ 2147483647 h 61"/>
                <a:gd name="T62" fmla="*/ 2147483647 w 65"/>
                <a:gd name="T63" fmla="*/ 2147483647 h 61"/>
                <a:gd name="T64" fmla="*/ 2147483647 w 65"/>
                <a:gd name="T65" fmla="*/ 214748364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1"/>
                <a:gd name="T101" fmla="*/ 65 w 6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1">
                  <a:moveTo>
                    <a:pt x="65" y="31"/>
                  </a:moveTo>
                  <a:lnTo>
                    <a:pt x="65" y="25"/>
                  </a:lnTo>
                  <a:lnTo>
                    <a:pt x="58" y="19"/>
                  </a:lnTo>
                  <a:lnTo>
                    <a:pt x="58" y="13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6" y="61"/>
                  </a:lnTo>
                  <a:lnTo>
                    <a:pt x="32" y="61"/>
                  </a:lnTo>
                  <a:lnTo>
                    <a:pt x="39" y="61"/>
                  </a:lnTo>
                  <a:lnTo>
                    <a:pt x="45" y="55"/>
                  </a:lnTo>
                  <a:lnTo>
                    <a:pt x="52" y="55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65" y="37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34" name="TextBox 53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33083" y="489790"/>
            <a:ext cx="90691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Cover = Homogeneous, background Pb</a:t>
            </a:r>
            <a:endParaRPr lang="en-AU" dirty="0"/>
          </a:p>
        </p:txBody>
      </p:sp>
      <p:sp>
        <p:nvSpPr>
          <p:cNvPr id="533" name="Footer Placeholder 5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091431" y="1423112"/>
            <a:ext cx="7577034" cy="4829182"/>
            <a:chOff x="2173473" y="1825840"/>
            <a:chExt cx="4663891" cy="3219246"/>
          </a:xfrm>
        </p:grpSpPr>
        <p:sp>
          <p:nvSpPr>
            <p:cNvPr id="16387" name="Freeform 6"/>
            <p:cNvSpPr>
              <a:spLocks/>
            </p:cNvSpPr>
            <p:nvPr/>
          </p:nvSpPr>
          <p:spPr bwMode="auto">
            <a:xfrm>
              <a:off x="2609851" y="2011363"/>
              <a:ext cx="4225925" cy="2611437"/>
            </a:xfrm>
            <a:custGeom>
              <a:avLst/>
              <a:gdLst>
                <a:gd name="T0" fmla="*/ 0 w 10440"/>
                <a:gd name="T1" fmla="*/ 0 h 6444"/>
                <a:gd name="T2" fmla="*/ 0 w 10440"/>
                <a:gd name="T3" fmla="*/ 6444 h 6444"/>
                <a:gd name="T4" fmla="*/ 10440 w 10440"/>
                <a:gd name="T5" fmla="*/ 6444 h 6444"/>
                <a:gd name="T6" fmla="*/ 0 60000 65536"/>
                <a:gd name="T7" fmla="*/ 0 60000 65536"/>
                <a:gd name="T8" fmla="*/ 0 60000 65536"/>
                <a:gd name="T9" fmla="*/ 0 w 10440"/>
                <a:gd name="T10" fmla="*/ 0 h 6444"/>
                <a:gd name="T11" fmla="*/ 10440 w 10440"/>
                <a:gd name="T12" fmla="*/ 6444 h 6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0" h="6444">
                  <a:moveTo>
                    <a:pt x="0" y="0"/>
                  </a:moveTo>
                  <a:lnTo>
                    <a:pt x="0" y="6444"/>
                  </a:lnTo>
                  <a:lnTo>
                    <a:pt x="10440" y="644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388" name="Rectangle 7"/>
            <p:cNvSpPr>
              <a:spLocks noChangeArrowheads="1"/>
            </p:cNvSpPr>
            <p:nvPr/>
          </p:nvSpPr>
          <p:spPr bwMode="auto">
            <a:xfrm>
              <a:off x="3447308" y="1825840"/>
              <a:ext cx="1365154" cy="13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Weld Range – Western Australia</a:t>
              </a:r>
              <a:endParaRPr lang="en-US"/>
            </a:p>
          </p:txBody>
        </p:sp>
        <p:sp>
          <p:nvSpPr>
            <p:cNvPr id="16389" name="Rectangle 8"/>
            <p:cNvSpPr>
              <a:spLocks noChangeArrowheads="1"/>
            </p:cNvSpPr>
            <p:nvPr/>
          </p:nvSpPr>
          <p:spPr bwMode="auto">
            <a:xfrm>
              <a:off x="4344988" y="4911725"/>
              <a:ext cx="82882" cy="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206</a:t>
              </a:r>
              <a:endParaRPr lang="en-US"/>
            </a:p>
          </p:txBody>
        </p:sp>
        <p:sp>
          <p:nvSpPr>
            <p:cNvPr id="16390" name="Rectangle 9"/>
            <p:cNvSpPr>
              <a:spLocks noChangeArrowheads="1"/>
            </p:cNvSpPr>
            <p:nvPr/>
          </p:nvSpPr>
          <p:spPr bwMode="auto">
            <a:xfrm>
              <a:off x="4745038" y="4911725"/>
              <a:ext cx="82882" cy="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204</a:t>
              </a:r>
              <a:endParaRPr lang="en-US"/>
            </a:p>
          </p:txBody>
        </p:sp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4494213" y="4911725"/>
              <a:ext cx="153924" cy="13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Pb/</a:t>
              </a:r>
              <a:endParaRPr lang="en-US"/>
            </a:p>
          </p:txBody>
        </p:sp>
        <p:sp>
          <p:nvSpPr>
            <p:cNvPr id="16392" name="Rectangle 11"/>
            <p:cNvSpPr>
              <a:spLocks noChangeArrowheads="1"/>
            </p:cNvSpPr>
            <p:nvPr/>
          </p:nvSpPr>
          <p:spPr bwMode="auto">
            <a:xfrm>
              <a:off x="4894263" y="4911725"/>
              <a:ext cx="109524" cy="133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</a:t>
              </a:r>
              <a:endParaRPr lang="en-US"/>
            </a:p>
          </p:txBody>
        </p:sp>
        <p:sp>
          <p:nvSpPr>
            <p:cNvPr id="16393" name="Rectangle 12"/>
            <p:cNvSpPr>
              <a:spLocks noChangeArrowheads="1"/>
            </p:cNvSpPr>
            <p:nvPr/>
          </p:nvSpPr>
          <p:spPr bwMode="auto">
            <a:xfrm rot="16200000">
              <a:off x="2161745" y="3565707"/>
              <a:ext cx="89762" cy="6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207</a:t>
              </a:r>
              <a:endParaRPr lang="en-US"/>
            </a:p>
          </p:txBody>
        </p:sp>
        <p:sp>
          <p:nvSpPr>
            <p:cNvPr id="16394" name="Rectangle 13"/>
            <p:cNvSpPr>
              <a:spLocks noChangeArrowheads="1"/>
            </p:cNvSpPr>
            <p:nvPr/>
          </p:nvSpPr>
          <p:spPr bwMode="auto">
            <a:xfrm rot="16200000">
              <a:off x="2161745" y="3165659"/>
              <a:ext cx="89762" cy="6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204</a:t>
              </a:r>
              <a:endParaRPr lang="en-US"/>
            </a:p>
          </p:txBody>
        </p:sp>
        <p:sp>
          <p:nvSpPr>
            <p:cNvPr id="16395" name="Rectangle 14"/>
            <p:cNvSpPr>
              <a:spLocks noChangeArrowheads="1"/>
            </p:cNvSpPr>
            <p:nvPr/>
          </p:nvSpPr>
          <p:spPr bwMode="auto">
            <a:xfrm rot="16200000">
              <a:off x="2174868" y="3316629"/>
              <a:ext cx="166701" cy="12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Pb/</a:t>
              </a:r>
              <a:endParaRPr lang="en-US"/>
            </a:p>
          </p:txBody>
        </p:sp>
        <p:sp>
          <p:nvSpPr>
            <p:cNvPr id="16396" name="Rectangle 15"/>
            <p:cNvSpPr>
              <a:spLocks noChangeArrowheads="1"/>
            </p:cNvSpPr>
            <p:nvPr/>
          </p:nvSpPr>
          <p:spPr bwMode="auto">
            <a:xfrm rot="16200000">
              <a:off x="2199705" y="2938804"/>
              <a:ext cx="118615" cy="12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</a:t>
              </a:r>
              <a:endParaRPr lang="en-US"/>
            </a:p>
          </p:txBody>
        </p:sp>
        <p:sp>
          <p:nvSpPr>
            <p:cNvPr id="16397" name="Rectangle 16"/>
            <p:cNvSpPr>
              <a:spLocks noChangeArrowheads="1"/>
            </p:cNvSpPr>
            <p:nvPr/>
          </p:nvSpPr>
          <p:spPr bwMode="auto">
            <a:xfrm>
              <a:off x="2457452" y="464502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13.0</a:t>
              </a:r>
              <a:endParaRPr lang="en-US"/>
            </a:p>
          </p:txBody>
        </p:sp>
        <p:sp>
          <p:nvSpPr>
            <p:cNvPr id="16398" name="Rectangle 17"/>
            <p:cNvSpPr>
              <a:spLocks noChangeArrowheads="1"/>
            </p:cNvSpPr>
            <p:nvPr/>
          </p:nvSpPr>
          <p:spPr bwMode="auto">
            <a:xfrm>
              <a:off x="3302001" y="464502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14.4</a:t>
              </a:r>
              <a:endParaRPr lang="en-US"/>
            </a:p>
          </p:txBody>
        </p:sp>
        <p:sp>
          <p:nvSpPr>
            <p:cNvPr id="16399" name="Rectangle 18"/>
            <p:cNvSpPr>
              <a:spLocks noChangeArrowheads="1"/>
            </p:cNvSpPr>
            <p:nvPr/>
          </p:nvSpPr>
          <p:spPr bwMode="auto">
            <a:xfrm>
              <a:off x="4146552" y="464502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15.8</a:t>
              </a:r>
              <a:endParaRPr lang="en-US"/>
            </a:p>
          </p:txBody>
        </p:sp>
        <p:sp>
          <p:nvSpPr>
            <p:cNvPr id="16400" name="Rectangle 19"/>
            <p:cNvSpPr>
              <a:spLocks noChangeArrowheads="1"/>
            </p:cNvSpPr>
            <p:nvPr/>
          </p:nvSpPr>
          <p:spPr bwMode="auto">
            <a:xfrm>
              <a:off x="4992689" y="464502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17.2</a:t>
              </a:r>
              <a:endParaRPr lang="en-US"/>
            </a:p>
          </p:txBody>
        </p:sp>
        <p:sp>
          <p:nvSpPr>
            <p:cNvPr id="16401" name="Rectangle 20"/>
            <p:cNvSpPr>
              <a:spLocks noChangeArrowheads="1"/>
            </p:cNvSpPr>
            <p:nvPr/>
          </p:nvSpPr>
          <p:spPr bwMode="auto">
            <a:xfrm>
              <a:off x="5837239" y="464502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18.6</a:t>
              </a:r>
              <a:endParaRPr lang="en-US"/>
            </a:p>
          </p:txBody>
        </p:sp>
        <p:sp>
          <p:nvSpPr>
            <p:cNvPr id="16402" name="Rectangle 21"/>
            <p:cNvSpPr>
              <a:spLocks noChangeArrowheads="1"/>
            </p:cNvSpPr>
            <p:nvPr/>
          </p:nvSpPr>
          <p:spPr bwMode="auto">
            <a:xfrm>
              <a:off x="6683377" y="464502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20.0</a:t>
              </a:r>
              <a:endParaRPr lang="en-US"/>
            </a:p>
          </p:txBody>
        </p:sp>
        <p:sp>
          <p:nvSpPr>
            <p:cNvPr id="16403" name="Rectangle 22"/>
            <p:cNvSpPr>
              <a:spLocks noChangeArrowheads="1"/>
            </p:cNvSpPr>
            <p:nvPr/>
          </p:nvSpPr>
          <p:spPr bwMode="auto">
            <a:xfrm>
              <a:off x="2281238" y="451167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14.4</a:t>
              </a:r>
              <a:endParaRPr lang="en-US"/>
            </a:p>
          </p:txBody>
        </p:sp>
        <p:sp>
          <p:nvSpPr>
            <p:cNvPr id="16404" name="Rectangle 23"/>
            <p:cNvSpPr>
              <a:spLocks noChangeArrowheads="1"/>
            </p:cNvSpPr>
            <p:nvPr/>
          </p:nvSpPr>
          <p:spPr bwMode="auto">
            <a:xfrm>
              <a:off x="2281238" y="3905250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14.8</a:t>
              </a:r>
              <a:endParaRPr lang="en-US"/>
            </a:p>
          </p:txBody>
        </p:sp>
        <p:sp>
          <p:nvSpPr>
            <p:cNvPr id="16405" name="Rectangle 24"/>
            <p:cNvSpPr>
              <a:spLocks noChangeArrowheads="1"/>
            </p:cNvSpPr>
            <p:nvPr/>
          </p:nvSpPr>
          <p:spPr bwMode="auto">
            <a:xfrm>
              <a:off x="2281238" y="3252789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15.2</a:t>
              </a:r>
              <a:endParaRPr lang="en-US"/>
            </a:p>
          </p:txBody>
        </p:sp>
        <p:sp>
          <p:nvSpPr>
            <p:cNvPr id="16406" name="Rectangle 25"/>
            <p:cNvSpPr>
              <a:spLocks noChangeArrowheads="1"/>
            </p:cNvSpPr>
            <p:nvPr/>
          </p:nvSpPr>
          <p:spPr bwMode="auto">
            <a:xfrm>
              <a:off x="2281238" y="2600325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15.6</a:t>
              </a:r>
              <a:endParaRPr lang="en-US"/>
            </a:p>
          </p:txBody>
        </p:sp>
        <p:sp>
          <p:nvSpPr>
            <p:cNvPr id="16407" name="Rectangle 26"/>
            <p:cNvSpPr>
              <a:spLocks noChangeArrowheads="1"/>
            </p:cNvSpPr>
            <p:nvPr/>
          </p:nvSpPr>
          <p:spPr bwMode="auto">
            <a:xfrm>
              <a:off x="2281238" y="1947863"/>
              <a:ext cx="125311" cy="9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16.0</a:t>
              </a:r>
              <a:endParaRPr lang="en-US"/>
            </a:p>
          </p:txBody>
        </p:sp>
        <p:sp>
          <p:nvSpPr>
            <p:cNvPr id="16408" name="Line 27"/>
            <p:cNvSpPr>
              <a:spLocks noChangeShapeType="1"/>
            </p:cNvSpPr>
            <p:nvPr/>
          </p:nvSpPr>
          <p:spPr bwMode="auto">
            <a:xfrm flipV="1">
              <a:off x="2609851" y="459740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09" name="Line 28"/>
            <p:cNvSpPr>
              <a:spLocks noChangeShapeType="1"/>
            </p:cNvSpPr>
            <p:nvPr/>
          </p:nvSpPr>
          <p:spPr bwMode="auto">
            <a:xfrm flipV="1">
              <a:off x="3454401" y="459740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0" name="Line 29"/>
            <p:cNvSpPr>
              <a:spLocks noChangeShapeType="1"/>
            </p:cNvSpPr>
            <p:nvPr/>
          </p:nvSpPr>
          <p:spPr bwMode="auto">
            <a:xfrm flipV="1">
              <a:off x="4298951" y="459740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1" name="Line 30"/>
            <p:cNvSpPr>
              <a:spLocks noChangeShapeType="1"/>
            </p:cNvSpPr>
            <p:nvPr/>
          </p:nvSpPr>
          <p:spPr bwMode="auto">
            <a:xfrm flipV="1">
              <a:off x="5145088" y="459740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2" name="Line 31"/>
            <p:cNvSpPr>
              <a:spLocks noChangeShapeType="1"/>
            </p:cNvSpPr>
            <p:nvPr/>
          </p:nvSpPr>
          <p:spPr bwMode="auto">
            <a:xfrm flipV="1">
              <a:off x="5989638" y="459740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3" name="Line 32"/>
            <p:cNvSpPr>
              <a:spLocks noChangeShapeType="1"/>
            </p:cNvSpPr>
            <p:nvPr/>
          </p:nvSpPr>
          <p:spPr bwMode="auto">
            <a:xfrm flipV="1">
              <a:off x="6835776" y="459740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4" name="Line 33"/>
            <p:cNvSpPr>
              <a:spLocks noChangeShapeType="1"/>
            </p:cNvSpPr>
            <p:nvPr/>
          </p:nvSpPr>
          <p:spPr bwMode="auto">
            <a:xfrm>
              <a:off x="2609851" y="4622800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5" name="Line 34"/>
            <p:cNvSpPr>
              <a:spLocks noChangeShapeType="1"/>
            </p:cNvSpPr>
            <p:nvPr/>
          </p:nvSpPr>
          <p:spPr bwMode="auto">
            <a:xfrm>
              <a:off x="2609851" y="3970338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6" name="Line 35"/>
            <p:cNvSpPr>
              <a:spLocks noChangeShapeType="1"/>
            </p:cNvSpPr>
            <p:nvPr/>
          </p:nvSpPr>
          <p:spPr bwMode="auto">
            <a:xfrm>
              <a:off x="2609851" y="3316288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7" name="Line 36"/>
            <p:cNvSpPr>
              <a:spLocks noChangeShapeType="1"/>
            </p:cNvSpPr>
            <p:nvPr/>
          </p:nvSpPr>
          <p:spPr bwMode="auto">
            <a:xfrm>
              <a:off x="2609851" y="2663825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8" name="Line 37"/>
            <p:cNvSpPr>
              <a:spLocks noChangeShapeType="1"/>
            </p:cNvSpPr>
            <p:nvPr/>
          </p:nvSpPr>
          <p:spPr bwMode="auto">
            <a:xfrm>
              <a:off x="2609851" y="2011363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19" name="Line 38"/>
            <p:cNvSpPr>
              <a:spLocks noChangeShapeType="1"/>
            </p:cNvSpPr>
            <p:nvPr/>
          </p:nvSpPr>
          <p:spPr bwMode="auto">
            <a:xfrm flipV="1">
              <a:off x="2609851" y="459740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0" name="Line 39"/>
            <p:cNvSpPr>
              <a:spLocks noChangeShapeType="1"/>
            </p:cNvSpPr>
            <p:nvPr/>
          </p:nvSpPr>
          <p:spPr bwMode="auto">
            <a:xfrm flipV="1">
              <a:off x="3454401" y="459740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1" name="Line 40"/>
            <p:cNvSpPr>
              <a:spLocks noChangeShapeType="1"/>
            </p:cNvSpPr>
            <p:nvPr/>
          </p:nvSpPr>
          <p:spPr bwMode="auto">
            <a:xfrm flipV="1">
              <a:off x="4298951" y="459740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2" name="Line 41"/>
            <p:cNvSpPr>
              <a:spLocks noChangeShapeType="1"/>
            </p:cNvSpPr>
            <p:nvPr/>
          </p:nvSpPr>
          <p:spPr bwMode="auto">
            <a:xfrm flipV="1">
              <a:off x="5145088" y="459740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3" name="Line 42"/>
            <p:cNvSpPr>
              <a:spLocks noChangeShapeType="1"/>
            </p:cNvSpPr>
            <p:nvPr/>
          </p:nvSpPr>
          <p:spPr bwMode="auto">
            <a:xfrm flipV="1">
              <a:off x="5989638" y="459740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4" name="Line 43"/>
            <p:cNvSpPr>
              <a:spLocks noChangeShapeType="1"/>
            </p:cNvSpPr>
            <p:nvPr/>
          </p:nvSpPr>
          <p:spPr bwMode="auto">
            <a:xfrm flipV="1">
              <a:off x="6835776" y="459740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5" name="Line 44"/>
            <p:cNvSpPr>
              <a:spLocks noChangeShapeType="1"/>
            </p:cNvSpPr>
            <p:nvPr/>
          </p:nvSpPr>
          <p:spPr bwMode="auto">
            <a:xfrm>
              <a:off x="2609851" y="4622800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6" name="Line 45"/>
            <p:cNvSpPr>
              <a:spLocks noChangeShapeType="1"/>
            </p:cNvSpPr>
            <p:nvPr/>
          </p:nvSpPr>
          <p:spPr bwMode="auto">
            <a:xfrm>
              <a:off x="2620963" y="3970338"/>
              <a:ext cx="12700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7" name="Line 46"/>
            <p:cNvSpPr>
              <a:spLocks noChangeShapeType="1"/>
            </p:cNvSpPr>
            <p:nvPr/>
          </p:nvSpPr>
          <p:spPr bwMode="auto">
            <a:xfrm>
              <a:off x="2620963" y="3316288"/>
              <a:ext cx="12700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8" name="Line 47"/>
            <p:cNvSpPr>
              <a:spLocks noChangeShapeType="1"/>
            </p:cNvSpPr>
            <p:nvPr/>
          </p:nvSpPr>
          <p:spPr bwMode="auto">
            <a:xfrm>
              <a:off x="2620963" y="2663825"/>
              <a:ext cx="12700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29" name="Line 48"/>
            <p:cNvSpPr>
              <a:spLocks noChangeShapeType="1"/>
            </p:cNvSpPr>
            <p:nvPr/>
          </p:nvSpPr>
          <p:spPr bwMode="auto">
            <a:xfrm>
              <a:off x="2620963" y="2011363"/>
              <a:ext cx="12700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0" name="Rectangle 49"/>
            <p:cNvSpPr>
              <a:spLocks noChangeArrowheads="1"/>
            </p:cNvSpPr>
            <p:nvPr/>
          </p:nvSpPr>
          <p:spPr bwMode="auto">
            <a:xfrm>
              <a:off x="2706688" y="2036763"/>
              <a:ext cx="386785" cy="6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Analytical Precision</a:t>
              </a:r>
              <a:endParaRPr lang="en-US"/>
            </a:p>
          </p:txBody>
        </p:sp>
        <p:sp>
          <p:nvSpPr>
            <p:cNvPr id="16431" name="Freeform 50"/>
            <p:cNvSpPr>
              <a:spLocks/>
            </p:cNvSpPr>
            <p:nvPr/>
          </p:nvSpPr>
          <p:spPr bwMode="auto">
            <a:xfrm>
              <a:off x="2651126" y="2036763"/>
              <a:ext cx="33338" cy="107950"/>
            </a:xfrm>
            <a:custGeom>
              <a:avLst/>
              <a:gdLst>
                <a:gd name="T0" fmla="*/ 21 w 21"/>
                <a:gd name="T1" fmla="*/ 1 h 68"/>
                <a:gd name="T2" fmla="*/ 21 w 21"/>
                <a:gd name="T3" fmla="*/ 2 h 68"/>
                <a:gd name="T4" fmla="*/ 21 w 21"/>
                <a:gd name="T5" fmla="*/ 3 h 68"/>
                <a:gd name="T6" fmla="*/ 21 w 21"/>
                <a:gd name="T7" fmla="*/ 5 h 68"/>
                <a:gd name="T8" fmla="*/ 21 w 21"/>
                <a:gd name="T9" fmla="*/ 7 h 68"/>
                <a:gd name="T10" fmla="*/ 20 w 21"/>
                <a:gd name="T11" fmla="*/ 10 h 68"/>
                <a:gd name="T12" fmla="*/ 19 w 21"/>
                <a:gd name="T13" fmla="*/ 14 h 68"/>
                <a:gd name="T14" fmla="*/ 18 w 21"/>
                <a:gd name="T15" fmla="*/ 19 h 68"/>
                <a:gd name="T16" fmla="*/ 16 w 21"/>
                <a:gd name="T17" fmla="*/ 27 h 68"/>
                <a:gd name="T18" fmla="*/ 9 w 21"/>
                <a:gd name="T19" fmla="*/ 49 h 68"/>
                <a:gd name="T20" fmla="*/ 6 w 21"/>
                <a:gd name="T21" fmla="*/ 57 h 68"/>
                <a:gd name="T22" fmla="*/ 5 w 21"/>
                <a:gd name="T23" fmla="*/ 61 h 68"/>
                <a:gd name="T24" fmla="*/ 3 w 21"/>
                <a:gd name="T25" fmla="*/ 64 h 68"/>
                <a:gd name="T26" fmla="*/ 2 w 21"/>
                <a:gd name="T27" fmla="*/ 66 h 68"/>
                <a:gd name="T28" fmla="*/ 2 w 21"/>
                <a:gd name="T29" fmla="*/ 67 h 68"/>
                <a:gd name="T30" fmla="*/ 1 w 21"/>
                <a:gd name="T31" fmla="*/ 68 h 68"/>
                <a:gd name="T32" fmla="*/ 1 w 21"/>
                <a:gd name="T33" fmla="*/ 68 h 68"/>
                <a:gd name="T34" fmla="*/ 0 w 21"/>
                <a:gd name="T35" fmla="*/ 68 h 68"/>
                <a:gd name="T36" fmla="*/ 0 w 21"/>
                <a:gd name="T37" fmla="*/ 68 h 68"/>
                <a:gd name="T38" fmla="*/ 0 w 21"/>
                <a:gd name="T39" fmla="*/ 67 h 68"/>
                <a:gd name="T40" fmla="*/ 0 w 21"/>
                <a:gd name="T41" fmla="*/ 65 h 68"/>
                <a:gd name="T42" fmla="*/ 1 w 21"/>
                <a:gd name="T43" fmla="*/ 64 h 68"/>
                <a:gd name="T44" fmla="*/ 1 w 21"/>
                <a:gd name="T45" fmla="*/ 61 h 68"/>
                <a:gd name="T46" fmla="*/ 2 w 21"/>
                <a:gd name="T47" fmla="*/ 58 h 68"/>
                <a:gd name="T48" fmla="*/ 3 w 21"/>
                <a:gd name="T49" fmla="*/ 54 h 68"/>
                <a:gd name="T50" fmla="*/ 4 w 21"/>
                <a:gd name="T51" fmla="*/ 49 h 68"/>
                <a:gd name="T52" fmla="*/ 6 w 21"/>
                <a:gd name="T53" fmla="*/ 41 h 68"/>
                <a:gd name="T54" fmla="*/ 13 w 21"/>
                <a:gd name="T55" fmla="*/ 19 h 68"/>
                <a:gd name="T56" fmla="*/ 16 w 21"/>
                <a:gd name="T57" fmla="*/ 12 h 68"/>
                <a:gd name="T58" fmla="*/ 17 w 21"/>
                <a:gd name="T59" fmla="*/ 8 h 68"/>
                <a:gd name="T60" fmla="*/ 18 w 21"/>
                <a:gd name="T61" fmla="*/ 5 h 68"/>
                <a:gd name="T62" fmla="*/ 19 w 21"/>
                <a:gd name="T63" fmla="*/ 3 h 68"/>
                <a:gd name="T64" fmla="*/ 20 w 21"/>
                <a:gd name="T65" fmla="*/ 2 h 68"/>
                <a:gd name="T66" fmla="*/ 21 w 21"/>
                <a:gd name="T67" fmla="*/ 1 h 68"/>
                <a:gd name="T68" fmla="*/ 21 w 21"/>
                <a:gd name="T69" fmla="*/ 1 h 68"/>
                <a:gd name="T70" fmla="*/ 21 w 21"/>
                <a:gd name="T71" fmla="*/ 1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68"/>
                <a:gd name="T110" fmla="*/ 21 w 21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68">
                  <a:moveTo>
                    <a:pt x="21" y="1"/>
                  </a:moveTo>
                  <a:lnTo>
                    <a:pt x="21" y="1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7" y="23"/>
                  </a:lnTo>
                  <a:lnTo>
                    <a:pt x="16" y="27"/>
                  </a:lnTo>
                  <a:lnTo>
                    <a:pt x="12" y="39"/>
                  </a:lnTo>
                  <a:lnTo>
                    <a:pt x="9" y="49"/>
                  </a:lnTo>
                  <a:lnTo>
                    <a:pt x="7" y="53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60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0"/>
                  </a:lnTo>
                  <a:lnTo>
                    <a:pt x="13" y="19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F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2" name="Freeform 51"/>
            <p:cNvSpPr>
              <a:spLocks/>
            </p:cNvSpPr>
            <p:nvPr/>
          </p:nvSpPr>
          <p:spPr bwMode="auto">
            <a:xfrm>
              <a:off x="2673351" y="2063750"/>
              <a:ext cx="3175" cy="11112"/>
            </a:xfrm>
            <a:custGeom>
              <a:avLst/>
              <a:gdLst>
                <a:gd name="T0" fmla="*/ 2 w 2"/>
                <a:gd name="T1" fmla="*/ 0 h 7"/>
                <a:gd name="T2" fmla="*/ 2 w 2"/>
                <a:gd name="T3" fmla="*/ 0 h 7"/>
                <a:gd name="T4" fmla="*/ 2 w 2"/>
                <a:gd name="T5" fmla="*/ 0 h 7"/>
                <a:gd name="T6" fmla="*/ 2 w 2"/>
                <a:gd name="T7" fmla="*/ 0 h 7"/>
                <a:gd name="T8" fmla="*/ 2 w 2"/>
                <a:gd name="T9" fmla="*/ 1 h 7"/>
                <a:gd name="T10" fmla="*/ 2 w 2"/>
                <a:gd name="T11" fmla="*/ 1 h 7"/>
                <a:gd name="T12" fmla="*/ 2 w 2"/>
                <a:gd name="T13" fmla="*/ 1 h 7"/>
                <a:gd name="T14" fmla="*/ 2 w 2"/>
                <a:gd name="T15" fmla="*/ 2 h 7"/>
                <a:gd name="T16" fmla="*/ 2 w 2"/>
                <a:gd name="T17" fmla="*/ 3 h 7"/>
                <a:gd name="T18" fmla="*/ 1 w 2"/>
                <a:gd name="T19" fmla="*/ 5 h 7"/>
                <a:gd name="T20" fmla="*/ 1 w 2"/>
                <a:gd name="T21" fmla="*/ 5 h 7"/>
                <a:gd name="T22" fmla="*/ 0 w 2"/>
                <a:gd name="T23" fmla="*/ 6 h 7"/>
                <a:gd name="T24" fmla="*/ 0 w 2"/>
                <a:gd name="T25" fmla="*/ 6 h 7"/>
                <a:gd name="T26" fmla="*/ 0 w 2"/>
                <a:gd name="T27" fmla="*/ 6 h 7"/>
                <a:gd name="T28" fmla="*/ 0 w 2"/>
                <a:gd name="T29" fmla="*/ 6 h 7"/>
                <a:gd name="T30" fmla="*/ 0 w 2"/>
                <a:gd name="T31" fmla="*/ 6 h 7"/>
                <a:gd name="T32" fmla="*/ 0 w 2"/>
                <a:gd name="T33" fmla="*/ 7 h 7"/>
                <a:gd name="T34" fmla="*/ 0 w 2"/>
                <a:gd name="T35" fmla="*/ 7 h 7"/>
                <a:gd name="T36" fmla="*/ 0 w 2"/>
                <a:gd name="T37" fmla="*/ 6 h 7"/>
                <a:gd name="T38" fmla="*/ 0 w 2"/>
                <a:gd name="T39" fmla="*/ 6 h 7"/>
                <a:gd name="T40" fmla="*/ 0 w 2"/>
                <a:gd name="T41" fmla="*/ 6 h 7"/>
                <a:gd name="T42" fmla="*/ 0 w 2"/>
                <a:gd name="T43" fmla="*/ 6 h 7"/>
                <a:gd name="T44" fmla="*/ 0 w 2"/>
                <a:gd name="T45" fmla="*/ 6 h 7"/>
                <a:gd name="T46" fmla="*/ 0 w 2"/>
                <a:gd name="T47" fmla="*/ 6 h 7"/>
                <a:gd name="T48" fmla="*/ 0 w 2"/>
                <a:gd name="T49" fmla="*/ 5 h 7"/>
                <a:gd name="T50" fmla="*/ 0 w 2"/>
                <a:gd name="T51" fmla="*/ 5 h 7"/>
                <a:gd name="T52" fmla="*/ 1 w 2"/>
                <a:gd name="T53" fmla="*/ 4 h 7"/>
                <a:gd name="T54" fmla="*/ 2 w 2"/>
                <a:gd name="T55" fmla="*/ 2 h 7"/>
                <a:gd name="T56" fmla="*/ 2 w 2"/>
                <a:gd name="T57" fmla="*/ 1 h 7"/>
                <a:gd name="T58" fmla="*/ 2 w 2"/>
                <a:gd name="T59" fmla="*/ 1 h 7"/>
                <a:gd name="T60" fmla="*/ 2 w 2"/>
                <a:gd name="T61" fmla="*/ 0 h 7"/>
                <a:gd name="T62" fmla="*/ 2 w 2"/>
                <a:gd name="T63" fmla="*/ 0 h 7"/>
                <a:gd name="T64" fmla="*/ 2 w 2"/>
                <a:gd name="T65" fmla="*/ 0 h 7"/>
                <a:gd name="T66" fmla="*/ 2 w 2"/>
                <a:gd name="T67" fmla="*/ 0 h 7"/>
                <a:gd name="T68" fmla="*/ 2 w 2"/>
                <a:gd name="T69" fmla="*/ 0 h 7"/>
                <a:gd name="T70" fmla="*/ 2 w 2"/>
                <a:gd name="T71" fmla="*/ 0 h 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"/>
                <a:gd name="T109" fmla="*/ 0 h 7"/>
                <a:gd name="T110" fmla="*/ 2 w 2"/>
                <a:gd name="T111" fmla="*/ 7 h 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" h="7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33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3" name="Line 52"/>
            <p:cNvSpPr>
              <a:spLocks noChangeShapeType="1"/>
            </p:cNvSpPr>
            <p:nvPr/>
          </p:nvSpPr>
          <p:spPr bwMode="auto">
            <a:xfrm flipH="1">
              <a:off x="6045201" y="2547938"/>
              <a:ext cx="80963" cy="111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4" name="Line 53"/>
            <p:cNvSpPr>
              <a:spLocks noChangeShapeType="1"/>
            </p:cNvSpPr>
            <p:nvPr/>
          </p:nvSpPr>
          <p:spPr bwMode="auto">
            <a:xfrm flipH="1">
              <a:off x="5868988" y="2571750"/>
              <a:ext cx="82550" cy="111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5" name="Line 54"/>
            <p:cNvSpPr>
              <a:spLocks noChangeShapeType="1"/>
            </p:cNvSpPr>
            <p:nvPr/>
          </p:nvSpPr>
          <p:spPr bwMode="auto">
            <a:xfrm flipH="1">
              <a:off x="5695951" y="2598738"/>
              <a:ext cx="80963" cy="142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6" name="Line 55"/>
            <p:cNvSpPr>
              <a:spLocks noChangeShapeType="1"/>
            </p:cNvSpPr>
            <p:nvPr/>
          </p:nvSpPr>
          <p:spPr bwMode="auto">
            <a:xfrm flipH="1">
              <a:off x="5522913" y="2628900"/>
              <a:ext cx="80963" cy="158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7" name="Line 56"/>
            <p:cNvSpPr>
              <a:spLocks noChangeShapeType="1"/>
            </p:cNvSpPr>
            <p:nvPr/>
          </p:nvSpPr>
          <p:spPr bwMode="auto">
            <a:xfrm flipH="1">
              <a:off x="5351463" y="2663825"/>
              <a:ext cx="80963" cy="174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8" name="Line 57"/>
            <p:cNvSpPr>
              <a:spLocks noChangeShapeType="1"/>
            </p:cNvSpPr>
            <p:nvPr/>
          </p:nvSpPr>
          <p:spPr bwMode="auto">
            <a:xfrm flipH="1">
              <a:off x="5178426" y="2703513"/>
              <a:ext cx="80963" cy="206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39" name="Line 58"/>
            <p:cNvSpPr>
              <a:spLocks noChangeShapeType="1"/>
            </p:cNvSpPr>
            <p:nvPr/>
          </p:nvSpPr>
          <p:spPr bwMode="auto">
            <a:xfrm flipH="1">
              <a:off x="5006976" y="2749550"/>
              <a:ext cx="79375" cy="222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0" name="Line 59"/>
            <p:cNvSpPr>
              <a:spLocks noChangeShapeType="1"/>
            </p:cNvSpPr>
            <p:nvPr/>
          </p:nvSpPr>
          <p:spPr bwMode="auto">
            <a:xfrm flipH="1">
              <a:off x="4838701" y="2798763"/>
              <a:ext cx="79375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1" name="Line 60"/>
            <p:cNvSpPr>
              <a:spLocks noChangeShapeType="1"/>
            </p:cNvSpPr>
            <p:nvPr/>
          </p:nvSpPr>
          <p:spPr bwMode="auto">
            <a:xfrm flipH="1">
              <a:off x="4673601" y="2855913"/>
              <a:ext cx="76200" cy="285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2" name="Line 61"/>
            <p:cNvSpPr>
              <a:spLocks noChangeShapeType="1"/>
            </p:cNvSpPr>
            <p:nvPr/>
          </p:nvSpPr>
          <p:spPr bwMode="auto">
            <a:xfrm flipH="1">
              <a:off x="4510088" y="2919413"/>
              <a:ext cx="74613" cy="301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3" name="Line 62"/>
            <p:cNvSpPr>
              <a:spLocks noChangeShapeType="1"/>
            </p:cNvSpPr>
            <p:nvPr/>
          </p:nvSpPr>
          <p:spPr bwMode="auto">
            <a:xfrm flipH="1">
              <a:off x="4349751" y="2987675"/>
              <a:ext cx="73025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4" name="Line 63"/>
            <p:cNvSpPr>
              <a:spLocks noChangeShapeType="1"/>
            </p:cNvSpPr>
            <p:nvPr/>
          </p:nvSpPr>
          <p:spPr bwMode="auto">
            <a:xfrm flipH="1">
              <a:off x="4192588" y="3063875"/>
              <a:ext cx="73025" cy="381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5" name="Line 64"/>
            <p:cNvSpPr>
              <a:spLocks noChangeShapeType="1"/>
            </p:cNvSpPr>
            <p:nvPr/>
          </p:nvSpPr>
          <p:spPr bwMode="auto">
            <a:xfrm flipH="1">
              <a:off x="4038601" y="3148013"/>
              <a:ext cx="71438" cy="396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6" name="Line 65"/>
            <p:cNvSpPr>
              <a:spLocks noChangeShapeType="1"/>
            </p:cNvSpPr>
            <p:nvPr/>
          </p:nvSpPr>
          <p:spPr bwMode="auto">
            <a:xfrm flipH="1">
              <a:off x="3889376" y="3236913"/>
              <a:ext cx="69850" cy="444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7" name="Line 66"/>
            <p:cNvSpPr>
              <a:spLocks noChangeShapeType="1"/>
            </p:cNvSpPr>
            <p:nvPr/>
          </p:nvSpPr>
          <p:spPr bwMode="auto">
            <a:xfrm flipH="1">
              <a:off x="3744913" y="3333750"/>
              <a:ext cx="66675" cy="476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8" name="Line 67"/>
            <p:cNvSpPr>
              <a:spLocks noChangeShapeType="1"/>
            </p:cNvSpPr>
            <p:nvPr/>
          </p:nvSpPr>
          <p:spPr bwMode="auto">
            <a:xfrm flipH="1">
              <a:off x="3603626" y="3436938"/>
              <a:ext cx="65088" cy="50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49" name="Line 68"/>
            <p:cNvSpPr>
              <a:spLocks noChangeShapeType="1"/>
            </p:cNvSpPr>
            <p:nvPr/>
          </p:nvSpPr>
          <p:spPr bwMode="auto">
            <a:xfrm flipH="1">
              <a:off x="3467101" y="3546475"/>
              <a:ext cx="63500" cy="52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0" name="Line 69"/>
            <p:cNvSpPr>
              <a:spLocks noChangeShapeType="1"/>
            </p:cNvSpPr>
            <p:nvPr/>
          </p:nvSpPr>
          <p:spPr bwMode="auto">
            <a:xfrm flipH="1">
              <a:off x="3338513" y="3662363"/>
              <a:ext cx="60325" cy="539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1" name="Line 70"/>
            <p:cNvSpPr>
              <a:spLocks noChangeShapeType="1"/>
            </p:cNvSpPr>
            <p:nvPr/>
          </p:nvSpPr>
          <p:spPr bwMode="auto">
            <a:xfrm flipH="1">
              <a:off x="3213101" y="3781425"/>
              <a:ext cx="57150" cy="587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2" name="Line 71"/>
            <p:cNvSpPr>
              <a:spLocks noChangeShapeType="1"/>
            </p:cNvSpPr>
            <p:nvPr/>
          </p:nvSpPr>
          <p:spPr bwMode="auto">
            <a:xfrm flipH="1">
              <a:off x="3092451" y="3906838"/>
              <a:ext cx="55563" cy="603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3" name="Line 72"/>
            <p:cNvSpPr>
              <a:spLocks noChangeShapeType="1"/>
            </p:cNvSpPr>
            <p:nvPr/>
          </p:nvSpPr>
          <p:spPr bwMode="auto">
            <a:xfrm flipH="1">
              <a:off x="2974976" y="4037013"/>
              <a:ext cx="53975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4" name="Line 73"/>
            <p:cNvSpPr>
              <a:spLocks noChangeShapeType="1"/>
            </p:cNvSpPr>
            <p:nvPr/>
          </p:nvSpPr>
          <p:spPr bwMode="auto">
            <a:xfrm flipH="1">
              <a:off x="2863851" y="4171950"/>
              <a:ext cx="50800" cy="650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5" name="Line 74"/>
            <p:cNvSpPr>
              <a:spLocks noChangeShapeType="1"/>
            </p:cNvSpPr>
            <p:nvPr/>
          </p:nvSpPr>
          <p:spPr bwMode="auto">
            <a:xfrm flipH="1">
              <a:off x="2757488" y="4310063"/>
              <a:ext cx="49213" cy="682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6" name="Line 75"/>
            <p:cNvSpPr>
              <a:spLocks noChangeShapeType="1"/>
            </p:cNvSpPr>
            <p:nvPr/>
          </p:nvSpPr>
          <p:spPr bwMode="auto">
            <a:xfrm flipH="1">
              <a:off x="2654301" y="4454525"/>
              <a:ext cx="49213" cy="666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7" name="Line 76"/>
            <p:cNvSpPr>
              <a:spLocks noChangeShapeType="1"/>
            </p:cNvSpPr>
            <p:nvPr/>
          </p:nvSpPr>
          <p:spPr bwMode="auto">
            <a:xfrm flipH="1" flipV="1">
              <a:off x="6119813" y="2501900"/>
              <a:ext cx="11113" cy="93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8" name="Line 77"/>
            <p:cNvSpPr>
              <a:spLocks noChangeShapeType="1"/>
            </p:cNvSpPr>
            <p:nvPr/>
          </p:nvSpPr>
          <p:spPr bwMode="auto">
            <a:xfrm flipH="1" flipV="1">
              <a:off x="5599113" y="2581275"/>
              <a:ext cx="19050" cy="93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59" name="Line 78"/>
            <p:cNvSpPr>
              <a:spLocks noChangeShapeType="1"/>
            </p:cNvSpPr>
            <p:nvPr/>
          </p:nvSpPr>
          <p:spPr bwMode="auto">
            <a:xfrm flipH="1" flipV="1">
              <a:off x="5051426" y="2709863"/>
              <a:ext cx="25400" cy="904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60" name="Line 79"/>
            <p:cNvSpPr>
              <a:spLocks noChangeShapeType="1"/>
            </p:cNvSpPr>
            <p:nvPr/>
          </p:nvSpPr>
          <p:spPr bwMode="auto">
            <a:xfrm flipH="1" flipV="1">
              <a:off x="4473576" y="2914650"/>
              <a:ext cx="36513" cy="873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61" name="Line 80"/>
            <p:cNvSpPr>
              <a:spLocks noChangeShapeType="1"/>
            </p:cNvSpPr>
            <p:nvPr/>
          </p:nvSpPr>
          <p:spPr bwMode="auto">
            <a:xfrm flipH="1" flipV="1">
              <a:off x="3862388" y="3241675"/>
              <a:ext cx="52388" cy="79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62" name="Line 81"/>
            <p:cNvSpPr>
              <a:spLocks noChangeShapeType="1"/>
            </p:cNvSpPr>
            <p:nvPr/>
          </p:nvSpPr>
          <p:spPr bwMode="auto">
            <a:xfrm flipH="1" flipV="1">
              <a:off x="3222626" y="3762375"/>
              <a:ext cx="66675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63" name="Line 82"/>
            <p:cNvSpPr>
              <a:spLocks noChangeShapeType="1"/>
            </p:cNvSpPr>
            <p:nvPr/>
          </p:nvSpPr>
          <p:spPr bwMode="auto">
            <a:xfrm flipH="1" flipV="1">
              <a:off x="2551113" y="4587875"/>
              <a:ext cx="33338" cy="22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64" name="Freeform 86"/>
            <p:cNvSpPr>
              <a:spLocks/>
            </p:cNvSpPr>
            <p:nvPr/>
          </p:nvSpPr>
          <p:spPr bwMode="auto">
            <a:xfrm>
              <a:off x="2805113" y="4362450"/>
              <a:ext cx="60325" cy="92075"/>
            </a:xfrm>
            <a:custGeom>
              <a:avLst/>
              <a:gdLst>
                <a:gd name="T0" fmla="*/ 37 w 38"/>
                <a:gd name="T1" fmla="*/ 1 h 58"/>
                <a:gd name="T2" fmla="*/ 37 w 38"/>
                <a:gd name="T3" fmla="*/ 3 h 58"/>
                <a:gd name="T4" fmla="*/ 38 w 38"/>
                <a:gd name="T5" fmla="*/ 4 h 58"/>
                <a:gd name="T6" fmla="*/ 37 w 38"/>
                <a:gd name="T7" fmla="*/ 6 h 58"/>
                <a:gd name="T8" fmla="*/ 37 w 38"/>
                <a:gd name="T9" fmla="*/ 9 h 58"/>
                <a:gd name="T10" fmla="*/ 36 w 38"/>
                <a:gd name="T11" fmla="*/ 12 h 58"/>
                <a:gd name="T12" fmla="*/ 35 w 38"/>
                <a:gd name="T13" fmla="*/ 15 h 58"/>
                <a:gd name="T14" fmla="*/ 33 w 38"/>
                <a:gd name="T15" fmla="*/ 20 h 58"/>
                <a:gd name="T16" fmla="*/ 30 w 38"/>
                <a:gd name="T17" fmla="*/ 27 h 58"/>
                <a:gd name="T18" fmla="*/ 18 w 38"/>
                <a:gd name="T19" fmla="*/ 46 h 58"/>
                <a:gd name="T20" fmla="*/ 13 w 38"/>
                <a:gd name="T21" fmla="*/ 51 h 58"/>
                <a:gd name="T22" fmla="*/ 10 w 38"/>
                <a:gd name="T23" fmla="*/ 54 h 58"/>
                <a:gd name="T24" fmla="*/ 8 w 38"/>
                <a:gd name="T25" fmla="*/ 56 h 58"/>
                <a:gd name="T26" fmla="*/ 6 w 38"/>
                <a:gd name="T27" fmla="*/ 57 h 58"/>
                <a:gd name="T28" fmla="*/ 5 w 38"/>
                <a:gd name="T29" fmla="*/ 58 h 58"/>
                <a:gd name="T30" fmla="*/ 3 w 38"/>
                <a:gd name="T31" fmla="*/ 58 h 58"/>
                <a:gd name="T32" fmla="*/ 2 w 38"/>
                <a:gd name="T33" fmla="*/ 58 h 58"/>
                <a:gd name="T34" fmla="*/ 1 w 38"/>
                <a:gd name="T35" fmla="*/ 57 h 58"/>
                <a:gd name="T36" fmla="*/ 1 w 38"/>
                <a:gd name="T37" fmla="*/ 56 h 58"/>
                <a:gd name="T38" fmla="*/ 1 w 38"/>
                <a:gd name="T39" fmla="*/ 55 h 58"/>
                <a:gd name="T40" fmla="*/ 0 w 38"/>
                <a:gd name="T41" fmla="*/ 53 h 58"/>
                <a:gd name="T42" fmla="*/ 1 w 38"/>
                <a:gd name="T43" fmla="*/ 51 h 58"/>
                <a:gd name="T44" fmla="*/ 1 w 38"/>
                <a:gd name="T45" fmla="*/ 49 h 58"/>
                <a:gd name="T46" fmla="*/ 2 w 38"/>
                <a:gd name="T47" fmla="*/ 46 h 58"/>
                <a:gd name="T48" fmla="*/ 3 w 38"/>
                <a:gd name="T49" fmla="*/ 42 h 58"/>
                <a:gd name="T50" fmla="*/ 5 w 38"/>
                <a:gd name="T51" fmla="*/ 37 h 58"/>
                <a:gd name="T52" fmla="*/ 8 w 38"/>
                <a:gd name="T53" fmla="*/ 30 h 58"/>
                <a:gd name="T54" fmla="*/ 20 w 38"/>
                <a:gd name="T55" fmla="*/ 12 h 58"/>
                <a:gd name="T56" fmla="*/ 25 w 38"/>
                <a:gd name="T57" fmla="*/ 6 h 58"/>
                <a:gd name="T58" fmla="*/ 28 w 38"/>
                <a:gd name="T59" fmla="*/ 4 h 58"/>
                <a:gd name="T60" fmla="*/ 30 w 38"/>
                <a:gd name="T61" fmla="*/ 2 h 58"/>
                <a:gd name="T62" fmla="*/ 32 w 38"/>
                <a:gd name="T63" fmla="*/ 1 h 58"/>
                <a:gd name="T64" fmla="*/ 33 w 38"/>
                <a:gd name="T65" fmla="*/ 0 h 58"/>
                <a:gd name="T66" fmla="*/ 35 w 38"/>
                <a:gd name="T67" fmla="*/ 0 h 58"/>
                <a:gd name="T68" fmla="*/ 36 w 38"/>
                <a:gd name="T69" fmla="*/ 0 h 58"/>
                <a:gd name="T70" fmla="*/ 36 w 38"/>
                <a:gd name="T71" fmla="*/ 0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58"/>
                <a:gd name="T110" fmla="*/ 38 w 38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58">
                  <a:moveTo>
                    <a:pt x="37" y="1"/>
                  </a:moveTo>
                  <a:lnTo>
                    <a:pt x="37" y="1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5" y="15"/>
                  </a:lnTo>
                  <a:lnTo>
                    <a:pt x="34" y="17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0" y="27"/>
                  </a:lnTo>
                  <a:lnTo>
                    <a:pt x="24" y="37"/>
                  </a:lnTo>
                  <a:lnTo>
                    <a:pt x="18" y="46"/>
                  </a:lnTo>
                  <a:lnTo>
                    <a:pt x="15" y="49"/>
                  </a:lnTo>
                  <a:lnTo>
                    <a:pt x="13" y="51"/>
                  </a:lnTo>
                  <a:lnTo>
                    <a:pt x="12" y="53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14" y="21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30" y="2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1"/>
                  </a:lnTo>
                  <a:close/>
                </a:path>
              </a:pathLst>
            </a:custGeom>
            <a:noFill/>
            <a:ln w="11113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65" name="Rectangle 87"/>
            <p:cNvSpPr>
              <a:spLocks noChangeArrowheads="1"/>
            </p:cNvSpPr>
            <p:nvPr/>
          </p:nvSpPr>
          <p:spPr bwMode="auto">
            <a:xfrm>
              <a:off x="4964113" y="3013075"/>
              <a:ext cx="66675" cy="68262"/>
            </a:xfrm>
            <a:prstGeom prst="rect">
              <a:avLst/>
            </a:prstGeom>
            <a:solidFill>
              <a:srgbClr val="FF8000"/>
            </a:solidFill>
            <a:ln w="1270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Rectangle 88"/>
            <p:cNvSpPr>
              <a:spLocks noChangeArrowheads="1"/>
            </p:cNvSpPr>
            <p:nvPr/>
          </p:nvSpPr>
          <p:spPr bwMode="auto">
            <a:xfrm>
              <a:off x="5349876" y="2838450"/>
              <a:ext cx="66675" cy="68262"/>
            </a:xfrm>
            <a:prstGeom prst="rect">
              <a:avLst/>
            </a:prstGeom>
            <a:solidFill>
              <a:srgbClr val="FF8000"/>
            </a:solidFill>
            <a:ln w="1270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Rectangle 89"/>
            <p:cNvSpPr>
              <a:spLocks noChangeArrowheads="1"/>
            </p:cNvSpPr>
            <p:nvPr/>
          </p:nvSpPr>
          <p:spPr bwMode="auto">
            <a:xfrm>
              <a:off x="5500688" y="2722563"/>
              <a:ext cx="66675" cy="68262"/>
            </a:xfrm>
            <a:prstGeom prst="rect">
              <a:avLst/>
            </a:prstGeom>
            <a:solidFill>
              <a:srgbClr val="FF8000"/>
            </a:solidFill>
            <a:ln w="1270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Rectangle 90"/>
            <p:cNvSpPr>
              <a:spLocks noChangeArrowheads="1"/>
            </p:cNvSpPr>
            <p:nvPr/>
          </p:nvSpPr>
          <p:spPr bwMode="auto">
            <a:xfrm>
              <a:off x="4994276" y="3024188"/>
              <a:ext cx="66675" cy="66675"/>
            </a:xfrm>
            <a:prstGeom prst="rect">
              <a:avLst/>
            </a:prstGeom>
            <a:solidFill>
              <a:srgbClr val="FF8000"/>
            </a:solidFill>
            <a:ln w="1270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Rectangle 91"/>
            <p:cNvSpPr>
              <a:spLocks noChangeArrowheads="1"/>
            </p:cNvSpPr>
            <p:nvPr/>
          </p:nvSpPr>
          <p:spPr bwMode="auto">
            <a:xfrm>
              <a:off x="5233988" y="2800350"/>
              <a:ext cx="66675" cy="68262"/>
            </a:xfrm>
            <a:prstGeom prst="rect">
              <a:avLst/>
            </a:prstGeom>
            <a:solidFill>
              <a:srgbClr val="FF8000"/>
            </a:solidFill>
            <a:ln w="1270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Rectangle 92"/>
            <p:cNvSpPr>
              <a:spLocks noChangeArrowheads="1"/>
            </p:cNvSpPr>
            <p:nvPr/>
          </p:nvSpPr>
          <p:spPr bwMode="auto">
            <a:xfrm>
              <a:off x="5049838" y="2928938"/>
              <a:ext cx="68263" cy="68262"/>
            </a:xfrm>
            <a:prstGeom prst="rect">
              <a:avLst/>
            </a:prstGeom>
            <a:solidFill>
              <a:srgbClr val="FF8000"/>
            </a:solidFill>
            <a:ln w="1270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93"/>
            <p:cNvSpPr>
              <a:spLocks/>
            </p:cNvSpPr>
            <p:nvPr/>
          </p:nvSpPr>
          <p:spPr bwMode="auto">
            <a:xfrm>
              <a:off x="6442076" y="2224088"/>
              <a:ext cx="82550" cy="69850"/>
            </a:xfrm>
            <a:custGeom>
              <a:avLst/>
              <a:gdLst>
                <a:gd name="T0" fmla="*/ 52 w 52"/>
                <a:gd name="T1" fmla="*/ 0 h 44"/>
                <a:gd name="T2" fmla="*/ 26 w 52"/>
                <a:gd name="T3" fmla="*/ 44 h 44"/>
                <a:gd name="T4" fmla="*/ 0 w 52"/>
                <a:gd name="T5" fmla="*/ 0 h 44"/>
                <a:gd name="T6" fmla="*/ 52 w 5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4"/>
                <a:gd name="T14" fmla="*/ 52 w 5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4">
                  <a:moveTo>
                    <a:pt x="52" y="0"/>
                  </a:moveTo>
                  <a:lnTo>
                    <a:pt x="26" y="4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2" name="Freeform 94"/>
            <p:cNvSpPr>
              <a:spLocks/>
            </p:cNvSpPr>
            <p:nvPr/>
          </p:nvSpPr>
          <p:spPr bwMode="auto">
            <a:xfrm>
              <a:off x="6465888" y="2216150"/>
              <a:ext cx="80963" cy="69850"/>
            </a:xfrm>
            <a:custGeom>
              <a:avLst/>
              <a:gdLst>
                <a:gd name="T0" fmla="*/ 51 w 51"/>
                <a:gd name="T1" fmla="*/ 0 h 44"/>
                <a:gd name="T2" fmla="*/ 26 w 51"/>
                <a:gd name="T3" fmla="*/ 44 h 44"/>
                <a:gd name="T4" fmla="*/ 0 w 51"/>
                <a:gd name="T5" fmla="*/ 0 h 44"/>
                <a:gd name="T6" fmla="*/ 51 w 51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4"/>
                <a:gd name="T14" fmla="*/ 51 w 5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4">
                  <a:moveTo>
                    <a:pt x="51" y="0"/>
                  </a:moveTo>
                  <a:lnTo>
                    <a:pt x="26" y="44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3" name="Freeform 95"/>
            <p:cNvSpPr>
              <a:spLocks/>
            </p:cNvSpPr>
            <p:nvPr/>
          </p:nvSpPr>
          <p:spPr bwMode="auto">
            <a:xfrm>
              <a:off x="6296026" y="2254250"/>
              <a:ext cx="82550" cy="71437"/>
            </a:xfrm>
            <a:custGeom>
              <a:avLst/>
              <a:gdLst>
                <a:gd name="T0" fmla="*/ 52 w 52"/>
                <a:gd name="T1" fmla="*/ 0 h 45"/>
                <a:gd name="T2" fmla="*/ 26 w 52"/>
                <a:gd name="T3" fmla="*/ 45 h 45"/>
                <a:gd name="T4" fmla="*/ 0 w 52"/>
                <a:gd name="T5" fmla="*/ 0 h 45"/>
                <a:gd name="T6" fmla="*/ 52 w 52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5"/>
                <a:gd name="T14" fmla="*/ 52 w 52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5">
                  <a:moveTo>
                    <a:pt x="52" y="0"/>
                  </a:moveTo>
                  <a:lnTo>
                    <a:pt x="26" y="45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4" name="Freeform 96"/>
            <p:cNvSpPr>
              <a:spLocks/>
            </p:cNvSpPr>
            <p:nvPr/>
          </p:nvSpPr>
          <p:spPr bwMode="auto">
            <a:xfrm>
              <a:off x="6299201" y="2322513"/>
              <a:ext cx="82550" cy="69850"/>
            </a:xfrm>
            <a:custGeom>
              <a:avLst/>
              <a:gdLst>
                <a:gd name="T0" fmla="*/ 52 w 52"/>
                <a:gd name="T1" fmla="*/ 0 h 44"/>
                <a:gd name="T2" fmla="*/ 26 w 52"/>
                <a:gd name="T3" fmla="*/ 44 h 44"/>
                <a:gd name="T4" fmla="*/ 0 w 52"/>
                <a:gd name="T5" fmla="*/ 0 h 44"/>
                <a:gd name="T6" fmla="*/ 52 w 52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4"/>
                <a:gd name="T14" fmla="*/ 52 w 5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4">
                  <a:moveTo>
                    <a:pt x="52" y="0"/>
                  </a:moveTo>
                  <a:lnTo>
                    <a:pt x="26" y="4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5" name="Freeform 97"/>
            <p:cNvSpPr>
              <a:spLocks/>
            </p:cNvSpPr>
            <p:nvPr/>
          </p:nvSpPr>
          <p:spPr bwMode="auto">
            <a:xfrm>
              <a:off x="6432551" y="2238375"/>
              <a:ext cx="80963" cy="71437"/>
            </a:xfrm>
            <a:custGeom>
              <a:avLst/>
              <a:gdLst>
                <a:gd name="T0" fmla="*/ 51 w 51"/>
                <a:gd name="T1" fmla="*/ 0 h 45"/>
                <a:gd name="T2" fmla="*/ 25 w 51"/>
                <a:gd name="T3" fmla="*/ 45 h 45"/>
                <a:gd name="T4" fmla="*/ 0 w 51"/>
                <a:gd name="T5" fmla="*/ 0 h 45"/>
                <a:gd name="T6" fmla="*/ 51 w 51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5"/>
                <a:gd name="T14" fmla="*/ 51 w 51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5">
                  <a:moveTo>
                    <a:pt x="51" y="0"/>
                  </a:moveTo>
                  <a:lnTo>
                    <a:pt x="25" y="45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6" name="Freeform 98"/>
            <p:cNvSpPr>
              <a:spLocks/>
            </p:cNvSpPr>
            <p:nvPr/>
          </p:nvSpPr>
          <p:spPr bwMode="auto">
            <a:xfrm>
              <a:off x="6484938" y="2254250"/>
              <a:ext cx="80963" cy="71437"/>
            </a:xfrm>
            <a:custGeom>
              <a:avLst/>
              <a:gdLst>
                <a:gd name="T0" fmla="*/ 51 w 51"/>
                <a:gd name="T1" fmla="*/ 0 h 45"/>
                <a:gd name="T2" fmla="*/ 26 w 51"/>
                <a:gd name="T3" fmla="*/ 45 h 45"/>
                <a:gd name="T4" fmla="*/ 0 w 51"/>
                <a:gd name="T5" fmla="*/ 0 h 45"/>
                <a:gd name="T6" fmla="*/ 51 w 51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5"/>
                <a:gd name="T14" fmla="*/ 51 w 51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5">
                  <a:moveTo>
                    <a:pt x="51" y="0"/>
                  </a:moveTo>
                  <a:lnTo>
                    <a:pt x="26" y="45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7" name="Freeform 99"/>
            <p:cNvSpPr>
              <a:spLocks/>
            </p:cNvSpPr>
            <p:nvPr/>
          </p:nvSpPr>
          <p:spPr bwMode="auto">
            <a:xfrm>
              <a:off x="6521451" y="2174875"/>
              <a:ext cx="82550" cy="71437"/>
            </a:xfrm>
            <a:custGeom>
              <a:avLst/>
              <a:gdLst>
                <a:gd name="T0" fmla="*/ 52 w 52"/>
                <a:gd name="T1" fmla="*/ 0 h 45"/>
                <a:gd name="T2" fmla="*/ 26 w 52"/>
                <a:gd name="T3" fmla="*/ 45 h 45"/>
                <a:gd name="T4" fmla="*/ 0 w 52"/>
                <a:gd name="T5" fmla="*/ 0 h 45"/>
                <a:gd name="T6" fmla="*/ 52 w 52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45"/>
                <a:gd name="T14" fmla="*/ 52 w 52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45">
                  <a:moveTo>
                    <a:pt x="52" y="0"/>
                  </a:moveTo>
                  <a:lnTo>
                    <a:pt x="26" y="45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8" name="Freeform 100"/>
            <p:cNvSpPr>
              <a:spLocks/>
            </p:cNvSpPr>
            <p:nvPr/>
          </p:nvSpPr>
          <p:spPr bwMode="auto">
            <a:xfrm>
              <a:off x="6330951" y="2290763"/>
              <a:ext cx="80963" cy="71437"/>
            </a:xfrm>
            <a:custGeom>
              <a:avLst/>
              <a:gdLst>
                <a:gd name="T0" fmla="*/ 51 w 51"/>
                <a:gd name="T1" fmla="*/ 0 h 45"/>
                <a:gd name="T2" fmla="*/ 26 w 51"/>
                <a:gd name="T3" fmla="*/ 45 h 45"/>
                <a:gd name="T4" fmla="*/ 0 w 51"/>
                <a:gd name="T5" fmla="*/ 0 h 45"/>
                <a:gd name="T6" fmla="*/ 51 w 51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5"/>
                <a:gd name="T14" fmla="*/ 51 w 51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5">
                  <a:moveTo>
                    <a:pt x="51" y="0"/>
                  </a:moveTo>
                  <a:lnTo>
                    <a:pt x="26" y="45"/>
                  </a:lnTo>
                  <a:lnTo>
                    <a:pt x="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79" name="Freeform 101"/>
            <p:cNvSpPr>
              <a:spLocks/>
            </p:cNvSpPr>
            <p:nvPr/>
          </p:nvSpPr>
          <p:spPr bwMode="auto">
            <a:xfrm>
              <a:off x="6127751" y="2103438"/>
              <a:ext cx="646113" cy="333375"/>
            </a:xfrm>
            <a:custGeom>
              <a:avLst/>
              <a:gdLst>
                <a:gd name="T0" fmla="*/ 400 w 407"/>
                <a:gd name="T1" fmla="*/ 7 h 210"/>
                <a:gd name="T2" fmla="*/ 404 w 407"/>
                <a:gd name="T3" fmla="*/ 12 h 210"/>
                <a:gd name="T4" fmla="*/ 407 w 407"/>
                <a:gd name="T5" fmla="*/ 18 h 210"/>
                <a:gd name="T6" fmla="*/ 406 w 407"/>
                <a:gd name="T7" fmla="*/ 25 h 210"/>
                <a:gd name="T8" fmla="*/ 402 w 407"/>
                <a:gd name="T9" fmla="*/ 35 h 210"/>
                <a:gd name="T10" fmla="*/ 394 w 407"/>
                <a:gd name="T11" fmla="*/ 46 h 210"/>
                <a:gd name="T12" fmla="*/ 382 w 407"/>
                <a:gd name="T13" fmla="*/ 59 h 210"/>
                <a:gd name="T14" fmla="*/ 362 w 407"/>
                <a:gd name="T15" fmla="*/ 77 h 210"/>
                <a:gd name="T16" fmla="*/ 325 w 407"/>
                <a:gd name="T17" fmla="*/ 103 h 210"/>
                <a:gd name="T18" fmla="*/ 198 w 407"/>
                <a:gd name="T19" fmla="*/ 168 h 210"/>
                <a:gd name="T20" fmla="*/ 147 w 407"/>
                <a:gd name="T21" fmla="*/ 187 h 210"/>
                <a:gd name="T22" fmla="*/ 114 w 407"/>
                <a:gd name="T23" fmla="*/ 198 h 210"/>
                <a:gd name="T24" fmla="*/ 87 w 407"/>
                <a:gd name="T25" fmla="*/ 204 h 210"/>
                <a:gd name="T26" fmla="*/ 66 w 407"/>
                <a:gd name="T27" fmla="*/ 208 h 210"/>
                <a:gd name="T28" fmla="*/ 49 w 407"/>
                <a:gd name="T29" fmla="*/ 210 h 210"/>
                <a:gd name="T30" fmla="*/ 34 w 407"/>
                <a:gd name="T31" fmla="*/ 210 h 210"/>
                <a:gd name="T32" fmla="*/ 22 w 407"/>
                <a:gd name="T33" fmla="*/ 209 h 210"/>
                <a:gd name="T34" fmla="*/ 13 w 407"/>
                <a:gd name="T35" fmla="*/ 207 h 210"/>
                <a:gd name="T36" fmla="*/ 6 w 407"/>
                <a:gd name="T37" fmla="*/ 204 h 210"/>
                <a:gd name="T38" fmla="*/ 1 w 407"/>
                <a:gd name="T39" fmla="*/ 199 h 210"/>
                <a:gd name="T40" fmla="*/ 0 w 407"/>
                <a:gd name="T41" fmla="*/ 193 h 210"/>
                <a:gd name="T42" fmla="*/ 0 w 407"/>
                <a:gd name="T43" fmla="*/ 185 h 210"/>
                <a:gd name="T44" fmla="*/ 4 w 407"/>
                <a:gd name="T45" fmla="*/ 176 h 210"/>
                <a:gd name="T46" fmla="*/ 12 w 407"/>
                <a:gd name="T47" fmla="*/ 165 h 210"/>
                <a:gd name="T48" fmla="*/ 24 w 407"/>
                <a:gd name="T49" fmla="*/ 152 h 210"/>
                <a:gd name="T50" fmla="*/ 44 w 407"/>
                <a:gd name="T51" fmla="*/ 134 h 210"/>
                <a:gd name="T52" fmla="*/ 81 w 407"/>
                <a:gd name="T53" fmla="*/ 108 h 210"/>
                <a:gd name="T54" fmla="*/ 208 w 407"/>
                <a:gd name="T55" fmla="*/ 42 h 210"/>
                <a:gd name="T56" fmla="*/ 259 w 407"/>
                <a:gd name="T57" fmla="*/ 23 h 210"/>
                <a:gd name="T58" fmla="*/ 293 w 407"/>
                <a:gd name="T59" fmla="*/ 13 h 210"/>
                <a:gd name="T60" fmla="*/ 319 w 407"/>
                <a:gd name="T61" fmla="*/ 7 h 210"/>
                <a:gd name="T62" fmla="*/ 340 w 407"/>
                <a:gd name="T63" fmla="*/ 3 h 210"/>
                <a:gd name="T64" fmla="*/ 358 w 407"/>
                <a:gd name="T65" fmla="*/ 1 h 210"/>
                <a:gd name="T66" fmla="*/ 372 w 407"/>
                <a:gd name="T67" fmla="*/ 0 h 210"/>
                <a:gd name="T68" fmla="*/ 384 w 407"/>
                <a:gd name="T69" fmla="*/ 1 h 210"/>
                <a:gd name="T70" fmla="*/ 393 w 407"/>
                <a:gd name="T71" fmla="*/ 4 h 2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7"/>
                <a:gd name="T109" fmla="*/ 0 h 210"/>
                <a:gd name="T110" fmla="*/ 407 w 407"/>
                <a:gd name="T111" fmla="*/ 210 h 2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7" h="210">
                  <a:moveTo>
                    <a:pt x="397" y="5"/>
                  </a:moveTo>
                  <a:lnTo>
                    <a:pt x="400" y="7"/>
                  </a:lnTo>
                  <a:lnTo>
                    <a:pt x="403" y="9"/>
                  </a:lnTo>
                  <a:lnTo>
                    <a:pt x="404" y="12"/>
                  </a:lnTo>
                  <a:lnTo>
                    <a:pt x="406" y="15"/>
                  </a:lnTo>
                  <a:lnTo>
                    <a:pt x="407" y="18"/>
                  </a:lnTo>
                  <a:lnTo>
                    <a:pt x="407" y="22"/>
                  </a:lnTo>
                  <a:lnTo>
                    <a:pt x="406" y="25"/>
                  </a:lnTo>
                  <a:lnTo>
                    <a:pt x="404" y="30"/>
                  </a:lnTo>
                  <a:lnTo>
                    <a:pt x="402" y="35"/>
                  </a:lnTo>
                  <a:lnTo>
                    <a:pt x="399" y="40"/>
                  </a:lnTo>
                  <a:lnTo>
                    <a:pt x="394" y="46"/>
                  </a:lnTo>
                  <a:lnTo>
                    <a:pt x="389" y="52"/>
                  </a:lnTo>
                  <a:lnTo>
                    <a:pt x="382" y="59"/>
                  </a:lnTo>
                  <a:lnTo>
                    <a:pt x="373" y="67"/>
                  </a:lnTo>
                  <a:lnTo>
                    <a:pt x="362" y="77"/>
                  </a:lnTo>
                  <a:lnTo>
                    <a:pt x="347" y="88"/>
                  </a:lnTo>
                  <a:lnTo>
                    <a:pt x="325" y="103"/>
                  </a:lnTo>
                  <a:lnTo>
                    <a:pt x="265" y="137"/>
                  </a:lnTo>
                  <a:lnTo>
                    <a:pt x="198" y="168"/>
                  </a:lnTo>
                  <a:lnTo>
                    <a:pt x="169" y="180"/>
                  </a:lnTo>
                  <a:lnTo>
                    <a:pt x="147" y="187"/>
                  </a:lnTo>
                  <a:lnTo>
                    <a:pt x="129" y="193"/>
                  </a:lnTo>
                  <a:lnTo>
                    <a:pt x="114" y="198"/>
                  </a:lnTo>
                  <a:lnTo>
                    <a:pt x="100" y="201"/>
                  </a:lnTo>
                  <a:lnTo>
                    <a:pt x="87" y="204"/>
                  </a:lnTo>
                  <a:lnTo>
                    <a:pt x="76" y="206"/>
                  </a:lnTo>
                  <a:lnTo>
                    <a:pt x="66" y="208"/>
                  </a:lnTo>
                  <a:lnTo>
                    <a:pt x="57" y="209"/>
                  </a:lnTo>
                  <a:lnTo>
                    <a:pt x="49" y="210"/>
                  </a:lnTo>
                  <a:lnTo>
                    <a:pt x="41" y="210"/>
                  </a:lnTo>
                  <a:lnTo>
                    <a:pt x="34" y="210"/>
                  </a:lnTo>
                  <a:lnTo>
                    <a:pt x="28" y="210"/>
                  </a:lnTo>
                  <a:lnTo>
                    <a:pt x="22" y="209"/>
                  </a:lnTo>
                  <a:lnTo>
                    <a:pt x="17" y="208"/>
                  </a:lnTo>
                  <a:lnTo>
                    <a:pt x="13" y="207"/>
                  </a:lnTo>
                  <a:lnTo>
                    <a:pt x="9" y="205"/>
                  </a:lnTo>
                  <a:lnTo>
                    <a:pt x="6" y="204"/>
                  </a:lnTo>
                  <a:lnTo>
                    <a:pt x="3" y="201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2" y="181"/>
                  </a:lnTo>
                  <a:lnTo>
                    <a:pt x="4" y="176"/>
                  </a:lnTo>
                  <a:lnTo>
                    <a:pt x="8" y="171"/>
                  </a:lnTo>
                  <a:lnTo>
                    <a:pt x="12" y="165"/>
                  </a:lnTo>
                  <a:lnTo>
                    <a:pt x="17" y="159"/>
                  </a:lnTo>
                  <a:lnTo>
                    <a:pt x="24" y="152"/>
                  </a:lnTo>
                  <a:lnTo>
                    <a:pt x="33" y="143"/>
                  </a:lnTo>
                  <a:lnTo>
                    <a:pt x="44" y="134"/>
                  </a:lnTo>
                  <a:lnTo>
                    <a:pt x="59" y="123"/>
                  </a:lnTo>
                  <a:lnTo>
                    <a:pt x="81" y="108"/>
                  </a:lnTo>
                  <a:lnTo>
                    <a:pt x="141" y="73"/>
                  </a:lnTo>
                  <a:lnTo>
                    <a:pt x="208" y="42"/>
                  </a:lnTo>
                  <a:lnTo>
                    <a:pt x="237" y="31"/>
                  </a:lnTo>
                  <a:lnTo>
                    <a:pt x="259" y="23"/>
                  </a:lnTo>
                  <a:lnTo>
                    <a:pt x="277" y="18"/>
                  </a:lnTo>
                  <a:lnTo>
                    <a:pt x="293" y="13"/>
                  </a:lnTo>
                  <a:lnTo>
                    <a:pt x="306" y="9"/>
                  </a:lnTo>
                  <a:lnTo>
                    <a:pt x="319" y="7"/>
                  </a:lnTo>
                  <a:lnTo>
                    <a:pt x="330" y="4"/>
                  </a:lnTo>
                  <a:lnTo>
                    <a:pt x="340" y="3"/>
                  </a:lnTo>
                  <a:lnTo>
                    <a:pt x="349" y="2"/>
                  </a:lnTo>
                  <a:lnTo>
                    <a:pt x="358" y="1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1"/>
                  </a:lnTo>
                  <a:lnTo>
                    <a:pt x="389" y="2"/>
                  </a:lnTo>
                  <a:lnTo>
                    <a:pt x="393" y="4"/>
                  </a:lnTo>
                  <a:lnTo>
                    <a:pt x="397" y="5"/>
                  </a:lnTo>
                  <a:close/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480" name="TextBox 105"/>
            <p:cNvSpPr txBox="1">
              <a:spLocks noChangeArrowheads="1"/>
            </p:cNvSpPr>
            <p:nvPr/>
          </p:nvSpPr>
          <p:spPr bwMode="auto">
            <a:xfrm>
              <a:off x="3438290" y="4151871"/>
              <a:ext cx="816432" cy="20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Achaean Target</a:t>
              </a:r>
              <a:endParaRPr lang="en-AU" sz="1400" b="1">
                <a:solidFill>
                  <a:srgbClr val="FF0000"/>
                </a:solidFill>
              </a:endParaRPr>
            </a:p>
          </p:txBody>
        </p:sp>
        <p:cxnSp>
          <p:nvCxnSpPr>
            <p:cNvPr id="16481" name="Straight Arrow Connector 107"/>
            <p:cNvCxnSpPr>
              <a:cxnSpLocks noChangeShapeType="1"/>
              <a:stCxn id="16480" idx="1"/>
            </p:cNvCxnSpPr>
            <p:nvPr/>
          </p:nvCxnSpPr>
          <p:spPr bwMode="auto">
            <a:xfrm flipH="1">
              <a:off x="3002694" y="4254457"/>
              <a:ext cx="435596" cy="13219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6482" name="TextBox 110"/>
            <p:cNvSpPr txBox="1">
              <a:spLocks noChangeArrowheads="1"/>
            </p:cNvSpPr>
            <p:nvPr/>
          </p:nvSpPr>
          <p:spPr bwMode="auto">
            <a:xfrm>
              <a:off x="5878926" y="2631989"/>
              <a:ext cx="681650" cy="34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B050"/>
                  </a:solidFill>
                </a:rPr>
                <a:t>Background </a:t>
              </a:r>
            </a:p>
            <a:p>
              <a:r>
                <a:rPr lang="en-US" sz="1400" b="1">
                  <a:solidFill>
                    <a:srgbClr val="00B050"/>
                  </a:solidFill>
                </a:rPr>
                <a:t>Soils</a:t>
              </a:r>
              <a:endParaRPr lang="en-AU" sz="1400" b="1">
                <a:solidFill>
                  <a:srgbClr val="00B050"/>
                </a:solidFill>
              </a:endParaRPr>
            </a:p>
          </p:txBody>
        </p:sp>
        <p:sp>
          <p:nvSpPr>
            <p:cNvPr id="16483" name="TextBox 111"/>
            <p:cNvSpPr txBox="1">
              <a:spLocks noChangeArrowheads="1"/>
            </p:cNvSpPr>
            <p:nvPr/>
          </p:nvSpPr>
          <p:spPr bwMode="auto">
            <a:xfrm>
              <a:off x="4838352" y="3052120"/>
              <a:ext cx="658324" cy="34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D48F06"/>
                  </a:solidFill>
                </a:rPr>
                <a:t>Anomalous </a:t>
              </a:r>
            </a:p>
            <a:p>
              <a:r>
                <a:rPr lang="en-US" sz="1400" b="1">
                  <a:solidFill>
                    <a:srgbClr val="D48F06"/>
                  </a:solidFill>
                </a:rPr>
                <a:t>Soils</a:t>
              </a:r>
              <a:endParaRPr lang="en-AU" sz="1400" b="1">
                <a:solidFill>
                  <a:srgbClr val="D48F06"/>
                </a:solidFill>
              </a:endParaRPr>
            </a:p>
          </p:txBody>
        </p:sp>
      </p:grpSp>
      <p:sp>
        <p:nvSpPr>
          <p:cNvPr id="100" name="Title 100"/>
          <p:cNvSpPr txBox="1">
            <a:spLocks/>
          </p:cNvSpPr>
          <p:nvPr/>
        </p:nvSpPr>
        <p:spPr>
          <a:xfrm>
            <a:off x="495300" y="0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 Populations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Archaean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50777" y="1918447"/>
            <a:ext cx="416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500 times MC-ICPMS Precision</a:t>
            </a:r>
            <a:endParaRPr lang="en-AU" sz="2400" b="1" dirty="0"/>
          </a:p>
        </p:txBody>
      </p:sp>
      <p:cxnSp>
        <p:nvCxnSpPr>
          <p:cNvPr id="103" name="Straight Arrow Connector 102"/>
          <p:cNvCxnSpPr>
            <a:endCxn id="101" idx="1"/>
          </p:cNvCxnSpPr>
          <p:nvPr/>
        </p:nvCxnSpPr>
        <p:spPr>
          <a:xfrm flipV="1">
            <a:off x="2205318" y="2149280"/>
            <a:ext cx="645459" cy="225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840071" y="2169459"/>
            <a:ext cx="672353" cy="671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1165895" y="1480184"/>
            <a:ext cx="7581108" cy="4903024"/>
            <a:chOff x="2478291" y="1668463"/>
            <a:chExt cx="4663873" cy="3268682"/>
          </a:xfrm>
        </p:grpSpPr>
        <p:sp>
          <p:nvSpPr>
            <p:cNvPr id="15363" name="Freeform 7"/>
            <p:cNvSpPr>
              <a:spLocks/>
            </p:cNvSpPr>
            <p:nvPr/>
          </p:nvSpPr>
          <p:spPr bwMode="auto">
            <a:xfrm>
              <a:off x="2914651" y="1903413"/>
              <a:ext cx="4225925" cy="2611437"/>
            </a:xfrm>
            <a:custGeom>
              <a:avLst/>
              <a:gdLst>
                <a:gd name="T0" fmla="*/ 0 w 10440"/>
                <a:gd name="T1" fmla="*/ 0 h 6444"/>
                <a:gd name="T2" fmla="*/ 0 w 10440"/>
                <a:gd name="T3" fmla="*/ 6444 h 6444"/>
                <a:gd name="T4" fmla="*/ 10440 w 10440"/>
                <a:gd name="T5" fmla="*/ 6444 h 6444"/>
                <a:gd name="T6" fmla="*/ 0 60000 65536"/>
                <a:gd name="T7" fmla="*/ 0 60000 65536"/>
                <a:gd name="T8" fmla="*/ 0 60000 65536"/>
                <a:gd name="T9" fmla="*/ 0 w 10440"/>
                <a:gd name="T10" fmla="*/ 0 h 6444"/>
                <a:gd name="T11" fmla="*/ 10440 w 10440"/>
                <a:gd name="T12" fmla="*/ 6444 h 6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0" h="6444">
                  <a:moveTo>
                    <a:pt x="0" y="0"/>
                  </a:moveTo>
                  <a:lnTo>
                    <a:pt x="0" y="6444"/>
                  </a:lnTo>
                  <a:lnTo>
                    <a:pt x="10440" y="644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64" name="Rectangle 8"/>
            <p:cNvSpPr>
              <a:spLocks noChangeArrowheads="1"/>
            </p:cNvSpPr>
            <p:nvPr/>
          </p:nvSpPr>
          <p:spPr bwMode="auto">
            <a:xfrm>
              <a:off x="3898302" y="1668463"/>
              <a:ext cx="1208246" cy="13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dirty="0" err="1">
                  <a:solidFill>
                    <a:srgbClr val="000000"/>
                  </a:solidFill>
                </a:rPr>
                <a:t>Bluebush</a:t>
              </a:r>
              <a:r>
                <a:rPr lang="en-US" sz="1300" b="1" dirty="0">
                  <a:solidFill>
                    <a:srgbClr val="000000"/>
                  </a:solidFill>
                </a:rPr>
                <a:t> – NW </a:t>
              </a:r>
              <a:r>
                <a:rPr lang="en-US" sz="1300" b="1" dirty="0" err="1">
                  <a:solidFill>
                    <a:srgbClr val="000000"/>
                  </a:solidFill>
                </a:rPr>
                <a:t>Qweensland</a:t>
              </a:r>
              <a:endParaRPr lang="en-US" dirty="0"/>
            </a:p>
          </p:txBody>
        </p:sp>
        <p:sp>
          <p:nvSpPr>
            <p:cNvPr id="15365" name="Rectangle 9"/>
            <p:cNvSpPr>
              <a:spLocks noChangeArrowheads="1"/>
            </p:cNvSpPr>
            <p:nvPr/>
          </p:nvSpPr>
          <p:spPr bwMode="auto">
            <a:xfrm>
              <a:off x="4649788" y="4803775"/>
              <a:ext cx="82837" cy="7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206</a:t>
              </a:r>
              <a:endParaRPr lang="en-US"/>
            </a:p>
          </p:txBody>
        </p:sp>
        <p:sp>
          <p:nvSpPr>
            <p:cNvPr id="15366" name="Rectangle 10"/>
            <p:cNvSpPr>
              <a:spLocks noChangeArrowheads="1"/>
            </p:cNvSpPr>
            <p:nvPr/>
          </p:nvSpPr>
          <p:spPr bwMode="auto">
            <a:xfrm>
              <a:off x="5049838" y="4803775"/>
              <a:ext cx="82837" cy="7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204</a:t>
              </a:r>
              <a:endParaRPr lang="en-US"/>
            </a:p>
          </p:txBody>
        </p:sp>
        <p:sp>
          <p:nvSpPr>
            <p:cNvPr id="15367" name="Rectangle 11"/>
            <p:cNvSpPr>
              <a:spLocks noChangeArrowheads="1"/>
            </p:cNvSpPr>
            <p:nvPr/>
          </p:nvSpPr>
          <p:spPr bwMode="auto">
            <a:xfrm>
              <a:off x="4799013" y="4803775"/>
              <a:ext cx="153841" cy="13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Pb/</a:t>
              </a:r>
              <a:endParaRPr lang="en-US"/>
            </a:p>
          </p:txBody>
        </p:sp>
        <p:sp>
          <p:nvSpPr>
            <p:cNvPr id="15368" name="Rectangle 12"/>
            <p:cNvSpPr>
              <a:spLocks noChangeArrowheads="1"/>
            </p:cNvSpPr>
            <p:nvPr/>
          </p:nvSpPr>
          <p:spPr bwMode="auto">
            <a:xfrm>
              <a:off x="5199063" y="4803775"/>
              <a:ext cx="109464" cy="13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</a:t>
              </a:r>
              <a:endParaRPr lang="en-US"/>
            </a:p>
          </p:txBody>
        </p:sp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 rot="16200000">
              <a:off x="2466542" y="3457777"/>
              <a:ext cx="89768" cy="6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207</a:t>
              </a:r>
              <a:endParaRPr lang="en-US"/>
            </a:p>
          </p:txBody>
        </p:sp>
        <p:sp>
          <p:nvSpPr>
            <p:cNvPr id="15370" name="Rectangle 14"/>
            <p:cNvSpPr>
              <a:spLocks noChangeArrowheads="1"/>
            </p:cNvSpPr>
            <p:nvPr/>
          </p:nvSpPr>
          <p:spPr bwMode="auto">
            <a:xfrm rot="16200000">
              <a:off x="2466542" y="3057727"/>
              <a:ext cx="89768" cy="6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</a:rPr>
                <a:t>204</a:t>
              </a:r>
              <a:endParaRPr lang="en-US"/>
            </a:p>
          </p:txBody>
        </p:sp>
        <p:sp>
          <p:nvSpPr>
            <p:cNvPr id="15371" name="Rectangle 15"/>
            <p:cNvSpPr>
              <a:spLocks noChangeArrowheads="1"/>
            </p:cNvSpPr>
            <p:nvPr/>
          </p:nvSpPr>
          <p:spPr bwMode="auto">
            <a:xfrm rot="16200000">
              <a:off x="2479664" y="3208712"/>
              <a:ext cx="166712" cy="12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Pb/</a:t>
              </a:r>
              <a:endParaRPr lang="en-US"/>
            </a:p>
          </p:txBody>
        </p:sp>
        <p:sp>
          <p:nvSpPr>
            <p:cNvPr id="15372" name="Rectangle 16"/>
            <p:cNvSpPr>
              <a:spLocks noChangeArrowheads="1"/>
            </p:cNvSpPr>
            <p:nvPr/>
          </p:nvSpPr>
          <p:spPr bwMode="auto">
            <a:xfrm rot="16200000">
              <a:off x="2504501" y="2830888"/>
              <a:ext cx="118623" cy="12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</a:rPr>
                <a:t>Pb</a:t>
              </a:r>
              <a:endParaRPr lang="en-US"/>
            </a:p>
          </p:txBody>
        </p:sp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2814638" y="4537075"/>
              <a:ext cx="710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  <p:sp>
          <p:nvSpPr>
            <p:cNvPr id="15374" name="Rectangle 18"/>
            <p:cNvSpPr>
              <a:spLocks noChangeArrowheads="1"/>
            </p:cNvSpPr>
            <p:nvPr/>
          </p:nvSpPr>
          <p:spPr bwMode="auto">
            <a:xfrm>
              <a:off x="3870326" y="4537075"/>
              <a:ext cx="710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17</a:t>
              </a:r>
              <a:endParaRPr lang="en-US"/>
            </a:p>
          </p:txBody>
        </p:sp>
        <p:sp>
          <p:nvSpPr>
            <p:cNvPr id="15375" name="Rectangle 19"/>
            <p:cNvSpPr>
              <a:spLocks noChangeArrowheads="1"/>
            </p:cNvSpPr>
            <p:nvPr/>
          </p:nvSpPr>
          <p:spPr bwMode="auto">
            <a:xfrm>
              <a:off x="4927600" y="4537075"/>
              <a:ext cx="710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18</a:t>
              </a:r>
              <a:endParaRPr lang="en-US"/>
            </a:p>
          </p:txBody>
        </p:sp>
        <p:sp>
          <p:nvSpPr>
            <p:cNvPr id="15376" name="Rectangle 20"/>
            <p:cNvSpPr>
              <a:spLocks noChangeArrowheads="1"/>
            </p:cNvSpPr>
            <p:nvPr/>
          </p:nvSpPr>
          <p:spPr bwMode="auto">
            <a:xfrm>
              <a:off x="5983288" y="4537075"/>
              <a:ext cx="710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19</a:t>
              </a:r>
              <a:endParaRPr lang="en-US"/>
            </a:p>
          </p:txBody>
        </p:sp>
        <p:sp>
          <p:nvSpPr>
            <p:cNvPr id="15377" name="Rectangle 21"/>
            <p:cNvSpPr>
              <a:spLocks noChangeArrowheads="1"/>
            </p:cNvSpPr>
            <p:nvPr/>
          </p:nvSpPr>
          <p:spPr bwMode="auto">
            <a:xfrm>
              <a:off x="7040564" y="4537075"/>
              <a:ext cx="710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5378" name="Rectangle 22"/>
            <p:cNvSpPr>
              <a:spLocks noChangeArrowheads="1"/>
            </p:cNvSpPr>
            <p:nvPr/>
          </p:nvSpPr>
          <p:spPr bwMode="auto">
            <a:xfrm>
              <a:off x="2516187" y="4403725"/>
              <a:ext cx="16074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15.40</a:t>
              </a:r>
              <a:endParaRPr lang="en-US"/>
            </a:p>
          </p:txBody>
        </p:sp>
        <p:sp>
          <p:nvSpPr>
            <p:cNvPr id="15379" name="Rectangle 23"/>
            <p:cNvSpPr>
              <a:spLocks noChangeArrowheads="1"/>
            </p:cNvSpPr>
            <p:nvPr/>
          </p:nvSpPr>
          <p:spPr bwMode="auto">
            <a:xfrm>
              <a:off x="2516187" y="3579813"/>
              <a:ext cx="16074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15.55</a:t>
              </a:r>
              <a:endParaRPr lang="en-US"/>
            </a:p>
          </p:txBody>
        </p:sp>
        <p:sp>
          <p:nvSpPr>
            <p:cNvPr id="15380" name="Rectangle 24"/>
            <p:cNvSpPr>
              <a:spLocks noChangeArrowheads="1"/>
            </p:cNvSpPr>
            <p:nvPr/>
          </p:nvSpPr>
          <p:spPr bwMode="auto">
            <a:xfrm>
              <a:off x="2516187" y="2709863"/>
              <a:ext cx="16074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15.70</a:t>
              </a:r>
              <a:endParaRPr lang="en-US"/>
            </a:p>
          </p:txBody>
        </p:sp>
        <p:sp>
          <p:nvSpPr>
            <p:cNvPr id="15381" name="Rectangle 25"/>
            <p:cNvSpPr>
              <a:spLocks noChangeArrowheads="1"/>
            </p:cNvSpPr>
            <p:nvPr/>
          </p:nvSpPr>
          <p:spPr bwMode="auto">
            <a:xfrm>
              <a:off x="2516187" y="1839913"/>
              <a:ext cx="16074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15.85</a:t>
              </a:r>
              <a:endParaRPr lang="en-US"/>
            </a:p>
          </p:txBody>
        </p:sp>
        <p:sp>
          <p:nvSpPr>
            <p:cNvPr id="15382" name="Line 26"/>
            <p:cNvSpPr>
              <a:spLocks noChangeShapeType="1"/>
            </p:cNvSpPr>
            <p:nvPr/>
          </p:nvSpPr>
          <p:spPr bwMode="auto">
            <a:xfrm flipV="1">
              <a:off x="2914651" y="448945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83" name="Line 27"/>
            <p:cNvSpPr>
              <a:spLocks noChangeShapeType="1"/>
            </p:cNvSpPr>
            <p:nvPr/>
          </p:nvSpPr>
          <p:spPr bwMode="auto">
            <a:xfrm flipV="1">
              <a:off x="3970338" y="448945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84" name="Line 28"/>
            <p:cNvSpPr>
              <a:spLocks noChangeShapeType="1"/>
            </p:cNvSpPr>
            <p:nvPr/>
          </p:nvSpPr>
          <p:spPr bwMode="auto">
            <a:xfrm flipV="1">
              <a:off x="5027613" y="448945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85" name="Line 29"/>
            <p:cNvSpPr>
              <a:spLocks noChangeShapeType="1"/>
            </p:cNvSpPr>
            <p:nvPr/>
          </p:nvSpPr>
          <p:spPr bwMode="auto">
            <a:xfrm flipV="1">
              <a:off x="6083301" y="448945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86" name="Line 30"/>
            <p:cNvSpPr>
              <a:spLocks noChangeShapeType="1"/>
            </p:cNvSpPr>
            <p:nvPr/>
          </p:nvSpPr>
          <p:spPr bwMode="auto">
            <a:xfrm flipV="1">
              <a:off x="7140576" y="448945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87" name="Line 31"/>
            <p:cNvSpPr>
              <a:spLocks noChangeShapeType="1"/>
            </p:cNvSpPr>
            <p:nvPr/>
          </p:nvSpPr>
          <p:spPr bwMode="auto">
            <a:xfrm>
              <a:off x="2914651" y="4514850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88" name="Line 32"/>
            <p:cNvSpPr>
              <a:spLocks noChangeShapeType="1"/>
            </p:cNvSpPr>
            <p:nvPr/>
          </p:nvSpPr>
          <p:spPr bwMode="auto">
            <a:xfrm>
              <a:off x="2914651" y="3643313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89" name="Line 33"/>
            <p:cNvSpPr>
              <a:spLocks noChangeShapeType="1"/>
            </p:cNvSpPr>
            <p:nvPr/>
          </p:nvSpPr>
          <p:spPr bwMode="auto">
            <a:xfrm>
              <a:off x="2914651" y="2773363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0" name="Line 34"/>
            <p:cNvSpPr>
              <a:spLocks noChangeShapeType="1"/>
            </p:cNvSpPr>
            <p:nvPr/>
          </p:nvSpPr>
          <p:spPr bwMode="auto">
            <a:xfrm>
              <a:off x="2914651" y="1903413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1" name="Line 35"/>
            <p:cNvSpPr>
              <a:spLocks noChangeShapeType="1"/>
            </p:cNvSpPr>
            <p:nvPr/>
          </p:nvSpPr>
          <p:spPr bwMode="auto">
            <a:xfrm flipV="1">
              <a:off x="2914651" y="4489450"/>
              <a:ext cx="1588" cy="25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2" name="Line 36"/>
            <p:cNvSpPr>
              <a:spLocks noChangeShapeType="1"/>
            </p:cNvSpPr>
            <p:nvPr/>
          </p:nvSpPr>
          <p:spPr bwMode="auto">
            <a:xfrm flipV="1">
              <a:off x="3970338" y="448945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3" name="Line 37"/>
            <p:cNvSpPr>
              <a:spLocks noChangeShapeType="1"/>
            </p:cNvSpPr>
            <p:nvPr/>
          </p:nvSpPr>
          <p:spPr bwMode="auto">
            <a:xfrm flipV="1">
              <a:off x="5027613" y="448945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4" name="Line 38"/>
            <p:cNvSpPr>
              <a:spLocks noChangeShapeType="1"/>
            </p:cNvSpPr>
            <p:nvPr/>
          </p:nvSpPr>
          <p:spPr bwMode="auto">
            <a:xfrm flipV="1">
              <a:off x="6083301" y="448945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5" name="Line 39"/>
            <p:cNvSpPr>
              <a:spLocks noChangeShapeType="1"/>
            </p:cNvSpPr>
            <p:nvPr/>
          </p:nvSpPr>
          <p:spPr bwMode="auto">
            <a:xfrm flipV="1">
              <a:off x="7140576" y="4489450"/>
              <a:ext cx="1588" cy="127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6" name="Line 40"/>
            <p:cNvSpPr>
              <a:spLocks noChangeShapeType="1"/>
            </p:cNvSpPr>
            <p:nvPr/>
          </p:nvSpPr>
          <p:spPr bwMode="auto">
            <a:xfrm>
              <a:off x="2914651" y="4514850"/>
              <a:ext cx="23813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2925763" y="3643313"/>
              <a:ext cx="12700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8" name="Line 42"/>
            <p:cNvSpPr>
              <a:spLocks noChangeShapeType="1"/>
            </p:cNvSpPr>
            <p:nvPr/>
          </p:nvSpPr>
          <p:spPr bwMode="auto">
            <a:xfrm>
              <a:off x="2925763" y="2773363"/>
              <a:ext cx="12700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399" name="Line 43"/>
            <p:cNvSpPr>
              <a:spLocks noChangeShapeType="1"/>
            </p:cNvSpPr>
            <p:nvPr/>
          </p:nvSpPr>
          <p:spPr bwMode="auto">
            <a:xfrm>
              <a:off x="2925763" y="1903413"/>
              <a:ext cx="12700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0" name="Rectangle 44"/>
            <p:cNvSpPr>
              <a:spLocks noChangeArrowheads="1"/>
            </p:cNvSpPr>
            <p:nvPr/>
          </p:nvSpPr>
          <p:spPr bwMode="auto">
            <a:xfrm>
              <a:off x="3041651" y="1928813"/>
              <a:ext cx="386575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000000"/>
                  </a:solidFill>
                </a:rPr>
                <a:t>Analytical Precision</a:t>
              </a:r>
              <a:endParaRPr lang="en-US"/>
            </a:p>
          </p:txBody>
        </p:sp>
        <p:sp>
          <p:nvSpPr>
            <p:cNvPr id="15401" name="Freeform 45"/>
            <p:cNvSpPr>
              <a:spLocks/>
            </p:cNvSpPr>
            <p:nvPr/>
          </p:nvSpPr>
          <p:spPr bwMode="auto">
            <a:xfrm>
              <a:off x="2955926" y="1928813"/>
              <a:ext cx="63500" cy="393700"/>
            </a:xfrm>
            <a:custGeom>
              <a:avLst/>
              <a:gdLst>
                <a:gd name="T0" fmla="*/ 40 w 40"/>
                <a:gd name="T1" fmla="*/ 2 h 248"/>
                <a:gd name="T2" fmla="*/ 40 w 40"/>
                <a:gd name="T3" fmla="*/ 6 h 248"/>
                <a:gd name="T4" fmla="*/ 40 w 40"/>
                <a:gd name="T5" fmla="*/ 11 h 248"/>
                <a:gd name="T6" fmla="*/ 40 w 40"/>
                <a:gd name="T7" fmla="*/ 17 h 248"/>
                <a:gd name="T8" fmla="*/ 39 w 40"/>
                <a:gd name="T9" fmla="*/ 26 h 248"/>
                <a:gd name="T10" fmla="*/ 38 w 40"/>
                <a:gd name="T11" fmla="*/ 37 h 248"/>
                <a:gd name="T12" fmla="*/ 36 w 40"/>
                <a:gd name="T13" fmla="*/ 51 h 248"/>
                <a:gd name="T14" fmla="*/ 34 w 40"/>
                <a:gd name="T15" fmla="*/ 69 h 248"/>
                <a:gd name="T16" fmla="*/ 29 w 40"/>
                <a:gd name="T17" fmla="*/ 99 h 248"/>
                <a:gd name="T18" fmla="*/ 16 w 40"/>
                <a:gd name="T19" fmla="*/ 179 h 248"/>
                <a:gd name="T20" fmla="*/ 11 w 40"/>
                <a:gd name="T21" fmla="*/ 205 h 248"/>
                <a:gd name="T22" fmla="*/ 8 w 40"/>
                <a:gd name="T23" fmla="*/ 221 h 248"/>
                <a:gd name="T24" fmla="*/ 6 w 40"/>
                <a:gd name="T25" fmla="*/ 231 h 248"/>
                <a:gd name="T26" fmla="*/ 4 w 40"/>
                <a:gd name="T27" fmla="*/ 238 h 248"/>
                <a:gd name="T28" fmla="*/ 3 w 40"/>
                <a:gd name="T29" fmla="*/ 244 h 248"/>
                <a:gd name="T30" fmla="*/ 2 w 40"/>
                <a:gd name="T31" fmla="*/ 247 h 248"/>
                <a:gd name="T32" fmla="*/ 1 w 40"/>
                <a:gd name="T33" fmla="*/ 248 h 248"/>
                <a:gd name="T34" fmla="*/ 1 w 40"/>
                <a:gd name="T35" fmla="*/ 248 h 248"/>
                <a:gd name="T36" fmla="*/ 0 w 40"/>
                <a:gd name="T37" fmla="*/ 246 h 248"/>
                <a:gd name="T38" fmla="*/ 0 w 40"/>
                <a:gd name="T39" fmla="*/ 243 h 248"/>
                <a:gd name="T40" fmla="*/ 0 w 40"/>
                <a:gd name="T41" fmla="*/ 238 h 248"/>
                <a:gd name="T42" fmla="*/ 1 w 40"/>
                <a:gd name="T43" fmla="*/ 232 h 248"/>
                <a:gd name="T44" fmla="*/ 2 w 40"/>
                <a:gd name="T45" fmla="*/ 223 h 248"/>
                <a:gd name="T46" fmla="*/ 3 w 40"/>
                <a:gd name="T47" fmla="*/ 212 h 248"/>
                <a:gd name="T48" fmla="*/ 5 w 40"/>
                <a:gd name="T49" fmla="*/ 198 h 248"/>
                <a:gd name="T50" fmla="*/ 7 w 40"/>
                <a:gd name="T51" fmla="*/ 179 h 248"/>
                <a:gd name="T52" fmla="*/ 11 w 40"/>
                <a:gd name="T53" fmla="*/ 150 h 248"/>
                <a:gd name="T54" fmla="*/ 24 w 40"/>
                <a:gd name="T55" fmla="*/ 69 h 248"/>
                <a:gd name="T56" fmla="*/ 29 w 40"/>
                <a:gd name="T57" fmla="*/ 44 h 248"/>
                <a:gd name="T58" fmla="*/ 32 w 40"/>
                <a:gd name="T59" fmla="*/ 28 h 248"/>
                <a:gd name="T60" fmla="*/ 35 w 40"/>
                <a:gd name="T61" fmla="*/ 17 h 248"/>
                <a:gd name="T62" fmla="*/ 36 w 40"/>
                <a:gd name="T63" fmla="*/ 10 h 248"/>
                <a:gd name="T64" fmla="*/ 38 w 40"/>
                <a:gd name="T65" fmla="*/ 5 h 248"/>
                <a:gd name="T66" fmla="*/ 39 w 40"/>
                <a:gd name="T67" fmla="*/ 2 h 248"/>
                <a:gd name="T68" fmla="*/ 40 w 40"/>
                <a:gd name="T69" fmla="*/ 1 h 248"/>
                <a:gd name="T70" fmla="*/ 40 w 40"/>
                <a:gd name="T71" fmla="*/ 1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248"/>
                <a:gd name="T110" fmla="*/ 40 w 40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248">
                  <a:moveTo>
                    <a:pt x="40" y="1"/>
                  </a:moveTo>
                  <a:lnTo>
                    <a:pt x="40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8" y="31"/>
                  </a:lnTo>
                  <a:lnTo>
                    <a:pt x="38" y="37"/>
                  </a:lnTo>
                  <a:lnTo>
                    <a:pt x="37" y="43"/>
                  </a:lnTo>
                  <a:lnTo>
                    <a:pt x="36" y="51"/>
                  </a:lnTo>
                  <a:lnTo>
                    <a:pt x="35" y="59"/>
                  </a:lnTo>
                  <a:lnTo>
                    <a:pt x="34" y="69"/>
                  </a:lnTo>
                  <a:lnTo>
                    <a:pt x="32" y="82"/>
                  </a:lnTo>
                  <a:lnTo>
                    <a:pt x="29" y="99"/>
                  </a:lnTo>
                  <a:lnTo>
                    <a:pt x="23" y="140"/>
                  </a:lnTo>
                  <a:lnTo>
                    <a:pt x="16" y="179"/>
                  </a:lnTo>
                  <a:lnTo>
                    <a:pt x="13" y="194"/>
                  </a:lnTo>
                  <a:lnTo>
                    <a:pt x="11" y="205"/>
                  </a:lnTo>
                  <a:lnTo>
                    <a:pt x="10" y="214"/>
                  </a:lnTo>
                  <a:lnTo>
                    <a:pt x="8" y="221"/>
                  </a:lnTo>
                  <a:lnTo>
                    <a:pt x="7" y="226"/>
                  </a:lnTo>
                  <a:lnTo>
                    <a:pt x="6" y="231"/>
                  </a:lnTo>
                  <a:lnTo>
                    <a:pt x="5" y="235"/>
                  </a:lnTo>
                  <a:lnTo>
                    <a:pt x="4" y="238"/>
                  </a:lnTo>
                  <a:lnTo>
                    <a:pt x="4" y="241"/>
                  </a:lnTo>
                  <a:lnTo>
                    <a:pt x="3" y="244"/>
                  </a:lnTo>
                  <a:lnTo>
                    <a:pt x="2" y="245"/>
                  </a:lnTo>
                  <a:lnTo>
                    <a:pt x="2" y="247"/>
                  </a:lnTo>
                  <a:lnTo>
                    <a:pt x="1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0" y="238"/>
                  </a:lnTo>
                  <a:lnTo>
                    <a:pt x="1" y="235"/>
                  </a:lnTo>
                  <a:lnTo>
                    <a:pt x="1" y="232"/>
                  </a:lnTo>
                  <a:lnTo>
                    <a:pt x="1" y="228"/>
                  </a:lnTo>
                  <a:lnTo>
                    <a:pt x="2" y="223"/>
                  </a:lnTo>
                  <a:lnTo>
                    <a:pt x="2" y="218"/>
                  </a:lnTo>
                  <a:lnTo>
                    <a:pt x="3" y="212"/>
                  </a:lnTo>
                  <a:lnTo>
                    <a:pt x="4" y="206"/>
                  </a:lnTo>
                  <a:lnTo>
                    <a:pt x="5" y="198"/>
                  </a:lnTo>
                  <a:lnTo>
                    <a:pt x="6" y="189"/>
                  </a:lnTo>
                  <a:lnTo>
                    <a:pt x="7" y="179"/>
                  </a:lnTo>
                  <a:lnTo>
                    <a:pt x="9" y="167"/>
                  </a:lnTo>
                  <a:lnTo>
                    <a:pt x="11" y="150"/>
                  </a:lnTo>
                  <a:lnTo>
                    <a:pt x="18" y="109"/>
                  </a:lnTo>
                  <a:lnTo>
                    <a:pt x="24" y="69"/>
                  </a:lnTo>
                  <a:lnTo>
                    <a:pt x="27" y="54"/>
                  </a:lnTo>
                  <a:lnTo>
                    <a:pt x="29" y="44"/>
                  </a:lnTo>
                  <a:lnTo>
                    <a:pt x="31" y="35"/>
                  </a:lnTo>
                  <a:lnTo>
                    <a:pt x="32" y="28"/>
                  </a:lnTo>
                  <a:lnTo>
                    <a:pt x="34" y="22"/>
                  </a:lnTo>
                  <a:lnTo>
                    <a:pt x="35" y="17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FFFF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2" name="Freeform 46"/>
            <p:cNvSpPr>
              <a:spLocks/>
            </p:cNvSpPr>
            <p:nvPr/>
          </p:nvSpPr>
          <p:spPr bwMode="auto">
            <a:xfrm>
              <a:off x="2997201" y="2025650"/>
              <a:ext cx="7938" cy="38100"/>
            </a:xfrm>
            <a:custGeom>
              <a:avLst/>
              <a:gdLst>
                <a:gd name="T0" fmla="*/ 5 w 5"/>
                <a:gd name="T1" fmla="*/ 0 h 24"/>
                <a:gd name="T2" fmla="*/ 5 w 5"/>
                <a:gd name="T3" fmla="*/ 0 h 24"/>
                <a:gd name="T4" fmla="*/ 5 w 5"/>
                <a:gd name="T5" fmla="*/ 1 h 24"/>
                <a:gd name="T6" fmla="*/ 5 w 5"/>
                <a:gd name="T7" fmla="*/ 1 h 24"/>
                <a:gd name="T8" fmla="*/ 5 w 5"/>
                <a:gd name="T9" fmla="*/ 2 h 24"/>
                <a:gd name="T10" fmla="*/ 5 w 5"/>
                <a:gd name="T11" fmla="*/ 3 h 24"/>
                <a:gd name="T12" fmla="*/ 5 w 5"/>
                <a:gd name="T13" fmla="*/ 4 h 24"/>
                <a:gd name="T14" fmla="*/ 4 w 5"/>
                <a:gd name="T15" fmla="*/ 6 h 24"/>
                <a:gd name="T16" fmla="*/ 4 w 5"/>
                <a:gd name="T17" fmla="*/ 9 h 24"/>
                <a:gd name="T18" fmla="*/ 2 w 5"/>
                <a:gd name="T19" fmla="*/ 17 h 24"/>
                <a:gd name="T20" fmla="*/ 2 w 5"/>
                <a:gd name="T21" fmla="*/ 19 h 24"/>
                <a:gd name="T22" fmla="*/ 1 w 5"/>
                <a:gd name="T23" fmla="*/ 21 h 24"/>
                <a:gd name="T24" fmla="*/ 1 w 5"/>
                <a:gd name="T25" fmla="*/ 22 h 24"/>
                <a:gd name="T26" fmla="*/ 1 w 5"/>
                <a:gd name="T27" fmla="*/ 23 h 24"/>
                <a:gd name="T28" fmla="*/ 1 w 5"/>
                <a:gd name="T29" fmla="*/ 23 h 24"/>
                <a:gd name="T30" fmla="*/ 1 w 5"/>
                <a:gd name="T31" fmla="*/ 23 h 24"/>
                <a:gd name="T32" fmla="*/ 0 w 5"/>
                <a:gd name="T33" fmla="*/ 24 h 24"/>
                <a:gd name="T34" fmla="*/ 0 w 5"/>
                <a:gd name="T35" fmla="*/ 24 h 24"/>
                <a:gd name="T36" fmla="*/ 0 w 5"/>
                <a:gd name="T37" fmla="*/ 23 h 24"/>
                <a:gd name="T38" fmla="*/ 0 w 5"/>
                <a:gd name="T39" fmla="*/ 23 h 24"/>
                <a:gd name="T40" fmla="*/ 0 w 5"/>
                <a:gd name="T41" fmla="*/ 23 h 24"/>
                <a:gd name="T42" fmla="*/ 1 w 5"/>
                <a:gd name="T43" fmla="*/ 22 h 24"/>
                <a:gd name="T44" fmla="*/ 1 w 5"/>
                <a:gd name="T45" fmla="*/ 21 h 24"/>
                <a:gd name="T46" fmla="*/ 1 w 5"/>
                <a:gd name="T47" fmla="*/ 20 h 24"/>
                <a:gd name="T48" fmla="*/ 1 w 5"/>
                <a:gd name="T49" fmla="*/ 19 h 24"/>
                <a:gd name="T50" fmla="*/ 1 w 5"/>
                <a:gd name="T51" fmla="*/ 17 h 24"/>
                <a:gd name="T52" fmla="*/ 2 w 5"/>
                <a:gd name="T53" fmla="*/ 15 h 24"/>
                <a:gd name="T54" fmla="*/ 3 w 5"/>
                <a:gd name="T55" fmla="*/ 7 h 24"/>
                <a:gd name="T56" fmla="*/ 4 w 5"/>
                <a:gd name="T57" fmla="*/ 4 h 24"/>
                <a:gd name="T58" fmla="*/ 4 w 5"/>
                <a:gd name="T59" fmla="*/ 3 h 24"/>
                <a:gd name="T60" fmla="*/ 4 w 5"/>
                <a:gd name="T61" fmla="*/ 2 h 24"/>
                <a:gd name="T62" fmla="*/ 5 w 5"/>
                <a:gd name="T63" fmla="*/ 1 h 24"/>
                <a:gd name="T64" fmla="*/ 5 w 5"/>
                <a:gd name="T65" fmla="*/ 0 h 24"/>
                <a:gd name="T66" fmla="*/ 5 w 5"/>
                <a:gd name="T67" fmla="*/ 0 h 24"/>
                <a:gd name="T68" fmla="*/ 5 w 5"/>
                <a:gd name="T69" fmla="*/ 0 h 24"/>
                <a:gd name="T70" fmla="*/ 5 w 5"/>
                <a:gd name="T71" fmla="*/ 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"/>
                <a:gd name="T109" fmla="*/ 0 h 24"/>
                <a:gd name="T110" fmla="*/ 5 w 5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" h="24">
                  <a:moveTo>
                    <a:pt x="5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33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3" name="Line 47"/>
            <p:cNvSpPr>
              <a:spLocks noChangeShapeType="1"/>
            </p:cNvSpPr>
            <p:nvPr/>
          </p:nvSpPr>
          <p:spPr bwMode="auto">
            <a:xfrm flipH="1">
              <a:off x="5818188" y="2941638"/>
              <a:ext cx="79375" cy="206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4" name="Line 48"/>
            <p:cNvSpPr>
              <a:spLocks noChangeShapeType="1"/>
            </p:cNvSpPr>
            <p:nvPr/>
          </p:nvSpPr>
          <p:spPr bwMode="auto">
            <a:xfrm flipH="1">
              <a:off x="5648326" y="2986088"/>
              <a:ext cx="79375" cy="222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5" name="Line 49"/>
            <p:cNvSpPr>
              <a:spLocks noChangeShapeType="1"/>
            </p:cNvSpPr>
            <p:nvPr/>
          </p:nvSpPr>
          <p:spPr bwMode="auto">
            <a:xfrm flipH="1">
              <a:off x="5480051" y="3035300"/>
              <a:ext cx="77788" cy="222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6" name="Line 50"/>
            <p:cNvSpPr>
              <a:spLocks noChangeShapeType="1"/>
            </p:cNvSpPr>
            <p:nvPr/>
          </p:nvSpPr>
          <p:spPr bwMode="auto">
            <a:xfrm flipH="1">
              <a:off x="5313363" y="3086100"/>
              <a:ext cx="77788" cy="254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7" name="Line 51"/>
            <p:cNvSpPr>
              <a:spLocks noChangeShapeType="1"/>
            </p:cNvSpPr>
            <p:nvPr/>
          </p:nvSpPr>
          <p:spPr bwMode="auto">
            <a:xfrm flipH="1">
              <a:off x="5148263" y="3141663"/>
              <a:ext cx="76200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8" name="Line 52"/>
            <p:cNvSpPr>
              <a:spLocks noChangeShapeType="1"/>
            </p:cNvSpPr>
            <p:nvPr/>
          </p:nvSpPr>
          <p:spPr bwMode="auto">
            <a:xfrm flipH="1">
              <a:off x="4983163" y="3200400"/>
              <a:ext cx="77788" cy="285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09" name="Line 53"/>
            <p:cNvSpPr>
              <a:spLocks noChangeShapeType="1"/>
            </p:cNvSpPr>
            <p:nvPr/>
          </p:nvSpPr>
          <p:spPr bwMode="auto">
            <a:xfrm flipH="1">
              <a:off x="4819651" y="3263900"/>
              <a:ext cx="76200" cy="301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0" name="Line 54"/>
            <p:cNvSpPr>
              <a:spLocks noChangeShapeType="1"/>
            </p:cNvSpPr>
            <p:nvPr/>
          </p:nvSpPr>
          <p:spPr bwMode="auto">
            <a:xfrm flipH="1">
              <a:off x="4657726" y="3330575"/>
              <a:ext cx="76200" cy="333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1" name="Line 55"/>
            <p:cNvSpPr>
              <a:spLocks noChangeShapeType="1"/>
            </p:cNvSpPr>
            <p:nvPr/>
          </p:nvSpPr>
          <p:spPr bwMode="auto">
            <a:xfrm flipH="1">
              <a:off x="4497388" y="3403600"/>
              <a:ext cx="74613" cy="349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2" name="Line 56"/>
            <p:cNvSpPr>
              <a:spLocks noChangeShapeType="1"/>
            </p:cNvSpPr>
            <p:nvPr/>
          </p:nvSpPr>
          <p:spPr bwMode="auto">
            <a:xfrm flipH="1">
              <a:off x="4338638" y="3479800"/>
              <a:ext cx="74613" cy="365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3" name="Line 57"/>
            <p:cNvSpPr>
              <a:spLocks noChangeShapeType="1"/>
            </p:cNvSpPr>
            <p:nvPr/>
          </p:nvSpPr>
          <p:spPr bwMode="auto">
            <a:xfrm flipH="1">
              <a:off x="4181476" y="3560763"/>
              <a:ext cx="73025" cy="381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4" name="Line 58"/>
            <p:cNvSpPr>
              <a:spLocks noChangeShapeType="1"/>
            </p:cNvSpPr>
            <p:nvPr/>
          </p:nvSpPr>
          <p:spPr bwMode="auto">
            <a:xfrm flipH="1">
              <a:off x="4029076" y="3644900"/>
              <a:ext cx="71438" cy="396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5" name="Line 59"/>
            <p:cNvSpPr>
              <a:spLocks noChangeShapeType="1"/>
            </p:cNvSpPr>
            <p:nvPr/>
          </p:nvSpPr>
          <p:spPr bwMode="auto">
            <a:xfrm flipH="1">
              <a:off x="3879851" y="3732213"/>
              <a:ext cx="69850" cy="4286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6" name="Line 60"/>
            <p:cNvSpPr>
              <a:spLocks noChangeShapeType="1"/>
            </p:cNvSpPr>
            <p:nvPr/>
          </p:nvSpPr>
          <p:spPr bwMode="auto">
            <a:xfrm flipH="1">
              <a:off x="3730626" y="3825875"/>
              <a:ext cx="68263" cy="444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7" name="Line 61"/>
            <p:cNvSpPr>
              <a:spLocks noChangeShapeType="1"/>
            </p:cNvSpPr>
            <p:nvPr/>
          </p:nvSpPr>
          <p:spPr bwMode="auto">
            <a:xfrm flipH="1">
              <a:off x="3586163" y="3922713"/>
              <a:ext cx="66675" cy="460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8" name="Line 62"/>
            <p:cNvSpPr>
              <a:spLocks noChangeShapeType="1"/>
            </p:cNvSpPr>
            <p:nvPr/>
          </p:nvSpPr>
          <p:spPr bwMode="auto">
            <a:xfrm flipH="1">
              <a:off x="3443288" y="4024313"/>
              <a:ext cx="65088" cy="476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19" name="Line 63"/>
            <p:cNvSpPr>
              <a:spLocks noChangeShapeType="1"/>
            </p:cNvSpPr>
            <p:nvPr/>
          </p:nvSpPr>
          <p:spPr bwMode="auto">
            <a:xfrm flipH="1">
              <a:off x="3305176" y="4129088"/>
              <a:ext cx="63500" cy="49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0" name="Line 64"/>
            <p:cNvSpPr>
              <a:spLocks noChangeShapeType="1"/>
            </p:cNvSpPr>
            <p:nvPr/>
          </p:nvSpPr>
          <p:spPr bwMode="auto">
            <a:xfrm flipH="1">
              <a:off x="3167063" y="4237038"/>
              <a:ext cx="65088" cy="52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1" name="Line 65"/>
            <p:cNvSpPr>
              <a:spLocks noChangeShapeType="1"/>
            </p:cNvSpPr>
            <p:nvPr/>
          </p:nvSpPr>
          <p:spPr bwMode="auto">
            <a:xfrm flipH="1">
              <a:off x="3035301" y="4349750"/>
              <a:ext cx="60325" cy="539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2" name="Line 66"/>
            <p:cNvSpPr>
              <a:spLocks noChangeShapeType="1"/>
            </p:cNvSpPr>
            <p:nvPr/>
          </p:nvSpPr>
          <p:spPr bwMode="auto">
            <a:xfrm flipH="1" flipV="1">
              <a:off x="5886451" y="2895600"/>
              <a:ext cx="23813" cy="920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3" name="Line 67"/>
            <p:cNvSpPr>
              <a:spLocks noChangeShapeType="1"/>
            </p:cNvSpPr>
            <p:nvPr/>
          </p:nvSpPr>
          <p:spPr bwMode="auto">
            <a:xfrm flipH="1" flipV="1">
              <a:off x="4976813" y="3181350"/>
              <a:ext cx="33338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4" name="Line 68"/>
            <p:cNvSpPr>
              <a:spLocks noChangeShapeType="1"/>
            </p:cNvSpPr>
            <p:nvPr/>
          </p:nvSpPr>
          <p:spPr bwMode="auto">
            <a:xfrm flipH="1" flipV="1">
              <a:off x="4016376" y="3636963"/>
              <a:ext cx="49213" cy="82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5" name="Line 69"/>
            <p:cNvSpPr>
              <a:spLocks noChangeShapeType="1"/>
            </p:cNvSpPr>
            <p:nvPr/>
          </p:nvSpPr>
          <p:spPr bwMode="auto">
            <a:xfrm flipH="1" flipV="1">
              <a:off x="3006726" y="4364038"/>
              <a:ext cx="63500" cy="714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6" name="Freeform 76"/>
            <p:cNvSpPr>
              <a:spLocks/>
            </p:cNvSpPr>
            <p:nvPr/>
          </p:nvSpPr>
          <p:spPr bwMode="auto">
            <a:xfrm>
              <a:off x="6696076" y="246856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7" name="Freeform 77"/>
            <p:cNvSpPr>
              <a:spLocks/>
            </p:cNvSpPr>
            <p:nvPr/>
          </p:nvSpPr>
          <p:spPr bwMode="auto">
            <a:xfrm>
              <a:off x="6672263" y="2519363"/>
              <a:ext cx="85725" cy="87312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55 h 55"/>
                <a:gd name="T4" fmla="*/ 0 w 54"/>
                <a:gd name="T5" fmla="*/ 28 h 55"/>
                <a:gd name="T6" fmla="*/ 27 w 54"/>
                <a:gd name="T7" fmla="*/ 0 h 55"/>
                <a:gd name="T8" fmla="*/ 54 w 54"/>
                <a:gd name="T9" fmla="*/ 2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5"/>
                <a:gd name="T17" fmla="*/ 54 w 5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5">
                  <a:moveTo>
                    <a:pt x="54" y="28"/>
                  </a:moveTo>
                  <a:lnTo>
                    <a:pt x="27" y="55"/>
                  </a:lnTo>
                  <a:lnTo>
                    <a:pt x="0" y="28"/>
                  </a:lnTo>
                  <a:lnTo>
                    <a:pt x="27" y="0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8" name="Freeform 78"/>
            <p:cNvSpPr>
              <a:spLocks/>
            </p:cNvSpPr>
            <p:nvPr/>
          </p:nvSpPr>
          <p:spPr bwMode="auto">
            <a:xfrm>
              <a:off x="6665913" y="2516188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29" name="Freeform 79"/>
            <p:cNvSpPr>
              <a:spLocks/>
            </p:cNvSpPr>
            <p:nvPr/>
          </p:nvSpPr>
          <p:spPr bwMode="auto">
            <a:xfrm>
              <a:off x="6775451" y="2085975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0" name="Freeform 80"/>
            <p:cNvSpPr>
              <a:spLocks/>
            </p:cNvSpPr>
            <p:nvPr/>
          </p:nvSpPr>
          <p:spPr bwMode="auto">
            <a:xfrm>
              <a:off x="6635751" y="2517775"/>
              <a:ext cx="85725" cy="87312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55 h 55"/>
                <a:gd name="T4" fmla="*/ 0 w 54"/>
                <a:gd name="T5" fmla="*/ 28 h 55"/>
                <a:gd name="T6" fmla="*/ 27 w 54"/>
                <a:gd name="T7" fmla="*/ 0 h 55"/>
                <a:gd name="T8" fmla="*/ 54 w 54"/>
                <a:gd name="T9" fmla="*/ 2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5"/>
                <a:gd name="T17" fmla="*/ 54 w 5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5">
                  <a:moveTo>
                    <a:pt x="54" y="28"/>
                  </a:moveTo>
                  <a:lnTo>
                    <a:pt x="27" y="55"/>
                  </a:lnTo>
                  <a:lnTo>
                    <a:pt x="0" y="28"/>
                  </a:lnTo>
                  <a:lnTo>
                    <a:pt x="27" y="0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1" name="Freeform 81"/>
            <p:cNvSpPr>
              <a:spLocks/>
            </p:cNvSpPr>
            <p:nvPr/>
          </p:nvSpPr>
          <p:spPr bwMode="auto">
            <a:xfrm>
              <a:off x="6719888" y="2276475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2" name="Freeform 82"/>
            <p:cNvSpPr>
              <a:spLocks/>
            </p:cNvSpPr>
            <p:nvPr/>
          </p:nvSpPr>
          <p:spPr bwMode="auto">
            <a:xfrm>
              <a:off x="6634163" y="2546350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3" name="Freeform 83"/>
            <p:cNvSpPr>
              <a:spLocks/>
            </p:cNvSpPr>
            <p:nvPr/>
          </p:nvSpPr>
          <p:spPr bwMode="auto">
            <a:xfrm>
              <a:off x="6713538" y="2352675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4" name="Freeform 84"/>
            <p:cNvSpPr>
              <a:spLocks/>
            </p:cNvSpPr>
            <p:nvPr/>
          </p:nvSpPr>
          <p:spPr bwMode="auto">
            <a:xfrm>
              <a:off x="6704013" y="2427288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5" name="Freeform 85"/>
            <p:cNvSpPr>
              <a:spLocks/>
            </p:cNvSpPr>
            <p:nvPr/>
          </p:nvSpPr>
          <p:spPr bwMode="auto">
            <a:xfrm>
              <a:off x="6708776" y="216376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6" name="Freeform 86"/>
            <p:cNvSpPr>
              <a:spLocks/>
            </p:cNvSpPr>
            <p:nvPr/>
          </p:nvSpPr>
          <p:spPr bwMode="auto">
            <a:xfrm>
              <a:off x="6672263" y="2490788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7" name="Freeform 87"/>
            <p:cNvSpPr>
              <a:spLocks/>
            </p:cNvSpPr>
            <p:nvPr/>
          </p:nvSpPr>
          <p:spPr bwMode="auto">
            <a:xfrm>
              <a:off x="6718301" y="2471738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8" name="Freeform 88"/>
            <p:cNvSpPr>
              <a:spLocks/>
            </p:cNvSpPr>
            <p:nvPr/>
          </p:nvSpPr>
          <p:spPr bwMode="auto">
            <a:xfrm>
              <a:off x="6726238" y="2411413"/>
              <a:ext cx="87313" cy="85725"/>
            </a:xfrm>
            <a:custGeom>
              <a:avLst/>
              <a:gdLst>
                <a:gd name="T0" fmla="*/ 55 w 55"/>
                <a:gd name="T1" fmla="*/ 27 h 54"/>
                <a:gd name="T2" fmla="*/ 27 w 55"/>
                <a:gd name="T3" fmla="*/ 54 h 54"/>
                <a:gd name="T4" fmla="*/ 0 w 55"/>
                <a:gd name="T5" fmla="*/ 27 h 54"/>
                <a:gd name="T6" fmla="*/ 27 w 55"/>
                <a:gd name="T7" fmla="*/ 0 h 54"/>
                <a:gd name="T8" fmla="*/ 55 w 55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55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39" name="Freeform 89"/>
            <p:cNvSpPr>
              <a:spLocks/>
            </p:cNvSpPr>
            <p:nvPr/>
          </p:nvSpPr>
          <p:spPr bwMode="auto">
            <a:xfrm>
              <a:off x="6764338" y="2147888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0" name="Freeform 90"/>
            <p:cNvSpPr>
              <a:spLocks/>
            </p:cNvSpPr>
            <p:nvPr/>
          </p:nvSpPr>
          <p:spPr bwMode="auto">
            <a:xfrm>
              <a:off x="6702426" y="220186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1" name="Freeform 91"/>
            <p:cNvSpPr>
              <a:spLocks/>
            </p:cNvSpPr>
            <p:nvPr/>
          </p:nvSpPr>
          <p:spPr bwMode="auto">
            <a:xfrm>
              <a:off x="6931026" y="2271713"/>
              <a:ext cx="87313" cy="85725"/>
            </a:xfrm>
            <a:custGeom>
              <a:avLst/>
              <a:gdLst>
                <a:gd name="T0" fmla="*/ 55 w 55"/>
                <a:gd name="T1" fmla="*/ 27 h 54"/>
                <a:gd name="T2" fmla="*/ 28 w 55"/>
                <a:gd name="T3" fmla="*/ 54 h 54"/>
                <a:gd name="T4" fmla="*/ 0 w 55"/>
                <a:gd name="T5" fmla="*/ 27 h 54"/>
                <a:gd name="T6" fmla="*/ 28 w 55"/>
                <a:gd name="T7" fmla="*/ 0 h 54"/>
                <a:gd name="T8" fmla="*/ 55 w 55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55" y="27"/>
                  </a:move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6783388" y="212566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3" name="Freeform 93"/>
            <p:cNvSpPr>
              <a:spLocks/>
            </p:cNvSpPr>
            <p:nvPr/>
          </p:nvSpPr>
          <p:spPr bwMode="auto">
            <a:xfrm>
              <a:off x="6684963" y="2501900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4" name="Freeform 94"/>
            <p:cNvSpPr>
              <a:spLocks/>
            </p:cNvSpPr>
            <p:nvPr/>
          </p:nvSpPr>
          <p:spPr bwMode="auto">
            <a:xfrm>
              <a:off x="6683376" y="2543175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5" name="Freeform 95"/>
            <p:cNvSpPr>
              <a:spLocks/>
            </p:cNvSpPr>
            <p:nvPr/>
          </p:nvSpPr>
          <p:spPr bwMode="auto">
            <a:xfrm>
              <a:off x="6608763" y="2562225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6" name="Freeform 96"/>
            <p:cNvSpPr>
              <a:spLocks/>
            </p:cNvSpPr>
            <p:nvPr/>
          </p:nvSpPr>
          <p:spPr bwMode="auto">
            <a:xfrm>
              <a:off x="6635751" y="251301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7" name="Freeform 97"/>
            <p:cNvSpPr>
              <a:spLocks/>
            </p:cNvSpPr>
            <p:nvPr/>
          </p:nvSpPr>
          <p:spPr bwMode="auto">
            <a:xfrm>
              <a:off x="6588126" y="258921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8" name="Freeform 98"/>
            <p:cNvSpPr>
              <a:spLocks/>
            </p:cNvSpPr>
            <p:nvPr/>
          </p:nvSpPr>
          <p:spPr bwMode="auto">
            <a:xfrm>
              <a:off x="6650038" y="234791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49" name="Freeform 99"/>
            <p:cNvSpPr>
              <a:spLocks/>
            </p:cNvSpPr>
            <p:nvPr/>
          </p:nvSpPr>
          <p:spPr bwMode="auto">
            <a:xfrm>
              <a:off x="6710363" y="2311400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0" name="Freeform 100"/>
            <p:cNvSpPr>
              <a:spLocks/>
            </p:cNvSpPr>
            <p:nvPr/>
          </p:nvSpPr>
          <p:spPr bwMode="auto">
            <a:xfrm>
              <a:off x="6707188" y="2273300"/>
              <a:ext cx="87313" cy="85725"/>
            </a:xfrm>
            <a:custGeom>
              <a:avLst/>
              <a:gdLst>
                <a:gd name="T0" fmla="*/ 55 w 55"/>
                <a:gd name="T1" fmla="*/ 27 h 54"/>
                <a:gd name="T2" fmla="*/ 28 w 55"/>
                <a:gd name="T3" fmla="*/ 54 h 54"/>
                <a:gd name="T4" fmla="*/ 0 w 55"/>
                <a:gd name="T5" fmla="*/ 27 h 54"/>
                <a:gd name="T6" fmla="*/ 28 w 55"/>
                <a:gd name="T7" fmla="*/ 0 h 54"/>
                <a:gd name="T8" fmla="*/ 55 w 55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54"/>
                <a:gd name="T17" fmla="*/ 55 w 5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54">
                  <a:moveTo>
                    <a:pt x="55" y="27"/>
                  </a:move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1" name="Freeform 101"/>
            <p:cNvSpPr>
              <a:spLocks/>
            </p:cNvSpPr>
            <p:nvPr/>
          </p:nvSpPr>
          <p:spPr bwMode="auto">
            <a:xfrm>
              <a:off x="6702426" y="2293938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2" name="Freeform 102"/>
            <p:cNvSpPr>
              <a:spLocks/>
            </p:cNvSpPr>
            <p:nvPr/>
          </p:nvSpPr>
          <p:spPr bwMode="auto">
            <a:xfrm>
              <a:off x="6715126" y="2278063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3" name="Freeform 103"/>
            <p:cNvSpPr>
              <a:spLocks/>
            </p:cNvSpPr>
            <p:nvPr/>
          </p:nvSpPr>
          <p:spPr bwMode="auto">
            <a:xfrm>
              <a:off x="6708776" y="2185988"/>
              <a:ext cx="85725" cy="87312"/>
            </a:xfrm>
            <a:custGeom>
              <a:avLst/>
              <a:gdLst>
                <a:gd name="T0" fmla="*/ 54 w 54"/>
                <a:gd name="T1" fmla="*/ 27 h 55"/>
                <a:gd name="T2" fmla="*/ 27 w 54"/>
                <a:gd name="T3" fmla="*/ 55 h 55"/>
                <a:gd name="T4" fmla="*/ 0 w 54"/>
                <a:gd name="T5" fmla="*/ 27 h 55"/>
                <a:gd name="T6" fmla="*/ 27 w 54"/>
                <a:gd name="T7" fmla="*/ 0 h 55"/>
                <a:gd name="T8" fmla="*/ 54 w 54"/>
                <a:gd name="T9" fmla="*/ 2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5"/>
                <a:gd name="T17" fmla="*/ 54 w 5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5">
                  <a:moveTo>
                    <a:pt x="54" y="27"/>
                  </a:moveTo>
                  <a:lnTo>
                    <a:pt x="27" y="55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4" name="Freeform 104"/>
            <p:cNvSpPr>
              <a:spLocks/>
            </p:cNvSpPr>
            <p:nvPr/>
          </p:nvSpPr>
          <p:spPr bwMode="auto">
            <a:xfrm>
              <a:off x="6630988" y="2543175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5" name="Freeform 105"/>
            <p:cNvSpPr>
              <a:spLocks/>
            </p:cNvSpPr>
            <p:nvPr/>
          </p:nvSpPr>
          <p:spPr bwMode="auto">
            <a:xfrm>
              <a:off x="6518276" y="2636838"/>
              <a:ext cx="85725" cy="85725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54" y="27"/>
                  </a:move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6" name="Freeform 106"/>
            <p:cNvSpPr>
              <a:spLocks/>
            </p:cNvSpPr>
            <p:nvPr/>
          </p:nvSpPr>
          <p:spPr bwMode="auto">
            <a:xfrm>
              <a:off x="6542088" y="2001838"/>
              <a:ext cx="385763" cy="854075"/>
            </a:xfrm>
            <a:custGeom>
              <a:avLst/>
              <a:gdLst>
                <a:gd name="T0" fmla="*/ 236 w 243"/>
                <a:gd name="T1" fmla="*/ 27 h 538"/>
                <a:gd name="T2" fmla="*/ 240 w 243"/>
                <a:gd name="T3" fmla="*/ 42 h 538"/>
                <a:gd name="T4" fmla="*/ 242 w 243"/>
                <a:gd name="T5" fmla="*/ 60 h 538"/>
                <a:gd name="T6" fmla="*/ 243 w 243"/>
                <a:gd name="T7" fmla="*/ 81 h 538"/>
                <a:gd name="T8" fmla="*/ 242 w 243"/>
                <a:gd name="T9" fmla="*/ 106 h 538"/>
                <a:gd name="T10" fmla="*/ 239 w 243"/>
                <a:gd name="T11" fmla="*/ 136 h 538"/>
                <a:gd name="T12" fmla="*/ 233 w 243"/>
                <a:gd name="T13" fmla="*/ 172 h 538"/>
                <a:gd name="T14" fmla="*/ 223 w 243"/>
                <a:gd name="T15" fmla="*/ 218 h 538"/>
                <a:gd name="T16" fmla="*/ 203 w 243"/>
                <a:gd name="T17" fmla="*/ 285 h 538"/>
                <a:gd name="T18" fmla="*/ 129 w 243"/>
                <a:gd name="T19" fmla="*/ 448 h 538"/>
                <a:gd name="T20" fmla="*/ 99 w 243"/>
                <a:gd name="T21" fmla="*/ 492 h 538"/>
                <a:gd name="T22" fmla="*/ 78 w 243"/>
                <a:gd name="T23" fmla="*/ 515 h 538"/>
                <a:gd name="T24" fmla="*/ 61 w 243"/>
                <a:gd name="T25" fmla="*/ 528 h 538"/>
                <a:gd name="T26" fmla="*/ 48 w 243"/>
                <a:gd name="T27" fmla="*/ 535 h 538"/>
                <a:gd name="T28" fmla="*/ 37 w 243"/>
                <a:gd name="T29" fmla="*/ 538 h 538"/>
                <a:gd name="T30" fmla="*/ 27 w 243"/>
                <a:gd name="T31" fmla="*/ 536 h 538"/>
                <a:gd name="T32" fmla="*/ 19 w 243"/>
                <a:gd name="T33" fmla="*/ 531 h 538"/>
                <a:gd name="T34" fmla="*/ 12 w 243"/>
                <a:gd name="T35" fmla="*/ 522 h 538"/>
                <a:gd name="T36" fmla="*/ 7 w 243"/>
                <a:gd name="T37" fmla="*/ 511 h 538"/>
                <a:gd name="T38" fmla="*/ 3 w 243"/>
                <a:gd name="T39" fmla="*/ 496 h 538"/>
                <a:gd name="T40" fmla="*/ 1 w 243"/>
                <a:gd name="T41" fmla="*/ 478 h 538"/>
                <a:gd name="T42" fmla="*/ 0 w 243"/>
                <a:gd name="T43" fmla="*/ 457 h 538"/>
                <a:gd name="T44" fmla="*/ 1 w 243"/>
                <a:gd name="T45" fmla="*/ 432 h 538"/>
                <a:gd name="T46" fmla="*/ 4 w 243"/>
                <a:gd name="T47" fmla="*/ 402 h 538"/>
                <a:gd name="T48" fmla="*/ 10 w 243"/>
                <a:gd name="T49" fmla="*/ 366 h 538"/>
                <a:gd name="T50" fmla="*/ 21 w 243"/>
                <a:gd name="T51" fmla="*/ 320 h 538"/>
                <a:gd name="T52" fmla="*/ 41 w 243"/>
                <a:gd name="T53" fmla="*/ 253 h 538"/>
                <a:gd name="T54" fmla="*/ 114 w 243"/>
                <a:gd name="T55" fmla="*/ 90 h 538"/>
                <a:gd name="T56" fmla="*/ 145 w 243"/>
                <a:gd name="T57" fmla="*/ 46 h 538"/>
                <a:gd name="T58" fmla="*/ 165 w 243"/>
                <a:gd name="T59" fmla="*/ 23 h 538"/>
                <a:gd name="T60" fmla="*/ 182 w 243"/>
                <a:gd name="T61" fmla="*/ 9 h 538"/>
                <a:gd name="T62" fmla="*/ 195 w 243"/>
                <a:gd name="T63" fmla="*/ 3 h 538"/>
                <a:gd name="T64" fmla="*/ 207 w 243"/>
                <a:gd name="T65" fmla="*/ 0 h 538"/>
                <a:gd name="T66" fmla="*/ 216 w 243"/>
                <a:gd name="T67" fmla="*/ 2 h 538"/>
                <a:gd name="T68" fmla="*/ 224 w 243"/>
                <a:gd name="T69" fmla="*/ 7 h 538"/>
                <a:gd name="T70" fmla="*/ 231 w 243"/>
                <a:gd name="T71" fmla="*/ 16 h 5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3"/>
                <a:gd name="T109" fmla="*/ 0 h 538"/>
                <a:gd name="T110" fmla="*/ 243 w 243"/>
                <a:gd name="T111" fmla="*/ 538 h 5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3" h="538">
                  <a:moveTo>
                    <a:pt x="234" y="21"/>
                  </a:moveTo>
                  <a:lnTo>
                    <a:pt x="236" y="27"/>
                  </a:lnTo>
                  <a:lnTo>
                    <a:pt x="238" y="34"/>
                  </a:lnTo>
                  <a:lnTo>
                    <a:pt x="240" y="42"/>
                  </a:lnTo>
                  <a:lnTo>
                    <a:pt x="241" y="50"/>
                  </a:lnTo>
                  <a:lnTo>
                    <a:pt x="242" y="60"/>
                  </a:lnTo>
                  <a:lnTo>
                    <a:pt x="243" y="70"/>
                  </a:lnTo>
                  <a:lnTo>
                    <a:pt x="243" y="81"/>
                  </a:lnTo>
                  <a:lnTo>
                    <a:pt x="243" y="93"/>
                  </a:lnTo>
                  <a:lnTo>
                    <a:pt x="242" y="106"/>
                  </a:lnTo>
                  <a:lnTo>
                    <a:pt x="241" y="120"/>
                  </a:lnTo>
                  <a:lnTo>
                    <a:pt x="239" y="136"/>
                  </a:lnTo>
                  <a:lnTo>
                    <a:pt x="236" y="153"/>
                  </a:lnTo>
                  <a:lnTo>
                    <a:pt x="233" y="172"/>
                  </a:lnTo>
                  <a:lnTo>
                    <a:pt x="228" y="194"/>
                  </a:lnTo>
                  <a:lnTo>
                    <a:pt x="223" y="218"/>
                  </a:lnTo>
                  <a:lnTo>
                    <a:pt x="214" y="247"/>
                  </a:lnTo>
                  <a:lnTo>
                    <a:pt x="203" y="285"/>
                  </a:lnTo>
                  <a:lnTo>
                    <a:pt x="168" y="372"/>
                  </a:lnTo>
                  <a:lnTo>
                    <a:pt x="129" y="448"/>
                  </a:lnTo>
                  <a:lnTo>
                    <a:pt x="112" y="475"/>
                  </a:lnTo>
                  <a:lnTo>
                    <a:pt x="99" y="492"/>
                  </a:lnTo>
                  <a:lnTo>
                    <a:pt x="87" y="505"/>
                  </a:lnTo>
                  <a:lnTo>
                    <a:pt x="78" y="515"/>
                  </a:lnTo>
                  <a:lnTo>
                    <a:pt x="69" y="523"/>
                  </a:lnTo>
                  <a:lnTo>
                    <a:pt x="61" y="528"/>
                  </a:lnTo>
                  <a:lnTo>
                    <a:pt x="55" y="532"/>
                  </a:lnTo>
                  <a:lnTo>
                    <a:pt x="48" y="535"/>
                  </a:lnTo>
                  <a:lnTo>
                    <a:pt x="42" y="537"/>
                  </a:lnTo>
                  <a:lnTo>
                    <a:pt x="37" y="538"/>
                  </a:lnTo>
                  <a:lnTo>
                    <a:pt x="32" y="537"/>
                  </a:lnTo>
                  <a:lnTo>
                    <a:pt x="27" y="536"/>
                  </a:lnTo>
                  <a:lnTo>
                    <a:pt x="23" y="534"/>
                  </a:lnTo>
                  <a:lnTo>
                    <a:pt x="19" y="531"/>
                  </a:lnTo>
                  <a:lnTo>
                    <a:pt x="16" y="527"/>
                  </a:lnTo>
                  <a:lnTo>
                    <a:pt x="12" y="522"/>
                  </a:lnTo>
                  <a:lnTo>
                    <a:pt x="10" y="517"/>
                  </a:lnTo>
                  <a:lnTo>
                    <a:pt x="7" y="511"/>
                  </a:lnTo>
                  <a:lnTo>
                    <a:pt x="5" y="504"/>
                  </a:lnTo>
                  <a:lnTo>
                    <a:pt x="3" y="496"/>
                  </a:lnTo>
                  <a:lnTo>
                    <a:pt x="2" y="488"/>
                  </a:lnTo>
                  <a:lnTo>
                    <a:pt x="1" y="478"/>
                  </a:lnTo>
                  <a:lnTo>
                    <a:pt x="0" y="468"/>
                  </a:lnTo>
                  <a:lnTo>
                    <a:pt x="0" y="457"/>
                  </a:lnTo>
                  <a:lnTo>
                    <a:pt x="0" y="445"/>
                  </a:lnTo>
                  <a:lnTo>
                    <a:pt x="1" y="432"/>
                  </a:lnTo>
                  <a:lnTo>
                    <a:pt x="2" y="418"/>
                  </a:lnTo>
                  <a:lnTo>
                    <a:pt x="4" y="402"/>
                  </a:lnTo>
                  <a:lnTo>
                    <a:pt x="7" y="385"/>
                  </a:lnTo>
                  <a:lnTo>
                    <a:pt x="10" y="366"/>
                  </a:lnTo>
                  <a:lnTo>
                    <a:pt x="15" y="344"/>
                  </a:lnTo>
                  <a:lnTo>
                    <a:pt x="21" y="320"/>
                  </a:lnTo>
                  <a:lnTo>
                    <a:pt x="29" y="291"/>
                  </a:lnTo>
                  <a:lnTo>
                    <a:pt x="41" y="253"/>
                  </a:lnTo>
                  <a:lnTo>
                    <a:pt x="75" y="166"/>
                  </a:lnTo>
                  <a:lnTo>
                    <a:pt x="114" y="90"/>
                  </a:lnTo>
                  <a:lnTo>
                    <a:pt x="132" y="64"/>
                  </a:lnTo>
                  <a:lnTo>
                    <a:pt x="145" y="46"/>
                  </a:lnTo>
                  <a:lnTo>
                    <a:pt x="156" y="33"/>
                  </a:lnTo>
                  <a:lnTo>
                    <a:pt x="165" y="23"/>
                  </a:lnTo>
                  <a:lnTo>
                    <a:pt x="174" y="15"/>
                  </a:lnTo>
                  <a:lnTo>
                    <a:pt x="182" y="9"/>
                  </a:lnTo>
                  <a:lnTo>
                    <a:pt x="189" y="5"/>
                  </a:lnTo>
                  <a:lnTo>
                    <a:pt x="195" y="3"/>
                  </a:lnTo>
                  <a:lnTo>
                    <a:pt x="201" y="1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2"/>
                  </a:lnTo>
                  <a:lnTo>
                    <a:pt x="220" y="4"/>
                  </a:lnTo>
                  <a:lnTo>
                    <a:pt x="224" y="7"/>
                  </a:lnTo>
                  <a:lnTo>
                    <a:pt x="228" y="11"/>
                  </a:lnTo>
                  <a:lnTo>
                    <a:pt x="231" y="16"/>
                  </a:lnTo>
                  <a:lnTo>
                    <a:pt x="234" y="21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7" name="Freeform 107"/>
            <p:cNvSpPr>
              <a:spLocks/>
            </p:cNvSpPr>
            <p:nvPr/>
          </p:nvSpPr>
          <p:spPr bwMode="auto">
            <a:xfrm>
              <a:off x="3043238" y="3990975"/>
              <a:ext cx="58738" cy="403225"/>
            </a:xfrm>
            <a:custGeom>
              <a:avLst/>
              <a:gdLst>
                <a:gd name="T0" fmla="*/ 37 w 37"/>
                <a:gd name="T1" fmla="*/ 9 h 254"/>
                <a:gd name="T2" fmla="*/ 37 w 37"/>
                <a:gd name="T3" fmla="*/ 15 h 254"/>
                <a:gd name="T4" fmla="*/ 37 w 37"/>
                <a:gd name="T5" fmla="*/ 23 h 254"/>
                <a:gd name="T6" fmla="*/ 37 w 37"/>
                <a:gd name="T7" fmla="*/ 32 h 254"/>
                <a:gd name="T8" fmla="*/ 37 w 37"/>
                <a:gd name="T9" fmla="*/ 43 h 254"/>
                <a:gd name="T10" fmla="*/ 36 w 37"/>
                <a:gd name="T11" fmla="*/ 57 h 254"/>
                <a:gd name="T12" fmla="*/ 35 w 37"/>
                <a:gd name="T13" fmla="*/ 73 h 254"/>
                <a:gd name="T14" fmla="*/ 33 w 37"/>
                <a:gd name="T15" fmla="*/ 95 h 254"/>
                <a:gd name="T16" fmla="*/ 30 w 37"/>
                <a:gd name="T17" fmla="*/ 126 h 254"/>
                <a:gd name="T18" fmla="*/ 18 w 37"/>
                <a:gd name="T19" fmla="*/ 205 h 254"/>
                <a:gd name="T20" fmla="*/ 14 w 37"/>
                <a:gd name="T21" fmla="*/ 228 h 254"/>
                <a:gd name="T22" fmla="*/ 10 w 37"/>
                <a:gd name="T23" fmla="*/ 240 h 254"/>
                <a:gd name="T24" fmla="*/ 8 w 37"/>
                <a:gd name="T25" fmla="*/ 248 h 254"/>
                <a:gd name="T26" fmla="*/ 6 w 37"/>
                <a:gd name="T27" fmla="*/ 252 h 254"/>
                <a:gd name="T28" fmla="*/ 4 w 37"/>
                <a:gd name="T29" fmla="*/ 254 h 254"/>
                <a:gd name="T30" fmla="*/ 3 w 37"/>
                <a:gd name="T31" fmla="*/ 254 h 254"/>
                <a:gd name="T32" fmla="*/ 2 w 37"/>
                <a:gd name="T33" fmla="*/ 253 h 254"/>
                <a:gd name="T34" fmla="*/ 1 w 37"/>
                <a:gd name="T35" fmla="*/ 250 h 254"/>
                <a:gd name="T36" fmla="*/ 0 w 37"/>
                <a:gd name="T37" fmla="*/ 245 h 254"/>
                <a:gd name="T38" fmla="*/ 0 w 37"/>
                <a:gd name="T39" fmla="*/ 239 h 254"/>
                <a:gd name="T40" fmla="*/ 0 w 37"/>
                <a:gd name="T41" fmla="*/ 231 h 254"/>
                <a:gd name="T42" fmla="*/ 0 w 37"/>
                <a:gd name="T43" fmla="*/ 222 h 254"/>
                <a:gd name="T44" fmla="*/ 0 w 37"/>
                <a:gd name="T45" fmla="*/ 211 h 254"/>
                <a:gd name="T46" fmla="*/ 1 w 37"/>
                <a:gd name="T47" fmla="*/ 197 h 254"/>
                <a:gd name="T48" fmla="*/ 2 w 37"/>
                <a:gd name="T49" fmla="*/ 181 h 254"/>
                <a:gd name="T50" fmla="*/ 3 w 37"/>
                <a:gd name="T51" fmla="*/ 159 h 254"/>
                <a:gd name="T52" fmla="*/ 7 w 37"/>
                <a:gd name="T53" fmla="*/ 128 h 254"/>
                <a:gd name="T54" fmla="*/ 19 w 37"/>
                <a:gd name="T55" fmla="*/ 49 h 254"/>
                <a:gd name="T56" fmla="*/ 23 w 37"/>
                <a:gd name="T57" fmla="*/ 26 h 254"/>
                <a:gd name="T58" fmla="*/ 27 w 37"/>
                <a:gd name="T59" fmla="*/ 14 h 254"/>
                <a:gd name="T60" fmla="*/ 29 w 37"/>
                <a:gd name="T61" fmla="*/ 7 h 254"/>
                <a:gd name="T62" fmla="*/ 31 w 37"/>
                <a:gd name="T63" fmla="*/ 2 h 254"/>
                <a:gd name="T64" fmla="*/ 33 w 37"/>
                <a:gd name="T65" fmla="*/ 0 h 254"/>
                <a:gd name="T66" fmla="*/ 34 w 37"/>
                <a:gd name="T67" fmla="*/ 0 h 254"/>
                <a:gd name="T68" fmla="*/ 35 w 37"/>
                <a:gd name="T69" fmla="*/ 1 h 254"/>
                <a:gd name="T70" fmla="*/ 36 w 37"/>
                <a:gd name="T71" fmla="*/ 5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254"/>
                <a:gd name="T110" fmla="*/ 37 w 37"/>
                <a:gd name="T111" fmla="*/ 254 h 2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254">
                  <a:moveTo>
                    <a:pt x="36" y="7"/>
                  </a:moveTo>
                  <a:lnTo>
                    <a:pt x="37" y="9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32"/>
                  </a:lnTo>
                  <a:lnTo>
                    <a:pt x="37" y="37"/>
                  </a:lnTo>
                  <a:lnTo>
                    <a:pt x="37" y="43"/>
                  </a:lnTo>
                  <a:lnTo>
                    <a:pt x="37" y="50"/>
                  </a:lnTo>
                  <a:lnTo>
                    <a:pt x="36" y="57"/>
                  </a:lnTo>
                  <a:lnTo>
                    <a:pt x="36" y="65"/>
                  </a:lnTo>
                  <a:lnTo>
                    <a:pt x="35" y="73"/>
                  </a:lnTo>
                  <a:lnTo>
                    <a:pt x="34" y="83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30" y="126"/>
                  </a:lnTo>
                  <a:lnTo>
                    <a:pt x="24" y="168"/>
                  </a:lnTo>
                  <a:lnTo>
                    <a:pt x="18" y="205"/>
                  </a:lnTo>
                  <a:lnTo>
                    <a:pt x="16" y="219"/>
                  </a:lnTo>
                  <a:lnTo>
                    <a:pt x="14" y="228"/>
                  </a:lnTo>
                  <a:lnTo>
                    <a:pt x="12" y="235"/>
                  </a:lnTo>
                  <a:lnTo>
                    <a:pt x="10" y="240"/>
                  </a:lnTo>
                  <a:lnTo>
                    <a:pt x="9" y="244"/>
                  </a:lnTo>
                  <a:lnTo>
                    <a:pt x="8" y="248"/>
                  </a:lnTo>
                  <a:lnTo>
                    <a:pt x="7" y="250"/>
                  </a:lnTo>
                  <a:lnTo>
                    <a:pt x="6" y="252"/>
                  </a:lnTo>
                  <a:lnTo>
                    <a:pt x="5" y="253"/>
                  </a:lnTo>
                  <a:lnTo>
                    <a:pt x="4" y="254"/>
                  </a:lnTo>
                  <a:lnTo>
                    <a:pt x="3" y="254"/>
                  </a:lnTo>
                  <a:lnTo>
                    <a:pt x="2" y="254"/>
                  </a:lnTo>
                  <a:lnTo>
                    <a:pt x="2" y="253"/>
                  </a:lnTo>
                  <a:lnTo>
                    <a:pt x="1" y="251"/>
                  </a:lnTo>
                  <a:lnTo>
                    <a:pt x="1" y="250"/>
                  </a:lnTo>
                  <a:lnTo>
                    <a:pt x="1" y="248"/>
                  </a:lnTo>
                  <a:lnTo>
                    <a:pt x="0" y="245"/>
                  </a:lnTo>
                  <a:lnTo>
                    <a:pt x="0" y="242"/>
                  </a:lnTo>
                  <a:lnTo>
                    <a:pt x="0" y="239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1" y="197"/>
                  </a:lnTo>
                  <a:lnTo>
                    <a:pt x="1" y="190"/>
                  </a:lnTo>
                  <a:lnTo>
                    <a:pt x="2" y="181"/>
                  </a:lnTo>
                  <a:lnTo>
                    <a:pt x="2" y="171"/>
                  </a:lnTo>
                  <a:lnTo>
                    <a:pt x="3" y="159"/>
                  </a:lnTo>
                  <a:lnTo>
                    <a:pt x="5" y="146"/>
                  </a:lnTo>
                  <a:lnTo>
                    <a:pt x="7" y="128"/>
                  </a:lnTo>
                  <a:lnTo>
                    <a:pt x="12" y="86"/>
                  </a:lnTo>
                  <a:lnTo>
                    <a:pt x="19" y="49"/>
                  </a:lnTo>
                  <a:lnTo>
                    <a:pt x="21" y="35"/>
                  </a:lnTo>
                  <a:lnTo>
                    <a:pt x="23" y="26"/>
                  </a:lnTo>
                  <a:lnTo>
                    <a:pt x="25" y="20"/>
                  </a:lnTo>
                  <a:lnTo>
                    <a:pt x="27" y="14"/>
                  </a:lnTo>
                  <a:lnTo>
                    <a:pt x="28" y="10"/>
                  </a:lnTo>
                  <a:lnTo>
                    <a:pt x="29" y="7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close/>
                </a:path>
              </a:pathLst>
            </a:custGeom>
            <a:noFill/>
            <a:ln w="11113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5458" name="TextBox 109"/>
            <p:cNvSpPr txBox="1">
              <a:spLocks noChangeArrowheads="1"/>
            </p:cNvSpPr>
            <p:nvPr/>
          </p:nvSpPr>
          <p:spPr bwMode="auto">
            <a:xfrm>
              <a:off x="6185369" y="2990335"/>
              <a:ext cx="6339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70C0"/>
                  </a:solidFill>
                </a:rPr>
                <a:t>All soil</a:t>
              </a:r>
            </a:p>
            <a:p>
              <a:r>
                <a:rPr lang="en-US">
                  <a:solidFill>
                    <a:srgbClr val="0070C0"/>
                  </a:solidFill>
                </a:rPr>
                <a:t> analyses</a:t>
              </a:r>
              <a:endParaRPr lang="en-AU">
                <a:solidFill>
                  <a:srgbClr val="0070C0"/>
                </a:solidFill>
              </a:endParaRPr>
            </a:p>
          </p:txBody>
        </p:sp>
        <p:sp>
          <p:nvSpPr>
            <p:cNvPr id="15459" name="TextBox 110"/>
            <p:cNvSpPr txBox="1">
              <a:spLocks noChangeArrowheads="1"/>
            </p:cNvSpPr>
            <p:nvPr/>
          </p:nvSpPr>
          <p:spPr bwMode="auto">
            <a:xfrm>
              <a:off x="3079151" y="2817341"/>
              <a:ext cx="7987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Proterozoic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Target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cxnSp>
          <p:nvCxnSpPr>
            <p:cNvPr id="15460" name="Straight Arrow Connector 112"/>
            <p:cNvCxnSpPr>
              <a:cxnSpLocks noChangeShapeType="1"/>
            </p:cNvCxnSpPr>
            <p:nvPr/>
          </p:nvCxnSpPr>
          <p:spPr bwMode="auto">
            <a:xfrm flipH="1">
              <a:off x="3188043" y="3595816"/>
              <a:ext cx="383060" cy="42013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01" name="Title 1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Populations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Proterozoic 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Footer Placeholder 10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103" name="TextBox 102"/>
          <p:cNvSpPr txBox="1"/>
          <p:nvPr/>
        </p:nvSpPr>
        <p:spPr>
          <a:xfrm>
            <a:off x="3083859" y="2223247"/>
            <a:ext cx="407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250 times MC-ICPMS Precision</a:t>
            </a:r>
            <a:endParaRPr lang="en-AU" sz="2400" b="1" dirty="0"/>
          </a:p>
        </p:txBody>
      </p:sp>
      <p:cxnSp>
        <p:nvCxnSpPr>
          <p:cNvPr id="104" name="Straight Arrow Connector 103"/>
          <p:cNvCxnSpPr>
            <a:endCxn id="103" idx="1"/>
          </p:cNvCxnSpPr>
          <p:nvPr/>
        </p:nvCxnSpPr>
        <p:spPr>
          <a:xfrm flipV="1">
            <a:off x="2438400" y="2454080"/>
            <a:ext cx="645459" cy="225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7073153" y="2474259"/>
            <a:ext cx="672353" cy="671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1122848" y="2327939"/>
            <a:ext cx="6330553" cy="3579813"/>
            <a:chOff x="802" y="1348"/>
            <a:chExt cx="3681" cy="2255"/>
          </a:xfrm>
        </p:grpSpPr>
        <p:sp>
          <p:nvSpPr>
            <p:cNvPr id="94241" name="Freeform 11"/>
            <p:cNvSpPr>
              <a:spLocks/>
            </p:cNvSpPr>
            <p:nvPr/>
          </p:nvSpPr>
          <p:spPr bwMode="auto">
            <a:xfrm>
              <a:off x="1474" y="1609"/>
              <a:ext cx="312" cy="1235"/>
            </a:xfrm>
            <a:custGeom>
              <a:avLst/>
              <a:gdLst>
                <a:gd name="T0" fmla="*/ 312 w 312"/>
                <a:gd name="T1" fmla="*/ 10 h 1235"/>
                <a:gd name="T2" fmla="*/ 312 w 312"/>
                <a:gd name="T3" fmla="*/ 30 h 1235"/>
                <a:gd name="T4" fmla="*/ 312 w 312"/>
                <a:gd name="T5" fmla="*/ 50 h 1235"/>
                <a:gd name="T6" fmla="*/ 312 w 312"/>
                <a:gd name="T7" fmla="*/ 90 h 1235"/>
                <a:gd name="T8" fmla="*/ 301 w 312"/>
                <a:gd name="T9" fmla="*/ 130 h 1235"/>
                <a:gd name="T10" fmla="*/ 291 w 312"/>
                <a:gd name="T11" fmla="*/ 180 h 1235"/>
                <a:gd name="T12" fmla="*/ 281 w 312"/>
                <a:gd name="T13" fmla="*/ 251 h 1235"/>
                <a:gd name="T14" fmla="*/ 261 w 312"/>
                <a:gd name="T15" fmla="*/ 351 h 1235"/>
                <a:gd name="T16" fmla="*/ 231 w 312"/>
                <a:gd name="T17" fmla="*/ 492 h 1235"/>
                <a:gd name="T18" fmla="*/ 130 w 312"/>
                <a:gd name="T19" fmla="*/ 903 h 1235"/>
                <a:gd name="T20" fmla="*/ 90 w 312"/>
                <a:gd name="T21" fmla="*/ 1024 h 1235"/>
                <a:gd name="T22" fmla="*/ 60 w 312"/>
                <a:gd name="T23" fmla="*/ 1104 h 1235"/>
                <a:gd name="T24" fmla="*/ 50 w 312"/>
                <a:gd name="T25" fmla="*/ 1154 h 1235"/>
                <a:gd name="T26" fmla="*/ 30 w 312"/>
                <a:gd name="T27" fmla="*/ 1195 h 1235"/>
                <a:gd name="T28" fmla="*/ 20 w 312"/>
                <a:gd name="T29" fmla="*/ 1215 h 1235"/>
                <a:gd name="T30" fmla="*/ 10 w 312"/>
                <a:gd name="T31" fmla="*/ 1235 h 1235"/>
                <a:gd name="T32" fmla="*/ 10 w 312"/>
                <a:gd name="T33" fmla="*/ 1235 h 1235"/>
                <a:gd name="T34" fmla="*/ 0 w 312"/>
                <a:gd name="T35" fmla="*/ 1235 h 1235"/>
                <a:gd name="T36" fmla="*/ 0 w 312"/>
                <a:gd name="T37" fmla="*/ 1225 h 1235"/>
                <a:gd name="T38" fmla="*/ 0 w 312"/>
                <a:gd name="T39" fmla="*/ 1205 h 1235"/>
                <a:gd name="T40" fmla="*/ 0 w 312"/>
                <a:gd name="T41" fmla="*/ 1185 h 1235"/>
                <a:gd name="T42" fmla="*/ 0 w 312"/>
                <a:gd name="T43" fmla="*/ 1154 h 1235"/>
                <a:gd name="T44" fmla="*/ 10 w 312"/>
                <a:gd name="T45" fmla="*/ 1104 h 1235"/>
                <a:gd name="T46" fmla="*/ 20 w 312"/>
                <a:gd name="T47" fmla="*/ 1054 h 1235"/>
                <a:gd name="T48" fmla="*/ 30 w 312"/>
                <a:gd name="T49" fmla="*/ 984 h 1235"/>
                <a:gd name="T50" fmla="*/ 50 w 312"/>
                <a:gd name="T51" fmla="*/ 883 h 1235"/>
                <a:gd name="T52" fmla="*/ 80 w 312"/>
                <a:gd name="T53" fmla="*/ 743 h 1235"/>
                <a:gd name="T54" fmla="*/ 191 w 312"/>
                <a:gd name="T55" fmla="*/ 341 h 1235"/>
                <a:gd name="T56" fmla="*/ 221 w 312"/>
                <a:gd name="T57" fmla="*/ 211 h 1235"/>
                <a:gd name="T58" fmla="*/ 251 w 312"/>
                <a:gd name="T59" fmla="*/ 130 h 1235"/>
                <a:gd name="T60" fmla="*/ 271 w 312"/>
                <a:gd name="T61" fmla="*/ 80 h 1235"/>
                <a:gd name="T62" fmla="*/ 281 w 312"/>
                <a:gd name="T63" fmla="*/ 40 h 1235"/>
                <a:gd name="T64" fmla="*/ 291 w 312"/>
                <a:gd name="T65" fmla="*/ 20 h 1235"/>
                <a:gd name="T66" fmla="*/ 301 w 312"/>
                <a:gd name="T67" fmla="*/ 0 h 1235"/>
                <a:gd name="T68" fmla="*/ 312 w 312"/>
                <a:gd name="T69" fmla="*/ 0 h 1235"/>
                <a:gd name="T70" fmla="*/ 312 w 312"/>
                <a:gd name="T71" fmla="*/ 0 h 12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2"/>
                <a:gd name="T109" fmla="*/ 0 h 1235"/>
                <a:gd name="T110" fmla="*/ 312 w 312"/>
                <a:gd name="T111" fmla="*/ 1235 h 12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2" h="1235">
                  <a:moveTo>
                    <a:pt x="312" y="0"/>
                  </a:moveTo>
                  <a:lnTo>
                    <a:pt x="312" y="10"/>
                  </a:lnTo>
                  <a:lnTo>
                    <a:pt x="312" y="20"/>
                  </a:lnTo>
                  <a:lnTo>
                    <a:pt x="312" y="30"/>
                  </a:lnTo>
                  <a:lnTo>
                    <a:pt x="312" y="40"/>
                  </a:lnTo>
                  <a:lnTo>
                    <a:pt x="312" y="50"/>
                  </a:lnTo>
                  <a:lnTo>
                    <a:pt x="312" y="70"/>
                  </a:lnTo>
                  <a:lnTo>
                    <a:pt x="312" y="90"/>
                  </a:lnTo>
                  <a:lnTo>
                    <a:pt x="312" y="110"/>
                  </a:lnTo>
                  <a:lnTo>
                    <a:pt x="301" y="130"/>
                  </a:lnTo>
                  <a:lnTo>
                    <a:pt x="301" y="150"/>
                  </a:lnTo>
                  <a:lnTo>
                    <a:pt x="291" y="180"/>
                  </a:lnTo>
                  <a:lnTo>
                    <a:pt x="291" y="221"/>
                  </a:lnTo>
                  <a:lnTo>
                    <a:pt x="281" y="251"/>
                  </a:lnTo>
                  <a:lnTo>
                    <a:pt x="271" y="301"/>
                  </a:lnTo>
                  <a:lnTo>
                    <a:pt x="261" y="351"/>
                  </a:lnTo>
                  <a:lnTo>
                    <a:pt x="251" y="411"/>
                  </a:lnTo>
                  <a:lnTo>
                    <a:pt x="231" y="492"/>
                  </a:lnTo>
                  <a:lnTo>
                    <a:pt x="181" y="703"/>
                  </a:lnTo>
                  <a:lnTo>
                    <a:pt x="130" y="903"/>
                  </a:lnTo>
                  <a:lnTo>
                    <a:pt x="100" y="974"/>
                  </a:lnTo>
                  <a:lnTo>
                    <a:pt x="90" y="1024"/>
                  </a:lnTo>
                  <a:lnTo>
                    <a:pt x="70" y="1064"/>
                  </a:lnTo>
                  <a:lnTo>
                    <a:pt x="60" y="1104"/>
                  </a:lnTo>
                  <a:lnTo>
                    <a:pt x="50" y="1134"/>
                  </a:lnTo>
                  <a:lnTo>
                    <a:pt x="50" y="1154"/>
                  </a:lnTo>
                  <a:lnTo>
                    <a:pt x="40" y="1175"/>
                  </a:lnTo>
                  <a:lnTo>
                    <a:pt x="30" y="1195"/>
                  </a:lnTo>
                  <a:lnTo>
                    <a:pt x="30" y="1205"/>
                  </a:lnTo>
                  <a:lnTo>
                    <a:pt x="20" y="1215"/>
                  </a:lnTo>
                  <a:lnTo>
                    <a:pt x="20" y="1225"/>
                  </a:lnTo>
                  <a:lnTo>
                    <a:pt x="10" y="1235"/>
                  </a:lnTo>
                  <a:lnTo>
                    <a:pt x="0" y="1235"/>
                  </a:lnTo>
                  <a:lnTo>
                    <a:pt x="0" y="1225"/>
                  </a:lnTo>
                  <a:lnTo>
                    <a:pt x="0" y="1215"/>
                  </a:lnTo>
                  <a:lnTo>
                    <a:pt x="0" y="1205"/>
                  </a:lnTo>
                  <a:lnTo>
                    <a:pt x="0" y="1195"/>
                  </a:lnTo>
                  <a:lnTo>
                    <a:pt x="0" y="1185"/>
                  </a:lnTo>
                  <a:lnTo>
                    <a:pt x="0" y="1165"/>
                  </a:lnTo>
                  <a:lnTo>
                    <a:pt x="0" y="1154"/>
                  </a:lnTo>
                  <a:lnTo>
                    <a:pt x="10" y="1134"/>
                  </a:lnTo>
                  <a:lnTo>
                    <a:pt x="10" y="1104"/>
                  </a:lnTo>
                  <a:lnTo>
                    <a:pt x="10" y="1084"/>
                  </a:lnTo>
                  <a:lnTo>
                    <a:pt x="20" y="1054"/>
                  </a:lnTo>
                  <a:lnTo>
                    <a:pt x="30" y="1014"/>
                  </a:lnTo>
                  <a:lnTo>
                    <a:pt x="30" y="984"/>
                  </a:lnTo>
                  <a:lnTo>
                    <a:pt x="40" y="934"/>
                  </a:lnTo>
                  <a:lnTo>
                    <a:pt x="50" y="883"/>
                  </a:lnTo>
                  <a:lnTo>
                    <a:pt x="60" y="823"/>
                  </a:lnTo>
                  <a:lnTo>
                    <a:pt x="80" y="743"/>
                  </a:lnTo>
                  <a:lnTo>
                    <a:pt x="130" y="532"/>
                  </a:lnTo>
                  <a:lnTo>
                    <a:pt x="191" y="341"/>
                  </a:lnTo>
                  <a:lnTo>
                    <a:pt x="211" y="261"/>
                  </a:lnTo>
                  <a:lnTo>
                    <a:pt x="221" y="211"/>
                  </a:lnTo>
                  <a:lnTo>
                    <a:pt x="241" y="170"/>
                  </a:lnTo>
                  <a:lnTo>
                    <a:pt x="251" y="130"/>
                  </a:lnTo>
                  <a:lnTo>
                    <a:pt x="261" y="100"/>
                  </a:lnTo>
                  <a:lnTo>
                    <a:pt x="271" y="80"/>
                  </a:lnTo>
                  <a:lnTo>
                    <a:pt x="271" y="60"/>
                  </a:lnTo>
                  <a:lnTo>
                    <a:pt x="281" y="40"/>
                  </a:lnTo>
                  <a:lnTo>
                    <a:pt x="291" y="30"/>
                  </a:lnTo>
                  <a:lnTo>
                    <a:pt x="291" y="20"/>
                  </a:lnTo>
                  <a:lnTo>
                    <a:pt x="301" y="10"/>
                  </a:lnTo>
                  <a:lnTo>
                    <a:pt x="301" y="0"/>
                  </a:lnTo>
                  <a:lnTo>
                    <a:pt x="312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42" name="Freeform 12"/>
            <p:cNvSpPr>
              <a:spLocks/>
            </p:cNvSpPr>
            <p:nvPr/>
          </p:nvSpPr>
          <p:spPr bwMode="auto">
            <a:xfrm>
              <a:off x="3868" y="1548"/>
              <a:ext cx="554" cy="944"/>
            </a:xfrm>
            <a:custGeom>
              <a:avLst/>
              <a:gdLst>
                <a:gd name="T0" fmla="*/ 403 w 554"/>
                <a:gd name="T1" fmla="*/ 10 h 944"/>
                <a:gd name="T2" fmla="*/ 352 w 554"/>
                <a:gd name="T3" fmla="*/ 10 h 944"/>
                <a:gd name="T4" fmla="*/ 312 w 554"/>
                <a:gd name="T5" fmla="*/ 20 h 944"/>
                <a:gd name="T6" fmla="*/ 262 w 554"/>
                <a:gd name="T7" fmla="*/ 51 h 944"/>
                <a:gd name="T8" fmla="*/ 211 w 554"/>
                <a:gd name="T9" fmla="*/ 91 h 944"/>
                <a:gd name="T10" fmla="*/ 171 w 554"/>
                <a:gd name="T11" fmla="*/ 151 h 944"/>
                <a:gd name="T12" fmla="*/ 121 w 554"/>
                <a:gd name="T13" fmla="*/ 211 h 944"/>
                <a:gd name="T14" fmla="*/ 91 w 554"/>
                <a:gd name="T15" fmla="*/ 282 h 944"/>
                <a:gd name="T16" fmla="*/ 61 w 554"/>
                <a:gd name="T17" fmla="*/ 362 h 944"/>
                <a:gd name="T18" fmla="*/ 30 w 554"/>
                <a:gd name="T19" fmla="*/ 442 h 944"/>
                <a:gd name="T20" fmla="*/ 10 w 554"/>
                <a:gd name="T21" fmla="*/ 523 h 944"/>
                <a:gd name="T22" fmla="*/ 0 w 554"/>
                <a:gd name="T23" fmla="*/ 603 h 944"/>
                <a:gd name="T24" fmla="*/ 0 w 554"/>
                <a:gd name="T25" fmla="*/ 683 h 944"/>
                <a:gd name="T26" fmla="*/ 10 w 554"/>
                <a:gd name="T27" fmla="*/ 754 h 944"/>
                <a:gd name="T28" fmla="*/ 20 w 554"/>
                <a:gd name="T29" fmla="*/ 814 h 944"/>
                <a:gd name="T30" fmla="*/ 51 w 554"/>
                <a:gd name="T31" fmla="*/ 864 h 944"/>
                <a:gd name="T32" fmla="*/ 71 w 554"/>
                <a:gd name="T33" fmla="*/ 904 h 944"/>
                <a:gd name="T34" fmla="*/ 111 w 554"/>
                <a:gd name="T35" fmla="*/ 934 h 944"/>
                <a:gd name="T36" fmla="*/ 151 w 554"/>
                <a:gd name="T37" fmla="*/ 944 h 944"/>
                <a:gd name="T38" fmla="*/ 191 w 554"/>
                <a:gd name="T39" fmla="*/ 944 h 944"/>
                <a:gd name="T40" fmla="*/ 242 w 554"/>
                <a:gd name="T41" fmla="*/ 924 h 944"/>
                <a:gd name="T42" fmla="*/ 292 w 554"/>
                <a:gd name="T43" fmla="*/ 894 h 944"/>
                <a:gd name="T44" fmla="*/ 342 w 554"/>
                <a:gd name="T45" fmla="*/ 854 h 944"/>
                <a:gd name="T46" fmla="*/ 383 w 554"/>
                <a:gd name="T47" fmla="*/ 804 h 944"/>
                <a:gd name="T48" fmla="*/ 423 w 554"/>
                <a:gd name="T49" fmla="*/ 733 h 944"/>
                <a:gd name="T50" fmla="*/ 463 w 554"/>
                <a:gd name="T51" fmla="*/ 663 h 944"/>
                <a:gd name="T52" fmla="*/ 493 w 554"/>
                <a:gd name="T53" fmla="*/ 583 h 944"/>
                <a:gd name="T54" fmla="*/ 523 w 554"/>
                <a:gd name="T55" fmla="*/ 503 h 944"/>
                <a:gd name="T56" fmla="*/ 533 w 554"/>
                <a:gd name="T57" fmla="*/ 422 h 944"/>
                <a:gd name="T58" fmla="*/ 543 w 554"/>
                <a:gd name="T59" fmla="*/ 342 h 944"/>
                <a:gd name="T60" fmla="*/ 554 w 554"/>
                <a:gd name="T61" fmla="*/ 272 h 944"/>
                <a:gd name="T62" fmla="*/ 543 w 554"/>
                <a:gd name="T63" fmla="*/ 201 h 944"/>
                <a:gd name="T64" fmla="*/ 523 w 554"/>
                <a:gd name="T65" fmla="*/ 131 h 944"/>
                <a:gd name="T66" fmla="*/ 503 w 554"/>
                <a:gd name="T67" fmla="*/ 81 h 944"/>
                <a:gd name="T68" fmla="*/ 473 w 554"/>
                <a:gd name="T69" fmla="*/ 41 h 944"/>
                <a:gd name="T70" fmla="*/ 443 w 554"/>
                <a:gd name="T71" fmla="*/ 20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4"/>
                <a:gd name="T109" fmla="*/ 0 h 944"/>
                <a:gd name="T110" fmla="*/ 554 w 554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4" h="944">
                  <a:moveTo>
                    <a:pt x="423" y="10"/>
                  </a:moveTo>
                  <a:lnTo>
                    <a:pt x="403" y="10"/>
                  </a:lnTo>
                  <a:lnTo>
                    <a:pt x="383" y="0"/>
                  </a:lnTo>
                  <a:lnTo>
                    <a:pt x="352" y="10"/>
                  </a:lnTo>
                  <a:lnTo>
                    <a:pt x="332" y="10"/>
                  </a:lnTo>
                  <a:lnTo>
                    <a:pt x="312" y="20"/>
                  </a:lnTo>
                  <a:lnTo>
                    <a:pt x="282" y="41"/>
                  </a:lnTo>
                  <a:lnTo>
                    <a:pt x="262" y="51"/>
                  </a:lnTo>
                  <a:lnTo>
                    <a:pt x="242" y="71"/>
                  </a:lnTo>
                  <a:lnTo>
                    <a:pt x="211" y="91"/>
                  </a:lnTo>
                  <a:lnTo>
                    <a:pt x="191" y="121"/>
                  </a:lnTo>
                  <a:lnTo>
                    <a:pt x="171" y="151"/>
                  </a:lnTo>
                  <a:lnTo>
                    <a:pt x="151" y="181"/>
                  </a:lnTo>
                  <a:lnTo>
                    <a:pt x="121" y="211"/>
                  </a:lnTo>
                  <a:lnTo>
                    <a:pt x="111" y="251"/>
                  </a:lnTo>
                  <a:lnTo>
                    <a:pt x="91" y="282"/>
                  </a:lnTo>
                  <a:lnTo>
                    <a:pt x="71" y="322"/>
                  </a:lnTo>
                  <a:lnTo>
                    <a:pt x="61" y="362"/>
                  </a:lnTo>
                  <a:lnTo>
                    <a:pt x="40" y="402"/>
                  </a:lnTo>
                  <a:lnTo>
                    <a:pt x="30" y="442"/>
                  </a:lnTo>
                  <a:lnTo>
                    <a:pt x="20" y="482"/>
                  </a:lnTo>
                  <a:lnTo>
                    <a:pt x="10" y="523"/>
                  </a:lnTo>
                  <a:lnTo>
                    <a:pt x="10" y="563"/>
                  </a:lnTo>
                  <a:lnTo>
                    <a:pt x="0" y="603"/>
                  </a:lnTo>
                  <a:lnTo>
                    <a:pt x="0" y="643"/>
                  </a:lnTo>
                  <a:lnTo>
                    <a:pt x="0" y="683"/>
                  </a:lnTo>
                  <a:lnTo>
                    <a:pt x="0" y="713"/>
                  </a:lnTo>
                  <a:lnTo>
                    <a:pt x="10" y="754"/>
                  </a:lnTo>
                  <a:lnTo>
                    <a:pt x="10" y="784"/>
                  </a:lnTo>
                  <a:lnTo>
                    <a:pt x="20" y="814"/>
                  </a:lnTo>
                  <a:lnTo>
                    <a:pt x="30" y="844"/>
                  </a:lnTo>
                  <a:lnTo>
                    <a:pt x="51" y="864"/>
                  </a:lnTo>
                  <a:lnTo>
                    <a:pt x="61" y="884"/>
                  </a:lnTo>
                  <a:lnTo>
                    <a:pt x="71" y="904"/>
                  </a:lnTo>
                  <a:lnTo>
                    <a:pt x="91" y="914"/>
                  </a:lnTo>
                  <a:lnTo>
                    <a:pt x="111" y="934"/>
                  </a:lnTo>
                  <a:lnTo>
                    <a:pt x="131" y="934"/>
                  </a:lnTo>
                  <a:lnTo>
                    <a:pt x="151" y="944"/>
                  </a:lnTo>
                  <a:lnTo>
                    <a:pt x="171" y="944"/>
                  </a:lnTo>
                  <a:lnTo>
                    <a:pt x="191" y="944"/>
                  </a:lnTo>
                  <a:lnTo>
                    <a:pt x="222" y="934"/>
                  </a:lnTo>
                  <a:lnTo>
                    <a:pt x="242" y="924"/>
                  </a:lnTo>
                  <a:lnTo>
                    <a:pt x="262" y="914"/>
                  </a:lnTo>
                  <a:lnTo>
                    <a:pt x="292" y="894"/>
                  </a:lnTo>
                  <a:lnTo>
                    <a:pt x="312" y="874"/>
                  </a:lnTo>
                  <a:lnTo>
                    <a:pt x="342" y="854"/>
                  </a:lnTo>
                  <a:lnTo>
                    <a:pt x="362" y="824"/>
                  </a:lnTo>
                  <a:lnTo>
                    <a:pt x="383" y="804"/>
                  </a:lnTo>
                  <a:lnTo>
                    <a:pt x="403" y="774"/>
                  </a:lnTo>
                  <a:lnTo>
                    <a:pt x="423" y="733"/>
                  </a:lnTo>
                  <a:lnTo>
                    <a:pt x="443" y="703"/>
                  </a:lnTo>
                  <a:lnTo>
                    <a:pt x="463" y="663"/>
                  </a:lnTo>
                  <a:lnTo>
                    <a:pt x="483" y="623"/>
                  </a:lnTo>
                  <a:lnTo>
                    <a:pt x="493" y="583"/>
                  </a:lnTo>
                  <a:lnTo>
                    <a:pt x="503" y="543"/>
                  </a:lnTo>
                  <a:lnTo>
                    <a:pt x="523" y="503"/>
                  </a:lnTo>
                  <a:lnTo>
                    <a:pt x="533" y="462"/>
                  </a:lnTo>
                  <a:lnTo>
                    <a:pt x="533" y="422"/>
                  </a:lnTo>
                  <a:lnTo>
                    <a:pt x="543" y="382"/>
                  </a:lnTo>
                  <a:lnTo>
                    <a:pt x="543" y="342"/>
                  </a:lnTo>
                  <a:lnTo>
                    <a:pt x="554" y="302"/>
                  </a:lnTo>
                  <a:lnTo>
                    <a:pt x="554" y="272"/>
                  </a:lnTo>
                  <a:lnTo>
                    <a:pt x="543" y="231"/>
                  </a:lnTo>
                  <a:lnTo>
                    <a:pt x="543" y="201"/>
                  </a:lnTo>
                  <a:lnTo>
                    <a:pt x="533" y="161"/>
                  </a:lnTo>
                  <a:lnTo>
                    <a:pt x="523" y="131"/>
                  </a:lnTo>
                  <a:lnTo>
                    <a:pt x="513" y="111"/>
                  </a:lnTo>
                  <a:lnTo>
                    <a:pt x="503" y="81"/>
                  </a:lnTo>
                  <a:lnTo>
                    <a:pt x="493" y="61"/>
                  </a:lnTo>
                  <a:lnTo>
                    <a:pt x="473" y="41"/>
                  </a:lnTo>
                  <a:lnTo>
                    <a:pt x="463" y="31"/>
                  </a:lnTo>
                  <a:lnTo>
                    <a:pt x="443" y="20"/>
                  </a:lnTo>
                  <a:lnTo>
                    <a:pt x="423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43" name="Freeform 13"/>
            <p:cNvSpPr>
              <a:spLocks/>
            </p:cNvSpPr>
            <p:nvPr/>
          </p:nvSpPr>
          <p:spPr bwMode="auto">
            <a:xfrm>
              <a:off x="3868" y="1548"/>
              <a:ext cx="554" cy="944"/>
            </a:xfrm>
            <a:custGeom>
              <a:avLst/>
              <a:gdLst>
                <a:gd name="T0" fmla="*/ 403 w 554"/>
                <a:gd name="T1" fmla="*/ 10 h 944"/>
                <a:gd name="T2" fmla="*/ 352 w 554"/>
                <a:gd name="T3" fmla="*/ 10 h 944"/>
                <a:gd name="T4" fmla="*/ 312 w 554"/>
                <a:gd name="T5" fmla="*/ 20 h 944"/>
                <a:gd name="T6" fmla="*/ 262 w 554"/>
                <a:gd name="T7" fmla="*/ 51 h 944"/>
                <a:gd name="T8" fmla="*/ 211 w 554"/>
                <a:gd name="T9" fmla="*/ 91 h 944"/>
                <a:gd name="T10" fmla="*/ 171 w 554"/>
                <a:gd name="T11" fmla="*/ 151 h 944"/>
                <a:gd name="T12" fmla="*/ 121 w 554"/>
                <a:gd name="T13" fmla="*/ 211 h 944"/>
                <a:gd name="T14" fmla="*/ 91 w 554"/>
                <a:gd name="T15" fmla="*/ 282 h 944"/>
                <a:gd name="T16" fmla="*/ 61 w 554"/>
                <a:gd name="T17" fmla="*/ 362 h 944"/>
                <a:gd name="T18" fmla="*/ 30 w 554"/>
                <a:gd name="T19" fmla="*/ 442 h 944"/>
                <a:gd name="T20" fmla="*/ 10 w 554"/>
                <a:gd name="T21" fmla="*/ 523 h 944"/>
                <a:gd name="T22" fmla="*/ 0 w 554"/>
                <a:gd name="T23" fmla="*/ 603 h 944"/>
                <a:gd name="T24" fmla="*/ 0 w 554"/>
                <a:gd name="T25" fmla="*/ 683 h 944"/>
                <a:gd name="T26" fmla="*/ 10 w 554"/>
                <a:gd name="T27" fmla="*/ 754 h 944"/>
                <a:gd name="T28" fmla="*/ 20 w 554"/>
                <a:gd name="T29" fmla="*/ 814 h 944"/>
                <a:gd name="T30" fmla="*/ 51 w 554"/>
                <a:gd name="T31" fmla="*/ 864 h 944"/>
                <a:gd name="T32" fmla="*/ 71 w 554"/>
                <a:gd name="T33" fmla="*/ 904 h 944"/>
                <a:gd name="T34" fmla="*/ 111 w 554"/>
                <a:gd name="T35" fmla="*/ 934 h 944"/>
                <a:gd name="T36" fmla="*/ 151 w 554"/>
                <a:gd name="T37" fmla="*/ 944 h 944"/>
                <a:gd name="T38" fmla="*/ 191 w 554"/>
                <a:gd name="T39" fmla="*/ 944 h 944"/>
                <a:gd name="T40" fmla="*/ 242 w 554"/>
                <a:gd name="T41" fmla="*/ 924 h 944"/>
                <a:gd name="T42" fmla="*/ 292 w 554"/>
                <a:gd name="T43" fmla="*/ 894 h 944"/>
                <a:gd name="T44" fmla="*/ 342 w 554"/>
                <a:gd name="T45" fmla="*/ 854 h 944"/>
                <a:gd name="T46" fmla="*/ 383 w 554"/>
                <a:gd name="T47" fmla="*/ 804 h 944"/>
                <a:gd name="T48" fmla="*/ 423 w 554"/>
                <a:gd name="T49" fmla="*/ 733 h 944"/>
                <a:gd name="T50" fmla="*/ 463 w 554"/>
                <a:gd name="T51" fmla="*/ 663 h 944"/>
                <a:gd name="T52" fmla="*/ 493 w 554"/>
                <a:gd name="T53" fmla="*/ 583 h 944"/>
                <a:gd name="T54" fmla="*/ 523 w 554"/>
                <a:gd name="T55" fmla="*/ 503 h 944"/>
                <a:gd name="T56" fmla="*/ 533 w 554"/>
                <a:gd name="T57" fmla="*/ 422 h 944"/>
                <a:gd name="T58" fmla="*/ 543 w 554"/>
                <a:gd name="T59" fmla="*/ 342 h 944"/>
                <a:gd name="T60" fmla="*/ 554 w 554"/>
                <a:gd name="T61" fmla="*/ 272 h 944"/>
                <a:gd name="T62" fmla="*/ 543 w 554"/>
                <a:gd name="T63" fmla="*/ 201 h 944"/>
                <a:gd name="T64" fmla="*/ 523 w 554"/>
                <a:gd name="T65" fmla="*/ 131 h 944"/>
                <a:gd name="T66" fmla="*/ 503 w 554"/>
                <a:gd name="T67" fmla="*/ 81 h 944"/>
                <a:gd name="T68" fmla="*/ 473 w 554"/>
                <a:gd name="T69" fmla="*/ 41 h 944"/>
                <a:gd name="T70" fmla="*/ 443 w 554"/>
                <a:gd name="T71" fmla="*/ 20 h 9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4"/>
                <a:gd name="T109" fmla="*/ 0 h 944"/>
                <a:gd name="T110" fmla="*/ 554 w 554"/>
                <a:gd name="T111" fmla="*/ 944 h 9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4" h="944">
                  <a:moveTo>
                    <a:pt x="423" y="10"/>
                  </a:moveTo>
                  <a:lnTo>
                    <a:pt x="403" y="10"/>
                  </a:lnTo>
                  <a:lnTo>
                    <a:pt x="383" y="0"/>
                  </a:lnTo>
                  <a:lnTo>
                    <a:pt x="352" y="10"/>
                  </a:lnTo>
                  <a:lnTo>
                    <a:pt x="332" y="10"/>
                  </a:lnTo>
                  <a:lnTo>
                    <a:pt x="312" y="20"/>
                  </a:lnTo>
                  <a:lnTo>
                    <a:pt x="282" y="41"/>
                  </a:lnTo>
                  <a:lnTo>
                    <a:pt x="262" y="51"/>
                  </a:lnTo>
                  <a:lnTo>
                    <a:pt x="242" y="71"/>
                  </a:lnTo>
                  <a:lnTo>
                    <a:pt x="211" y="91"/>
                  </a:lnTo>
                  <a:lnTo>
                    <a:pt x="191" y="121"/>
                  </a:lnTo>
                  <a:lnTo>
                    <a:pt x="171" y="151"/>
                  </a:lnTo>
                  <a:lnTo>
                    <a:pt x="151" y="181"/>
                  </a:lnTo>
                  <a:lnTo>
                    <a:pt x="121" y="211"/>
                  </a:lnTo>
                  <a:lnTo>
                    <a:pt x="111" y="251"/>
                  </a:lnTo>
                  <a:lnTo>
                    <a:pt x="91" y="282"/>
                  </a:lnTo>
                  <a:lnTo>
                    <a:pt x="71" y="322"/>
                  </a:lnTo>
                  <a:lnTo>
                    <a:pt x="61" y="362"/>
                  </a:lnTo>
                  <a:lnTo>
                    <a:pt x="40" y="402"/>
                  </a:lnTo>
                  <a:lnTo>
                    <a:pt x="30" y="442"/>
                  </a:lnTo>
                  <a:lnTo>
                    <a:pt x="20" y="482"/>
                  </a:lnTo>
                  <a:lnTo>
                    <a:pt x="10" y="523"/>
                  </a:lnTo>
                  <a:lnTo>
                    <a:pt x="10" y="563"/>
                  </a:lnTo>
                  <a:lnTo>
                    <a:pt x="0" y="603"/>
                  </a:lnTo>
                  <a:lnTo>
                    <a:pt x="0" y="643"/>
                  </a:lnTo>
                  <a:lnTo>
                    <a:pt x="0" y="683"/>
                  </a:lnTo>
                  <a:lnTo>
                    <a:pt x="0" y="713"/>
                  </a:lnTo>
                  <a:lnTo>
                    <a:pt x="10" y="754"/>
                  </a:lnTo>
                  <a:lnTo>
                    <a:pt x="10" y="784"/>
                  </a:lnTo>
                  <a:lnTo>
                    <a:pt x="20" y="814"/>
                  </a:lnTo>
                  <a:lnTo>
                    <a:pt x="30" y="844"/>
                  </a:lnTo>
                  <a:lnTo>
                    <a:pt x="51" y="864"/>
                  </a:lnTo>
                  <a:lnTo>
                    <a:pt x="61" y="884"/>
                  </a:lnTo>
                  <a:lnTo>
                    <a:pt x="71" y="904"/>
                  </a:lnTo>
                  <a:lnTo>
                    <a:pt x="91" y="914"/>
                  </a:lnTo>
                  <a:lnTo>
                    <a:pt x="111" y="934"/>
                  </a:lnTo>
                  <a:lnTo>
                    <a:pt x="131" y="934"/>
                  </a:lnTo>
                  <a:lnTo>
                    <a:pt x="151" y="944"/>
                  </a:lnTo>
                  <a:lnTo>
                    <a:pt x="171" y="944"/>
                  </a:lnTo>
                  <a:lnTo>
                    <a:pt x="191" y="944"/>
                  </a:lnTo>
                  <a:lnTo>
                    <a:pt x="222" y="934"/>
                  </a:lnTo>
                  <a:lnTo>
                    <a:pt x="242" y="924"/>
                  </a:lnTo>
                  <a:lnTo>
                    <a:pt x="262" y="914"/>
                  </a:lnTo>
                  <a:lnTo>
                    <a:pt x="292" y="894"/>
                  </a:lnTo>
                  <a:lnTo>
                    <a:pt x="312" y="874"/>
                  </a:lnTo>
                  <a:lnTo>
                    <a:pt x="342" y="854"/>
                  </a:lnTo>
                  <a:lnTo>
                    <a:pt x="362" y="824"/>
                  </a:lnTo>
                  <a:lnTo>
                    <a:pt x="383" y="804"/>
                  </a:lnTo>
                  <a:lnTo>
                    <a:pt x="403" y="774"/>
                  </a:lnTo>
                  <a:lnTo>
                    <a:pt x="423" y="733"/>
                  </a:lnTo>
                  <a:lnTo>
                    <a:pt x="443" y="703"/>
                  </a:lnTo>
                  <a:lnTo>
                    <a:pt x="463" y="663"/>
                  </a:lnTo>
                  <a:lnTo>
                    <a:pt x="483" y="623"/>
                  </a:lnTo>
                  <a:lnTo>
                    <a:pt x="493" y="583"/>
                  </a:lnTo>
                  <a:lnTo>
                    <a:pt x="503" y="543"/>
                  </a:lnTo>
                  <a:lnTo>
                    <a:pt x="523" y="503"/>
                  </a:lnTo>
                  <a:lnTo>
                    <a:pt x="533" y="462"/>
                  </a:lnTo>
                  <a:lnTo>
                    <a:pt x="533" y="422"/>
                  </a:lnTo>
                  <a:lnTo>
                    <a:pt x="543" y="382"/>
                  </a:lnTo>
                  <a:lnTo>
                    <a:pt x="543" y="342"/>
                  </a:lnTo>
                  <a:lnTo>
                    <a:pt x="554" y="302"/>
                  </a:lnTo>
                  <a:lnTo>
                    <a:pt x="554" y="272"/>
                  </a:lnTo>
                  <a:lnTo>
                    <a:pt x="543" y="231"/>
                  </a:lnTo>
                  <a:lnTo>
                    <a:pt x="543" y="201"/>
                  </a:lnTo>
                  <a:lnTo>
                    <a:pt x="533" y="161"/>
                  </a:lnTo>
                  <a:lnTo>
                    <a:pt x="523" y="131"/>
                  </a:lnTo>
                  <a:lnTo>
                    <a:pt x="513" y="111"/>
                  </a:lnTo>
                  <a:lnTo>
                    <a:pt x="503" y="81"/>
                  </a:lnTo>
                  <a:lnTo>
                    <a:pt x="493" y="61"/>
                  </a:lnTo>
                  <a:lnTo>
                    <a:pt x="473" y="41"/>
                  </a:lnTo>
                  <a:lnTo>
                    <a:pt x="463" y="31"/>
                  </a:lnTo>
                  <a:lnTo>
                    <a:pt x="443" y="20"/>
                  </a:lnTo>
                  <a:lnTo>
                    <a:pt x="423" y="1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44" name="Freeform 14"/>
            <p:cNvSpPr>
              <a:spLocks/>
            </p:cNvSpPr>
            <p:nvPr/>
          </p:nvSpPr>
          <p:spPr bwMode="auto">
            <a:xfrm>
              <a:off x="1303" y="1388"/>
              <a:ext cx="3149" cy="1868"/>
            </a:xfrm>
            <a:custGeom>
              <a:avLst/>
              <a:gdLst>
                <a:gd name="T0" fmla="*/ 0 w 3149"/>
                <a:gd name="T1" fmla="*/ 0 h 1868"/>
                <a:gd name="T2" fmla="*/ 0 w 3149"/>
                <a:gd name="T3" fmla="*/ 1868 h 1868"/>
                <a:gd name="T4" fmla="*/ 3149 w 3149"/>
                <a:gd name="T5" fmla="*/ 1868 h 1868"/>
                <a:gd name="T6" fmla="*/ 0 60000 65536"/>
                <a:gd name="T7" fmla="*/ 0 60000 65536"/>
                <a:gd name="T8" fmla="*/ 0 60000 65536"/>
                <a:gd name="T9" fmla="*/ 0 w 3149"/>
                <a:gd name="T10" fmla="*/ 0 h 1868"/>
                <a:gd name="T11" fmla="*/ 3149 w 3149"/>
                <a:gd name="T12" fmla="*/ 1868 h 18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9" h="1868">
                  <a:moveTo>
                    <a:pt x="0" y="0"/>
                  </a:moveTo>
                  <a:lnTo>
                    <a:pt x="0" y="1868"/>
                  </a:lnTo>
                  <a:lnTo>
                    <a:pt x="3149" y="1868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45" name="Rectangle 15"/>
            <p:cNvSpPr>
              <a:spLocks noChangeArrowheads="1"/>
            </p:cNvSpPr>
            <p:nvPr/>
          </p:nvSpPr>
          <p:spPr bwMode="auto">
            <a:xfrm>
              <a:off x="2611" y="3477"/>
              <a:ext cx="8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800" b="1">
                  <a:solidFill>
                    <a:srgbClr val="000000"/>
                  </a:solidFill>
                </a:rPr>
                <a:t>206</a:t>
              </a:r>
              <a:endParaRPr lang="en-AU"/>
            </a:p>
          </p:txBody>
        </p:sp>
        <p:sp>
          <p:nvSpPr>
            <p:cNvPr id="94246" name="Rectangle 16"/>
            <p:cNvSpPr>
              <a:spLocks noChangeArrowheads="1"/>
            </p:cNvSpPr>
            <p:nvPr/>
          </p:nvSpPr>
          <p:spPr bwMode="auto">
            <a:xfrm>
              <a:off x="2892" y="3477"/>
              <a:ext cx="8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800" b="1">
                  <a:solidFill>
                    <a:srgbClr val="000000"/>
                  </a:solidFill>
                </a:rPr>
                <a:t>204</a:t>
              </a:r>
              <a:endParaRPr lang="en-AU"/>
            </a:p>
          </p:txBody>
        </p:sp>
        <p:sp>
          <p:nvSpPr>
            <p:cNvPr id="94247" name="Rectangle 17"/>
            <p:cNvSpPr>
              <a:spLocks noChangeArrowheads="1"/>
            </p:cNvSpPr>
            <p:nvPr/>
          </p:nvSpPr>
          <p:spPr bwMode="auto">
            <a:xfrm>
              <a:off x="2721" y="3467"/>
              <a:ext cx="1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Pb/</a:t>
              </a:r>
              <a:endParaRPr lang="en-AU"/>
            </a:p>
          </p:txBody>
        </p:sp>
        <p:sp>
          <p:nvSpPr>
            <p:cNvPr id="94248" name="Rectangle 18"/>
            <p:cNvSpPr>
              <a:spLocks noChangeArrowheads="1"/>
            </p:cNvSpPr>
            <p:nvPr/>
          </p:nvSpPr>
          <p:spPr bwMode="auto">
            <a:xfrm>
              <a:off x="3003" y="3467"/>
              <a:ext cx="1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Pb</a:t>
              </a:r>
              <a:endParaRPr lang="en-AU"/>
            </a:p>
          </p:txBody>
        </p:sp>
        <p:sp>
          <p:nvSpPr>
            <p:cNvPr id="94249" name="Rectangle 19"/>
            <p:cNvSpPr>
              <a:spLocks noChangeArrowheads="1"/>
            </p:cNvSpPr>
            <p:nvPr/>
          </p:nvSpPr>
          <p:spPr bwMode="auto">
            <a:xfrm rot="16200000">
              <a:off x="789" y="2522"/>
              <a:ext cx="97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800" b="1">
                  <a:solidFill>
                    <a:srgbClr val="000000"/>
                  </a:solidFill>
                </a:rPr>
                <a:t>207</a:t>
              </a:r>
              <a:endParaRPr lang="en-AU"/>
            </a:p>
          </p:txBody>
        </p:sp>
        <p:sp>
          <p:nvSpPr>
            <p:cNvPr id="94250" name="Rectangle 20"/>
            <p:cNvSpPr>
              <a:spLocks noChangeArrowheads="1"/>
            </p:cNvSpPr>
            <p:nvPr/>
          </p:nvSpPr>
          <p:spPr bwMode="auto">
            <a:xfrm rot="16200000">
              <a:off x="789" y="2231"/>
              <a:ext cx="97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800" b="1">
                  <a:solidFill>
                    <a:srgbClr val="000000"/>
                  </a:solidFill>
                </a:rPr>
                <a:t>204</a:t>
              </a:r>
              <a:endParaRPr lang="en-AU"/>
            </a:p>
          </p:txBody>
        </p:sp>
        <p:sp>
          <p:nvSpPr>
            <p:cNvPr id="94251" name="Rectangle 21"/>
            <p:cNvSpPr>
              <a:spLocks noChangeArrowheads="1"/>
            </p:cNvSpPr>
            <p:nvPr/>
          </p:nvSpPr>
          <p:spPr bwMode="auto">
            <a:xfrm rot="16200000">
              <a:off x="781" y="2351"/>
              <a:ext cx="17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Pb/</a:t>
              </a:r>
              <a:endParaRPr lang="en-AU"/>
            </a:p>
          </p:txBody>
        </p:sp>
        <p:sp>
          <p:nvSpPr>
            <p:cNvPr id="94252" name="Rectangle 22"/>
            <p:cNvSpPr>
              <a:spLocks noChangeArrowheads="1"/>
            </p:cNvSpPr>
            <p:nvPr/>
          </p:nvSpPr>
          <p:spPr bwMode="auto">
            <a:xfrm rot="16200000">
              <a:off x="805" y="2086"/>
              <a:ext cx="12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Pb</a:t>
              </a:r>
              <a:endParaRPr lang="en-AU"/>
            </a:p>
          </p:txBody>
        </p:sp>
        <p:sp>
          <p:nvSpPr>
            <p:cNvPr id="94253" name="Rectangle 23"/>
            <p:cNvSpPr>
              <a:spLocks noChangeArrowheads="1"/>
            </p:cNvSpPr>
            <p:nvPr/>
          </p:nvSpPr>
          <p:spPr bwMode="auto">
            <a:xfrm>
              <a:off x="1172" y="3276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18.05</a:t>
              </a:r>
              <a:endParaRPr lang="en-AU"/>
            </a:p>
          </p:txBody>
        </p:sp>
        <p:sp>
          <p:nvSpPr>
            <p:cNvPr id="94254" name="Rectangle 24"/>
            <p:cNvSpPr>
              <a:spLocks noChangeArrowheads="1"/>
            </p:cNvSpPr>
            <p:nvPr/>
          </p:nvSpPr>
          <p:spPr bwMode="auto">
            <a:xfrm>
              <a:off x="1796" y="3276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18.22</a:t>
              </a:r>
              <a:endParaRPr lang="en-AU"/>
            </a:p>
          </p:txBody>
        </p:sp>
        <p:sp>
          <p:nvSpPr>
            <p:cNvPr id="94255" name="Rectangle 25"/>
            <p:cNvSpPr>
              <a:spLocks noChangeArrowheads="1"/>
            </p:cNvSpPr>
            <p:nvPr/>
          </p:nvSpPr>
          <p:spPr bwMode="auto">
            <a:xfrm>
              <a:off x="2429" y="3276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18.39</a:t>
              </a:r>
              <a:endParaRPr lang="en-AU"/>
            </a:p>
          </p:txBody>
        </p:sp>
        <p:sp>
          <p:nvSpPr>
            <p:cNvPr id="94256" name="Rectangle 26"/>
            <p:cNvSpPr>
              <a:spLocks noChangeArrowheads="1"/>
            </p:cNvSpPr>
            <p:nvPr/>
          </p:nvSpPr>
          <p:spPr bwMode="auto">
            <a:xfrm>
              <a:off x="3053" y="3276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18.56</a:t>
              </a:r>
              <a:endParaRPr lang="en-AU"/>
            </a:p>
          </p:txBody>
        </p:sp>
        <p:sp>
          <p:nvSpPr>
            <p:cNvPr id="94257" name="Rectangle 27"/>
            <p:cNvSpPr>
              <a:spLocks noChangeArrowheads="1"/>
            </p:cNvSpPr>
            <p:nvPr/>
          </p:nvSpPr>
          <p:spPr bwMode="auto">
            <a:xfrm>
              <a:off x="3687" y="3276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18.73</a:t>
              </a:r>
              <a:endParaRPr lang="en-AU"/>
            </a:p>
          </p:txBody>
        </p:sp>
        <p:sp>
          <p:nvSpPr>
            <p:cNvPr id="94258" name="Rectangle 28"/>
            <p:cNvSpPr>
              <a:spLocks noChangeArrowheads="1"/>
            </p:cNvSpPr>
            <p:nvPr/>
          </p:nvSpPr>
          <p:spPr bwMode="auto">
            <a:xfrm>
              <a:off x="4311" y="3276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18.90</a:t>
              </a:r>
              <a:endParaRPr lang="en-AU"/>
            </a:p>
          </p:txBody>
        </p:sp>
        <p:sp>
          <p:nvSpPr>
            <p:cNvPr id="94259" name="Rectangle 29"/>
            <p:cNvSpPr>
              <a:spLocks noChangeArrowheads="1"/>
            </p:cNvSpPr>
            <p:nvPr/>
          </p:nvSpPr>
          <p:spPr bwMode="auto">
            <a:xfrm>
              <a:off x="1011" y="3186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15.56</a:t>
              </a:r>
              <a:endParaRPr lang="en-AU"/>
            </a:p>
          </p:txBody>
        </p:sp>
        <p:sp>
          <p:nvSpPr>
            <p:cNvPr id="94260" name="Rectangle 30"/>
            <p:cNvSpPr>
              <a:spLocks noChangeArrowheads="1"/>
            </p:cNvSpPr>
            <p:nvPr/>
          </p:nvSpPr>
          <p:spPr bwMode="auto">
            <a:xfrm>
              <a:off x="1011" y="2754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15.60</a:t>
              </a:r>
              <a:endParaRPr lang="en-AU"/>
            </a:p>
          </p:txBody>
        </p:sp>
        <p:sp>
          <p:nvSpPr>
            <p:cNvPr id="94261" name="Rectangle 31"/>
            <p:cNvSpPr>
              <a:spLocks noChangeArrowheads="1"/>
            </p:cNvSpPr>
            <p:nvPr/>
          </p:nvSpPr>
          <p:spPr bwMode="auto">
            <a:xfrm>
              <a:off x="1011" y="2282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15.64</a:t>
              </a:r>
              <a:endParaRPr lang="en-AU"/>
            </a:p>
          </p:txBody>
        </p:sp>
        <p:sp>
          <p:nvSpPr>
            <p:cNvPr id="94262" name="Rectangle 32"/>
            <p:cNvSpPr>
              <a:spLocks noChangeArrowheads="1"/>
            </p:cNvSpPr>
            <p:nvPr/>
          </p:nvSpPr>
          <p:spPr bwMode="auto">
            <a:xfrm>
              <a:off x="1011" y="1810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15.68</a:t>
              </a:r>
              <a:endParaRPr lang="en-AU"/>
            </a:p>
          </p:txBody>
        </p:sp>
        <p:sp>
          <p:nvSpPr>
            <p:cNvPr id="94263" name="Rectangle 33"/>
            <p:cNvSpPr>
              <a:spLocks noChangeArrowheads="1"/>
            </p:cNvSpPr>
            <p:nvPr/>
          </p:nvSpPr>
          <p:spPr bwMode="auto">
            <a:xfrm>
              <a:off x="1011" y="1348"/>
              <a:ext cx="17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000" b="1">
                  <a:solidFill>
                    <a:srgbClr val="000000"/>
                  </a:solidFill>
                </a:rPr>
                <a:t>15.72</a:t>
              </a:r>
              <a:endParaRPr lang="en-AU"/>
            </a:p>
          </p:txBody>
        </p:sp>
        <p:sp>
          <p:nvSpPr>
            <p:cNvPr id="94264" name="Line 34"/>
            <p:cNvSpPr>
              <a:spLocks noChangeShapeType="1"/>
            </p:cNvSpPr>
            <p:nvPr/>
          </p:nvSpPr>
          <p:spPr bwMode="auto">
            <a:xfrm flipV="1">
              <a:off x="1303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65" name="Line 35"/>
            <p:cNvSpPr>
              <a:spLocks noChangeShapeType="1"/>
            </p:cNvSpPr>
            <p:nvPr/>
          </p:nvSpPr>
          <p:spPr bwMode="auto">
            <a:xfrm flipV="1">
              <a:off x="1936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66" name="Line 36"/>
            <p:cNvSpPr>
              <a:spLocks noChangeShapeType="1"/>
            </p:cNvSpPr>
            <p:nvPr/>
          </p:nvSpPr>
          <p:spPr bwMode="auto">
            <a:xfrm flipV="1">
              <a:off x="2560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67" name="Line 37"/>
            <p:cNvSpPr>
              <a:spLocks noChangeShapeType="1"/>
            </p:cNvSpPr>
            <p:nvPr/>
          </p:nvSpPr>
          <p:spPr bwMode="auto">
            <a:xfrm>
              <a:off x="1303" y="3256"/>
              <a:ext cx="2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68" name="Line 38"/>
            <p:cNvSpPr>
              <a:spLocks noChangeShapeType="1"/>
            </p:cNvSpPr>
            <p:nvPr/>
          </p:nvSpPr>
          <p:spPr bwMode="auto">
            <a:xfrm>
              <a:off x="1303" y="2794"/>
              <a:ext cx="2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69" name="Line 39"/>
            <p:cNvSpPr>
              <a:spLocks noChangeShapeType="1"/>
            </p:cNvSpPr>
            <p:nvPr/>
          </p:nvSpPr>
          <p:spPr bwMode="auto">
            <a:xfrm>
              <a:off x="1303" y="2322"/>
              <a:ext cx="2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0" name="Line 40"/>
            <p:cNvSpPr>
              <a:spLocks noChangeShapeType="1"/>
            </p:cNvSpPr>
            <p:nvPr/>
          </p:nvSpPr>
          <p:spPr bwMode="auto">
            <a:xfrm>
              <a:off x="1303" y="1860"/>
              <a:ext cx="2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1" name="Line 41"/>
            <p:cNvSpPr>
              <a:spLocks noChangeShapeType="1"/>
            </p:cNvSpPr>
            <p:nvPr/>
          </p:nvSpPr>
          <p:spPr bwMode="auto">
            <a:xfrm>
              <a:off x="1303" y="1388"/>
              <a:ext cx="2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2" name="Line 42"/>
            <p:cNvSpPr>
              <a:spLocks noChangeShapeType="1"/>
            </p:cNvSpPr>
            <p:nvPr/>
          </p:nvSpPr>
          <p:spPr bwMode="auto">
            <a:xfrm flipV="1">
              <a:off x="1303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3" name="Line 43"/>
            <p:cNvSpPr>
              <a:spLocks noChangeShapeType="1"/>
            </p:cNvSpPr>
            <p:nvPr/>
          </p:nvSpPr>
          <p:spPr bwMode="auto">
            <a:xfrm flipV="1">
              <a:off x="1936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4" name="Line 44"/>
            <p:cNvSpPr>
              <a:spLocks noChangeShapeType="1"/>
            </p:cNvSpPr>
            <p:nvPr/>
          </p:nvSpPr>
          <p:spPr bwMode="auto">
            <a:xfrm flipV="1">
              <a:off x="2560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5" name="Line 45"/>
            <p:cNvSpPr>
              <a:spLocks noChangeShapeType="1"/>
            </p:cNvSpPr>
            <p:nvPr/>
          </p:nvSpPr>
          <p:spPr bwMode="auto">
            <a:xfrm>
              <a:off x="1303" y="3256"/>
              <a:ext cx="2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6" name="Line 46"/>
            <p:cNvSpPr>
              <a:spLocks noChangeShapeType="1"/>
            </p:cNvSpPr>
            <p:nvPr/>
          </p:nvSpPr>
          <p:spPr bwMode="auto">
            <a:xfrm>
              <a:off x="1313" y="2794"/>
              <a:ext cx="1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7" name="Line 47"/>
            <p:cNvSpPr>
              <a:spLocks noChangeShapeType="1"/>
            </p:cNvSpPr>
            <p:nvPr/>
          </p:nvSpPr>
          <p:spPr bwMode="auto">
            <a:xfrm>
              <a:off x="1313" y="2322"/>
              <a:ext cx="1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8" name="Line 48"/>
            <p:cNvSpPr>
              <a:spLocks noChangeShapeType="1"/>
            </p:cNvSpPr>
            <p:nvPr/>
          </p:nvSpPr>
          <p:spPr bwMode="auto">
            <a:xfrm>
              <a:off x="1313" y="1860"/>
              <a:ext cx="1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79" name="Line 49"/>
            <p:cNvSpPr>
              <a:spLocks noChangeShapeType="1"/>
            </p:cNvSpPr>
            <p:nvPr/>
          </p:nvSpPr>
          <p:spPr bwMode="auto">
            <a:xfrm>
              <a:off x="1313" y="1388"/>
              <a:ext cx="1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0" name="Rectangle 50"/>
            <p:cNvSpPr>
              <a:spLocks noChangeArrowheads="1"/>
            </p:cNvSpPr>
            <p:nvPr/>
          </p:nvSpPr>
          <p:spPr bwMode="auto">
            <a:xfrm>
              <a:off x="1584" y="1408"/>
              <a:ext cx="66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100" b="1">
                  <a:solidFill>
                    <a:srgbClr val="000000"/>
                  </a:solidFill>
                </a:rPr>
                <a:t>Analytical Precision</a:t>
              </a:r>
              <a:endParaRPr lang="en-AU"/>
            </a:p>
          </p:txBody>
        </p:sp>
        <p:sp>
          <p:nvSpPr>
            <p:cNvPr id="94281" name="Freeform 51"/>
            <p:cNvSpPr>
              <a:spLocks/>
            </p:cNvSpPr>
            <p:nvPr/>
          </p:nvSpPr>
          <p:spPr bwMode="auto">
            <a:xfrm>
              <a:off x="1333" y="1408"/>
              <a:ext cx="231" cy="793"/>
            </a:xfrm>
            <a:custGeom>
              <a:avLst/>
              <a:gdLst>
                <a:gd name="T0" fmla="*/ 231 w 231"/>
                <a:gd name="T1" fmla="*/ 10 h 793"/>
                <a:gd name="T2" fmla="*/ 231 w 231"/>
                <a:gd name="T3" fmla="*/ 20 h 793"/>
                <a:gd name="T4" fmla="*/ 231 w 231"/>
                <a:gd name="T5" fmla="*/ 30 h 793"/>
                <a:gd name="T6" fmla="*/ 231 w 231"/>
                <a:gd name="T7" fmla="*/ 50 h 793"/>
                <a:gd name="T8" fmla="*/ 221 w 231"/>
                <a:gd name="T9" fmla="*/ 80 h 793"/>
                <a:gd name="T10" fmla="*/ 221 w 231"/>
                <a:gd name="T11" fmla="*/ 110 h 793"/>
                <a:gd name="T12" fmla="*/ 211 w 231"/>
                <a:gd name="T13" fmla="*/ 160 h 793"/>
                <a:gd name="T14" fmla="*/ 191 w 231"/>
                <a:gd name="T15" fmla="*/ 221 h 793"/>
                <a:gd name="T16" fmla="*/ 171 w 231"/>
                <a:gd name="T17" fmla="*/ 311 h 793"/>
                <a:gd name="T18" fmla="*/ 90 w 231"/>
                <a:gd name="T19" fmla="*/ 572 h 793"/>
                <a:gd name="T20" fmla="*/ 70 w 231"/>
                <a:gd name="T21" fmla="*/ 653 h 793"/>
                <a:gd name="T22" fmla="*/ 50 w 231"/>
                <a:gd name="T23" fmla="*/ 703 h 793"/>
                <a:gd name="T24" fmla="*/ 40 w 231"/>
                <a:gd name="T25" fmla="*/ 733 h 793"/>
                <a:gd name="T26" fmla="*/ 30 w 231"/>
                <a:gd name="T27" fmla="*/ 763 h 793"/>
                <a:gd name="T28" fmla="*/ 20 w 231"/>
                <a:gd name="T29" fmla="*/ 773 h 793"/>
                <a:gd name="T30" fmla="*/ 10 w 231"/>
                <a:gd name="T31" fmla="*/ 783 h 793"/>
                <a:gd name="T32" fmla="*/ 10 w 231"/>
                <a:gd name="T33" fmla="*/ 793 h 793"/>
                <a:gd name="T34" fmla="*/ 10 w 231"/>
                <a:gd name="T35" fmla="*/ 793 h 793"/>
                <a:gd name="T36" fmla="*/ 0 w 231"/>
                <a:gd name="T37" fmla="*/ 783 h 793"/>
                <a:gd name="T38" fmla="*/ 0 w 231"/>
                <a:gd name="T39" fmla="*/ 773 h 793"/>
                <a:gd name="T40" fmla="*/ 0 w 231"/>
                <a:gd name="T41" fmla="*/ 763 h 793"/>
                <a:gd name="T42" fmla="*/ 10 w 231"/>
                <a:gd name="T43" fmla="*/ 743 h 793"/>
                <a:gd name="T44" fmla="*/ 10 w 231"/>
                <a:gd name="T45" fmla="*/ 713 h 793"/>
                <a:gd name="T46" fmla="*/ 20 w 231"/>
                <a:gd name="T47" fmla="*/ 673 h 793"/>
                <a:gd name="T48" fmla="*/ 30 w 231"/>
                <a:gd name="T49" fmla="*/ 632 h 793"/>
                <a:gd name="T50" fmla="*/ 40 w 231"/>
                <a:gd name="T51" fmla="*/ 572 h 793"/>
                <a:gd name="T52" fmla="*/ 70 w 231"/>
                <a:gd name="T53" fmla="*/ 482 h 793"/>
                <a:gd name="T54" fmla="*/ 141 w 231"/>
                <a:gd name="T55" fmla="*/ 221 h 793"/>
                <a:gd name="T56" fmla="*/ 171 w 231"/>
                <a:gd name="T57" fmla="*/ 140 h 793"/>
                <a:gd name="T58" fmla="*/ 191 w 231"/>
                <a:gd name="T59" fmla="*/ 90 h 793"/>
                <a:gd name="T60" fmla="*/ 201 w 231"/>
                <a:gd name="T61" fmla="*/ 50 h 793"/>
                <a:gd name="T62" fmla="*/ 211 w 231"/>
                <a:gd name="T63" fmla="*/ 30 h 793"/>
                <a:gd name="T64" fmla="*/ 221 w 231"/>
                <a:gd name="T65" fmla="*/ 10 h 793"/>
                <a:gd name="T66" fmla="*/ 221 w 231"/>
                <a:gd name="T67" fmla="*/ 0 h 793"/>
                <a:gd name="T68" fmla="*/ 231 w 231"/>
                <a:gd name="T69" fmla="*/ 0 h 793"/>
                <a:gd name="T70" fmla="*/ 231 w 231"/>
                <a:gd name="T71" fmla="*/ 0 h 7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1"/>
                <a:gd name="T109" fmla="*/ 0 h 793"/>
                <a:gd name="T110" fmla="*/ 231 w 231"/>
                <a:gd name="T111" fmla="*/ 793 h 7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1" h="793">
                  <a:moveTo>
                    <a:pt x="231" y="0"/>
                  </a:moveTo>
                  <a:lnTo>
                    <a:pt x="231" y="10"/>
                  </a:lnTo>
                  <a:lnTo>
                    <a:pt x="231" y="20"/>
                  </a:lnTo>
                  <a:lnTo>
                    <a:pt x="231" y="30"/>
                  </a:lnTo>
                  <a:lnTo>
                    <a:pt x="231" y="40"/>
                  </a:lnTo>
                  <a:lnTo>
                    <a:pt x="231" y="50"/>
                  </a:lnTo>
                  <a:lnTo>
                    <a:pt x="231" y="70"/>
                  </a:lnTo>
                  <a:lnTo>
                    <a:pt x="221" y="80"/>
                  </a:lnTo>
                  <a:lnTo>
                    <a:pt x="221" y="100"/>
                  </a:lnTo>
                  <a:lnTo>
                    <a:pt x="221" y="110"/>
                  </a:lnTo>
                  <a:lnTo>
                    <a:pt x="211" y="140"/>
                  </a:lnTo>
                  <a:lnTo>
                    <a:pt x="211" y="160"/>
                  </a:lnTo>
                  <a:lnTo>
                    <a:pt x="201" y="191"/>
                  </a:lnTo>
                  <a:lnTo>
                    <a:pt x="191" y="221"/>
                  </a:lnTo>
                  <a:lnTo>
                    <a:pt x="181" y="261"/>
                  </a:lnTo>
                  <a:lnTo>
                    <a:pt x="171" y="311"/>
                  </a:lnTo>
                  <a:lnTo>
                    <a:pt x="131" y="442"/>
                  </a:lnTo>
                  <a:lnTo>
                    <a:pt x="90" y="572"/>
                  </a:lnTo>
                  <a:lnTo>
                    <a:pt x="80" y="622"/>
                  </a:lnTo>
                  <a:lnTo>
                    <a:pt x="70" y="653"/>
                  </a:lnTo>
                  <a:lnTo>
                    <a:pt x="60" y="683"/>
                  </a:lnTo>
                  <a:lnTo>
                    <a:pt x="50" y="703"/>
                  </a:lnTo>
                  <a:lnTo>
                    <a:pt x="40" y="723"/>
                  </a:lnTo>
                  <a:lnTo>
                    <a:pt x="40" y="733"/>
                  </a:lnTo>
                  <a:lnTo>
                    <a:pt x="30" y="753"/>
                  </a:lnTo>
                  <a:lnTo>
                    <a:pt x="30" y="763"/>
                  </a:lnTo>
                  <a:lnTo>
                    <a:pt x="20" y="773"/>
                  </a:lnTo>
                  <a:lnTo>
                    <a:pt x="20" y="783"/>
                  </a:lnTo>
                  <a:lnTo>
                    <a:pt x="10" y="783"/>
                  </a:lnTo>
                  <a:lnTo>
                    <a:pt x="10" y="793"/>
                  </a:lnTo>
                  <a:lnTo>
                    <a:pt x="0" y="793"/>
                  </a:lnTo>
                  <a:lnTo>
                    <a:pt x="0" y="783"/>
                  </a:lnTo>
                  <a:lnTo>
                    <a:pt x="0" y="773"/>
                  </a:lnTo>
                  <a:lnTo>
                    <a:pt x="0" y="763"/>
                  </a:lnTo>
                  <a:lnTo>
                    <a:pt x="10" y="753"/>
                  </a:lnTo>
                  <a:lnTo>
                    <a:pt x="10" y="743"/>
                  </a:lnTo>
                  <a:lnTo>
                    <a:pt x="10" y="723"/>
                  </a:lnTo>
                  <a:lnTo>
                    <a:pt x="10" y="713"/>
                  </a:lnTo>
                  <a:lnTo>
                    <a:pt x="20" y="693"/>
                  </a:lnTo>
                  <a:lnTo>
                    <a:pt x="20" y="673"/>
                  </a:lnTo>
                  <a:lnTo>
                    <a:pt x="20" y="653"/>
                  </a:lnTo>
                  <a:lnTo>
                    <a:pt x="30" y="632"/>
                  </a:lnTo>
                  <a:lnTo>
                    <a:pt x="40" y="602"/>
                  </a:lnTo>
                  <a:lnTo>
                    <a:pt x="40" y="572"/>
                  </a:lnTo>
                  <a:lnTo>
                    <a:pt x="50" y="532"/>
                  </a:lnTo>
                  <a:lnTo>
                    <a:pt x="70" y="482"/>
                  </a:lnTo>
                  <a:lnTo>
                    <a:pt x="100" y="341"/>
                  </a:lnTo>
                  <a:lnTo>
                    <a:pt x="141" y="221"/>
                  </a:lnTo>
                  <a:lnTo>
                    <a:pt x="161" y="171"/>
                  </a:lnTo>
                  <a:lnTo>
                    <a:pt x="171" y="140"/>
                  </a:lnTo>
                  <a:lnTo>
                    <a:pt x="181" y="110"/>
                  </a:lnTo>
                  <a:lnTo>
                    <a:pt x="191" y="90"/>
                  </a:lnTo>
                  <a:lnTo>
                    <a:pt x="191" y="70"/>
                  </a:lnTo>
                  <a:lnTo>
                    <a:pt x="201" y="50"/>
                  </a:lnTo>
                  <a:lnTo>
                    <a:pt x="201" y="40"/>
                  </a:lnTo>
                  <a:lnTo>
                    <a:pt x="211" y="30"/>
                  </a:lnTo>
                  <a:lnTo>
                    <a:pt x="211" y="20"/>
                  </a:lnTo>
                  <a:lnTo>
                    <a:pt x="221" y="10"/>
                  </a:lnTo>
                  <a:lnTo>
                    <a:pt x="22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2" name="Freeform 52"/>
            <p:cNvSpPr>
              <a:spLocks/>
            </p:cNvSpPr>
            <p:nvPr/>
          </p:nvSpPr>
          <p:spPr bwMode="auto">
            <a:xfrm>
              <a:off x="1333" y="1408"/>
              <a:ext cx="231" cy="793"/>
            </a:xfrm>
            <a:custGeom>
              <a:avLst/>
              <a:gdLst>
                <a:gd name="T0" fmla="*/ 231 w 231"/>
                <a:gd name="T1" fmla="*/ 10 h 793"/>
                <a:gd name="T2" fmla="*/ 231 w 231"/>
                <a:gd name="T3" fmla="*/ 20 h 793"/>
                <a:gd name="T4" fmla="*/ 231 w 231"/>
                <a:gd name="T5" fmla="*/ 30 h 793"/>
                <a:gd name="T6" fmla="*/ 231 w 231"/>
                <a:gd name="T7" fmla="*/ 50 h 793"/>
                <a:gd name="T8" fmla="*/ 221 w 231"/>
                <a:gd name="T9" fmla="*/ 80 h 793"/>
                <a:gd name="T10" fmla="*/ 221 w 231"/>
                <a:gd name="T11" fmla="*/ 110 h 793"/>
                <a:gd name="T12" fmla="*/ 211 w 231"/>
                <a:gd name="T13" fmla="*/ 160 h 793"/>
                <a:gd name="T14" fmla="*/ 191 w 231"/>
                <a:gd name="T15" fmla="*/ 221 h 793"/>
                <a:gd name="T16" fmla="*/ 171 w 231"/>
                <a:gd name="T17" fmla="*/ 311 h 793"/>
                <a:gd name="T18" fmla="*/ 90 w 231"/>
                <a:gd name="T19" fmla="*/ 572 h 793"/>
                <a:gd name="T20" fmla="*/ 70 w 231"/>
                <a:gd name="T21" fmla="*/ 653 h 793"/>
                <a:gd name="T22" fmla="*/ 50 w 231"/>
                <a:gd name="T23" fmla="*/ 703 h 793"/>
                <a:gd name="T24" fmla="*/ 40 w 231"/>
                <a:gd name="T25" fmla="*/ 733 h 793"/>
                <a:gd name="T26" fmla="*/ 30 w 231"/>
                <a:gd name="T27" fmla="*/ 763 h 793"/>
                <a:gd name="T28" fmla="*/ 20 w 231"/>
                <a:gd name="T29" fmla="*/ 773 h 793"/>
                <a:gd name="T30" fmla="*/ 10 w 231"/>
                <a:gd name="T31" fmla="*/ 783 h 793"/>
                <a:gd name="T32" fmla="*/ 10 w 231"/>
                <a:gd name="T33" fmla="*/ 793 h 793"/>
                <a:gd name="T34" fmla="*/ 10 w 231"/>
                <a:gd name="T35" fmla="*/ 793 h 793"/>
                <a:gd name="T36" fmla="*/ 0 w 231"/>
                <a:gd name="T37" fmla="*/ 783 h 793"/>
                <a:gd name="T38" fmla="*/ 0 w 231"/>
                <a:gd name="T39" fmla="*/ 773 h 793"/>
                <a:gd name="T40" fmla="*/ 0 w 231"/>
                <a:gd name="T41" fmla="*/ 763 h 793"/>
                <a:gd name="T42" fmla="*/ 10 w 231"/>
                <a:gd name="T43" fmla="*/ 743 h 793"/>
                <a:gd name="T44" fmla="*/ 10 w 231"/>
                <a:gd name="T45" fmla="*/ 713 h 793"/>
                <a:gd name="T46" fmla="*/ 20 w 231"/>
                <a:gd name="T47" fmla="*/ 673 h 793"/>
                <a:gd name="T48" fmla="*/ 30 w 231"/>
                <a:gd name="T49" fmla="*/ 632 h 793"/>
                <a:gd name="T50" fmla="*/ 40 w 231"/>
                <a:gd name="T51" fmla="*/ 572 h 793"/>
                <a:gd name="T52" fmla="*/ 70 w 231"/>
                <a:gd name="T53" fmla="*/ 482 h 793"/>
                <a:gd name="T54" fmla="*/ 141 w 231"/>
                <a:gd name="T55" fmla="*/ 221 h 793"/>
                <a:gd name="T56" fmla="*/ 171 w 231"/>
                <a:gd name="T57" fmla="*/ 140 h 793"/>
                <a:gd name="T58" fmla="*/ 191 w 231"/>
                <a:gd name="T59" fmla="*/ 90 h 793"/>
                <a:gd name="T60" fmla="*/ 201 w 231"/>
                <a:gd name="T61" fmla="*/ 50 h 793"/>
                <a:gd name="T62" fmla="*/ 211 w 231"/>
                <a:gd name="T63" fmla="*/ 30 h 793"/>
                <a:gd name="T64" fmla="*/ 221 w 231"/>
                <a:gd name="T65" fmla="*/ 10 h 793"/>
                <a:gd name="T66" fmla="*/ 221 w 231"/>
                <a:gd name="T67" fmla="*/ 0 h 793"/>
                <a:gd name="T68" fmla="*/ 231 w 231"/>
                <a:gd name="T69" fmla="*/ 0 h 793"/>
                <a:gd name="T70" fmla="*/ 231 w 231"/>
                <a:gd name="T71" fmla="*/ 0 h 7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1"/>
                <a:gd name="T109" fmla="*/ 0 h 793"/>
                <a:gd name="T110" fmla="*/ 231 w 231"/>
                <a:gd name="T111" fmla="*/ 793 h 7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1" h="793">
                  <a:moveTo>
                    <a:pt x="231" y="0"/>
                  </a:moveTo>
                  <a:lnTo>
                    <a:pt x="231" y="10"/>
                  </a:lnTo>
                  <a:lnTo>
                    <a:pt x="231" y="20"/>
                  </a:lnTo>
                  <a:lnTo>
                    <a:pt x="231" y="30"/>
                  </a:lnTo>
                  <a:lnTo>
                    <a:pt x="231" y="40"/>
                  </a:lnTo>
                  <a:lnTo>
                    <a:pt x="231" y="50"/>
                  </a:lnTo>
                  <a:lnTo>
                    <a:pt x="231" y="70"/>
                  </a:lnTo>
                  <a:lnTo>
                    <a:pt x="221" y="80"/>
                  </a:lnTo>
                  <a:lnTo>
                    <a:pt x="221" y="100"/>
                  </a:lnTo>
                  <a:lnTo>
                    <a:pt x="221" y="110"/>
                  </a:lnTo>
                  <a:lnTo>
                    <a:pt x="211" y="140"/>
                  </a:lnTo>
                  <a:lnTo>
                    <a:pt x="211" y="160"/>
                  </a:lnTo>
                  <a:lnTo>
                    <a:pt x="201" y="191"/>
                  </a:lnTo>
                  <a:lnTo>
                    <a:pt x="191" y="221"/>
                  </a:lnTo>
                  <a:lnTo>
                    <a:pt x="181" y="261"/>
                  </a:lnTo>
                  <a:lnTo>
                    <a:pt x="171" y="311"/>
                  </a:lnTo>
                  <a:lnTo>
                    <a:pt x="131" y="442"/>
                  </a:lnTo>
                  <a:lnTo>
                    <a:pt x="90" y="572"/>
                  </a:lnTo>
                  <a:lnTo>
                    <a:pt x="80" y="622"/>
                  </a:lnTo>
                  <a:lnTo>
                    <a:pt x="70" y="653"/>
                  </a:lnTo>
                  <a:lnTo>
                    <a:pt x="60" y="683"/>
                  </a:lnTo>
                  <a:lnTo>
                    <a:pt x="50" y="703"/>
                  </a:lnTo>
                  <a:lnTo>
                    <a:pt x="40" y="723"/>
                  </a:lnTo>
                  <a:lnTo>
                    <a:pt x="40" y="733"/>
                  </a:lnTo>
                  <a:lnTo>
                    <a:pt x="30" y="753"/>
                  </a:lnTo>
                  <a:lnTo>
                    <a:pt x="30" y="763"/>
                  </a:lnTo>
                  <a:lnTo>
                    <a:pt x="20" y="773"/>
                  </a:lnTo>
                  <a:lnTo>
                    <a:pt x="20" y="783"/>
                  </a:lnTo>
                  <a:lnTo>
                    <a:pt x="10" y="783"/>
                  </a:lnTo>
                  <a:lnTo>
                    <a:pt x="10" y="793"/>
                  </a:lnTo>
                  <a:lnTo>
                    <a:pt x="0" y="793"/>
                  </a:lnTo>
                  <a:lnTo>
                    <a:pt x="0" y="783"/>
                  </a:lnTo>
                  <a:lnTo>
                    <a:pt x="0" y="773"/>
                  </a:lnTo>
                  <a:lnTo>
                    <a:pt x="0" y="763"/>
                  </a:lnTo>
                  <a:lnTo>
                    <a:pt x="10" y="753"/>
                  </a:lnTo>
                  <a:lnTo>
                    <a:pt x="10" y="743"/>
                  </a:lnTo>
                  <a:lnTo>
                    <a:pt x="10" y="723"/>
                  </a:lnTo>
                  <a:lnTo>
                    <a:pt x="10" y="713"/>
                  </a:lnTo>
                  <a:lnTo>
                    <a:pt x="20" y="693"/>
                  </a:lnTo>
                  <a:lnTo>
                    <a:pt x="20" y="673"/>
                  </a:lnTo>
                  <a:lnTo>
                    <a:pt x="20" y="653"/>
                  </a:lnTo>
                  <a:lnTo>
                    <a:pt x="30" y="632"/>
                  </a:lnTo>
                  <a:lnTo>
                    <a:pt x="40" y="602"/>
                  </a:lnTo>
                  <a:lnTo>
                    <a:pt x="40" y="572"/>
                  </a:lnTo>
                  <a:lnTo>
                    <a:pt x="50" y="532"/>
                  </a:lnTo>
                  <a:lnTo>
                    <a:pt x="70" y="482"/>
                  </a:lnTo>
                  <a:lnTo>
                    <a:pt x="100" y="341"/>
                  </a:lnTo>
                  <a:lnTo>
                    <a:pt x="141" y="221"/>
                  </a:lnTo>
                  <a:lnTo>
                    <a:pt x="161" y="171"/>
                  </a:lnTo>
                  <a:lnTo>
                    <a:pt x="171" y="140"/>
                  </a:lnTo>
                  <a:lnTo>
                    <a:pt x="181" y="110"/>
                  </a:lnTo>
                  <a:lnTo>
                    <a:pt x="191" y="90"/>
                  </a:lnTo>
                  <a:lnTo>
                    <a:pt x="191" y="70"/>
                  </a:lnTo>
                  <a:lnTo>
                    <a:pt x="201" y="50"/>
                  </a:lnTo>
                  <a:lnTo>
                    <a:pt x="201" y="40"/>
                  </a:lnTo>
                  <a:lnTo>
                    <a:pt x="211" y="30"/>
                  </a:lnTo>
                  <a:lnTo>
                    <a:pt x="211" y="20"/>
                  </a:lnTo>
                  <a:lnTo>
                    <a:pt x="221" y="10"/>
                  </a:lnTo>
                  <a:lnTo>
                    <a:pt x="221" y="0"/>
                  </a:lnTo>
                  <a:lnTo>
                    <a:pt x="23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3" name="Freeform 53"/>
            <p:cNvSpPr>
              <a:spLocks/>
            </p:cNvSpPr>
            <p:nvPr/>
          </p:nvSpPr>
          <p:spPr bwMode="auto">
            <a:xfrm>
              <a:off x="1484" y="1599"/>
              <a:ext cx="30" cy="80"/>
            </a:xfrm>
            <a:custGeom>
              <a:avLst/>
              <a:gdLst>
                <a:gd name="T0" fmla="*/ 30 w 30"/>
                <a:gd name="T1" fmla="*/ 0 h 80"/>
                <a:gd name="T2" fmla="*/ 30 w 30"/>
                <a:gd name="T3" fmla="*/ 0 h 80"/>
                <a:gd name="T4" fmla="*/ 30 w 30"/>
                <a:gd name="T5" fmla="*/ 0 h 80"/>
                <a:gd name="T6" fmla="*/ 30 w 30"/>
                <a:gd name="T7" fmla="*/ 10 h 80"/>
                <a:gd name="T8" fmla="*/ 30 w 30"/>
                <a:gd name="T9" fmla="*/ 10 h 80"/>
                <a:gd name="T10" fmla="*/ 30 w 30"/>
                <a:gd name="T11" fmla="*/ 10 h 80"/>
                <a:gd name="T12" fmla="*/ 20 w 30"/>
                <a:gd name="T13" fmla="*/ 20 h 80"/>
                <a:gd name="T14" fmla="*/ 20 w 30"/>
                <a:gd name="T15" fmla="*/ 20 h 80"/>
                <a:gd name="T16" fmla="*/ 20 w 30"/>
                <a:gd name="T17" fmla="*/ 30 h 80"/>
                <a:gd name="T18" fmla="*/ 10 w 30"/>
                <a:gd name="T19" fmla="*/ 60 h 80"/>
                <a:gd name="T20" fmla="*/ 10 w 30"/>
                <a:gd name="T21" fmla="*/ 60 h 80"/>
                <a:gd name="T22" fmla="*/ 10 w 30"/>
                <a:gd name="T23" fmla="*/ 70 h 80"/>
                <a:gd name="T24" fmla="*/ 10 w 30"/>
                <a:gd name="T25" fmla="*/ 70 h 80"/>
                <a:gd name="T26" fmla="*/ 0 w 30"/>
                <a:gd name="T27" fmla="*/ 70 h 80"/>
                <a:gd name="T28" fmla="*/ 0 w 30"/>
                <a:gd name="T29" fmla="*/ 80 h 80"/>
                <a:gd name="T30" fmla="*/ 0 w 30"/>
                <a:gd name="T31" fmla="*/ 80 h 80"/>
                <a:gd name="T32" fmla="*/ 0 w 30"/>
                <a:gd name="T33" fmla="*/ 80 h 80"/>
                <a:gd name="T34" fmla="*/ 0 w 30"/>
                <a:gd name="T35" fmla="*/ 80 h 80"/>
                <a:gd name="T36" fmla="*/ 0 w 30"/>
                <a:gd name="T37" fmla="*/ 80 h 80"/>
                <a:gd name="T38" fmla="*/ 0 w 30"/>
                <a:gd name="T39" fmla="*/ 70 h 80"/>
                <a:gd name="T40" fmla="*/ 0 w 30"/>
                <a:gd name="T41" fmla="*/ 70 h 80"/>
                <a:gd name="T42" fmla="*/ 0 w 30"/>
                <a:gd name="T43" fmla="*/ 70 h 80"/>
                <a:gd name="T44" fmla="*/ 0 w 30"/>
                <a:gd name="T45" fmla="*/ 70 h 80"/>
                <a:gd name="T46" fmla="*/ 10 w 30"/>
                <a:gd name="T47" fmla="*/ 60 h 80"/>
                <a:gd name="T48" fmla="*/ 10 w 30"/>
                <a:gd name="T49" fmla="*/ 60 h 80"/>
                <a:gd name="T50" fmla="*/ 10 w 30"/>
                <a:gd name="T51" fmla="*/ 50 h 80"/>
                <a:gd name="T52" fmla="*/ 20 w 30"/>
                <a:gd name="T53" fmla="*/ 20 h 80"/>
                <a:gd name="T54" fmla="*/ 20 w 30"/>
                <a:gd name="T55" fmla="*/ 20 h 80"/>
                <a:gd name="T56" fmla="*/ 20 w 30"/>
                <a:gd name="T57" fmla="*/ 10 h 80"/>
                <a:gd name="T58" fmla="*/ 20 w 30"/>
                <a:gd name="T59" fmla="*/ 10 h 80"/>
                <a:gd name="T60" fmla="*/ 30 w 30"/>
                <a:gd name="T61" fmla="*/ 10 h 80"/>
                <a:gd name="T62" fmla="*/ 30 w 30"/>
                <a:gd name="T63" fmla="*/ 0 h 80"/>
                <a:gd name="T64" fmla="*/ 30 w 30"/>
                <a:gd name="T65" fmla="*/ 0 h 80"/>
                <a:gd name="T66" fmla="*/ 30 w 30"/>
                <a:gd name="T67" fmla="*/ 0 h 80"/>
                <a:gd name="T68" fmla="*/ 30 w 30"/>
                <a:gd name="T69" fmla="*/ 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80"/>
                <a:gd name="T107" fmla="*/ 30 w 3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80">
                  <a:moveTo>
                    <a:pt x="3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20" y="40"/>
                  </a:lnTo>
                  <a:lnTo>
                    <a:pt x="10" y="60"/>
                  </a:lnTo>
                  <a:lnTo>
                    <a:pt x="10" y="70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10" y="60"/>
                  </a:lnTo>
                  <a:lnTo>
                    <a:pt x="10" y="50"/>
                  </a:lnTo>
                  <a:lnTo>
                    <a:pt x="10" y="4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4" name="Freeform 54"/>
            <p:cNvSpPr>
              <a:spLocks/>
            </p:cNvSpPr>
            <p:nvPr/>
          </p:nvSpPr>
          <p:spPr bwMode="auto">
            <a:xfrm>
              <a:off x="1484" y="1599"/>
              <a:ext cx="30" cy="80"/>
            </a:xfrm>
            <a:custGeom>
              <a:avLst/>
              <a:gdLst>
                <a:gd name="T0" fmla="*/ 30 w 30"/>
                <a:gd name="T1" fmla="*/ 0 h 80"/>
                <a:gd name="T2" fmla="*/ 30 w 30"/>
                <a:gd name="T3" fmla="*/ 0 h 80"/>
                <a:gd name="T4" fmla="*/ 30 w 30"/>
                <a:gd name="T5" fmla="*/ 0 h 80"/>
                <a:gd name="T6" fmla="*/ 30 w 30"/>
                <a:gd name="T7" fmla="*/ 10 h 80"/>
                <a:gd name="T8" fmla="*/ 30 w 30"/>
                <a:gd name="T9" fmla="*/ 10 h 80"/>
                <a:gd name="T10" fmla="*/ 30 w 30"/>
                <a:gd name="T11" fmla="*/ 10 h 80"/>
                <a:gd name="T12" fmla="*/ 20 w 30"/>
                <a:gd name="T13" fmla="*/ 20 h 80"/>
                <a:gd name="T14" fmla="*/ 20 w 30"/>
                <a:gd name="T15" fmla="*/ 20 h 80"/>
                <a:gd name="T16" fmla="*/ 20 w 30"/>
                <a:gd name="T17" fmla="*/ 30 h 80"/>
                <a:gd name="T18" fmla="*/ 10 w 30"/>
                <a:gd name="T19" fmla="*/ 60 h 80"/>
                <a:gd name="T20" fmla="*/ 10 w 30"/>
                <a:gd name="T21" fmla="*/ 60 h 80"/>
                <a:gd name="T22" fmla="*/ 10 w 30"/>
                <a:gd name="T23" fmla="*/ 70 h 80"/>
                <a:gd name="T24" fmla="*/ 10 w 30"/>
                <a:gd name="T25" fmla="*/ 70 h 80"/>
                <a:gd name="T26" fmla="*/ 0 w 30"/>
                <a:gd name="T27" fmla="*/ 70 h 80"/>
                <a:gd name="T28" fmla="*/ 0 w 30"/>
                <a:gd name="T29" fmla="*/ 80 h 80"/>
                <a:gd name="T30" fmla="*/ 0 w 30"/>
                <a:gd name="T31" fmla="*/ 80 h 80"/>
                <a:gd name="T32" fmla="*/ 0 w 30"/>
                <a:gd name="T33" fmla="*/ 80 h 80"/>
                <a:gd name="T34" fmla="*/ 0 w 30"/>
                <a:gd name="T35" fmla="*/ 80 h 80"/>
                <a:gd name="T36" fmla="*/ 0 w 30"/>
                <a:gd name="T37" fmla="*/ 80 h 80"/>
                <a:gd name="T38" fmla="*/ 0 w 30"/>
                <a:gd name="T39" fmla="*/ 70 h 80"/>
                <a:gd name="T40" fmla="*/ 0 w 30"/>
                <a:gd name="T41" fmla="*/ 70 h 80"/>
                <a:gd name="T42" fmla="*/ 0 w 30"/>
                <a:gd name="T43" fmla="*/ 70 h 80"/>
                <a:gd name="T44" fmla="*/ 0 w 30"/>
                <a:gd name="T45" fmla="*/ 70 h 80"/>
                <a:gd name="T46" fmla="*/ 10 w 30"/>
                <a:gd name="T47" fmla="*/ 60 h 80"/>
                <a:gd name="T48" fmla="*/ 10 w 30"/>
                <a:gd name="T49" fmla="*/ 60 h 80"/>
                <a:gd name="T50" fmla="*/ 10 w 30"/>
                <a:gd name="T51" fmla="*/ 50 h 80"/>
                <a:gd name="T52" fmla="*/ 20 w 30"/>
                <a:gd name="T53" fmla="*/ 20 h 80"/>
                <a:gd name="T54" fmla="*/ 20 w 30"/>
                <a:gd name="T55" fmla="*/ 20 h 80"/>
                <a:gd name="T56" fmla="*/ 20 w 30"/>
                <a:gd name="T57" fmla="*/ 10 h 80"/>
                <a:gd name="T58" fmla="*/ 20 w 30"/>
                <a:gd name="T59" fmla="*/ 10 h 80"/>
                <a:gd name="T60" fmla="*/ 30 w 30"/>
                <a:gd name="T61" fmla="*/ 10 h 80"/>
                <a:gd name="T62" fmla="*/ 30 w 30"/>
                <a:gd name="T63" fmla="*/ 0 h 80"/>
                <a:gd name="T64" fmla="*/ 30 w 30"/>
                <a:gd name="T65" fmla="*/ 0 h 80"/>
                <a:gd name="T66" fmla="*/ 30 w 30"/>
                <a:gd name="T67" fmla="*/ 0 h 80"/>
                <a:gd name="T68" fmla="*/ 30 w 30"/>
                <a:gd name="T69" fmla="*/ 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80"/>
                <a:gd name="T107" fmla="*/ 30 w 3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80">
                  <a:moveTo>
                    <a:pt x="3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20" y="40"/>
                  </a:lnTo>
                  <a:lnTo>
                    <a:pt x="10" y="60"/>
                  </a:lnTo>
                  <a:lnTo>
                    <a:pt x="10" y="70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10" y="60"/>
                  </a:lnTo>
                  <a:lnTo>
                    <a:pt x="10" y="50"/>
                  </a:lnTo>
                  <a:lnTo>
                    <a:pt x="10" y="4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5" name="Line 55"/>
            <p:cNvSpPr>
              <a:spLocks noChangeShapeType="1"/>
            </p:cNvSpPr>
            <p:nvPr/>
          </p:nvSpPr>
          <p:spPr bwMode="auto">
            <a:xfrm flipH="1">
              <a:off x="4110" y="1960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6" name="Line 56"/>
            <p:cNvSpPr>
              <a:spLocks noChangeShapeType="1"/>
            </p:cNvSpPr>
            <p:nvPr/>
          </p:nvSpPr>
          <p:spPr bwMode="auto">
            <a:xfrm flipH="1">
              <a:off x="3989" y="1980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7" name="Line 57"/>
            <p:cNvSpPr>
              <a:spLocks noChangeShapeType="1"/>
            </p:cNvSpPr>
            <p:nvPr/>
          </p:nvSpPr>
          <p:spPr bwMode="auto">
            <a:xfrm flipH="1">
              <a:off x="3858" y="2000"/>
              <a:ext cx="6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8" name="Line 58"/>
            <p:cNvSpPr>
              <a:spLocks noChangeShapeType="1"/>
            </p:cNvSpPr>
            <p:nvPr/>
          </p:nvSpPr>
          <p:spPr bwMode="auto">
            <a:xfrm flipH="1">
              <a:off x="3737" y="2020"/>
              <a:ext cx="6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89" name="Line 59"/>
            <p:cNvSpPr>
              <a:spLocks noChangeShapeType="1"/>
            </p:cNvSpPr>
            <p:nvPr/>
          </p:nvSpPr>
          <p:spPr bwMode="auto">
            <a:xfrm flipH="1">
              <a:off x="3617" y="2030"/>
              <a:ext cx="5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0" name="Line 60"/>
            <p:cNvSpPr>
              <a:spLocks noChangeShapeType="1"/>
            </p:cNvSpPr>
            <p:nvPr/>
          </p:nvSpPr>
          <p:spPr bwMode="auto">
            <a:xfrm flipH="1">
              <a:off x="3486" y="2051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1" name="Line 61"/>
            <p:cNvSpPr>
              <a:spLocks noChangeShapeType="1"/>
            </p:cNvSpPr>
            <p:nvPr/>
          </p:nvSpPr>
          <p:spPr bwMode="auto">
            <a:xfrm flipH="1">
              <a:off x="3365" y="2071"/>
              <a:ext cx="6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2" name="Line 62"/>
            <p:cNvSpPr>
              <a:spLocks noChangeShapeType="1"/>
            </p:cNvSpPr>
            <p:nvPr/>
          </p:nvSpPr>
          <p:spPr bwMode="auto">
            <a:xfrm flipH="1">
              <a:off x="3244" y="2091"/>
              <a:ext cx="5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3" name="Line 63"/>
            <p:cNvSpPr>
              <a:spLocks noChangeShapeType="1"/>
            </p:cNvSpPr>
            <p:nvPr/>
          </p:nvSpPr>
          <p:spPr bwMode="auto">
            <a:xfrm flipH="1">
              <a:off x="3114" y="2121"/>
              <a:ext cx="6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4" name="Line 64"/>
            <p:cNvSpPr>
              <a:spLocks noChangeShapeType="1"/>
            </p:cNvSpPr>
            <p:nvPr/>
          </p:nvSpPr>
          <p:spPr bwMode="auto">
            <a:xfrm flipH="1">
              <a:off x="2993" y="2141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5" name="Line 65"/>
            <p:cNvSpPr>
              <a:spLocks noChangeShapeType="1"/>
            </p:cNvSpPr>
            <p:nvPr/>
          </p:nvSpPr>
          <p:spPr bwMode="auto">
            <a:xfrm flipH="1">
              <a:off x="2862" y="2161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6" name="Line 66"/>
            <p:cNvSpPr>
              <a:spLocks noChangeShapeType="1"/>
            </p:cNvSpPr>
            <p:nvPr/>
          </p:nvSpPr>
          <p:spPr bwMode="auto">
            <a:xfrm flipH="1">
              <a:off x="2741" y="2181"/>
              <a:ext cx="6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7" name="Line 67"/>
            <p:cNvSpPr>
              <a:spLocks noChangeShapeType="1"/>
            </p:cNvSpPr>
            <p:nvPr/>
          </p:nvSpPr>
          <p:spPr bwMode="auto">
            <a:xfrm flipH="1">
              <a:off x="2621" y="2201"/>
              <a:ext cx="5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8" name="Line 68"/>
            <p:cNvSpPr>
              <a:spLocks noChangeShapeType="1"/>
            </p:cNvSpPr>
            <p:nvPr/>
          </p:nvSpPr>
          <p:spPr bwMode="auto">
            <a:xfrm flipH="1">
              <a:off x="2490" y="2221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99" name="Line 69"/>
            <p:cNvSpPr>
              <a:spLocks noChangeShapeType="1"/>
            </p:cNvSpPr>
            <p:nvPr/>
          </p:nvSpPr>
          <p:spPr bwMode="auto">
            <a:xfrm flipH="1">
              <a:off x="2369" y="2241"/>
              <a:ext cx="6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0" name="Line 70"/>
            <p:cNvSpPr>
              <a:spLocks noChangeShapeType="1"/>
            </p:cNvSpPr>
            <p:nvPr/>
          </p:nvSpPr>
          <p:spPr bwMode="auto">
            <a:xfrm flipH="1">
              <a:off x="2238" y="2271"/>
              <a:ext cx="6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1" name="Line 71"/>
            <p:cNvSpPr>
              <a:spLocks noChangeShapeType="1"/>
            </p:cNvSpPr>
            <p:nvPr/>
          </p:nvSpPr>
          <p:spPr bwMode="auto">
            <a:xfrm flipH="1">
              <a:off x="2118" y="2292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2" name="Line 72"/>
            <p:cNvSpPr>
              <a:spLocks noChangeShapeType="1"/>
            </p:cNvSpPr>
            <p:nvPr/>
          </p:nvSpPr>
          <p:spPr bwMode="auto">
            <a:xfrm flipH="1">
              <a:off x="1997" y="2322"/>
              <a:ext cx="5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3" name="Line 73"/>
            <p:cNvSpPr>
              <a:spLocks noChangeShapeType="1"/>
            </p:cNvSpPr>
            <p:nvPr/>
          </p:nvSpPr>
          <p:spPr bwMode="auto">
            <a:xfrm flipH="1">
              <a:off x="1866" y="2342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4" name="Line 74"/>
            <p:cNvSpPr>
              <a:spLocks noChangeShapeType="1"/>
            </p:cNvSpPr>
            <p:nvPr/>
          </p:nvSpPr>
          <p:spPr bwMode="auto">
            <a:xfrm flipH="1">
              <a:off x="1745" y="2362"/>
              <a:ext cx="6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5" name="Line 75"/>
            <p:cNvSpPr>
              <a:spLocks noChangeShapeType="1"/>
            </p:cNvSpPr>
            <p:nvPr/>
          </p:nvSpPr>
          <p:spPr bwMode="auto">
            <a:xfrm flipH="1">
              <a:off x="1625" y="2392"/>
              <a:ext cx="5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6" name="Line 76"/>
            <p:cNvSpPr>
              <a:spLocks noChangeShapeType="1"/>
            </p:cNvSpPr>
            <p:nvPr/>
          </p:nvSpPr>
          <p:spPr bwMode="auto">
            <a:xfrm flipH="1">
              <a:off x="1494" y="2412"/>
              <a:ext cx="6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7" name="Line 77"/>
            <p:cNvSpPr>
              <a:spLocks noChangeShapeType="1"/>
            </p:cNvSpPr>
            <p:nvPr/>
          </p:nvSpPr>
          <p:spPr bwMode="auto">
            <a:xfrm flipH="1">
              <a:off x="1373" y="2442"/>
              <a:ext cx="60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8" name="Line 78"/>
            <p:cNvSpPr>
              <a:spLocks noChangeShapeType="1"/>
            </p:cNvSpPr>
            <p:nvPr/>
          </p:nvSpPr>
          <p:spPr bwMode="auto">
            <a:xfrm flipH="1" flipV="1">
              <a:off x="4170" y="1930"/>
              <a:ext cx="10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09" name="Line 79"/>
            <p:cNvSpPr>
              <a:spLocks noChangeShapeType="1"/>
            </p:cNvSpPr>
            <p:nvPr/>
          </p:nvSpPr>
          <p:spPr bwMode="auto">
            <a:xfrm flipH="1" flipV="1">
              <a:off x="3546" y="2020"/>
              <a:ext cx="10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0" name="Line 80"/>
            <p:cNvSpPr>
              <a:spLocks noChangeShapeType="1"/>
            </p:cNvSpPr>
            <p:nvPr/>
          </p:nvSpPr>
          <p:spPr bwMode="auto">
            <a:xfrm flipH="1" flipV="1">
              <a:off x="2922" y="2121"/>
              <a:ext cx="11" cy="7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1" name="Line 81"/>
            <p:cNvSpPr>
              <a:spLocks noChangeShapeType="1"/>
            </p:cNvSpPr>
            <p:nvPr/>
          </p:nvSpPr>
          <p:spPr bwMode="auto">
            <a:xfrm flipH="1" flipV="1">
              <a:off x="2289" y="2241"/>
              <a:ext cx="10" cy="6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2" name="Line 82"/>
            <p:cNvSpPr>
              <a:spLocks noChangeShapeType="1"/>
            </p:cNvSpPr>
            <p:nvPr/>
          </p:nvSpPr>
          <p:spPr bwMode="auto">
            <a:xfrm flipH="1" flipV="1">
              <a:off x="1645" y="2362"/>
              <a:ext cx="10" cy="7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3" name="Line 83"/>
            <p:cNvSpPr>
              <a:spLocks noChangeShapeType="1"/>
            </p:cNvSpPr>
            <p:nvPr/>
          </p:nvSpPr>
          <p:spPr bwMode="auto">
            <a:xfrm flipH="1" flipV="1">
              <a:off x="840" y="2512"/>
              <a:ext cx="10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4" name="Freeform 84"/>
            <p:cNvSpPr>
              <a:spLocks/>
            </p:cNvSpPr>
            <p:nvPr/>
          </p:nvSpPr>
          <p:spPr bwMode="auto">
            <a:xfrm>
              <a:off x="3526" y="2121"/>
              <a:ext cx="81" cy="70"/>
            </a:xfrm>
            <a:custGeom>
              <a:avLst/>
              <a:gdLst>
                <a:gd name="T0" fmla="*/ 40 w 81"/>
                <a:gd name="T1" fmla="*/ 0 h 70"/>
                <a:gd name="T2" fmla="*/ 30 w 81"/>
                <a:gd name="T3" fmla="*/ 0 h 70"/>
                <a:gd name="T4" fmla="*/ 20 w 81"/>
                <a:gd name="T5" fmla="*/ 10 h 70"/>
                <a:gd name="T6" fmla="*/ 10 w 81"/>
                <a:gd name="T7" fmla="*/ 20 h 70"/>
                <a:gd name="T8" fmla="*/ 0 w 81"/>
                <a:gd name="T9" fmla="*/ 30 h 70"/>
                <a:gd name="T10" fmla="*/ 10 w 81"/>
                <a:gd name="T11" fmla="*/ 50 h 70"/>
                <a:gd name="T12" fmla="*/ 20 w 81"/>
                <a:gd name="T13" fmla="*/ 60 h 70"/>
                <a:gd name="T14" fmla="*/ 30 w 81"/>
                <a:gd name="T15" fmla="*/ 70 h 70"/>
                <a:gd name="T16" fmla="*/ 40 w 81"/>
                <a:gd name="T17" fmla="*/ 70 h 70"/>
                <a:gd name="T18" fmla="*/ 60 w 81"/>
                <a:gd name="T19" fmla="*/ 70 h 70"/>
                <a:gd name="T20" fmla="*/ 71 w 81"/>
                <a:gd name="T21" fmla="*/ 60 h 70"/>
                <a:gd name="T22" fmla="*/ 81 w 81"/>
                <a:gd name="T23" fmla="*/ 50 h 70"/>
                <a:gd name="T24" fmla="*/ 81 w 81"/>
                <a:gd name="T25" fmla="*/ 30 h 70"/>
                <a:gd name="T26" fmla="*/ 81 w 81"/>
                <a:gd name="T27" fmla="*/ 20 h 70"/>
                <a:gd name="T28" fmla="*/ 71 w 81"/>
                <a:gd name="T29" fmla="*/ 10 h 70"/>
                <a:gd name="T30" fmla="*/ 60 w 81"/>
                <a:gd name="T31" fmla="*/ 0 h 70"/>
                <a:gd name="T32" fmla="*/ 40 w 81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0"/>
                <a:gd name="T53" fmla="*/ 81 w 8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0">
                  <a:moveTo>
                    <a:pt x="40" y="0"/>
                  </a:moveTo>
                  <a:lnTo>
                    <a:pt x="3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30"/>
                  </a:lnTo>
                  <a:lnTo>
                    <a:pt x="10" y="50"/>
                  </a:lnTo>
                  <a:lnTo>
                    <a:pt x="20" y="60"/>
                  </a:lnTo>
                  <a:lnTo>
                    <a:pt x="30" y="70"/>
                  </a:lnTo>
                  <a:lnTo>
                    <a:pt x="40" y="70"/>
                  </a:lnTo>
                  <a:lnTo>
                    <a:pt x="60" y="70"/>
                  </a:lnTo>
                  <a:lnTo>
                    <a:pt x="71" y="60"/>
                  </a:lnTo>
                  <a:lnTo>
                    <a:pt x="81" y="50"/>
                  </a:lnTo>
                  <a:lnTo>
                    <a:pt x="81" y="30"/>
                  </a:lnTo>
                  <a:lnTo>
                    <a:pt x="81" y="20"/>
                  </a:lnTo>
                  <a:lnTo>
                    <a:pt x="71" y="10"/>
                  </a:lnTo>
                  <a:lnTo>
                    <a:pt x="60" y="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5" name="Freeform 85"/>
            <p:cNvSpPr>
              <a:spLocks/>
            </p:cNvSpPr>
            <p:nvPr/>
          </p:nvSpPr>
          <p:spPr bwMode="auto">
            <a:xfrm>
              <a:off x="1725" y="2302"/>
              <a:ext cx="81" cy="80"/>
            </a:xfrm>
            <a:custGeom>
              <a:avLst/>
              <a:gdLst>
                <a:gd name="T0" fmla="*/ 40 w 81"/>
                <a:gd name="T1" fmla="*/ 0 h 80"/>
                <a:gd name="T2" fmla="*/ 30 w 81"/>
                <a:gd name="T3" fmla="*/ 10 h 80"/>
                <a:gd name="T4" fmla="*/ 20 w 81"/>
                <a:gd name="T5" fmla="*/ 10 h 80"/>
                <a:gd name="T6" fmla="*/ 10 w 81"/>
                <a:gd name="T7" fmla="*/ 30 h 80"/>
                <a:gd name="T8" fmla="*/ 0 w 81"/>
                <a:gd name="T9" fmla="*/ 40 h 80"/>
                <a:gd name="T10" fmla="*/ 10 w 81"/>
                <a:gd name="T11" fmla="*/ 60 h 80"/>
                <a:gd name="T12" fmla="*/ 20 w 81"/>
                <a:gd name="T13" fmla="*/ 70 h 80"/>
                <a:gd name="T14" fmla="*/ 30 w 81"/>
                <a:gd name="T15" fmla="*/ 80 h 80"/>
                <a:gd name="T16" fmla="*/ 40 w 81"/>
                <a:gd name="T17" fmla="*/ 80 h 80"/>
                <a:gd name="T18" fmla="*/ 61 w 81"/>
                <a:gd name="T19" fmla="*/ 80 h 80"/>
                <a:gd name="T20" fmla="*/ 71 w 81"/>
                <a:gd name="T21" fmla="*/ 70 h 80"/>
                <a:gd name="T22" fmla="*/ 81 w 81"/>
                <a:gd name="T23" fmla="*/ 60 h 80"/>
                <a:gd name="T24" fmla="*/ 81 w 81"/>
                <a:gd name="T25" fmla="*/ 40 h 80"/>
                <a:gd name="T26" fmla="*/ 81 w 81"/>
                <a:gd name="T27" fmla="*/ 30 h 80"/>
                <a:gd name="T28" fmla="*/ 71 w 81"/>
                <a:gd name="T29" fmla="*/ 10 h 80"/>
                <a:gd name="T30" fmla="*/ 61 w 81"/>
                <a:gd name="T31" fmla="*/ 10 h 80"/>
                <a:gd name="T32" fmla="*/ 40 w 8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4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10" y="30"/>
                  </a:lnTo>
                  <a:lnTo>
                    <a:pt x="0" y="40"/>
                  </a:lnTo>
                  <a:lnTo>
                    <a:pt x="10" y="60"/>
                  </a:lnTo>
                  <a:lnTo>
                    <a:pt x="20" y="70"/>
                  </a:lnTo>
                  <a:lnTo>
                    <a:pt x="30" y="80"/>
                  </a:lnTo>
                  <a:lnTo>
                    <a:pt x="40" y="80"/>
                  </a:lnTo>
                  <a:lnTo>
                    <a:pt x="61" y="80"/>
                  </a:lnTo>
                  <a:lnTo>
                    <a:pt x="71" y="70"/>
                  </a:lnTo>
                  <a:lnTo>
                    <a:pt x="81" y="60"/>
                  </a:lnTo>
                  <a:lnTo>
                    <a:pt x="81" y="40"/>
                  </a:lnTo>
                  <a:lnTo>
                    <a:pt x="81" y="30"/>
                  </a:lnTo>
                  <a:lnTo>
                    <a:pt x="71" y="10"/>
                  </a:lnTo>
                  <a:lnTo>
                    <a:pt x="61" y="1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6" name="Freeform 86"/>
            <p:cNvSpPr>
              <a:spLocks/>
            </p:cNvSpPr>
            <p:nvPr/>
          </p:nvSpPr>
          <p:spPr bwMode="auto">
            <a:xfrm>
              <a:off x="4190" y="1960"/>
              <a:ext cx="81" cy="80"/>
            </a:xfrm>
            <a:custGeom>
              <a:avLst/>
              <a:gdLst>
                <a:gd name="T0" fmla="*/ 40 w 81"/>
                <a:gd name="T1" fmla="*/ 0 h 80"/>
                <a:gd name="T2" fmla="*/ 20 w 81"/>
                <a:gd name="T3" fmla="*/ 10 h 80"/>
                <a:gd name="T4" fmla="*/ 10 w 81"/>
                <a:gd name="T5" fmla="*/ 10 h 80"/>
                <a:gd name="T6" fmla="*/ 0 w 81"/>
                <a:gd name="T7" fmla="*/ 30 h 80"/>
                <a:gd name="T8" fmla="*/ 0 w 81"/>
                <a:gd name="T9" fmla="*/ 40 h 80"/>
                <a:gd name="T10" fmla="*/ 0 w 81"/>
                <a:gd name="T11" fmla="*/ 60 h 80"/>
                <a:gd name="T12" fmla="*/ 10 w 81"/>
                <a:gd name="T13" fmla="*/ 70 h 80"/>
                <a:gd name="T14" fmla="*/ 20 w 81"/>
                <a:gd name="T15" fmla="*/ 80 h 80"/>
                <a:gd name="T16" fmla="*/ 40 w 81"/>
                <a:gd name="T17" fmla="*/ 80 h 80"/>
                <a:gd name="T18" fmla="*/ 50 w 81"/>
                <a:gd name="T19" fmla="*/ 80 h 80"/>
                <a:gd name="T20" fmla="*/ 61 w 81"/>
                <a:gd name="T21" fmla="*/ 70 h 80"/>
                <a:gd name="T22" fmla="*/ 71 w 81"/>
                <a:gd name="T23" fmla="*/ 60 h 80"/>
                <a:gd name="T24" fmla="*/ 81 w 81"/>
                <a:gd name="T25" fmla="*/ 40 h 80"/>
                <a:gd name="T26" fmla="*/ 71 w 81"/>
                <a:gd name="T27" fmla="*/ 30 h 80"/>
                <a:gd name="T28" fmla="*/ 61 w 81"/>
                <a:gd name="T29" fmla="*/ 10 h 80"/>
                <a:gd name="T30" fmla="*/ 50 w 81"/>
                <a:gd name="T31" fmla="*/ 10 h 80"/>
                <a:gd name="T32" fmla="*/ 40 w 8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4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60"/>
                  </a:lnTo>
                  <a:lnTo>
                    <a:pt x="10" y="70"/>
                  </a:lnTo>
                  <a:lnTo>
                    <a:pt x="20" y="80"/>
                  </a:lnTo>
                  <a:lnTo>
                    <a:pt x="40" y="80"/>
                  </a:lnTo>
                  <a:lnTo>
                    <a:pt x="50" y="80"/>
                  </a:lnTo>
                  <a:lnTo>
                    <a:pt x="61" y="70"/>
                  </a:lnTo>
                  <a:lnTo>
                    <a:pt x="71" y="60"/>
                  </a:lnTo>
                  <a:lnTo>
                    <a:pt x="81" y="40"/>
                  </a:lnTo>
                  <a:lnTo>
                    <a:pt x="71" y="30"/>
                  </a:lnTo>
                  <a:lnTo>
                    <a:pt x="61" y="10"/>
                  </a:lnTo>
                  <a:lnTo>
                    <a:pt x="50" y="1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7" name="Freeform 87"/>
            <p:cNvSpPr>
              <a:spLocks/>
            </p:cNvSpPr>
            <p:nvPr/>
          </p:nvSpPr>
          <p:spPr bwMode="auto">
            <a:xfrm>
              <a:off x="3727" y="2171"/>
              <a:ext cx="81" cy="80"/>
            </a:xfrm>
            <a:custGeom>
              <a:avLst/>
              <a:gdLst>
                <a:gd name="T0" fmla="*/ 41 w 81"/>
                <a:gd name="T1" fmla="*/ 0 h 80"/>
                <a:gd name="T2" fmla="*/ 20 w 81"/>
                <a:gd name="T3" fmla="*/ 0 h 80"/>
                <a:gd name="T4" fmla="*/ 10 w 81"/>
                <a:gd name="T5" fmla="*/ 10 h 80"/>
                <a:gd name="T6" fmla="*/ 0 w 81"/>
                <a:gd name="T7" fmla="*/ 20 h 80"/>
                <a:gd name="T8" fmla="*/ 0 w 81"/>
                <a:gd name="T9" fmla="*/ 40 h 80"/>
                <a:gd name="T10" fmla="*/ 0 w 81"/>
                <a:gd name="T11" fmla="*/ 50 h 80"/>
                <a:gd name="T12" fmla="*/ 10 w 81"/>
                <a:gd name="T13" fmla="*/ 70 h 80"/>
                <a:gd name="T14" fmla="*/ 20 w 81"/>
                <a:gd name="T15" fmla="*/ 70 h 80"/>
                <a:gd name="T16" fmla="*/ 41 w 81"/>
                <a:gd name="T17" fmla="*/ 80 h 80"/>
                <a:gd name="T18" fmla="*/ 51 w 81"/>
                <a:gd name="T19" fmla="*/ 70 h 80"/>
                <a:gd name="T20" fmla="*/ 61 w 81"/>
                <a:gd name="T21" fmla="*/ 70 h 80"/>
                <a:gd name="T22" fmla="*/ 71 w 81"/>
                <a:gd name="T23" fmla="*/ 50 h 80"/>
                <a:gd name="T24" fmla="*/ 81 w 81"/>
                <a:gd name="T25" fmla="*/ 40 h 80"/>
                <a:gd name="T26" fmla="*/ 71 w 81"/>
                <a:gd name="T27" fmla="*/ 20 h 80"/>
                <a:gd name="T28" fmla="*/ 61 w 81"/>
                <a:gd name="T29" fmla="*/ 10 h 80"/>
                <a:gd name="T30" fmla="*/ 51 w 81"/>
                <a:gd name="T31" fmla="*/ 0 h 80"/>
                <a:gd name="T32" fmla="*/ 41 w 8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41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0" y="70"/>
                  </a:lnTo>
                  <a:lnTo>
                    <a:pt x="20" y="70"/>
                  </a:lnTo>
                  <a:lnTo>
                    <a:pt x="41" y="80"/>
                  </a:lnTo>
                  <a:lnTo>
                    <a:pt x="51" y="70"/>
                  </a:lnTo>
                  <a:lnTo>
                    <a:pt x="61" y="70"/>
                  </a:lnTo>
                  <a:lnTo>
                    <a:pt x="71" y="50"/>
                  </a:lnTo>
                  <a:lnTo>
                    <a:pt x="81" y="40"/>
                  </a:lnTo>
                  <a:lnTo>
                    <a:pt x="71" y="20"/>
                  </a:lnTo>
                  <a:lnTo>
                    <a:pt x="61" y="10"/>
                  </a:lnTo>
                  <a:lnTo>
                    <a:pt x="51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8" name="Freeform 88"/>
            <p:cNvSpPr>
              <a:spLocks/>
            </p:cNvSpPr>
            <p:nvPr/>
          </p:nvSpPr>
          <p:spPr bwMode="auto">
            <a:xfrm>
              <a:off x="3707" y="2111"/>
              <a:ext cx="81" cy="80"/>
            </a:xfrm>
            <a:custGeom>
              <a:avLst/>
              <a:gdLst>
                <a:gd name="T0" fmla="*/ 40 w 81"/>
                <a:gd name="T1" fmla="*/ 0 h 80"/>
                <a:gd name="T2" fmla="*/ 30 w 81"/>
                <a:gd name="T3" fmla="*/ 0 h 80"/>
                <a:gd name="T4" fmla="*/ 20 w 81"/>
                <a:gd name="T5" fmla="*/ 10 h 80"/>
                <a:gd name="T6" fmla="*/ 10 w 81"/>
                <a:gd name="T7" fmla="*/ 20 h 80"/>
                <a:gd name="T8" fmla="*/ 0 w 81"/>
                <a:gd name="T9" fmla="*/ 40 h 80"/>
                <a:gd name="T10" fmla="*/ 10 w 81"/>
                <a:gd name="T11" fmla="*/ 50 h 80"/>
                <a:gd name="T12" fmla="*/ 20 w 81"/>
                <a:gd name="T13" fmla="*/ 60 h 80"/>
                <a:gd name="T14" fmla="*/ 30 w 81"/>
                <a:gd name="T15" fmla="*/ 70 h 80"/>
                <a:gd name="T16" fmla="*/ 40 w 81"/>
                <a:gd name="T17" fmla="*/ 80 h 80"/>
                <a:gd name="T18" fmla="*/ 61 w 81"/>
                <a:gd name="T19" fmla="*/ 70 h 80"/>
                <a:gd name="T20" fmla="*/ 71 w 81"/>
                <a:gd name="T21" fmla="*/ 60 h 80"/>
                <a:gd name="T22" fmla="*/ 81 w 81"/>
                <a:gd name="T23" fmla="*/ 50 h 80"/>
                <a:gd name="T24" fmla="*/ 81 w 81"/>
                <a:gd name="T25" fmla="*/ 40 h 80"/>
                <a:gd name="T26" fmla="*/ 81 w 81"/>
                <a:gd name="T27" fmla="*/ 20 h 80"/>
                <a:gd name="T28" fmla="*/ 71 w 81"/>
                <a:gd name="T29" fmla="*/ 10 h 80"/>
                <a:gd name="T30" fmla="*/ 61 w 81"/>
                <a:gd name="T31" fmla="*/ 0 h 80"/>
                <a:gd name="T32" fmla="*/ 40 w 8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40" y="0"/>
                  </a:moveTo>
                  <a:lnTo>
                    <a:pt x="30" y="0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0" y="40"/>
                  </a:lnTo>
                  <a:lnTo>
                    <a:pt x="10" y="50"/>
                  </a:lnTo>
                  <a:lnTo>
                    <a:pt x="20" y="60"/>
                  </a:lnTo>
                  <a:lnTo>
                    <a:pt x="30" y="70"/>
                  </a:lnTo>
                  <a:lnTo>
                    <a:pt x="40" y="80"/>
                  </a:lnTo>
                  <a:lnTo>
                    <a:pt x="61" y="70"/>
                  </a:lnTo>
                  <a:lnTo>
                    <a:pt x="71" y="60"/>
                  </a:lnTo>
                  <a:lnTo>
                    <a:pt x="81" y="50"/>
                  </a:lnTo>
                  <a:lnTo>
                    <a:pt x="81" y="40"/>
                  </a:lnTo>
                  <a:lnTo>
                    <a:pt x="81" y="20"/>
                  </a:lnTo>
                  <a:lnTo>
                    <a:pt x="71" y="10"/>
                  </a:lnTo>
                  <a:lnTo>
                    <a:pt x="61" y="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19" name="Freeform 89"/>
            <p:cNvSpPr>
              <a:spLocks/>
            </p:cNvSpPr>
            <p:nvPr/>
          </p:nvSpPr>
          <p:spPr bwMode="auto">
            <a:xfrm>
              <a:off x="2912" y="2251"/>
              <a:ext cx="81" cy="81"/>
            </a:xfrm>
            <a:custGeom>
              <a:avLst/>
              <a:gdLst>
                <a:gd name="T0" fmla="*/ 41 w 81"/>
                <a:gd name="T1" fmla="*/ 0 h 81"/>
                <a:gd name="T2" fmla="*/ 21 w 81"/>
                <a:gd name="T3" fmla="*/ 0 h 81"/>
                <a:gd name="T4" fmla="*/ 10 w 81"/>
                <a:gd name="T5" fmla="*/ 10 h 81"/>
                <a:gd name="T6" fmla="*/ 0 w 81"/>
                <a:gd name="T7" fmla="*/ 20 h 81"/>
                <a:gd name="T8" fmla="*/ 0 w 81"/>
                <a:gd name="T9" fmla="*/ 41 h 81"/>
                <a:gd name="T10" fmla="*/ 0 w 81"/>
                <a:gd name="T11" fmla="*/ 51 h 81"/>
                <a:gd name="T12" fmla="*/ 10 w 81"/>
                <a:gd name="T13" fmla="*/ 71 h 81"/>
                <a:gd name="T14" fmla="*/ 21 w 81"/>
                <a:gd name="T15" fmla="*/ 81 h 81"/>
                <a:gd name="T16" fmla="*/ 41 w 81"/>
                <a:gd name="T17" fmla="*/ 81 h 81"/>
                <a:gd name="T18" fmla="*/ 51 w 81"/>
                <a:gd name="T19" fmla="*/ 81 h 81"/>
                <a:gd name="T20" fmla="*/ 71 w 81"/>
                <a:gd name="T21" fmla="*/ 71 h 81"/>
                <a:gd name="T22" fmla="*/ 71 w 81"/>
                <a:gd name="T23" fmla="*/ 51 h 81"/>
                <a:gd name="T24" fmla="*/ 81 w 81"/>
                <a:gd name="T25" fmla="*/ 41 h 81"/>
                <a:gd name="T26" fmla="*/ 71 w 81"/>
                <a:gd name="T27" fmla="*/ 20 h 81"/>
                <a:gd name="T28" fmla="*/ 71 w 81"/>
                <a:gd name="T29" fmla="*/ 10 h 81"/>
                <a:gd name="T30" fmla="*/ 51 w 81"/>
                <a:gd name="T31" fmla="*/ 0 h 81"/>
                <a:gd name="T32" fmla="*/ 41 w 81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41" y="0"/>
                  </a:moveTo>
                  <a:lnTo>
                    <a:pt x="21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10" y="71"/>
                  </a:lnTo>
                  <a:lnTo>
                    <a:pt x="21" y="81"/>
                  </a:lnTo>
                  <a:lnTo>
                    <a:pt x="41" y="81"/>
                  </a:lnTo>
                  <a:lnTo>
                    <a:pt x="51" y="81"/>
                  </a:lnTo>
                  <a:lnTo>
                    <a:pt x="71" y="71"/>
                  </a:lnTo>
                  <a:lnTo>
                    <a:pt x="71" y="51"/>
                  </a:lnTo>
                  <a:lnTo>
                    <a:pt x="81" y="41"/>
                  </a:lnTo>
                  <a:lnTo>
                    <a:pt x="71" y="20"/>
                  </a:lnTo>
                  <a:lnTo>
                    <a:pt x="71" y="10"/>
                  </a:lnTo>
                  <a:lnTo>
                    <a:pt x="51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0" name="Freeform 90"/>
            <p:cNvSpPr>
              <a:spLocks/>
            </p:cNvSpPr>
            <p:nvPr/>
          </p:nvSpPr>
          <p:spPr bwMode="auto">
            <a:xfrm>
              <a:off x="4049" y="2121"/>
              <a:ext cx="81" cy="80"/>
            </a:xfrm>
            <a:custGeom>
              <a:avLst/>
              <a:gdLst>
                <a:gd name="T0" fmla="*/ 41 w 81"/>
                <a:gd name="T1" fmla="*/ 0 h 80"/>
                <a:gd name="T2" fmla="*/ 30 w 81"/>
                <a:gd name="T3" fmla="*/ 10 h 80"/>
                <a:gd name="T4" fmla="*/ 20 w 81"/>
                <a:gd name="T5" fmla="*/ 10 h 80"/>
                <a:gd name="T6" fmla="*/ 10 w 81"/>
                <a:gd name="T7" fmla="*/ 30 h 80"/>
                <a:gd name="T8" fmla="*/ 0 w 81"/>
                <a:gd name="T9" fmla="*/ 40 h 80"/>
                <a:gd name="T10" fmla="*/ 10 w 81"/>
                <a:gd name="T11" fmla="*/ 60 h 80"/>
                <a:gd name="T12" fmla="*/ 20 w 81"/>
                <a:gd name="T13" fmla="*/ 70 h 80"/>
                <a:gd name="T14" fmla="*/ 30 w 81"/>
                <a:gd name="T15" fmla="*/ 80 h 80"/>
                <a:gd name="T16" fmla="*/ 41 w 81"/>
                <a:gd name="T17" fmla="*/ 80 h 80"/>
                <a:gd name="T18" fmla="*/ 61 w 81"/>
                <a:gd name="T19" fmla="*/ 80 h 80"/>
                <a:gd name="T20" fmla="*/ 71 w 81"/>
                <a:gd name="T21" fmla="*/ 70 h 80"/>
                <a:gd name="T22" fmla="*/ 81 w 81"/>
                <a:gd name="T23" fmla="*/ 60 h 80"/>
                <a:gd name="T24" fmla="*/ 81 w 81"/>
                <a:gd name="T25" fmla="*/ 40 h 80"/>
                <a:gd name="T26" fmla="*/ 81 w 81"/>
                <a:gd name="T27" fmla="*/ 30 h 80"/>
                <a:gd name="T28" fmla="*/ 71 w 81"/>
                <a:gd name="T29" fmla="*/ 10 h 80"/>
                <a:gd name="T30" fmla="*/ 61 w 81"/>
                <a:gd name="T31" fmla="*/ 10 h 80"/>
                <a:gd name="T32" fmla="*/ 41 w 8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41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10" y="30"/>
                  </a:lnTo>
                  <a:lnTo>
                    <a:pt x="0" y="40"/>
                  </a:lnTo>
                  <a:lnTo>
                    <a:pt x="10" y="60"/>
                  </a:lnTo>
                  <a:lnTo>
                    <a:pt x="20" y="70"/>
                  </a:lnTo>
                  <a:lnTo>
                    <a:pt x="30" y="80"/>
                  </a:lnTo>
                  <a:lnTo>
                    <a:pt x="41" y="80"/>
                  </a:lnTo>
                  <a:lnTo>
                    <a:pt x="61" y="80"/>
                  </a:lnTo>
                  <a:lnTo>
                    <a:pt x="71" y="70"/>
                  </a:lnTo>
                  <a:lnTo>
                    <a:pt x="81" y="60"/>
                  </a:lnTo>
                  <a:lnTo>
                    <a:pt x="81" y="40"/>
                  </a:lnTo>
                  <a:lnTo>
                    <a:pt x="81" y="30"/>
                  </a:lnTo>
                  <a:lnTo>
                    <a:pt x="71" y="10"/>
                  </a:lnTo>
                  <a:lnTo>
                    <a:pt x="61" y="1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1" name="Freeform 91"/>
            <p:cNvSpPr>
              <a:spLocks/>
            </p:cNvSpPr>
            <p:nvPr/>
          </p:nvSpPr>
          <p:spPr bwMode="auto">
            <a:xfrm>
              <a:off x="2681" y="2261"/>
              <a:ext cx="80" cy="81"/>
            </a:xfrm>
            <a:custGeom>
              <a:avLst/>
              <a:gdLst>
                <a:gd name="T0" fmla="*/ 40 w 80"/>
                <a:gd name="T1" fmla="*/ 0 h 81"/>
                <a:gd name="T2" fmla="*/ 20 w 80"/>
                <a:gd name="T3" fmla="*/ 10 h 81"/>
                <a:gd name="T4" fmla="*/ 10 w 80"/>
                <a:gd name="T5" fmla="*/ 10 h 81"/>
                <a:gd name="T6" fmla="*/ 0 w 80"/>
                <a:gd name="T7" fmla="*/ 31 h 81"/>
                <a:gd name="T8" fmla="*/ 0 w 80"/>
                <a:gd name="T9" fmla="*/ 41 h 81"/>
                <a:gd name="T10" fmla="*/ 0 w 80"/>
                <a:gd name="T11" fmla="*/ 61 h 81"/>
                <a:gd name="T12" fmla="*/ 10 w 80"/>
                <a:gd name="T13" fmla="*/ 71 h 81"/>
                <a:gd name="T14" fmla="*/ 20 w 80"/>
                <a:gd name="T15" fmla="*/ 81 h 81"/>
                <a:gd name="T16" fmla="*/ 40 w 80"/>
                <a:gd name="T17" fmla="*/ 81 h 81"/>
                <a:gd name="T18" fmla="*/ 50 w 80"/>
                <a:gd name="T19" fmla="*/ 81 h 81"/>
                <a:gd name="T20" fmla="*/ 70 w 80"/>
                <a:gd name="T21" fmla="*/ 71 h 81"/>
                <a:gd name="T22" fmla="*/ 80 w 80"/>
                <a:gd name="T23" fmla="*/ 61 h 81"/>
                <a:gd name="T24" fmla="*/ 80 w 80"/>
                <a:gd name="T25" fmla="*/ 41 h 81"/>
                <a:gd name="T26" fmla="*/ 80 w 80"/>
                <a:gd name="T27" fmla="*/ 31 h 81"/>
                <a:gd name="T28" fmla="*/ 70 w 80"/>
                <a:gd name="T29" fmla="*/ 10 h 81"/>
                <a:gd name="T30" fmla="*/ 50 w 80"/>
                <a:gd name="T31" fmla="*/ 10 h 81"/>
                <a:gd name="T32" fmla="*/ 40 w 80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40" y="0"/>
                  </a:moveTo>
                  <a:lnTo>
                    <a:pt x="20" y="10"/>
                  </a:lnTo>
                  <a:lnTo>
                    <a:pt x="10" y="10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10" y="71"/>
                  </a:lnTo>
                  <a:lnTo>
                    <a:pt x="20" y="81"/>
                  </a:lnTo>
                  <a:lnTo>
                    <a:pt x="40" y="81"/>
                  </a:lnTo>
                  <a:lnTo>
                    <a:pt x="50" y="81"/>
                  </a:lnTo>
                  <a:lnTo>
                    <a:pt x="70" y="71"/>
                  </a:lnTo>
                  <a:lnTo>
                    <a:pt x="80" y="61"/>
                  </a:lnTo>
                  <a:lnTo>
                    <a:pt x="80" y="41"/>
                  </a:lnTo>
                  <a:lnTo>
                    <a:pt x="80" y="31"/>
                  </a:lnTo>
                  <a:lnTo>
                    <a:pt x="70" y="10"/>
                  </a:lnTo>
                  <a:lnTo>
                    <a:pt x="50" y="1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2" name="Freeform 92"/>
            <p:cNvSpPr>
              <a:spLocks/>
            </p:cNvSpPr>
            <p:nvPr/>
          </p:nvSpPr>
          <p:spPr bwMode="auto">
            <a:xfrm>
              <a:off x="3426" y="2241"/>
              <a:ext cx="80" cy="81"/>
            </a:xfrm>
            <a:custGeom>
              <a:avLst/>
              <a:gdLst>
                <a:gd name="T0" fmla="*/ 40 w 80"/>
                <a:gd name="T1" fmla="*/ 0 h 81"/>
                <a:gd name="T2" fmla="*/ 30 w 80"/>
                <a:gd name="T3" fmla="*/ 10 h 81"/>
                <a:gd name="T4" fmla="*/ 20 w 80"/>
                <a:gd name="T5" fmla="*/ 20 h 81"/>
                <a:gd name="T6" fmla="*/ 10 w 80"/>
                <a:gd name="T7" fmla="*/ 30 h 81"/>
                <a:gd name="T8" fmla="*/ 0 w 80"/>
                <a:gd name="T9" fmla="*/ 40 h 81"/>
                <a:gd name="T10" fmla="*/ 10 w 80"/>
                <a:gd name="T11" fmla="*/ 61 h 81"/>
                <a:gd name="T12" fmla="*/ 20 w 80"/>
                <a:gd name="T13" fmla="*/ 71 h 81"/>
                <a:gd name="T14" fmla="*/ 30 w 80"/>
                <a:gd name="T15" fmla="*/ 81 h 81"/>
                <a:gd name="T16" fmla="*/ 40 w 80"/>
                <a:gd name="T17" fmla="*/ 81 h 81"/>
                <a:gd name="T18" fmla="*/ 60 w 80"/>
                <a:gd name="T19" fmla="*/ 81 h 81"/>
                <a:gd name="T20" fmla="*/ 70 w 80"/>
                <a:gd name="T21" fmla="*/ 71 h 81"/>
                <a:gd name="T22" fmla="*/ 80 w 80"/>
                <a:gd name="T23" fmla="*/ 61 h 81"/>
                <a:gd name="T24" fmla="*/ 80 w 80"/>
                <a:gd name="T25" fmla="*/ 40 h 81"/>
                <a:gd name="T26" fmla="*/ 80 w 80"/>
                <a:gd name="T27" fmla="*/ 30 h 81"/>
                <a:gd name="T28" fmla="*/ 70 w 80"/>
                <a:gd name="T29" fmla="*/ 20 h 81"/>
                <a:gd name="T30" fmla="*/ 60 w 80"/>
                <a:gd name="T31" fmla="*/ 10 h 81"/>
                <a:gd name="T32" fmla="*/ 40 w 80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40" y="0"/>
                  </a:moveTo>
                  <a:lnTo>
                    <a:pt x="30" y="10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0" y="40"/>
                  </a:lnTo>
                  <a:lnTo>
                    <a:pt x="10" y="61"/>
                  </a:lnTo>
                  <a:lnTo>
                    <a:pt x="20" y="71"/>
                  </a:lnTo>
                  <a:lnTo>
                    <a:pt x="30" y="81"/>
                  </a:lnTo>
                  <a:lnTo>
                    <a:pt x="40" y="81"/>
                  </a:lnTo>
                  <a:lnTo>
                    <a:pt x="60" y="81"/>
                  </a:lnTo>
                  <a:lnTo>
                    <a:pt x="70" y="71"/>
                  </a:lnTo>
                  <a:lnTo>
                    <a:pt x="80" y="61"/>
                  </a:lnTo>
                  <a:lnTo>
                    <a:pt x="80" y="40"/>
                  </a:lnTo>
                  <a:lnTo>
                    <a:pt x="80" y="30"/>
                  </a:lnTo>
                  <a:lnTo>
                    <a:pt x="70" y="20"/>
                  </a:lnTo>
                  <a:lnTo>
                    <a:pt x="60" y="1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3" name="Freeform 93"/>
            <p:cNvSpPr>
              <a:spLocks/>
            </p:cNvSpPr>
            <p:nvPr/>
          </p:nvSpPr>
          <p:spPr bwMode="auto">
            <a:xfrm>
              <a:off x="1655" y="2522"/>
              <a:ext cx="80" cy="81"/>
            </a:xfrm>
            <a:custGeom>
              <a:avLst/>
              <a:gdLst>
                <a:gd name="T0" fmla="*/ 40 w 80"/>
                <a:gd name="T1" fmla="*/ 0 h 81"/>
                <a:gd name="T2" fmla="*/ 20 w 80"/>
                <a:gd name="T3" fmla="*/ 11 h 81"/>
                <a:gd name="T4" fmla="*/ 10 w 80"/>
                <a:gd name="T5" fmla="*/ 21 h 81"/>
                <a:gd name="T6" fmla="*/ 0 w 80"/>
                <a:gd name="T7" fmla="*/ 31 h 81"/>
                <a:gd name="T8" fmla="*/ 0 w 80"/>
                <a:gd name="T9" fmla="*/ 41 h 81"/>
                <a:gd name="T10" fmla="*/ 0 w 80"/>
                <a:gd name="T11" fmla="*/ 61 h 81"/>
                <a:gd name="T12" fmla="*/ 10 w 80"/>
                <a:gd name="T13" fmla="*/ 71 h 81"/>
                <a:gd name="T14" fmla="*/ 20 w 80"/>
                <a:gd name="T15" fmla="*/ 81 h 81"/>
                <a:gd name="T16" fmla="*/ 40 w 80"/>
                <a:gd name="T17" fmla="*/ 81 h 81"/>
                <a:gd name="T18" fmla="*/ 50 w 80"/>
                <a:gd name="T19" fmla="*/ 81 h 81"/>
                <a:gd name="T20" fmla="*/ 60 w 80"/>
                <a:gd name="T21" fmla="*/ 71 h 81"/>
                <a:gd name="T22" fmla="*/ 70 w 80"/>
                <a:gd name="T23" fmla="*/ 61 h 81"/>
                <a:gd name="T24" fmla="*/ 80 w 80"/>
                <a:gd name="T25" fmla="*/ 41 h 81"/>
                <a:gd name="T26" fmla="*/ 70 w 80"/>
                <a:gd name="T27" fmla="*/ 31 h 81"/>
                <a:gd name="T28" fmla="*/ 60 w 80"/>
                <a:gd name="T29" fmla="*/ 21 h 81"/>
                <a:gd name="T30" fmla="*/ 50 w 80"/>
                <a:gd name="T31" fmla="*/ 11 h 81"/>
                <a:gd name="T32" fmla="*/ 40 w 80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40" y="0"/>
                  </a:moveTo>
                  <a:lnTo>
                    <a:pt x="20" y="11"/>
                  </a:lnTo>
                  <a:lnTo>
                    <a:pt x="10" y="21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10" y="71"/>
                  </a:lnTo>
                  <a:lnTo>
                    <a:pt x="20" y="81"/>
                  </a:lnTo>
                  <a:lnTo>
                    <a:pt x="40" y="81"/>
                  </a:lnTo>
                  <a:lnTo>
                    <a:pt x="50" y="81"/>
                  </a:lnTo>
                  <a:lnTo>
                    <a:pt x="60" y="71"/>
                  </a:lnTo>
                  <a:lnTo>
                    <a:pt x="70" y="61"/>
                  </a:lnTo>
                  <a:lnTo>
                    <a:pt x="80" y="41"/>
                  </a:lnTo>
                  <a:lnTo>
                    <a:pt x="70" y="31"/>
                  </a:lnTo>
                  <a:lnTo>
                    <a:pt x="60" y="21"/>
                  </a:lnTo>
                  <a:lnTo>
                    <a:pt x="50" y="11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4" name="Freeform 94"/>
            <p:cNvSpPr>
              <a:spLocks/>
            </p:cNvSpPr>
            <p:nvPr/>
          </p:nvSpPr>
          <p:spPr bwMode="auto">
            <a:xfrm>
              <a:off x="3949" y="2020"/>
              <a:ext cx="80" cy="81"/>
            </a:xfrm>
            <a:custGeom>
              <a:avLst/>
              <a:gdLst>
                <a:gd name="T0" fmla="*/ 4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31 h 81"/>
                <a:gd name="T8" fmla="*/ 0 w 80"/>
                <a:gd name="T9" fmla="*/ 41 h 81"/>
                <a:gd name="T10" fmla="*/ 0 w 80"/>
                <a:gd name="T11" fmla="*/ 61 h 81"/>
                <a:gd name="T12" fmla="*/ 10 w 80"/>
                <a:gd name="T13" fmla="*/ 71 h 81"/>
                <a:gd name="T14" fmla="*/ 20 w 80"/>
                <a:gd name="T15" fmla="*/ 81 h 81"/>
                <a:gd name="T16" fmla="*/ 40 w 80"/>
                <a:gd name="T17" fmla="*/ 81 h 81"/>
                <a:gd name="T18" fmla="*/ 50 w 80"/>
                <a:gd name="T19" fmla="*/ 81 h 81"/>
                <a:gd name="T20" fmla="*/ 70 w 80"/>
                <a:gd name="T21" fmla="*/ 71 h 81"/>
                <a:gd name="T22" fmla="*/ 70 w 80"/>
                <a:gd name="T23" fmla="*/ 61 h 81"/>
                <a:gd name="T24" fmla="*/ 80 w 80"/>
                <a:gd name="T25" fmla="*/ 41 h 81"/>
                <a:gd name="T26" fmla="*/ 70 w 80"/>
                <a:gd name="T27" fmla="*/ 31 h 81"/>
                <a:gd name="T28" fmla="*/ 70 w 80"/>
                <a:gd name="T29" fmla="*/ 20 h 81"/>
                <a:gd name="T30" fmla="*/ 50 w 80"/>
                <a:gd name="T31" fmla="*/ 10 h 81"/>
                <a:gd name="T32" fmla="*/ 40 w 80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4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10" y="71"/>
                  </a:lnTo>
                  <a:lnTo>
                    <a:pt x="20" y="81"/>
                  </a:lnTo>
                  <a:lnTo>
                    <a:pt x="40" y="81"/>
                  </a:lnTo>
                  <a:lnTo>
                    <a:pt x="50" y="81"/>
                  </a:lnTo>
                  <a:lnTo>
                    <a:pt x="70" y="71"/>
                  </a:lnTo>
                  <a:lnTo>
                    <a:pt x="70" y="61"/>
                  </a:lnTo>
                  <a:lnTo>
                    <a:pt x="80" y="41"/>
                  </a:lnTo>
                  <a:lnTo>
                    <a:pt x="70" y="31"/>
                  </a:lnTo>
                  <a:lnTo>
                    <a:pt x="70" y="20"/>
                  </a:lnTo>
                  <a:lnTo>
                    <a:pt x="50" y="1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5" name="Freeform 95"/>
            <p:cNvSpPr>
              <a:spLocks/>
            </p:cNvSpPr>
            <p:nvPr/>
          </p:nvSpPr>
          <p:spPr bwMode="auto">
            <a:xfrm>
              <a:off x="3556" y="2030"/>
              <a:ext cx="81" cy="81"/>
            </a:xfrm>
            <a:custGeom>
              <a:avLst/>
              <a:gdLst>
                <a:gd name="T0" fmla="*/ 41 w 81"/>
                <a:gd name="T1" fmla="*/ 0 h 81"/>
                <a:gd name="T2" fmla="*/ 20 w 81"/>
                <a:gd name="T3" fmla="*/ 0 h 81"/>
                <a:gd name="T4" fmla="*/ 10 w 81"/>
                <a:gd name="T5" fmla="*/ 10 h 81"/>
                <a:gd name="T6" fmla="*/ 0 w 81"/>
                <a:gd name="T7" fmla="*/ 21 h 81"/>
                <a:gd name="T8" fmla="*/ 0 w 81"/>
                <a:gd name="T9" fmla="*/ 41 h 81"/>
                <a:gd name="T10" fmla="*/ 0 w 81"/>
                <a:gd name="T11" fmla="*/ 51 h 81"/>
                <a:gd name="T12" fmla="*/ 10 w 81"/>
                <a:gd name="T13" fmla="*/ 71 h 81"/>
                <a:gd name="T14" fmla="*/ 20 w 81"/>
                <a:gd name="T15" fmla="*/ 71 h 81"/>
                <a:gd name="T16" fmla="*/ 41 w 81"/>
                <a:gd name="T17" fmla="*/ 81 h 81"/>
                <a:gd name="T18" fmla="*/ 51 w 81"/>
                <a:gd name="T19" fmla="*/ 71 h 81"/>
                <a:gd name="T20" fmla="*/ 71 w 81"/>
                <a:gd name="T21" fmla="*/ 71 h 81"/>
                <a:gd name="T22" fmla="*/ 71 w 81"/>
                <a:gd name="T23" fmla="*/ 51 h 81"/>
                <a:gd name="T24" fmla="*/ 81 w 81"/>
                <a:gd name="T25" fmla="*/ 41 h 81"/>
                <a:gd name="T26" fmla="*/ 71 w 81"/>
                <a:gd name="T27" fmla="*/ 21 h 81"/>
                <a:gd name="T28" fmla="*/ 71 w 81"/>
                <a:gd name="T29" fmla="*/ 10 h 81"/>
                <a:gd name="T30" fmla="*/ 51 w 81"/>
                <a:gd name="T31" fmla="*/ 0 h 81"/>
                <a:gd name="T32" fmla="*/ 41 w 81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41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10" y="71"/>
                  </a:lnTo>
                  <a:lnTo>
                    <a:pt x="20" y="71"/>
                  </a:lnTo>
                  <a:lnTo>
                    <a:pt x="41" y="81"/>
                  </a:lnTo>
                  <a:lnTo>
                    <a:pt x="51" y="71"/>
                  </a:lnTo>
                  <a:lnTo>
                    <a:pt x="71" y="71"/>
                  </a:lnTo>
                  <a:lnTo>
                    <a:pt x="71" y="51"/>
                  </a:lnTo>
                  <a:lnTo>
                    <a:pt x="81" y="41"/>
                  </a:lnTo>
                  <a:lnTo>
                    <a:pt x="71" y="21"/>
                  </a:lnTo>
                  <a:lnTo>
                    <a:pt x="71" y="10"/>
                  </a:lnTo>
                  <a:lnTo>
                    <a:pt x="51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6" name="Freeform 96"/>
            <p:cNvSpPr>
              <a:spLocks/>
            </p:cNvSpPr>
            <p:nvPr/>
          </p:nvSpPr>
          <p:spPr bwMode="auto">
            <a:xfrm>
              <a:off x="4019" y="1940"/>
              <a:ext cx="81" cy="80"/>
            </a:xfrm>
            <a:custGeom>
              <a:avLst/>
              <a:gdLst>
                <a:gd name="T0" fmla="*/ 40 w 81"/>
                <a:gd name="T1" fmla="*/ 0 h 80"/>
                <a:gd name="T2" fmla="*/ 20 w 81"/>
                <a:gd name="T3" fmla="*/ 0 h 80"/>
                <a:gd name="T4" fmla="*/ 10 w 81"/>
                <a:gd name="T5" fmla="*/ 10 h 80"/>
                <a:gd name="T6" fmla="*/ 0 w 81"/>
                <a:gd name="T7" fmla="*/ 20 h 80"/>
                <a:gd name="T8" fmla="*/ 0 w 81"/>
                <a:gd name="T9" fmla="*/ 40 h 80"/>
                <a:gd name="T10" fmla="*/ 0 w 81"/>
                <a:gd name="T11" fmla="*/ 50 h 80"/>
                <a:gd name="T12" fmla="*/ 10 w 81"/>
                <a:gd name="T13" fmla="*/ 60 h 80"/>
                <a:gd name="T14" fmla="*/ 20 w 81"/>
                <a:gd name="T15" fmla="*/ 70 h 80"/>
                <a:gd name="T16" fmla="*/ 40 w 81"/>
                <a:gd name="T17" fmla="*/ 80 h 80"/>
                <a:gd name="T18" fmla="*/ 50 w 81"/>
                <a:gd name="T19" fmla="*/ 70 h 80"/>
                <a:gd name="T20" fmla="*/ 71 w 81"/>
                <a:gd name="T21" fmla="*/ 60 h 80"/>
                <a:gd name="T22" fmla="*/ 71 w 81"/>
                <a:gd name="T23" fmla="*/ 50 h 80"/>
                <a:gd name="T24" fmla="*/ 81 w 81"/>
                <a:gd name="T25" fmla="*/ 40 h 80"/>
                <a:gd name="T26" fmla="*/ 71 w 81"/>
                <a:gd name="T27" fmla="*/ 20 h 80"/>
                <a:gd name="T28" fmla="*/ 71 w 81"/>
                <a:gd name="T29" fmla="*/ 10 h 80"/>
                <a:gd name="T30" fmla="*/ 50 w 81"/>
                <a:gd name="T31" fmla="*/ 0 h 80"/>
                <a:gd name="T32" fmla="*/ 40 w 8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4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0" y="60"/>
                  </a:lnTo>
                  <a:lnTo>
                    <a:pt x="20" y="70"/>
                  </a:lnTo>
                  <a:lnTo>
                    <a:pt x="40" y="80"/>
                  </a:lnTo>
                  <a:lnTo>
                    <a:pt x="50" y="70"/>
                  </a:lnTo>
                  <a:lnTo>
                    <a:pt x="71" y="60"/>
                  </a:lnTo>
                  <a:lnTo>
                    <a:pt x="71" y="50"/>
                  </a:lnTo>
                  <a:lnTo>
                    <a:pt x="81" y="40"/>
                  </a:lnTo>
                  <a:lnTo>
                    <a:pt x="71" y="20"/>
                  </a:lnTo>
                  <a:lnTo>
                    <a:pt x="71" y="10"/>
                  </a:lnTo>
                  <a:lnTo>
                    <a:pt x="50" y="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7" name="Freeform 97"/>
            <p:cNvSpPr>
              <a:spLocks/>
            </p:cNvSpPr>
            <p:nvPr/>
          </p:nvSpPr>
          <p:spPr bwMode="auto">
            <a:xfrm>
              <a:off x="3828" y="2141"/>
              <a:ext cx="80" cy="80"/>
            </a:xfrm>
            <a:custGeom>
              <a:avLst/>
              <a:gdLst>
                <a:gd name="T0" fmla="*/ 40 w 80"/>
                <a:gd name="T1" fmla="*/ 0 h 80"/>
                <a:gd name="T2" fmla="*/ 20 w 80"/>
                <a:gd name="T3" fmla="*/ 0 h 80"/>
                <a:gd name="T4" fmla="*/ 10 w 80"/>
                <a:gd name="T5" fmla="*/ 10 h 80"/>
                <a:gd name="T6" fmla="*/ 0 w 80"/>
                <a:gd name="T7" fmla="*/ 20 h 80"/>
                <a:gd name="T8" fmla="*/ 0 w 80"/>
                <a:gd name="T9" fmla="*/ 40 h 80"/>
                <a:gd name="T10" fmla="*/ 0 w 80"/>
                <a:gd name="T11" fmla="*/ 50 h 80"/>
                <a:gd name="T12" fmla="*/ 10 w 80"/>
                <a:gd name="T13" fmla="*/ 60 h 80"/>
                <a:gd name="T14" fmla="*/ 20 w 80"/>
                <a:gd name="T15" fmla="*/ 70 h 80"/>
                <a:gd name="T16" fmla="*/ 40 w 80"/>
                <a:gd name="T17" fmla="*/ 80 h 80"/>
                <a:gd name="T18" fmla="*/ 50 w 80"/>
                <a:gd name="T19" fmla="*/ 70 h 80"/>
                <a:gd name="T20" fmla="*/ 70 w 80"/>
                <a:gd name="T21" fmla="*/ 60 h 80"/>
                <a:gd name="T22" fmla="*/ 80 w 80"/>
                <a:gd name="T23" fmla="*/ 50 h 80"/>
                <a:gd name="T24" fmla="*/ 80 w 80"/>
                <a:gd name="T25" fmla="*/ 40 h 80"/>
                <a:gd name="T26" fmla="*/ 80 w 80"/>
                <a:gd name="T27" fmla="*/ 20 h 80"/>
                <a:gd name="T28" fmla="*/ 70 w 80"/>
                <a:gd name="T29" fmla="*/ 10 h 80"/>
                <a:gd name="T30" fmla="*/ 50 w 80"/>
                <a:gd name="T31" fmla="*/ 0 h 80"/>
                <a:gd name="T32" fmla="*/ 40 w 80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0"/>
                <a:gd name="T53" fmla="*/ 80 w 80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0">
                  <a:moveTo>
                    <a:pt x="40" y="0"/>
                  </a:moveTo>
                  <a:lnTo>
                    <a:pt x="20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0" y="60"/>
                  </a:lnTo>
                  <a:lnTo>
                    <a:pt x="20" y="70"/>
                  </a:lnTo>
                  <a:lnTo>
                    <a:pt x="40" y="80"/>
                  </a:lnTo>
                  <a:lnTo>
                    <a:pt x="50" y="70"/>
                  </a:lnTo>
                  <a:lnTo>
                    <a:pt x="70" y="60"/>
                  </a:lnTo>
                  <a:lnTo>
                    <a:pt x="80" y="50"/>
                  </a:lnTo>
                  <a:lnTo>
                    <a:pt x="80" y="40"/>
                  </a:lnTo>
                  <a:lnTo>
                    <a:pt x="80" y="20"/>
                  </a:lnTo>
                  <a:lnTo>
                    <a:pt x="70" y="10"/>
                  </a:lnTo>
                  <a:lnTo>
                    <a:pt x="50" y="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8" name="Freeform 98"/>
            <p:cNvSpPr>
              <a:spLocks/>
            </p:cNvSpPr>
            <p:nvPr/>
          </p:nvSpPr>
          <p:spPr bwMode="auto">
            <a:xfrm>
              <a:off x="3053" y="2061"/>
              <a:ext cx="81" cy="80"/>
            </a:xfrm>
            <a:custGeom>
              <a:avLst/>
              <a:gdLst>
                <a:gd name="T0" fmla="*/ 40 w 81"/>
                <a:gd name="T1" fmla="*/ 0 h 80"/>
                <a:gd name="T2" fmla="*/ 30 w 81"/>
                <a:gd name="T3" fmla="*/ 10 h 80"/>
                <a:gd name="T4" fmla="*/ 20 w 81"/>
                <a:gd name="T5" fmla="*/ 10 h 80"/>
                <a:gd name="T6" fmla="*/ 10 w 81"/>
                <a:gd name="T7" fmla="*/ 30 h 80"/>
                <a:gd name="T8" fmla="*/ 0 w 81"/>
                <a:gd name="T9" fmla="*/ 40 h 80"/>
                <a:gd name="T10" fmla="*/ 10 w 81"/>
                <a:gd name="T11" fmla="*/ 60 h 80"/>
                <a:gd name="T12" fmla="*/ 20 w 81"/>
                <a:gd name="T13" fmla="*/ 70 h 80"/>
                <a:gd name="T14" fmla="*/ 30 w 81"/>
                <a:gd name="T15" fmla="*/ 80 h 80"/>
                <a:gd name="T16" fmla="*/ 40 w 81"/>
                <a:gd name="T17" fmla="*/ 80 h 80"/>
                <a:gd name="T18" fmla="*/ 61 w 81"/>
                <a:gd name="T19" fmla="*/ 80 h 80"/>
                <a:gd name="T20" fmla="*/ 71 w 81"/>
                <a:gd name="T21" fmla="*/ 70 h 80"/>
                <a:gd name="T22" fmla="*/ 81 w 81"/>
                <a:gd name="T23" fmla="*/ 60 h 80"/>
                <a:gd name="T24" fmla="*/ 81 w 81"/>
                <a:gd name="T25" fmla="*/ 40 h 80"/>
                <a:gd name="T26" fmla="*/ 81 w 81"/>
                <a:gd name="T27" fmla="*/ 30 h 80"/>
                <a:gd name="T28" fmla="*/ 71 w 81"/>
                <a:gd name="T29" fmla="*/ 10 h 80"/>
                <a:gd name="T30" fmla="*/ 61 w 81"/>
                <a:gd name="T31" fmla="*/ 10 h 80"/>
                <a:gd name="T32" fmla="*/ 40 w 8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40" y="0"/>
                  </a:moveTo>
                  <a:lnTo>
                    <a:pt x="30" y="10"/>
                  </a:lnTo>
                  <a:lnTo>
                    <a:pt x="20" y="10"/>
                  </a:lnTo>
                  <a:lnTo>
                    <a:pt x="10" y="30"/>
                  </a:lnTo>
                  <a:lnTo>
                    <a:pt x="0" y="40"/>
                  </a:lnTo>
                  <a:lnTo>
                    <a:pt x="10" y="60"/>
                  </a:lnTo>
                  <a:lnTo>
                    <a:pt x="20" y="70"/>
                  </a:lnTo>
                  <a:lnTo>
                    <a:pt x="30" y="80"/>
                  </a:lnTo>
                  <a:lnTo>
                    <a:pt x="40" y="80"/>
                  </a:lnTo>
                  <a:lnTo>
                    <a:pt x="61" y="80"/>
                  </a:lnTo>
                  <a:lnTo>
                    <a:pt x="71" y="70"/>
                  </a:lnTo>
                  <a:lnTo>
                    <a:pt x="81" y="60"/>
                  </a:lnTo>
                  <a:lnTo>
                    <a:pt x="81" y="40"/>
                  </a:lnTo>
                  <a:lnTo>
                    <a:pt x="81" y="30"/>
                  </a:lnTo>
                  <a:lnTo>
                    <a:pt x="71" y="10"/>
                  </a:lnTo>
                  <a:lnTo>
                    <a:pt x="61" y="10"/>
                  </a:lnTo>
                  <a:lnTo>
                    <a:pt x="4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29" name="Freeform 99"/>
            <p:cNvSpPr>
              <a:spLocks/>
            </p:cNvSpPr>
            <p:nvPr/>
          </p:nvSpPr>
          <p:spPr bwMode="auto">
            <a:xfrm>
              <a:off x="3697" y="2051"/>
              <a:ext cx="71" cy="80"/>
            </a:xfrm>
            <a:custGeom>
              <a:avLst/>
              <a:gdLst>
                <a:gd name="T0" fmla="*/ 30 w 71"/>
                <a:gd name="T1" fmla="*/ 0 h 80"/>
                <a:gd name="T2" fmla="*/ 20 w 71"/>
                <a:gd name="T3" fmla="*/ 10 h 80"/>
                <a:gd name="T4" fmla="*/ 10 w 71"/>
                <a:gd name="T5" fmla="*/ 20 h 80"/>
                <a:gd name="T6" fmla="*/ 0 w 71"/>
                <a:gd name="T7" fmla="*/ 30 h 80"/>
                <a:gd name="T8" fmla="*/ 0 w 71"/>
                <a:gd name="T9" fmla="*/ 40 h 80"/>
                <a:gd name="T10" fmla="*/ 0 w 71"/>
                <a:gd name="T11" fmla="*/ 60 h 80"/>
                <a:gd name="T12" fmla="*/ 10 w 71"/>
                <a:gd name="T13" fmla="*/ 70 h 80"/>
                <a:gd name="T14" fmla="*/ 20 w 71"/>
                <a:gd name="T15" fmla="*/ 80 h 80"/>
                <a:gd name="T16" fmla="*/ 30 w 71"/>
                <a:gd name="T17" fmla="*/ 80 h 80"/>
                <a:gd name="T18" fmla="*/ 50 w 71"/>
                <a:gd name="T19" fmla="*/ 80 h 80"/>
                <a:gd name="T20" fmla="*/ 61 w 71"/>
                <a:gd name="T21" fmla="*/ 70 h 80"/>
                <a:gd name="T22" fmla="*/ 71 w 71"/>
                <a:gd name="T23" fmla="*/ 60 h 80"/>
                <a:gd name="T24" fmla="*/ 71 w 71"/>
                <a:gd name="T25" fmla="*/ 40 h 80"/>
                <a:gd name="T26" fmla="*/ 71 w 71"/>
                <a:gd name="T27" fmla="*/ 30 h 80"/>
                <a:gd name="T28" fmla="*/ 61 w 71"/>
                <a:gd name="T29" fmla="*/ 20 h 80"/>
                <a:gd name="T30" fmla="*/ 50 w 71"/>
                <a:gd name="T31" fmla="*/ 10 h 80"/>
                <a:gd name="T32" fmla="*/ 30 w 7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0"/>
                <a:gd name="T53" fmla="*/ 71 w 7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0">
                  <a:moveTo>
                    <a:pt x="30" y="0"/>
                  </a:moveTo>
                  <a:lnTo>
                    <a:pt x="20" y="10"/>
                  </a:lnTo>
                  <a:lnTo>
                    <a:pt x="10" y="20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60"/>
                  </a:lnTo>
                  <a:lnTo>
                    <a:pt x="10" y="70"/>
                  </a:lnTo>
                  <a:lnTo>
                    <a:pt x="20" y="80"/>
                  </a:lnTo>
                  <a:lnTo>
                    <a:pt x="30" y="80"/>
                  </a:lnTo>
                  <a:lnTo>
                    <a:pt x="50" y="80"/>
                  </a:lnTo>
                  <a:lnTo>
                    <a:pt x="61" y="70"/>
                  </a:lnTo>
                  <a:lnTo>
                    <a:pt x="71" y="60"/>
                  </a:lnTo>
                  <a:lnTo>
                    <a:pt x="71" y="40"/>
                  </a:lnTo>
                  <a:lnTo>
                    <a:pt x="71" y="30"/>
                  </a:lnTo>
                  <a:lnTo>
                    <a:pt x="61" y="20"/>
                  </a:lnTo>
                  <a:lnTo>
                    <a:pt x="50" y="10"/>
                  </a:lnTo>
                  <a:lnTo>
                    <a:pt x="3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330" name="Rectangle 100"/>
            <p:cNvSpPr>
              <a:spLocks noChangeArrowheads="1"/>
            </p:cNvSpPr>
            <p:nvPr/>
          </p:nvSpPr>
          <p:spPr bwMode="auto">
            <a:xfrm>
              <a:off x="2590" y="2603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1" name="Rectangle 101"/>
            <p:cNvSpPr>
              <a:spLocks noChangeArrowheads="1"/>
            </p:cNvSpPr>
            <p:nvPr/>
          </p:nvSpPr>
          <p:spPr bwMode="auto">
            <a:xfrm>
              <a:off x="2590" y="2603"/>
              <a:ext cx="21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2" name="Rectangle 102"/>
            <p:cNvSpPr>
              <a:spLocks noChangeArrowheads="1"/>
            </p:cNvSpPr>
            <p:nvPr/>
          </p:nvSpPr>
          <p:spPr bwMode="auto">
            <a:xfrm>
              <a:off x="3405" y="2271"/>
              <a:ext cx="2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3" name="Rectangle 103"/>
            <p:cNvSpPr>
              <a:spLocks noChangeArrowheads="1"/>
            </p:cNvSpPr>
            <p:nvPr/>
          </p:nvSpPr>
          <p:spPr bwMode="auto">
            <a:xfrm>
              <a:off x="3405" y="2271"/>
              <a:ext cx="21" cy="2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4" name="Rectangle 104"/>
            <p:cNvSpPr>
              <a:spLocks noChangeArrowheads="1"/>
            </p:cNvSpPr>
            <p:nvPr/>
          </p:nvSpPr>
          <p:spPr bwMode="auto">
            <a:xfrm>
              <a:off x="3526" y="2241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5" name="Rectangle 105"/>
            <p:cNvSpPr>
              <a:spLocks noChangeArrowheads="1"/>
            </p:cNvSpPr>
            <p:nvPr/>
          </p:nvSpPr>
          <p:spPr bwMode="auto">
            <a:xfrm>
              <a:off x="3526" y="2241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6" name="Rectangle 106"/>
            <p:cNvSpPr>
              <a:spLocks noChangeArrowheads="1"/>
            </p:cNvSpPr>
            <p:nvPr/>
          </p:nvSpPr>
          <p:spPr bwMode="auto">
            <a:xfrm>
              <a:off x="3395" y="2221"/>
              <a:ext cx="2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7" name="Rectangle 107"/>
            <p:cNvSpPr>
              <a:spLocks noChangeArrowheads="1"/>
            </p:cNvSpPr>
            <p:nvPr/>
          </p:nvSpPr>
          <p:spPr bwMode="auto">
            <a:xfrm>
              <a:off x="3395" y="2221"/>
              <a:ext cx="20" cy="1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8" name="Rectangle 108"/>
            <p:cNvSpPr>
              <a:spLocks noChangeArrowheads="1"/>
            </p:cNvSpPr>
            <p:nvPr/>
          </p:nvSpPr>
          <p:spPr bwMode="auto">
            <a:xfrm>
              <a:off x="3164" y="232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9" name="Rectangle 109"/>
            <p:cNvSpPr>
              <a:spLocks noChangeArrowheads="1"/>
            </p:cNvSpPr>
            <p:nvPr/>
          </p:nvSpPr>
          <p:spPr bwMode="auto">
            <a:xfrm>
              <a:off x="3164" y="232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0" name="Rectangle 110"/>
            <p:cNvSpPr>
              <a:spLocks noChangeArrowheads="1"/>
            </p:cNvSpPr>
            <p:nvPr/>
          </p:nvSpPr>
          <p:spPr bwMode="auto">
            <a:xfrm>
              <a:off x="3275" y="2081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1" name="Rectangle 111"/>
            <p:cNvSpPr>
              <a:spLocks noChangeArrowheads="1"/>
            </p:cNvSpPr>
            <p:nvPr/>
          </p:nvSpPr>
          <p:spPr bwMode="auto">
            <a:xfrm>
              <a:off x="3275" y="2081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2" name="Rectangle 112"/>
            <p:cNvSpPr>
              <a:spLocks noChangeArrowheads="1"/>
            </p:cNvSpPr>
            <p:nvPr/>
          </p:nvSpPr>
          <p:spPr bwMode="auto">
            <a:xfrm>
              <a:off x="3214" y="2522"/>
              <a:ext cx="2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3" name="Rectangle 113"/>
            <p:cNvSpPr>
              <a:spLocks noChangeArrowheads="1"/>
            </p:cNvSpPr>
            <p:nvPr/>
          </p:nvSpPr>
          <p:spPr bwMode="auto">
            <a:xfrm>
              <a:off x="3214" y="2522"/>
              <a:ext cx="20" cy="2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4" name="Rectangle 114"/>
            <p:cNvSpPr>
              <a:spLocks noChangeArrowheads="1"/>
            </p:cNvSpPr>
            <p:nvPr/>
          </p:nvSpPr>
          <p:spPr bwMode="auto">
            <a:xfrm>
              <a:off x="3073" y="2623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5" name="Rectangle 115"/>
            <p:cNvSpPr>
              <a:spLocks noChangeArrowheads="1"/>
            </p:cNvSpPr>
            <p:nvPr/>
          </p:nvSpPr>
          <p:spPr bwMode="auto">
            <a:xfrm>
              <a:off x="3073" y="2623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6" name="Rectangle 116"/>
            <p:cNvSpPr>
              <a:spLocks noChangeArrowheads="1"/>
            </p:cNvSpPr>
            <p:nvPr/>
          </p:nvSpPr>
          <p:spPr bwMode="auto">
            <a:xfrm>
              <a:off x="3506" y="2161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7" name="Rectangle 117"/>
            <p:cNvSpPr>
              <a:spLocks noChangeArrowheads="1"/>
            </p:cNvSpPr>
            <p:nvPr/>
          </p:nvSpPr>
          <p:spPr bwMode="auto">
            <a:xfrm>
              <a:off x="3506" y="2161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8" name="Rectangle 118"/>
            <p:cNvSpPr>
              <a:spLocks noChangeArrowheads="1"/>
            </p:cNvSpPr>
            <p:nvPr/>
          </p:nvSpPr>
          <p:spPr bwMode="auto">
            <a:xfrm>
              <a:off x="3325" y="242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9" name="Rectangle 119"/>
            <p:cNvSpPr>
              <a:spLocks noChangeArrowheads="1"/>
            </p:cNvSpPr>
            <p:nvPr/>
          </p:nvSpPr>
          <p:spPr bwMode="auto">
            <a:xfrm>
              <a:off x="3325" y="242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0" name="Rectangle 120"/>
            <p:cNvSpPr>
              <a:spLocks noChangeArrowheads="1"/>
            </p:cNvSpPr>
            <p:nvPr/>
          </p:nvSpPr>
          <p:spPr bwMode="auto">
            <a:xfrm>
              <a:off x="3385" y="1980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1" name="Rectangle 121"/>
            <p:cNvSpPr>
              <a:spLocks noChangeArrowheads="1"/>
            </p:cNvSpPr>
            <p:nvPr/>
          </p:nvSpPr>
          <p:spPr bwMode="auto">
            <a:xfrm>
              <a:off x="3385" y="1980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2" name="Rectangle 122"/>
            <p:cNvSpPr>
              <a:spLocks noChangeArrowheads="1"/>
            </p:cNvSpPr>
            <p:nvPr/>
          </p:nvSpPr>
          <p:spPr bwMode="auto">
            <a:xfrm>
              <a:off x="3536" y="2181"/>
              <a:ext cx="1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3" name="Rectangle 123"/>
            <p:cNvSpPr>
              <a:spLocks noChangeArrowheads="1"/>
            </p:cNvSpPr>
            <p:nvPr/>
          </p:nvSpPr>
          <p:spPr bwMode="auto">
            <a:xfrm>
              <a:off x="3536" y="2181"/>
              <a:ext cx="1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4" name="Rectangle 124"/>
            <p:cNvSpPr>
              <a:spLocks noChangeArrowheads="1"/>
            </p:cNvSpPr>
            <p:nvPr/>
          </p:nvSpPr>
          <p:spPr bwMode="auto">
            <a:xfrm>
              <a:off x="3627" y="2000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5" name="Rectangle 125"/>
            <p:cNvSpPr>
              <a:spLocks noChangeArrowheads="1"/>
            </p:cNvSpPr>
            <p:nvPr/>
          </p:nvSpPr>
          <p:spPr bwMode="auto">
            <a:xfrm>
              <a:off x="3627" y="2000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6" name="Rectangle 126"/>
            <p:cNvSpPr>
              <a:spLocks noChangeArrowheads="1"/>
            </p:cNvSpPr>
            <p:nvPr/>
          </p:nvSpPr>
          <p:spPr bwMode="auto">
            <a:xfrm>
              <a:off x="3707" y="1789"/>
              <a:ext cx="2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7" name="Rectangle 127"/>
            <p:cNvSpPr>
              <a:spLocks noChangeArrowheads="1"/>
            </p:cNvSpPr>
            <p:nvPr/>
          </p:nvSpPr>
          <p:spPr bwMode="auto">
            <a:xfrm>
              <a:off x="3707" y="1789"/>
              <a:ext cx="20" cy="2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8" name="Rectangle 128"/>
            <p:cNvSpPr>
              <a:spLocks noChangeArrowheads="1"/>
            </p:cNvSpPr>
            <p:nvPr/>
          </p:nvSpPr>
          <p:spPr bwMode="auto">
            <a:xfrm>
              <a:off x="2621" y="2251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9" name="Rectangle 129"/>
            <p:cNvSpPr>
              <a:spLocks noChangeArrowheads="1"/>
            </p:cNvSpPr>
            <p:nvPr/>
          </p:nvSpPr>
          <p:spPr bwMode="auto">
            <a:xfrm>
              <a:off x="2621" y="2251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0" name="Rectangle 130"/>
            <p:cNvSpPr>
              <a:spLocks noChangeArrowheads="1"/>
            </p:cNvSpPr>
            <p:nvPr/>
          </p:nvSpPr>
          <p:spPr bwMode="auto">
            <a:xfrm>
              <a:off x="3536" y="230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1" name="Rectangle 131"/>
            <p:cNvSpPr>
              <a:spLocks noChangeArrowheads="1"/>
            </p:cNvSpPr>
            <p:nvPr/>
          </p:nvSpPr>
          <p:spPr bwMode="auto">
            <a:xfrm>
              <a:off x="3536" y="230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2" name="Rectangle 132"/>
            <p:cNvSpPr>
              <a:spLocks noChangeArrowheads="1"/>
            </p:cNvSpPr>
            <p:nvPr/>
          </p:nvSpPr>
          <p:spPr bwMode="auto">
            <a:xfrm>
              <a:off x="4281" y="2000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3" name="Rectangle 133"/>
            <p:cNvSpPr>
              <a:spLocks noChangeArrowheads="1"/>
            </p:cNvSpPr>
            <p:nvPr/>
          </p:nvSpPr>
          <p:spPr bwMode="auto">
            <a:xfrm>
              <a:off x="4281" y="2000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4" name="Rectangle 134"/>
            <p:cNvSpPr>
              <a:spLocks noChangeArrowheads="1"/>
            </p:cNvSpPr>
            <p:nvPr/>
          </p:nvSpPr>
          <p:spPr bwMode="auto">
            <a:xfrm>
              <a:off x="3466" y="237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5" name="Rectangle 135"/>
            <p:cNvSpPr>
              <a:spLocks noChangeArrowheads="1"/>
            </p:cNvSpPr>
            <p:nvPr/>
          </p:nvSpPr>
          <p:spPr bwMode="auto">
            <a:xfrm>
              <a:off x="3466" y="237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6" name="Rectangle 136"/>
            <p:cNvSpPr>
              <a:spLocks noChangeArrowheads="1"/>
            </p:cNvSpPr>
            <p:nvPr/>
          </p:nvSpPr>
          <p:spPr bwMode="auto">
            <a:xfrm>
              <a:off x="2570" y="2151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7" name="Rectangle 137"/>
            <p:cNvSpPr>
              <a:spLocks noChangeArrowheads="1"/>
            </p:cNvSpPr>
            <p:nvPr/>
          </p:nvSpPr>
          <p:spPr bwMode="auto">
            <a:xfrm>
              <a:off x="2570" y="2151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8" name="Rectangle 138"/>
            <p:cNvSpPr>
              <a:spLocks noChangeArrowheads="1"/>
            </p:cNvSpPr>
            <p:nvPr/>
          </p:nvSpPr>
          <p:spPr bwMode="auto">
            <a:xfrm>
              <a:off x="4079" y="2131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9" name="Rectangle 139"/>
            <p:cNvSpPr>
              <a:spLocks noChangeArrowheads="1"/>
            </p:cNvSpPr>
            <p:nvPr/>
          </p:nvSpPr>
          <p:spPr bwMode="auto">
            <a:xfrm>
              <a:off x="4079" y="2131"/>
              <a:ext cx="21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0" name="Rectangle 140"/>
            <p:cNvSpPr>
              <a:spLocks noChangeArrowheads="1"/>
            </p:cNvSpPr>
            <p:nvPr/>
          </p:nvSpPr>
          <p:spPr bwMode="auto">
            <a:xfrm>
              <a:off x="3566" y="234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1" name="Rectangle 141"/>
            <p:cNvSpPr>
              <a:spLocks noChangeArrowheads="1"/>
            </p:cNvSpPr>
            <p:nvPr/>
          </p:nvSpPr>
          <p:spPr bwMode="auto">
            <a:xfrm>
              <a:off x="3566" y="234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2" name="Rectangle 142"/>
            <p:cNvSpPr>
              <a:spLocks noChangeArrowheads="1"/>
            </p:cNvSpPr>
            <p:nvPr/>
          </p:nvSpPr>
          <p:spPr bwMode="auto">
            <a:xfrm>
              <a:off x="3848" y="238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3" name="Rectangle 143"/>
            <p:cNvSpPr>
              <a:spLocks noChangeArrowheads="1"/>
            </p:cNvSpPr>
            <p:nvPr/>
          </p:nvSpPr>
          <p:spPr bwMode="auto">
            <a:xfrm>
              <a:off x="3848" y="238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4" name="Rectangle 144"/>
            <p:cNvSpPr>
              <a:spLocks noChangeArrowheads="1"/>
            </p:cNvSpPr>
            <p:nvPr/>
          </p:nvSpPr>
          <p:spPr bwMode="auto">
            <a:xfrm>
              <a:off x="4009" y="245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5" name="Rectangle 145"/>
            <p:cNvSpPr>
              <a:spLocks noChangeArrowheads="1"/>
            </p:cNvSpPr>
            <p:nvPr/>
          </p:nvSpPr>
          <p:spPr bwMode="auto">
            <a:xfrm>
              <a:off x="4009" y="245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6" name="Rectangle 146"/>
            <p:cNvSpPr>
              <a:spLocks noChangeArrowheads="1"/>
            </p:cNvSpPr>
            <p:nvPr/>
          </p:nvSpPr>
          <p:spPr bwMode="auto">
            <a:xfrm>
              <a:off x="2550" y="2633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7" name="Rectangle 147"/>
            <p:cNvSpPr>
              <a:spLocks noChangeArrowheads="1"/>
            </p:cNvSpPr>
            <p:nvPr/>
          </p:nvSpPr>
          <p:spPr bwMode="auto">
            <a:xfrm>
              <a:off x="2550" y="2633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8" name="Rectangle 148"/>
            <p:cNvSpPr>
              <a:spLocks noChangeArrowheads="1"/>
            </p:cNvSpPr>
            <p:nvPr/>
          </p:nvSpPr>
          <p:spPr bwMode="auto">
            <a:xfrm>
              <a:off x="3405" y="1940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9" name="Rectangle 149"/>
            <p:cNvSpPr>
              <a:spLocks noChangeArrowheads="1"/>
            </p:cNvSpPr>
            <p:nvPr/>
          </p:nvSpPr>
          <p:spPr bwMode="auto">
            <a:xfrm>
              <a:off x="3405" y="1940"/>
              <a:ext cx="21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0" name="Rectangle 150"/>
            <p:cNvSpPr>
              <a:spLocks noChangeArrowheads="1"/>
            </p:cNvSpPr>
            <p:nvPr/>
          </p:nvSpPr>
          <p:spPr bwMode="auto">
            <a:xfrm>
              <a:off x="3124" y="249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1" name="Rectangle 151"/>
            <p:cNvSpPr>
              <a:spLocks noChangeArrowheads="1"/>
            </p:cNvSpPr>
            <p:nvPr/>
          </p:nvSpPr>
          <p:spPr bwMode="auto">
            <a:xfrm>
              <a:off x="3124" y="249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2" name="Rectangle 152"/>
            <p:cNvSpPr>
              <a:spLocks noChangeArrowheads="1"/>
            </p:cNvSpPr>
            <p:nvPr/>
          </p:nvSpPr>
          <p:spPr bwMode="auto">
            <a:xfrm>
              <a:off x="2138" y="241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3" name="Rectangle 153"/>
            <p:cNvSpPr>
              <a:spLocks noChangeArrowheads="1"/>
            </p:cNvSpPr>
            <p:nvPr/>
          </p:nvSpPr>
          <p:spPr bwMode="auto">
            <a:xfrm>
              <a:off x="2138" y="241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4" name="Rectangle 154"/>
            <p:cNvSpPr>
              <a:spLocks noChangeArrowheads="1"/>
            </p:cNvSpPr>
            <p:nvPr/>
          </p:nvSpPr>
          <p:spPr bwMode="auto">
            <a:xfrm>
              <a:off x="3667" y="233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5" name="Rectangle 155"/>
            <p:cNvSpPr>
              <a:spLocks noChangeArrowheads="1"/>
            </p:cNvSpPr>
            <p:nvPr/>
          </p:nvSpPr>
          <p:spPr bwMode="auto">
            <a:xfrm>
              <a:off x="3667" y="233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6" name="Rectangle 156"/>
            <p:cNvSpPr>
              <a:spLocks noChangeArrowheads="1"/>
            </p:cNvSpPr>
            <p:nvPr/>
          </p:nvSpPr>
          <p:spPr bwMode="auto">
            <a:xfrm>
              <a:off x="3204" y="2111"/>
              <a:ext cx="1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7" name="Rectangle 157"/>
            <p:cNvSpPr>
              <a:spLocks noChangeArrowheads="1"/>
            </p:cNvSpPr>
            <p:nvPr/>
          </p:nvSpPr>
          <p:spPr bwMode="auto">
            <a:xfrm>
              <a:off x="3204" y="2111"/>
              <a:ext cx="1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8" name="Rectangle 158"/>
            <p:cNvSpPr>
              <a:spLocks noChangeArrowheads="1"/>
            </p:cNvSpPr>
            <p:nvPr/>
          </p:nvSpPr>
          <p:spPr bwMode="auto">
            <a:xfrm>
              <a:off x="3858" y="2241"/>
              <a:ext cx="2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9" name="Rectangle 159"/>
            <p:cNvSpPr>
              <a:spLocks noChangeArrowheads="1"/>
            </p:cNvSpPr>
            <p:nvPr/>
          </p:nvSpPr>
          <p:spPr bwMode="auto">
            <a:xfrm>
              <a:off x="3858" y="2241"/>
              <a:ext cx="20" cy="1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0" name="Rectangle 160"/>
            <p:cNvSpPr>
              <a:spLocks noChangeArrowheads="1"/>
            </p:cNvSpPr>
            <p:nvPr/>
          </p:nvSpPr>
          <p:spPr bwMode="auto">
            <a:xfrm>
              <a:off x="4009" y="230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1" name="Rectangle 161"/>
            <p:cNvSpPr>
              <a:spLocks noChangeArrowheads="1"/>
            </p:cNvSpPr>
            <p:nvPr/>
          </p:nvSpPr>
          <p:spPr bwMode="auto">
            <a:xfrm>
              <a:off x="4009" y="230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2" name="Rectangle 162"/>
            <p:cNvSpPr>
              <a:spLocks noChangeArrowheads="1"/>
            </p:cNvSpPr>
            <p:nvPr/>
          </p:nvSpPr>
          <p:spPr bwMode="auto">
            <a:xfrm>
              <a:off x="3194" y="237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3" name="Rectangle 163"/>
            <p:cNvSpPr>
              <a:spLocks noChangeArrowheads="1"/>
            </p:cNvSpPr>
            <p:nvPr/>
          </p:nvSpPr>
          <p:spPr bwMode="auto">
            <a:xfrm>
              <a:off x="3194" y="237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4" name="Rectangle 164"/>
            <p:cNvSpPr>
              <a:spLocks noChangeArrowheads="1"/>
            </p:cNvSpPr>
            <p:nvPr/>
          </p:nvSpPr>
          <p:spPr bwMode="auto">
            <a:xfrm>
              <a:off x="2842" y="2693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5" name="Rectangle 165"/>
            <p:cNvSpPr>
              <a:spLocks noChangeArrowheads="1"/>
            </p:cNvSpPr>
            <p:nvPr/>
          </p:nvSpPr>
          <p:spPr bwMode="auto">
            <a:xfrm>
              <a:off x="2842" y="2693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6" name="Rectangle 166"/>
            <p:cNvSpPr>
              <a:spLocks noChangeArrowheads="1"/>
            </p:cNvSpPr>
            <p:nvPr/>
          </p:nvSpPr>
          <p:spPr bwMode="auto">
            <a:xfrm>
              <a:off x="3888" y="235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7" name="Rectangle 167"/>
            <p:cNvSpPr>
              <a:spLocks noChangeArrowheads="1"/>
            </p:cNvSpPr>
            <p:nvPr/>
          </p:nvSpPr>
          <p:spPr bwMode="auto">
            <a:xfrm>
              <a:off x="3888" y="235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8" name="Rectangle 168"/>
            <p:cNvSpPr>
              <a:spLocks noChangeArrowheads="1"/>
            </p:cNvSpPr>
            <p:nvPr/>
          </p:nvSpPr>
          <p:spPr bwMode="auto">
            <a:xfrm>
              <a:off x="1494" y="2553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9" name="Rectangle 169"/>
            <p:cNvSpPr>
              <a:spLocks noChangeArrowheads="1"/>
            </p:cNvSpPr>
            <p:nvPr/>
          </p:nvSpPr>
          <p:spPr bwMode="auto">
            <a:xfrm>
              <a:off x="1494" y="2553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0" name="Rectangle 170"/>
            <p:cNvSpPr>
              <a:spLocks noChangeArrowheads="1"/>
            </p:cNvSpPr>
            <p:nvPr/>
          </p:nvSpPr>
          <p:spPr bwMode="auto">
            <a:xfrm>
              <a:off x="3496" y="250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1" name="Rectangle 171"/>
            <p:cNvSpPr>
              <a:spLocks noChangeArrowheads="1"/>
            </p:cNvSpPr>
            <p:nvPr/>
          </p:nvSpPr>
          <p:spPr bwMode="auto">
            <a:xfrm>
              <a:off x="3496" y="250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2" name="Rectangle 172"/>
            <p:cNvSpPr>
              <a:spLocks noChangeArrowheads="1"/>
            </p:cNvSpPr>
            <p:nvPr/>
          </p:nvSpPr>
          <p:spPr bwMode="auto">
            <a:xfrm>
              <a:off x="3637" y="244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3" name="Rectangle 173"/>
            <p:cNvSpPr>
              <a:spLocks noChangeArrowheads="1"/>
            </p:cNvSpPr>
            <p:nvPr/>
          </p:nvSpPr>
          <p:spPr bwMode="auto">
            <a:xfrm>
              <a:off x="3637" y="244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4" name="Rectangle 174"/>
            <p:cNvSpPr>
              <a:spLocks noChangeArrowheads="1"/>
            </p:cNvSpPr>
            <p:nvPr/>
          </p:nvSpPr>
          <p:spPr bwMode="auto">
            <a:xfrm>
              <a:off x="3576" y="2111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5" name="Rectangle 175"/>
            <p:cNvSpPr>
              <a:spLocks noChangeArrowheads="1"/>
            </p:cNvSpPr>
            <p:nvPr/>
          </p:nvSpPr>
          <p:spPr bwMode="auto">
            <a:xfrm>
              <a:off x="3576" y="2111"/>
              <a:ext cx="21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6" name="Rectangle 176"/>
            <p:cNvSpPr>
              <a:spLocks noChangeArrowheads="1"/>
            </p:cNvSpPr>
            <p:nvPr/>
          </p:nvSpPr>
          <p:spPr bwMode="auto">
            <a:xfrm>
              <a:off x="3969" y="2111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7" name="Rectangle 177"/>
            <p:cNvSpPr>
              <a:spLocks noChangeArrowheads="1"/>
            </p:cNvSpPr>
            <p:nvPr/>
          </p:nvSpPr>
          <p:spPr bwMode="auto">
            <a:xfrm>
              <a:off x="3969" y="2111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8" name="Rectangle 178"/>
            <p:cNvSpPr>
              <a:spLocks noChangeArrowheads="1"/>
            </p:cNvSpPr>
            <p:nvPr/>
          </p:nvSpPr>
          <p:spPr bwMode="auto">
            <a:xfrm>
              <a:off x="3093" y="2663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9" name="Rectangle 179"/>
            <p:cNvSpPr>
              <a:spLocks noChangeArrowheads="1"/>
            </p:cNvSpPr>
            <p:nvPr/>
          </p:nvSpPr>
          <p:spPr bwMode="auto">
            <a:xfrm>
              <a:off x="3093" y="2663"/>
              <a:ext cx="21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0" name="Rectangle 180"/>
            <p:cNvSpPr>
              <a:spLocks noChangeArrowheads="1"/>
            </p:cNvSpPr>
            <p:nvPr/>
          </p:nvSpPr>
          <p:spPr bwMode="auto">
            <a:xfrm>
              <a:off x="3335" y="248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1" name="Rectangle 181"/>
            <p:cNvSpPr>
              <a:spLocks noChangeArrowheads="1"/>
            </p:cNvSpPr>
            <p:nvPr/>
          </p:nvSpPr>
          <p:spPr bwMode="auto">
            <a:xfrm>
              <a:off x="3335" y="248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2" name="Rectangle 182"/>
            <p:cNvSpPr>
              <a:spLocks noChangeArrowheads="1"/>
            </p:cNvSpPr>
            <p:nvPr/>
          </p:nvSpPr>
          <p:spPr bwMode="auto">
            <a:xfrm>
              <a:off x="3919" y="2211"/>
              <a:ext cx="1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3" name="Rectangle 183"/>
            <p:cNvSpPr>
              <a:spLocks noChangeArrowheads="1"/>
            </p:cNvSpPr>
            <p:nvPr/>
          </p:nvSpPr>
          <p:spPr bwMode="auto">
            <a:xfrm>
              <a:off x="3919" y="2211"/>
              <a:ext cx="1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4" name="Rectangle 184"/>
            <p:cNvSpPr>
              <a:spLocks noChangeArrowheads="1"/>
            </p:cNvSpPr>
            <p:nvPr/>
          </p:nvSpPr>
          <p:spPr bwMode="auto">
            <a:xfrm>
              <a:off x="2118" y="2512"/>
              <a:ext cx="2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5" name="Rectangle 185"/>
            <p:cNvSpPr>
              <a:spLocks noChangeArrowheads="1"/>
            </p:cNvSpPr>
            <p:nvPr/>
          </p:nvSpPr>
          <p:spPr bwMode="auto">
            <a:xfrm>
              <a:off x="2118" y="2512"/>
              <a:ext cx="20" cy="2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6" name="Rectangle 186"/>
            <p:cNvSpPr>
              <a:spLocks noChangeArrowheads="1"/>
            </p:cNvSpPr>
            <p:nvPr/>
          </p:nvSpPr>
          <p:spPr bwMode="auto">
            <a:xfrm>
              <a:off x="3134" y="2211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7" name="Rectangle 187"/>
            <p:cNvSpPr>
              <a:spLocks noChangeArrowheads="1"/>
            </p:cNvSpPr>
            <p:nvPr/>
          </p:nvSpPr>
          <p:spPr bwMode="auto">
            <a:xfrm>
              <a:off x="3134" y="2211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8" name="Rectangle 188"/>
            <p:cNvSpPr>
              <a:spLocks noChangeArrowheads="1"/>
            </p:cNvSpPr>
            <p:nvPr/>
          </p:nvSpPr>
          <p:spPr bwMode="auto">
            <a:xfrm>
              <a:off x="3637" y="2512"/>
              <a:ext cx="2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9" name="Rectangle 189"/>
            <p:cNvSpPr>
              <a:spLocks noChangeArrowheads="1"/>
            </p:cNvSpPr>
            <p:nvPr/>
          </p:nvSpPr>
          <p:spPr bwMode="auto">
            <a:xfrm>
              <a:off x="3637" y="2512"/>
              <a:ext cx="20" cy="2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0" name="Rectangle 190"/>
            <p:cNvSpPr>
              <a:spLocks noChangeArrowheads="1"/>
            </p:cNvSpPr>
            <p:nvPr/>
          </p:nvSpPr>
          <p:spPr bwMode="auto">
            <a:xfrm>
              <a:off x="3526" y="2522"/>
              <a:ext cx="2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1" name="Rectangle 191"/>
            <p:cNvSpPr>
              <a:spLocks noChangeArrowheads="1"/>
            </p:cNvSpPr>
            <p:nvPr/>
          </p:nvSpPr>
          <p:spPr bwMode="auto">
            <a:xfrm>
              <a:off x="3526" y="2522"/>
              <a:ext cx="20" cy="2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2" name="Rectangle 192"/>
            <p:cNvSpPr>
              <a:spLocks noChangeArrowheads="1"/>
            </p:cNvSpPr>
            <p:nvPr/>
          </p:nvSpPr>
          <p:spPr bwMode="auto">
            <a:xfrm>
              <a:off x="3365" y="230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3" name="Rectangle 193"/>
            <p:cNvSpPr>
              <a:spLocks noChangeArrowheads="1"/>
            </p:cNvSpPr>
            <p:nvPr/>
          </p:nvSpPr>
          <p:spPr bwMode="auto">
            <a:xfrm>
              <a:off x="3365" y="230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4" name="Rectangle 194"/>
            <p:cNvSpPr>
              <a:spLocks noChangeArrowheads="1"/>
            </p:cNvSpPr>
            <p:nvPr/>
          </p:nvSpPr>
          <p:spPr bwMode="auto">
            <a:xfrm>
              <a:off x="3979" y="2442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5" name="Rectangle 195"/>
            <p:cNvSpPr>
              <a:spLocks noChangeArrowheads="1"/>
            </p:cNvSpPr>
            <p:nvPr/>
          </p:nvSpPr>
          <p:spPr bwMode="auto">
            <a:xfrm>
              <a:off x="3979" y="2442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6" name="Rectangle 196"/>
            <p:cNvSpPr>
              <a:spLocks noChangeArrowheads="1"/>
            </p:cNvSpPr>
            <p:nvPr/>
          </p:nvSpPr>
          <p:spPr bwMode="auto">
            <a:xfrm>
              <a:off x="1816" y="1668"/>
              <a:ext cx="5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C0C0C0"/>
                  </a:solidFill>
                </a:rPr>
                <a:t>Elura Target</a:t>
              </a:r>
              <a:endParaRPr lang="en-AU"/>
            </a:p>
          </p:txBody>
        </p:sp>
        <p:sp>
          <p:nvSpPr>
            <p:cNvPr id="94427" name="Rectangle 197"/>
            <p:cNvSpPr>
              <a:spLocks noChangeArrowheads="1"/>
            </p:cNvSpPr>
            <p:nvPr/>
          </p:nvSpPr>
          <p:spPr bwMode="auto">
            <a:xfrm>
              <a:off x="1816" y="1658"/>
              <a:ext cx="5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FF0000"/>
                  </a:solidFill>
                </a:rPr>
                <a:t>Elura Target</a:t>
              </a:r>
              <a:endParaRPr lang="en-AU"/>
            </a:p>
          </p:txBody>
        </p:sp>
        <p:sp>
          <p:nvSpPr>
            <p:cNvPr id="94428" name="Rectangle 198"/>
            <p:cNvSpPr>
              <a:spLocks noChangeArrowheads="1"/>
            </p:cNvSpPr>
            <p:nvPr/>
          </p:nvSpPr>
          <p:spPr bwMode="auto">
            <a:xfrm>
              <a:off x="3586" y="1387"/>
              <a:ext cx="5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C0C0C0"/>
                  </a:solidFill>
                </a:rPr>
                <a:t>Background</a:t>
              </a:r>
              <a:endParaRPr lang="en-AU"/>
            </a:p>
          </p:txBody>
        </p:sp>
        <p:sp>
          <p:nvSpPr>
            <p:cNvPr id="94429" name="Rectangle 199"/>
            <p:cNvSpPr>
              <a:spLocks noChangeArrowheads="1"/>
            </p:cNvSpPr>
            <p:nvPr/>
          </p:nvSpPr>
          <p:spPr bwMode="auto">
            <a:xfrm>
              <a:off x="3586" y="1377"/>
              <a:ext cx="5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CC00"/>
                  </a:solidFill>
                </a:rPr>
                <a:t>Background</a:t>
              </a:r>
              <a:endParaRPr lang="en-AU"/>
            </a:p>
          </p:txBody>
        </p:sp>
        <p:sp>
          <p:nvSpPr>
            <p:cNvPr id="94430" name="Rectangle 200"/>
            <p:cNvSpPr>
              <a:spLocks noChangeArrowheads="1"/>
            </p:cNvSpPr>
            <p:nvPr/>
          </p:nvSpPr>
          <p:spPr bwMode="auto">
            <a:xfrm>
              <a:off x="4110" y="1749"/>
              <a:ext cx="25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C0C0C0"/>
                  </a:solidFill>
                </a:rPr>
                <a:t>0 Ma</a:t>
              </a:r>
              <a:endParaRPr lang="en-AU"/>
            </a:p>
          </p:txBody>
        </p:sp>
        <p:sp>
          <p:nvSpPr>
            <p:cNvPr id="94431" name="Rectangle 201"/>
            <p:cNvSpPr>
              <a:spLocks noChangeArrowheads="1"/>
            </p:cNvSpPr>
            <p:nvPr/>
          </p:nvSpPr>
          <p:spPr bwMode="auto">
            <a:xfrm>
              <a:off x="4110" y="1739"/>
              <a:ext cx="25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0 Ma</a:t>
              </a:r>
              <a:endParaRPr lang="en-AU"/>
            </a:p>
          </p:txBody>
        </p:sp>
        <p:sp>
          <p:nvSpPr>
            <p:cNvPr id="94432" name="Rectangle 202"/>
            <p:cNvSpPr>
              <a:spLocks noChangeArrowheads="1"/>
            </p:cNvSpPr>
            <p:nvPr/>
          </p:nvSpPr>
          <p:spPr bwMode="auto">
            <a:xfrm>
              <a:off x="1816" y="2030"/>
              <a:ext cx="3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C0C0C0"/>
                  </a:solidFill>
                </a:rPr>
                <a:t>400 Ma</a:t>
              </a:r>
              <a:endParaRPr lang="en-AU"/>
            </a:p>
          </p:txBody>
        </p:sp>
        <p:sp>
          <p:nvSpPr>
            <p:cNvPr id="94433" name="Rectangle 203"/>
            <p:cNvSpPr>
              <a:spLocks noChangeArrowheads="1"/>
            </p:cNvSpPr>
            <p:nvPr/>
          </p:nvSpPr>
          <p:spPr bwMode="auto">
            <a:xfrm>
              <a:off x="1816" y="2020"/>
              <a:ext cx="3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600" b="1">
                  <a:solidFill>
                    <a:srgbClr val="000000"/>
                  </a:solidFill>
                </a:rPr>
                <a:t>400 Ma</a:t>
              </a:r>
              <a:endParaRPr lang="en-AU"/>
            </a:p>
          </p:txBody>
        </p:sp>
        <p:sp>
          <p:nvSpPr>
            <p:cNvPr id="94434" name="Freeform 204"/>
            <p:cNvSpPr>
              <a:spLocks noEditPoints="1"/>
            </p:cNvSpPr>
            <p:nvPr/>
          </p:nvSpPr>
          <p:spPr bwMode="auto">
            <a:xfrm>
              <a:off x="1685" y="2201"/>
              <a:ext cx="121" cy="161"/>
            </a:xfrm>
            <a:custGeom>
              <a:avLst/>
              <a:gdLst>
                <a:gd name="T0" fmla="*/ 121 w 121"/>
                <a:gd name="T1" fmla="*/ 0 h 161"/>
                <a:gd name="T2" fmla="*/ 20 w 121"/>
                <a:gd name="T3" fmla="*/ 141 h 161"/>
                <a:gd name="T4" fmla="*/ 20 w 121"/>
                <a:gd name="T5" fmla="*/ 141 h 161"/>
                <a:gd name="T6" fmla="*/ 20 w 121"/>
                <a:gd name="T7" fmla="*/ 141 h 161"/>
                <a:gd name="T8" fmla="*/ 10 w 121"/>
                <a:gd name="T9" fmla="*/ 141 h 161"/>
                <a:gd name="T10" fmla="*/ 20 w 121"/>
                <a:gd name="T11" fmla="*/ 131 h 161"/>
                <a:gd name="T12" fmla="*/ 111 w 121"/>
                <a:gd name="T13" fmla="*/ 0 h 161"/>
                <a:gd name="T14" fmla="*/ 121 w 121"/>
                <a:gd name="T15" fmla="*/ 0 h 161"/>
                <a:gd name="T16" fmla="*/ 121 w 121"/>
                <a:gd name="T17" fmla="*/ 0 h 161"/>
                <a:gd name="T18" fmla="*/ 121 w 121"/>
                <a:gd name="T19" fmla="*/ 0 h 161"/>
                <a:gd name="T20" fmla="*/ 121 w 121"/>
                <a:gd name="T21" fmla="*/ 0 h 161"/>
                <a:gd name="T22" fmla="*/ 121 w 121"/>
                <a:gd name="T23" fmla="*/ 0 h 161"/>
                <a:gd name="T24" fmla="*/ 40 w 121"/>
                <a:gd name="T25" fmla="*/ 141 h 161"/>
                <a:gd name="T26" fmla="*/ 0 w 121"/>
                <a:gd name="T27" fmla="*/ 161 h 161"/>
                <a:gd name="T28" fmla="*/ 10 w 121"/>
                <a:gd name="T29" fmla="*/ 121 h 161"/>
                <a:gd name="T30" fmla="*/ 40 w 121"/>
                <a:gd name="T31" fmla="*/ 141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"/>
                <a:gd name="T49" fmla="*/ 0 h 161"/>
                <a:gd name="T50" fmla="*/ 121 w 121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" h="161">
                  <a:moveTo>
                    <a:pt x="121" y="0"/>
                  </a:moveTo>
                  <a:lnTo>
                    <a:pt x="20" y="141"/>
                  </a:lnTo>
                  <a:lnTo>
                    <a:pt x="10" y="141"/>
                  </a:lnTo>
                  <a:lnTo>
                    <a:pt x="20" y="131"/>
                  </a:lnTo>
                  <a:lnTo>
                    <a:pt x="111" y="0"/>
                  </a:lnTo>
                  <a:lnTo>
                    <a:pt x="121" y="0"/>
                  </a:lnTo>
                  <a:close/>
                  <a:moveTo>
                    <a:pt x="40" y="141"/>
                  </a:moveTo>
                  <a:lnTo>
                    <a:pt x="0" y="161"/>
                  </a:lnTo>
                  <a:lnTo>
                    <a:pt x="10" y="121"/>
                  </a:lnTo>
                  <a:lnTo>
                    <a:pt x="40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35" name="Rectangle 205"/>
            <p:cNvSpPr>
              <a:spLocks noChangeArrowheads="1"/>
            </p:cNvSpPr>
            <p:nvPr/>
          </p:nvSpPr>
          <p:spPr bwMode="auto">
            <a:xfrm>
              <a:off x="1584" y="1408"/>
              <a:ext cx="66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100" b="1">
                  <a:solidFill>
                    <a:srgbClr val="000000"/>
                  </a:solidFill>
                </a:rPr>
                <a:t>Analytical Precision</a:t>
              </a:r>
              <a:endParaRPr lang="en-AU"/>
            </a:p>
          </p:txBody>
        </p:sp>
        <p:sp>
          <p:nvSpPr>
            <p:cNvPr id="94436" name="Freeform 206"/>
            <p:cNvSpPr>
              <a:spLocks/>
            </p:cNvSpPr>
            <p:nvPr/>
          </p:nvSpPr>
          <p:spPr bwMode="auto">
            <a:xfrm>
              <a:off x="1484" y="1599"/>
              <a:ext cx="30" cy="80"/>
            </a:xfrm>
            <a:custGeom>
              <a:avLst/>
              <a:gdLst>
                <a:gd name="T0" fmla="*/ 30 w 30"/>
                <a:gd name="T1" fmla="*/ 0 h 80"/>
                <a:gd name="T2" fmla="*/ 30 w 30"/>
                <a:gd name="T3" fmla="*/ 0 h 80"/>
                <a:gd name="T4" fmla="*/ 30 w 30"/>
                <a:gd name="T5" fmla="*/ 0 h 80"/>
                <a:gd name="T6" fmla="*/ 30 w 30"/>
                <a:gd name="T7" fmla="*/ 10 h 80"/>
                <a:gd name="T8" fmla="*/ 30 w 30"/>
                <a:gd name="T9" fmla="*/ 10 h 80"/>
                <a:gd name="T10" fmla="*/ 30 w 30"/>
                <a:gd name="T11" fmla="*/ 10 h 80"/>
                <a:gd name="T12" fmla="*/ 20 w 30"/>
                <a:gd name="T13" fmla="*/ 20 h 80"/>
                <a:gd name="T14" fmla="*/ 20 w 30"/>
                <a:gd name="T15" fmla="*/ 20 h 80"/>
                <a:gd name="T16" fmla="*/ 20 w 30"/>
                <a:gd name="T17" fmla="*/ 30 h 80"/>
                <a:gd name="T18" fmla="*/ 10 w 30"/>
                <a:gd name="T19" fmla="*/ 60 h 80"/>
                <a:gd name="T20" fmla="*/ 10 w 30"/>
                <a:gd name="T21" fmla="*/ 60 h 80"/>
                <a:gd name="T22" fmla="*/ 10 w 30"/>
                <a:gd name="T23" fmla="*/ 70 h 80"/>
                <a:gd name="T24" fmla="*/ 10 w 30"/>
                <a:gd name="T25" fmla="*/ 70 h 80"/>
                <a:gd name="T26" fmla="*/ 0 w 30"/>
                <a:gd name="T27" fmla="*/ 70 h 80"/>
                <a:gd name="T28" fmla="*/ 0 w 30"/>
                <a:gd name="T29" fmla="*/ 80 h 80"/>
                <a:gd name="T30" fmla="*/ 0 w 30"/>
                <a:gd name="T31" fmla="*/ 80 h 80"/>
                <a:gd name="T32" fmla="*/ 0 w 30"/>
                <a:gd name="T33" fmla="*/ 80 h 80"/>
                <a:gd name="T34" fmla="*/ 0 w 30"/>
                <a:gd name="T35" fmla="*/ 80 h 80"/>
                <a:gd name="T36" fmla="*/ 0 w 30"/>
                <a:gd name="T37" fmla="*/ 80 h 80"/>
                <a:gd name="T38" fmla="*/ 0 w 30"/>
                <a:gd name="T39" fmla="*/ 70 h 80"/>
                <a:gd name="T40" fmla="*/ 0 w 30"/>
                <a:gd name="T41" fmla="*/ 70 h 80"/>
                <a:gd name="T42" fmla="*/ 0 w 30"/>
                <a:gd name="T43" fmla="*/ 70 h 80"/>
                <a:gd name="T44" fmla="*/ 0 w 30"/>
                <a:gd name="T45" fmla="*/ 70 h 80"/>
                <a:gd name="T46" fmla="*/ 10 w 30"/>
                <a:gd name="T47" fmla="*/ 60 h 80"/>
                <a:gd name="T48" fmla="*/ 10 w 30"/>
                <a:gd name="T49" fmla="*/ 60 h 80"/>
                <a:gd name="T50" fmla="*/ 10 w 30"/>
                <a:gd name="T51" fmla="*/ 50 h 80"/>
                <a:gd name="T52" fmla="*/ 20 w 30"/>
                <a:gd name="T53" fmla="*/ 20 h 80"/>
                <a:gd name="T54" fmla="*/ 20 w 30"/>
                <a:gd name="T55" fmla="*/ 20 h 80"/>
                <a:gd name="T56" fmla="*/ 20 w 30"/>
                <a:gd name="T57" fmla="*/ 10 h 80"/>
                <a:gd name="T58" fmla="*/ 20 w 30"/>
                <a:gd name="T59" fmla="*/ 10 h 80"/>
                <a:gd name="T60" fmla="*/ 30 w 30"/>
                <a:gd name="T61" fmla="*/ 10 h 80"/>
                <a:gd name="T62" fmla="*/ 30 w 30"/>
                <a:gd name="T63" fmla="*/ 0 h 80"/>
                <a:gd name="T64" fmla="*/ 30 w 30"/>
                <a:gd name="T65" fmla="*/ 0 h 80"/>
                <a:gd name="T66" fmla="*/ 30 w 30"/>
                <a:gd name="T67" fmla="*/ 0 h 80"/>
                <a:gd name="T68" fmla="*/ 30 w 30"/>
                <a:gd name="T69" fmla="*/ 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80"/>
                <a:gd name="T107" fmla="*/ 30 w 3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80">
                  <a:moveTo>
                    <a:pt x="3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20" y="40"/>
                  </a:lnTo>
                  <a:lnTo>
                    <a:pt x="10" y="60"/>
                  </a:lnTo>
                  <a:lnTo>
                    <a:pt x="10" y="70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10" y="60"/>
                  </a:lnTo>
                  <a:lnTo>
                    <a:pt x="10" y="50"/>
                  </a:lnTo>
                  <a:lnTo>
                    <a:pt x="10" y="4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37" name="Freeform 207"/>
            <p:cNvSpPr>
              <a:spLocks/>
            </p:cNvSpPr>
            <p:nvPr/>
          </p:nvSpPr>
          <p:spPr bwMode="auto">
            <a:xfrm>
              <a:off x="1484" y="1599"/>
              <a:ext cx="30" cy="80"/>
            </a:xfrm>
            <a:custGeom>
              <a:avLst/>
              <a:gdLst>
                <a:gd name="T0" fmla="*/ 30 w 30"/>
                <a:gd name="T1" fmla="*/ 0 h 80"/>
                <a:gd name="T2" fmla="*/ 30 w 30"/>
                <a:gd name="T3" fmla="*/ 0 h 80"/>
                <a:gd name="T4" fmla="*/ 30 w 30"/>
                <a:gd name="T5" fmla="*/ 0 h 80"/>
                <a:gd name="T6" fmla="*/ 30 w 30"/>
                <a:gd name="T7" fmla="*/ 10 h 80"/>
                <a:gd name="T8" fmla="*/ 30 w 30"/>
                <a:gd name="T9" fmla="*/ 10 h 80"/>
                <a:gd name="T10" fmla="*/ 30 w 30"/>
                <a:gd name="T11" fmla="*/ 10 h 80"/>
                <a:gd name="T12" fmla="*/ 20 w 30"/>
                <a:gd name="T13" fmla="*/ 20 h 80"/>
                <a:gd name="T14" fmla="*/ 20 w 30"/>
                <a:gd name="T15" fmla="*/ 20 h 80"/>
                <a:gd name="T16" fmla="*/ 20 w 30"/>
                <a:gd name="T17" fmla="*/ 30 h 80"/>
                <a:gd name="T18" fmla="*/ 10 w 30"/>
                <a:gd name="T19" fmla="*/ 60 h 80"/>
                <a:gd name="T20" fmla="*/ 10 w 30"/>
                <a:gd name="T21" fmla="*/ 60 h 80"/>
                <a:gd name="T22" fmla="*/ 10 w 30"/>
                <a:gd name="T23" fmla="*/ 70 h 80"/>
                <a:gd name="T24" fmla="*/ 10 w 30"/>
                <a:gd name="T25" fmla="*/ 70 h 80"/>
                <a:gd name="T26" fmla="*/ 0 w 30"/>
                <a:gd name="T27" fmla="*/ 70 h 80"/>
                <a:gd name="T28" fmla="*/ 0 w 30"/>
                <a:gd name="T29" fmla="*/ 80 h 80"/>
                <a:gd name="T30" fmla="*/ 0 w 30"/>
                <a:gd name="T31" fmla="*/ 80 h 80"/>
                <a:gd name="T32" fmla="*/ 0 w 30"/>
                <a:gd name="T33" fmla="*/ 80 h 80"/>
                <a:gd name="T34" fmla="*/ 0 w 30"/>
                <a:gd name="T35" fmla="*/ 80 h 80"/>
                <a:gd name="T36" fmla="*/ 0 w 30"/>
                <a:gd name="T37" fmla="*/ 80 h 80"/>
                <a:gd name="T38" fmla="*/ 0 w 30"/>
                <a:gd name="T39" fmla="*/ 70 h 80"/>
                <a:gd name="T40" fmla="*/ 0 w 30"/>
                <a:gd name="T41" fmla="*/ 70 h 80"/>
                <a:gd name="T42" fmla="*/ 0 w 30"/>
                <a:gd name="T43" fmla="*/ 70 h 80"/>
                <a:gd name="T44" fmla="*/ 0 w 30"/>
                <a:gd name="T45" fmla="*/ 70 h 80"/>
                <a:gd name="T46" fmla="*/ 10 w 30"/>
                <a:gd name="T47" fmla="*/ 60 h 80"/>
                <a:gd name="T48" fmla="*/ 10 w 30"/>
                <a:gd name="T49" fmla="*/ 60 h 80"/>
                <a:gd name="T50" fmla="*/ 10 w 30"/>
                <a:gd name="T51" fmla="*/ 50 h 80"/>
                <a:gd name="T52" fmla="*/ 20 w 30"/>
                <a:gd name="T53" fmla="*/ 20 h 80"/>
                <a:gd name="T54" fmla="*/ 20 w 30"/>
                <a:gd name="T55" fmla="*/ 20 h 80"/>
                <a:gd name="T56" fmla="*/ 20 w 30"/>
                <a:gd name="T57" fmla="*/ 10 h 80"/>
                <a:gd name="T58" fmla="*/ 20 w 30"/>
                <a:gd name="T59" fmla="*/ 10 h 80"/>
                <a:gd name="T60" fmla="*/ 30 w 30"/>
                <a:gd name="T61" fmla="*/ 10 h 80"/>
                <a:gd name="T62" fmla="*/ 30 w 30"/>
                <a:gd name="T63" fmla="*/ 0 h 80"/>
                <a:gd name="T64" fmla="*/ 30 w 30"/>
                <a:gd name="T65" fmla="*/ 0 h 80"/>
                <a:gd name="T66" fmla="*/ 30 w 30"/>
                <a:gd name="T67" fmla="*/ 0 h 80"/>
                <a:gd name="T68" fmla="*/ 30 w 30"/>
                <a:gd name="T69" fmla="*/ 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80"/>
                <a:gd name="T107" fmla="*/ 30 w 3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80">
                  <a:moveTo>
                    <a:pt x="30" y="0"/>
                  </a:moveTo>
                  <a:lnTo>
                    <a:pt x="30" y="0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20" y="40"/>
                  </a:lnTo>
                  <a:lnTo>
                    <a:pt x="10" y="60"/>
                  </a:lnTo>
                  <a:lnTo>
                    <a:pt x="10" y="70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10" y="60"/>
                  </a:lnTo>
                  <a:lnTo>
                    <a:pt x="10" y="50"/>
                  </a:lnTo>
                  <a:lnTo>
                    <a:pt x="10" y="4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38" name="Freeform 208"/>
            <p:cNvSpPr>
              <a:spLocks/>
            </p:cNvSpPr>
            <p:nvPr/>
          </p:nvSpPr>
          <p:spPr bwMode="auto">
            <a:xfrm>
              <a:off x="3597" y="1659"/>
              <a:ext cx="80" cy="70"/>
            </a:xfrm>
            <a:custGeom>
              <a:avLst/>
              <a:gdLst>
                <a:gd name="T0" fmla="*/ 40 w 80"/>
                <a:gd name="T1" fmla="*/ 0 h 70"/>
                <a:gd name="T2" fmla="*/ 80 w 80"/>
                <a:gd name="T3" fmla="*/ 70 h 70"/>
                <a:gd name="T4" fmla="*/ 0 w 80"/>
                <a:gd name="T5" fmla="*/ 70 h 70"/>
                <a:gd name="T6" fmla="*/ 4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40" y="0"/>
                  </a:moveTo>
                  <a:lnTo>
                    <a:pt x="80" y="70"/>
                  </a:ln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39" name="Freeform 209"/>
            <p:cNvSpPr>
              <a:spLocks/>
            </p:cNvSpPr>
            <p:nvPr/>
          </p:nvSpPr>
          <p:spPr bwMode="auto">
            <a:xfrm>
              <a:off x="3224" y="2342"/>
              <a:ext cx="81" cy="60"/>
            </a:xfrm>
            <a:custGeom>
              <a:avLst/>
              <a:gdLst>
                <a:gd name="T0" fmla="*/ 41 w 81"/>
                <a:gd name="T1" fmla="*/ 0 h 60"/>
                <a:gd name="T2" fmla="*/ 81 w 81"/>
                <a:gd name="T3" fmla="*/ 60 h 60"/>
                <a:gd name="T4" fmla="*/ 0 w 81"/>
                <a:gd name="T5" fmla="*/ 60 h 60"/>
                <a:gd name="T6" fmla="*/ 41 w 81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0"/>
                <a:gd name="T14" fmla="*/ 81 w 81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0">
                  <a:moveTo>
                    <a:pt x="41" y="0"/>
                  </a:moveTo>
                  <a:lnTo>
                    <a:pt x="81" y="60"/>
                  </a:lnTo>
                  <a:lnTo>
                    <a:pt x="0" y="60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0" name="Freeform 211"/>
            <p:cNvSpPr>
              <a:spLocks/>
            </p:cNvSpPr>
            <p:nvPr/>
          </p:nvSpPr>
          <p:spPr bwMode="auto">
            <a:xfrm>
              <a:off x="2735" y="2292"/>
              <a:ext cx="81" cy="70"/>
            </a:xfrm>
            <a:custGeom>
              <a:avLst/>
              <a:gdLst>
                <a:gd name="T0" fmla="*/ 40 w 81"/>
                <a:gd name="T1" fmla="*/ 0 h 70"/>
                <a:gd name="T2" fmla="*/ 81 w 81"/>
                <a:gd name="T3" fmla="*/ 70 h 70"/>
                <a:gd name="T4" fmla="*/ 0 w 81"/>
                <a:gd name="T5" fmla="*/ 70 h 70"/>
                <a:gd name="T6" fmla="*/ 40 w 8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0"/>
                <a:gd name="T14" fmla="*/ 81 w 8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0">
                  <a:moveTo>
                    <a:pt x="40" y="0"/>
                  </a:moveTo>
                  <a:lnTo>
                    <a:pt x="81" y="70"/>
                  </a:ln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1" name="Freeform 212"/>
            <p:cNvSpPr>
              <a:spLocks/>
            </p:cNvSpPr>
            <p:nvPr/>
          </p:nvSpPr>
          <p:spPr bwMode="auto">
            <a:xfrm>
              <a:off x="2997" y="2071"/>
              <a:ext cx="70" cy="70"/>
            </a:xfrm>
            <a:custGeom>
              <a:avLst/>
              <a:gdLst>
                <a:gd name="T0" fmla="*/ 30 w 70"/>
                <a:gd name="T1" fmla="*/ 0 h 70"/>
                <a:gd name="T2" fmla="*/ 70 w 70"/>
                <a:gd name="T3" fmla="*/ 70 h 70"/>
                <a:gd name="T4" fmla="*/ 0 w 70"/>
                <a:gd name="T5" fmla="*/ 70 h 70"/>
                <a:gd name="T6" fmla="*/ 30 w 7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0"/>
                <a:gd name="T14" fmla="*/ 70 w 7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0">
                  <a:moveTo>
                    <a:pt x="30" y="0"/>
                  </a:moveTo>
                  <a:lnTo>
                    <a:pt x="70" y="70"/>
                  </a:lnTo>
                  <a:lnTo>
                    <a:pt x="0" y="7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2" name="Freeform 213"/>
            <p:cNvSpPr>
              <a:spLocks/>
            </p:cNvSpPr>
            <p:nvPr/>
          </p:nvSpPr>
          <p:spPr bwMode="auto">
            <a:xfrm>
              <a:off x="3107" y="1970"/>
              <a:ext cx="71" cy="70"/>
            </a:xfrm>
            <a:custGeom>
              <a:avLst/>
              <a:gdLst>
                <a:gd name="T0" fmla="*/ 3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31 w 7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0"/>
                <a:gd name="T14" fmla="*/ 71 w 7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0">
                  <a:moveTo>
                    <a:pt x="31" y="0"/>
                  </a:moveTo>
                  <a:lnTo>
                    <a:pt x="71" y="70"/>
                  </a:lnTo>
                  <a:lnTo>
                    <a:pt x="0" y="7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3" name="Freeform 214"/>
            <p:cNvSpPr>
              <a:spLocks/>
            </p:cNvSpPr>
            <p:nvPr/>
          </p:nvSpPr>
          <p:spPr bwMode="auto">
            <a:xfrm>
              <a:off x="3027" y="2101"/>
              <a:ext cx="80" cy="70"/>
            </a:xfrm>
            <a:custGeom>
              <a:avLst/>
              <a:gdLst>
                <a:gd name="T0" fmla="*/ 40 w 80"/>
                <a:gd name="T1" fmla="*/ 0 h 70"/>
                <a:gd name="T2" fmla="*/ 80 w 80"/>
                <a:gd name="T3" fmla="*/ 70 h 70"/>
                <a:gd name="T4" fmla="*/ 0 w 80"/>
                <a:gd name="T5" fmla="*/ 70 h 70"/>
                <a:gd name="T6" fmla="*/ 4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40" y="0"/>
                  </a:moveTo>
                  <a:lnTo>
                    <a:pt x="80" y="70"/>
                  </a:ln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4" name="Freeform 215"/>
            <p:cNvSpPr>
              <a:spLocks/>
            </p:cNvSpPr>
            <p:nvPr/>
          </p:nvSpPr>
          <p:spPr bwMode="auto">
            <a:xfrm>
              <a:off x="3289" y="2322"/>
              <a:ext cx="80" cy="70"/>
            </a:xfrm>
            <a:custGeom>
              <a:avLst/>
              <a:gdLst>
                <a:gd name="T0" fmla="*/ 40 w 80"/>
                <a:gd name="T1" fmla="*/ 0 h 70"/>
                <a:gd name="T2" fmla="*/ 80 w 80"/>
                <a:gd name="T3" fmla="*/ 70 h 70"/>
                <a:gd name="T4" fmla="*/ 0 w 80"/>
                <a:gd name="T5" fmla="*/ 70 h 70"/>
                <a:gd name="T6" fmla="*/ 4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40" y="0"/>
                  </a:moveTo>
                  <a:lnTo>
                    <a:pt x="80" y="70"/>
                  </a:ln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5" name="Freeform 216"/>
            <p:cNvSpPr>
              <a:spLocks/>
            </p:cNvSpPr>
            <p:nvPr/>
          </p:nvSpPr>
          <p:spPr bwMode="auto">
            <a:xfrm>
              <a:off x="3178" y="2161"/>
              <a:ext cx="80" cy="70"/>
            </a:xfrm>
            <a:custGeom>
              <a:avLst/>
              <a:gdLst>
                <a:gd name="T0" fmla="*/ 40 w 80"/>
                <a:gd name="T1" fmla="*/ 0 h 70"/>
                <a:gd name="T2" fmla="*/ 80 w 80"/>
                <a:gd name="T3" fmla="*/ 70 h 70"/>
                <a:gd name="T4" fmla="*/ 0 w 80"/>
                <a:gd name="T5" fmla="*/ 70 h 70"/>
                <a:gd name="T6" fmla="*/ 4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40" y="0"/>
                  </a:moveTo>
                  <a:lnTo>
                    <a:pt x="80" y="70"/>
                  </a:ln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6" name="Freeform 217"/>
            <p:cNvSpPr>
              <a:spLocks/>
            </p:cNvSpPr>
            <p:nvPr/>
          </p:nvSpPr>
          <p:spPr bwMode="auto">
            <a:xfrm>
              <a:off x="3439" y="2372"/>
              <a:ext cx="81" cy="60"/>
            </a:xfrm>
            <a:custGeom>
              <a:avLst/>
              <a:gdLst>
                <a:gd name="T0" fmla="*/ 41 w 81"/>
                <a:gd name="T1" fmla="*/ 0 h 60"/>
                <a:gd name="T2" fmla="*/ 81 w 81"/>
                <a:gd name="T3" fmla="*/ 60 h 60"/>
                <a:gd name="T4" fmla="*/ 0 w 81"/>
                <a:gd name="T5" fmla="*/ 60 h 60"/>
                <a:gd name="T6" fmla="*/ 41 w 81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0"/>
                <a:gd name="T14" fmla="*/ 81 w 81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0">
                  <a:moveTo>
                    <a:pt x="41" y="0"/>
                  </a:moveTo>
                  <a:lnTo>
                    <a:pt x="81" y="60"/>
                  </a:lnTo>
                  <a:lnTo>
                    <a:pt x="0" y="60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7" name="Freeform 218"/>
            <p:cNvSpPr>
              <a:spLocks/>
            </p:cNvSpPr>
            <p:nvPr/>
          </p:nvSpPr>
          <p:spPr bwMode="auto">
            <a:xfrm>
              <a:off x="3138" y="2000"/>
              <a:ext cx="80" cy="71"/>
            </a:xfrm>
            <a:custGeom>
              <a:avLst/>
              <a:gdLst>
                <a:gd name="T0" fmla="*/ 40 w 80"/>
                <a:gd name="T1" fmla="*/ 0 h 71"/>
                <a:gd name="T2" fmla="*/ 80 w 80"/>
                <a:gd name="T3" fmla="*/ 71 h 71"/>
                <a:gd name="T4" fmla="*/ 0 w 80"/>
                <a:gd name="T5" fmla="*/ 71 h 71"/>
                <a:gd name="T6" fmla="*/ 40 w 8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1"/>
                <a:gd name="T14" fmla="*/ 80 w 8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1">
                  <a:moveTo>
                    <a:pt x="40" y="0"/>
                  </a:moveTo>
                  <a:lnTo>
                    <a:pt x="80" y="71"/>
                  </a:lnTo>
                  <a:lnTo>
                    <a:pt x="0" y="71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8" name="Freeform 219"/>
            <p:cNvSpPr>
              <a:spLocks/>
            </p:cNvSpPr>
            <p:nvPr/>
          </p:nvSpPr>
          <p:spPr bwMode="auto">
            <a:xfrm>
              <a:off x="3580" y="2040"/>
              <a:ext cx="81" cy="71"/>
            </a:xfrm>
            <a:custGeom>
              <a:avLst/>
              <a:gdLst>
                <a:gd name="T0" fmla="*/ 41 w 81"/>
                <a:gd name="T1" fmla="*/ 0 h 71"/>
                <a:gd name="T2" fmla="*/ 81 w 81"/>
                <a:gd name="T3" fmla="*/ 71 h 71"/>
                <a:gd name="T4" fmla="*/ 0 w 81"/>
                <a:gd name="T5" fmla="*/ 71 h 71"/>
                <a:gd name="T6" fmla="*/ 41 w 8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1"/>
                <a:gd name="T14" fmla="*/ 81 w 8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1">
                  <a:moveTo>
                    <a:pt x="41" y="0"/>
                  </a:moveTo>
                  <a:lnTo>
                    <a:pt x="81" y="71"/>
                  </a:lnTo>
                  <a:lnTo>
                    <a:pt x="0" y="71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49" name="Freeform 220"/>
            <p:cNvSpPr>
              <a:spLocks/>
            </p:cNvSpPr>
            <p:nvPr/>
          </p:nvSpPr>
          <p:spPr bwMode="auto">
            <a:xfrm>
              <a:off x="3621" y="2402"/>
              <a:ext cx="80" cy="70"/>
            </a:xfrm>
            <a:custGeom>
              <a:avLst/>
              <a:gdLst>
                <a:gd name="T0" fmla="*/ 40 w 80"/>
                <a:gd name="T1" fmla="*/ 0 h 70"/>
                <a:gd name="T2" fmla="*/ 80 w 80"/>
                <a:gd name="T3" fmla="*/ 70 h 70"/>
                <a:gd name="T4" fmla="*/ 0 w 80"/>
                <a:gd name="T5" fmla="*/ 70 h 70"/>
                <a:gd name="T6" fmla="*/ 4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40" y="0"/>
                  </a:moveTo>
                  <a:lnTo>
                    <a:pt x="80" y="70"/>
                  </a:ln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0" name="Freeform 221"/>
            <p:cNvSpPr>
              <a:spLocks/>
            </p:cNvSpPr>
            <p:nvPr/>
          </p:nvSpPr>
          <p:spPr bwMode="auto">
            <a:xfrm>
              <a:off x="3550" y="2292"/>
              <a:ext cx="81" cy="70"/>
            </a:xfrm>
            <a:custGeom>
              <a:avLst/>
              <a:gdLst>
                <a:gd name="T0" fmla="*/ 40 w 81"/>
                <a:gd name="T1" fmla="*/ 0 h 70"/>
                <a:gd name="T2" fmla="*/ 81 w 81"/>
                <a:gd name="T3" fmla="*/ 70 h 70"/>
                <a:gd name="T4" fmla="*/ 0 w 81"/>
                <a:gd name="T5" fmla="*/ 70 h 70"/>
                <a:gd name="T6" fmla="*/ 40 w 8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0"/>
                <a:gd name="T14" fmla="*/ 81 w 8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0">
                  <a:moveTo>
                    <a:pt x="40" y="0"/>
                  </a:moveTo>
                  <a:lnTo>
                    <a:pt x="81" y="70"/>
                  </a:lnTo>
                  <a:lnTo>
                    <a:pt x="0" y="7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1" name="Freeform 222"/>
            <p:cNvSpPr>
              <a:spLocks/>
            </p:cNvSpPr>
            <p:nvPr/>
          </p:nvSpPr>
          <p:spPr bwMode="auto">
            <a:xfrm>
              <a:off x="3580" y="1910"/>
              <a:ext cx="81" cy="70"/>
            </a:xfrm>
            <a:custGeom>
              <a:avLst/>
              <a:gdLst>
                <a:gd name="T0" fmla="*/ 41 w 81"/>
                <a:gd name="T1" fmla="*/ 0 h 70"/>
                <a:gd name="T2" fmla="*/ 81 w 81"/>
                <a:gd name="T3" fmla="*/ 70 h 70"/>
                <a:gd name="T4" fmla="*/ 0 w 81"/>
                <a:gd name="T5" fmla="*/ 70 h 70"/>
                <a:gd name="T6" fmla="*/ 41 w 8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0"/>
                <a:gd name="T14" fmla="*/ 81 w 8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0">
                  <a:moveTo>
                    <a:pt x="41" y="0"/>
                  </a:moveTo>
                  <a:lnTo>
                    <a:pt x="81" y="70"/>
                  </a:lnTo>
                  <a:lnTo>
                    <a:pt x="0" y="70"/>
                  </a:lnTo>
                  <a:lnTo>
                    <a:pt x="4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2" name="Freeform 223"/>
            <p:cNvSpPr>
              <a:spLocks/>
            </p:cNvSpPr>
            <p:nvPr/>
          </p:nvSpPr>
          <p:spPr bwMode="auto">
            <a:xfrm>
              <a:off x="1659" y="2633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40 w 80"/>
                <a:gd name="T3" fmla="*/ 70 h 70"/>
                <a:gd name="T4" fmla="*/ 0 w 80"/>
                <a:gd name="T5" fmla="*/ 0 h 70"/>
                <a:gd name="T6" fmla="*/ 8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8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3" name="Freeform 224"/>
            <p:cNvSpPr>
              <a:spLocks/>
            </p:cNvSpPr>
            <p:nvPr/>
          </p:nvSpPr>
          <p:spPr bwMode="auto">
            <a:xfrm>
              <a:off x="3007" y="2151"/>
              <a:ext cx="70" cy="70"/>
            </a:xfrm>
            <a:custGeom>
              <a:avLst/>
              <a:gdLst>
                <a:gd name="T0" fmla="*/ 70 w 70"/>
                <a:gd name="T1" fmla="*/ 0 h 70"/>
                <a:gd name="T2" fmla="*/ 40 w 70"/>
                <a:gd name="T3" fmla="*/ 70 h 70"/>
                <a:gd name="T4" fmla="*/ 0 w 70"/>
                <a:gd name="T5" fmla="*/ 0 h 70"/>
                <a:gd name="T6" fmla="*/ 70 w 7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0"/>
                <a:gd name="T14" fmla="*/ 70 w 7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0">
                  <a:moveTo>
                    <a:pt x="7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4" name="Freeform 225"/>
            <p:cNvSpPr>
              <a:spLocks/>
            </p:cNvSpPr>
            <p:nvPr/>
          </p:nvSpPr>
          <p:spPr bwMode="auto">
            <a:xfrm>
              <a:off x="3007" y="1699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40 w 80"/>
                <a:gd name="T3" fmla="*/ 70 h 70"/>
                <a:gd name="T4" fmla="*/ 0 w 80"/>
                <a:gd name="T5" fmla="*/ 0 h 70"/>
                <a:gd name="T6" fmla="*/ 8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8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5" name="Freeform 226"/>
            <p:cNvSpPr>
              <a:spLocks/>
            </p:cNvSpPr>
            <p:nvPr/>
          </p:nvSpPr>
          <p:spPr bwMode="auto">
            <a:xfrm>
              <a:off x="2464" y="2342"/>
              <a:ext cx="70" cy="60"/>
            </a:xfrm>
            <a:custGeom>
              <a:avLst/>
              <a:gdLst>
                <a:gd name="T0" fmla="*/ 70 w 70"/>
                <a:gd name="T1" fmla="*/ 0 h 60"/>
                <a:gd name="T2" fmla="*/ 30 w 70"/>
                <a:gd name="T3" fmla="*/ 60 h 60"/>
                <a:gd name="T4" fmla="*/ 0 w 70"/>
                <a:gd name="T5" fmla="*/ 0 h 60"/>
                <a:gd name="T6" fmla="*/ 70 w 7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0"/>
                <a:gd name="T14" fmla="*/ 70 w 7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0">
                  <a:moveTo>
                    <a:pt x="70" y="0"/>
                  </a:moveTo>
                  <a:lnTo>
                    <a:pt x="30" y="60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6" name="Freeform 227"/>
            <p:cNvSpPr>
              <a:spLocks/>
            </p:cNvSpPr>
            <p:nvPr/>
          </p:nvSpPr>
          <p:spPr bwMode="auto">
            <a:xfrm>
              <a:off x="2333" y="2593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40 w 80"/>
                <a:gd name="T3" fmla="*/ 70 h 70"/>
                <a:gd name="T4" fmla="*/ 0 w 80"/>
                <a:gd name="T5" fmla="*/ 0 h 70"/>
                <a:gd name="T6" fmla="*/ 8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8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7" name="Freeform 228"/>
            <p:cNvSpPr>
              <a:spLocks/>
            </p:cNvSpPr>
            <p:nvPr/>
          </p:nvSpPr>
          <p:spPr bwMode="auto">
            <a:xfrm>
              <a:off x="2343" y="1960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40 w 80"/>
                <a:gd name="T3" fmla="*/ 70 h 70"/>
                <a:gd name="T4" fmla="*/ 0 w 80"/>
                <a:gd name="T5" fmla="*/ 0 h 70"/>
                <a:gd name="T6" fmla="*/ 8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8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8" name="Freeform 229"/>
            <p:cNvSpPr>
              <a:spLocks/>
            </p:cNvSpPr>
            <p:nvPr/>
          </p:nvSpPr>
          <p:spPr bwMode="auto">
            <a:xfrm>
              <a:off x="1669" y="2261"/>
              <a:ext cx="80" cy="71"/>
            </a:xfrm>
            <a:custGeom>
              <a:avLst/>
              <a:gdLst>
                <a:gd name="T0" fmla="*/ 80 w 80"/>
                <a:gd name="T1" fmla="*/ 0 h 71"/>
                <a:gd name="T2" fmla="*/ 40 w 80"/>
                <a:gd name="T3" fmla="*/ 71 h 71"/>
                <a:gd name="T4" fmla="*/ 0 w 80"/>
                <a:gd name="T5" fmla="*/ 0 h 71"/>
                <a:gd name="T6" fmla="*/ 80 w 8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1"/>
                <a:gd name="T14" fmla="*/ 80 w 8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1">
                  <a:moveTo>
                    <a:pt x="80" y="0"/>
                  </a:moveTo>
                  <a:lnTo>
                    <a:pt x="40" y="71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59" name="Freeform 230"/>
            <p:cNvSpPr>
              <a:spLocks/>
            </p:cNvSpPr>
            <p:nvPr/>
          </p:nvSpPr>
          <p:spPr bwMode="auto">
            <a:xfrm>
              <a:off x="1598" y="2462"/>
              <a:ext cx="81" cy="71"/>
            </a:xfrm>
            <a:custGeom>
              <a:avLst/>
              <a:gdLst>
                <a:gd name="T0" fmla="*/ 81 w 81"/>
                <a:gd name="T1" fmla="*/ 0 h 71"/>
                <a:gd name="T2" fmla="*/ 40 w 81"/>
                <a:gd name="T3" fmla="*/ 71 h 71"/>
                <a:gd name="T4" fmla="*/ 0 w 81"/>
                <a:gd name="T5" fmla="*/ 0 h 71"/>
                <a:gd name="T6" fmla="*/ 81 w 8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1"/>
                <a:gd name="T14" fmla="*/ 81 w 8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1">
                  <a:moveTo>
                    <a:pt x="81" y="0"/>
                  </a:moveTo>
                  <a:lnTo>
                    <a:pt x="40" y="71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0" name="Freeform 231"/>
            <p:cNvSpPr>
              <a:spLocks/>
            </p:cNvSpPr>
            <p:nvPr/>
          </p:nvSpPr>
          <p:spPr bwMode="auto">
            <a:xfrm>
              <a:off x="1588" y="2472"/>
              <a:ext cx="81" cy="71"/>
            </a:xfrm>
            <a:custGeom>
              <a:avLst/>
              <a:gdLst>
                <a:gd name="T0" fmla="*/ 81 w 81"/>
                <a:gd name="T1" fmla="*/ 0 h 71"/>
                <a:gd name="T2" fmla="*/ 40 w 81"/>
                <a:gd name="T3" fmla="*/ 71 h 71"/>
                <a:gd name="T4" fmla="*/ 0 w 81"/>
                <a:gd name="T5" fmla="*/ 0 h 71"/>
                <a:gd name="T6" fmla="*/ 81 w 8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1"/>
                <a:gd name="T14" fmla="*/ 81 w 8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1">
                  <a:moveTo>
                    <a:pt x="81" y="0"/>
                  </a:moveTo>
                  <a:lnTo>
                    <a:pt x="40" y="71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1" name="Freeform 232"/>
            <p:cNvSpPr>
              <a:spLocks/>
            </p:cNvSpPr>
            <p:nvPr/>
          </p:nvSpPr>
          <p:spPr bwMode="auto">
            <a:xfrm>
              <a:off x="1860" y="2292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40 w 80"/>
                <a:gd name="T3" fmla="*/ 70 h 70"/>
                <a:gd name="T4" fmla="*/ 0 w 80"/>
                <a:gd name="T5" fmla="*/ 0 h 70"/>
                <a:gd name="T6" fmla="*/ 8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8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2" name="Freeform 233"/>
            <p:cNvSpPr>
              <a:spLocks/>
            </p:cNvSpPr>
            <p:nvPr/>
          </p:nvSpPr>
          <p:spPr bwMode="auto">
            <a:xfrm>
              <a:off x="2011" y="2292"/>
              <a:ext cx="70" cy="70"/>
            </a:xfrm>
            <a:custGeom>
              <a:avLst/>
              <a:gdLst>
                <a:gd name="T0" fmla="*/ 70 w 70"/>
                <a:gd name="T1" fmla="*/ 0 h 70"/>
                <a:gd name="T2" fmla="*/ 40 w 70"/>
                <a:gd name="T3" fmla="*/ 70 h 70"/>
                <a:gd name="T4" fmla="*/ 0 w 70"/>
                <a:gd name="T5" fmla="*/ 0 h 70"/>
                <a:gd name="T6" fmla="*/ 70 w 7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0"/>
                <a:gd name="T14" fmla="*/ 70 w 7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0">
                  <a:moveTo>
                    <a:pt x="7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3" name="Freeform 234"/>
            <p:cNvSpPr>
              <a:spLocks/>
            </p:cNvSpPr>
            <p:nvPr/>
          </p:nvSpPr>
          <p:spPr bwMode="auto">
            <a:xfrm>
              <a:off x="2101" y="2342"/>
              <a:ext cx="81" cy="70"/>
            </a:xfrm>
            <a:custGeom>
              <a:avLst/>
              <a:gdLst>
                <a:gd name="T0" fmla="*/ 81 w 81"/>
                <a:gd name="T1" fmla="*/ 0 h 70"/>
                <a:gd name="T2" fmla="*/ 41 w 81"/>
                <a:gd name="T3" fmla="*/ 70 h 70"/>
                <a:gd name="T4" fmla="*/ 0 w 81"/>
                <a:gd name="T5" fmla="*/ 0 h 70"/>
                <a:gd name="T6" fmla="*/ 81 w 8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0"/>
                <a:gd name="T14" fmla="*/ 81 w 8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0">
                  <a:moveTo>
                    <a:pt x="81" y="0"/>
                  </a:moveTo>
                  <a:lnTo>
                    <a:pt x="41" y="70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4" name="Freeform 235"/>
            <p:cNvSpPr>
              <a:spLocks/>
            </p:cNvSpPr>
            <p:nvPr/>
          </p:nvSpPr>
          <p:spPr bwMode="auto">
            <a:xfrm>
              <a:off x="2323" y="2623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40 w 80"/>
                <a:gd name="T3" fmla="*/ 70 h 70"/>
                <a:gd name="T4" fmla="*/ 0 w 80"/>
                <a:gd name="T5" fmla="*/ 0 h 70"/>
                <a:gd name="T6" fmla="*/ 8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8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5" name="Freeform 236"/>
            <p:cNvSpPr>
              <a:spLocks/>
            </p:cNvSpPr>
            <p:nvPr/>
          </p:nvSpPr>
          <p:spPr bwMode="auto">
            <a:xfrm>
              <a:off x="1930" y="2623"/>
              <a:ext cx="71" cy="70"/>
            </a:xfrm>
            <a:custGeom>
              <a:avLst/>
              <a:gdLst>
                <a:gd name="T0" fmla="*/ 71 w 71"/>
                <a:gd name="T1" fmla="*/ 0 h 70"/>
                <a:gd name="T2" fmla="*/ 41 w 71"/>
                <a:gd name="T3" fmla="*/ 70 h 70"/>
                <a:gd name="T4" fmla="*/ 0 w 71"/>
                <a:gd name="T5" fmla="*/ 0 h 70"/>
                <a:gd name="T6" fmla="*/ 71 w 7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0"/>
                <a:gd name="T14" fmla="*/ 71 w 7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0">
                  <a:moveTo>
                    <a:pt x="71" y="0"/>
                  </a:moveTo>
                  <a:lnTo>
                    <a:pt x="41" y="70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6" name="Freeform 237"/>
            <p:cNvSpPr>
              <a:spLocks/>
            </p:cNvSpPr>
            <p:nvPr/>
          </p:nvSpPr>
          <p:spPr bwMode="auto">
            <a:xfrm>
              <a:off x="3027" y="2231"/>
              <a:ext cx="80" cy="71"/>
            </a:xfrm>
            <a:custGeom>
              <a:avLst/>
              <a:gdLst>
                <a:gd name="T0" fmla="*/ 80 w 80"/>
                <a:gd name="T1" fmla="*/ 0 h 71"/>
                <a:gd name="T2" fmla="*/ 40 w 80"/>
                <a:gd name="T3" fmla="*/ 71 h 71"/>
                <a:gd name="T4" fmla="*/ 0 w 80"/>
                <a:gd name="T5" fmla="*/ 0 h 71"/>
                <a:gd name="T6" fmla="*/ 80 w 8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1"/>
                <a:gd name="T14" fmla="*/ 80 w 8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1">
                  <a:moveTo>
                    <a:pt x="80" y="0"/>
                  </a:moveTo>
                  <a:lnTo>
                    <a:pt x="40" y="71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7" name="Freeform 238"/>
            <p:cNvSpPr>
              <a:spLocks/>
            </p:cNvSpPr>
            <p:nvPr/>
          </p:nvSpPr>
          <p:spPr bwMode="auto">
            <a:xfrm>
              <a:off x="3490" y="1860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40 w 80"/>
                <a:gd name="T3" fmla="*/ 70 h 70"/>
                <a:gd name="T4" fmla="*/ 0 w 80"/>
                <a:gd name="T5" fmla="*/ 0 h 70"/>
                <a:gd name="T6" fmla="*/ 80 w 8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0"/>
                <a:gd name="T14" fmla="*/ 80 w 8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0">
                  <a:moveTo>
                    <a:pt x="80" y="0"/>
                  </a:moveTo>
                  <a:lnTo>
                    <a:pt x="40" y="7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8" name="Line 239"/>
            <p:cNvSpPr>
              <a:spLocks noChangeShapeType="1"/>
            </p:cNvSpPr>
            <p:nvPr/>
          </p:nvSpPr>
          <p:spPr bwMode="auto">
            <a:xfrm flipV="1">
              <a:off x="3117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69" name="Line 240"/>
            <p:cNvSpPr>
              <a:spLocks noChangeShapeType="1"/>
            </p:cNvSpPr>
            <p:nvPr/>
          </p:nvSpPr>
          <p:spPr bwMode="auto">
            <a:xfrm flipV="1">
              <a:off x="3751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70" name="Line 241"/>
            <p:cNvSpPr>
              <a:spLocks noChangeShapeType="1"/>
            </p:cNvSpPr>
            <p:nvPr/>
          </p:nvSpPr>
          <p:spPr bwMode="auto">
            <a:xfrm flipV="1">
              <a:off x="4375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71" name="Line 242"/>
            <p:cNvSpPr>
              <a:spLocks noChangeShapeType="1"/>
            </p:cNvSpPr>
            <p:nvPr/>
          </p:nvSpPr>
          <p:spPr bwMode="auto">
            <a:xfrm flipV="1">
              <a:off x="3117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72" name="Line 243"/>
            <p:cNvSpPr>
              <a:spLocks noChangeShapeType="1"/>
            </p:cNvSpPr>
            <p:nvPr/>
          </p:nvSpPr>
          <p:spPr bwMode="auto">
            <a:xfrm flipV="1">
              <a:off x="3751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73" name="Line 244"/>
            <p:cNvSpPr>
              <a:spLocks noChangeShapeType="1"/>
            </p:cNvSpPr>
            <p:nvPr/>
          </p:nvSpPr>
          <p:spPr bwMode="auto">
            <a:xfrm flipV="1">
              <a:off x="4375" y="3246"/>
              <a:ext cx="0" cy="1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474" name="Rectangle 245"/>
            <p:cNvSpPr>
              <a:spLocks noChangeArrowheads="1"/>
            </p:cNvSpPr>
            <p:nvPr/>
          </p:nvSpPr>
          <p:spPr bwMode="auto">
            <a:xfrm>
              <a:off x="3681" y="2603"/>
              <a:ext cx="20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75" name="Rectangle 246"/>
            <p:cNvSpPr>
              <a:spLocks noChangeArrowheads="1"/>
            </p:cNvSpPr>
            <p:nvPr/>
          </p:nvSpPr>
          <p:spPr bwMode="auto">
            <a:xfrm>
              <a:off x="3681" y="2603"/>
              <a:ext cx="20" cy="2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76" name="Rectangle 247"/>
            <p:cNvSpPr>
              <a:spLocks noChangeArrowheads="1"/>
            </p:cNvSpPr>
            <p:nvPr/>
          </p:nvSpPr>
          <p:spPr bwMode="auto">
            <a:xfrm>
              <a:off x="3691" y="3045"/>
              <a:ext cx="111" cy="2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967" name="Rectangle 263"/>
          <p:cNvSpPr>
            <a:spLocks noGrp="1" noChangeArrowheads="1"/>
          </p:cNvSpPr>
          <p:nvPr>
            <p:ph type="body" idx="1"/>
          </p:nvPr>
        </p:nvSpPr>
        <p:spPr>
          <a:xfrm>
            <a:off x="423582" y="972673"/>
            <a:ext cx="8915400" cy="4525963"/>
          </a:xfrm>
        </p:spPr>
        <p:txBody>
          <a:bodyPr/>
          <a:lstStyle/>
          <a:p>
            <a:pPr eaLnBrk="1" hangingPunct="1"/>
            <a:endParaRPr lang="en-AU" sz="2800" dirty="0" smtClean="0"/>
          </a:p>
          <a:p>
            <a:pPr eaLnBrk="1" hangingPunct="1"/>
            <a:endParaRPr lang="en-AU" sz="2800" dirty="0" smtClean="0"/>
          </a:p>
        </p:txBody>
      </p:sp>
      <p:grpSp>
        <p:nvGrpSpPr>
          <p:cNvPr id="4" name="Group 464"/>
          <p:cNvGrpSpPr>
            <a:grpSpLocks/>
          </p:cNvGrpSpPr>
          <p:nvPr/>
        </p:nvGrpSpPr>
        <p:grpSpPr bwMode="auto">
          <a:xfrm>
            <a:off x="7354343" y="3941296"/>
            <a:ext cx="3056070" cy="1092200"/>
            <a:chOff x="3288" y="2382"/>
            <a:chExt cx="1760" cy="745"/>
          </a:xfrm>
        </p:grpSpPr>
        <p:sp>
          <p:nvSpPr>
            <p:cNvPr id="94216" name="Line 465"/>
            <p:cNvSpPr>
              <a:spLocks noChangeShapeType="1"/>
            </p:cNvSpPr>
            <p:nvPr/>
          </p:nvSpPr>
          <p:spPr bwMode="auto">
            <a:xfrm flipV="1">
              <a:off x="3961" y="3107"/>
              <a:ext cx="1" cy="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17" name="Line 466"/>
            <p:cNvSpPr>
              <a:spLocks noChangeShapeType="1"/>
            </p:cNvSpPr>
            <p:nvPr/>
          </p:nvSpPr>
          <p:spPr bwMode="auto">
            <a:xfrm flipV="1">
              <a:off x="4671" y="3107"/>
              <a:ext cx="1" cy="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18" name="Line 467"/>
            <p:cNvSpPr>
              <a:spLocks noChangeShapeType="1"/>
            </p:cNvSpPr>
            <p:nvPr/>
          </p:nvSpPr>
          <p:spPr bwMode="auto">
            <a:xfrm flipV="1">
              <a:off x="3961" y="3107"/>
              <a:ext cx="1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19" name="Line 468"/>
            <p:cNvSpPr>
              <a:spLocks noChangeShapeType="1"/>
            </p:cNvSpPr>
            <p:nvPr/>
          </p:nvSpPr>
          <p:spPr bwMode="auto">
            <a:xfrm flipV="1">
              <a:off x="4671" y="3107"/>
              <a:ext cx="1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20" name="Rectangle 469"/>
            <p:cNvSpPr>
              <a:spLocks noChangeArrowheads="1"/>
            </p:cNvSpPr>
            <p:nvPr/>
          </p:nvSpPr>
          <p:spPr bwMode="auto">
            <a:xfrm>
              <a:off x="3887" y="2382"/>
              <a:ext cx="22" cy="22"/>
            </a:xfrm>
            <a:prstGeom prst="rect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Rectangle 470"/>
            <p:cNvSpPr>
              <a:spLocks noChangeArrowheads="1"/>
            </p:cNvSpPr>
            <p:nvPr/>
          </p:nvSpPr>
          <p:spPr bwMode="auto">
            <a:xfrm>
              <a:off x="3900" y="2881"/>
              <a:ext cx="124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Rectangle 471"/>
            <p:cNvSpPr>
              <a:spLocks noChangeArrowheads="1"/>
            </p:cNvSpPr>
            <p:nvPr/>
          </p:nvSpPr>
          <p:spPr bwMode="auto">
            <a:xfrm>
              <a:off x="3478" y="2712"/>
              <a:ext cx="117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  <a:cs typeface="Arial" charset="0"/>
                </a:rPr>
                <a:t>This study HNO3/HCl 50850N</a:t>
              </a:r>
              <a:endParaRPr lang="en-AU" sz="1800">
                <a:cs typeface="Arial" charset="0"/>
              </a:endParaRPr>
            </a:p>
          </p:txBody>
        </p:sp>
        <p:sp>
          <p:nvSpPr>
            <p:cNvPr id="94223" name="Oval 472"/>
            <p:cNvSpPr>
              <a:spLocks noChangeArrowheads="1"/>
            </p:cNvSpPr>
            <p:nvPr/>
          </p:nvSpPr>
          <p:spPr bwMode="auto">
            <a:xfrm>
              <a:off x="3320" y="2730"/>
              <a:ext cx="69" cy="70"/>
            </a:xfrm>
            <a:prstGeom prst="ellips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Rectangle 473"/>
            <p:cNvSpPr>
              <a:spLocks noChangeArrowheads="1"/>
            </p:cNvSpPr>
            <p:nvPr/>
          </p:nvSpPr>
          <p:spPr bwMode="auto">
            <a:xfrm>
              <a:off x="3481" y="2963"/>
              <a:ext cx="9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  <a:cs typeface="Arial" charset="0"/>
                </a:rPr>
                <a:t>This study NaAc 50850N</a:t>
              </a:r>
              <a:endParaRPr lang="en-AU" sz="1800">
                <a:cs typeface="Arial" charset="0"/>
              </a:endParaRPr>
            </a:p>
          </p:txBody>
        </p:sp>
        <p:sp>
          <p:nvSpPr>
            <p:cNvPr id="94225" name="Rectangle 474"/>
            <p:cNvSpPr>
              <a:spLocks noChangeArrowheads="1"/>
            </p:cNvSpPr>
            <p:nvPr/>
          </p:nvSpPr>
          <p:spPr bwMode="auto">
            <a:xfrm>
              <a:off x="3342" y="3033"/>
              <a:ext cx="17" cy="17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Rectangle 475"/>
            <p:cNvSpPr>
              <a:spLocks noChangeArrowheads="1"/>
            </p:cNvSpPr>
            <p:nvPr/>
          </p:nvSpPr>
          <p:spPr bwMode="auto">
            <a:xfrm>
              <a:off x="3473" y="2433"/>
              <a:ext cx="10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  <a:cs typeface="Arial" charset="0"/>
                </a:rPr>
                <a:t>Gulson HNO3/HCl 50850N</a:t>
              </a:r>
              <a:endParaRPr lang="en-AU" sz="1800">
                <a:cs typeface="Arial" charset="0"/>
              </a:endParaRPr>
            </a:p>
          </p:txBody>
        </p:sp>
        <p:sp>
          <p:nvSpPr>
            <p:cNvPr id="94227" name="Freeform 476"/>
            <p:cNvSpPr>
              <a:spLocks/>
            </p:cNvSpPr>
            <p:nvPr/>
          </p:nvSpPr>
          <p:spPr bwMode="auto">
            <a:xfrm>
              <a:off x="3315" y="2477"/>
              <a:ext cx="69" cy="60"/>
            </a:xfrm>
            <a:custGeom>
              <a:avLst/>
              <a:gdLst>
                <a:gd name="T0" fmla="*/ 35 w 209"/>
                <a:gd name="T1" fmla="*/ 0 h 179"/>
                <a:gd name="T2" fmla="*/ 69 w 209"/>
                <a:gd name="T3" fmla="*/ 60 h 179"/>
                <a:gd name="T4" fmla="*/ 0 w 209"/>
                <a:gd name="T5" fmla="*/ 60 h 179"/>
                <a:gd name="T6" fmla="*/ 35 w 209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179"/>
                <a:gd name="T14" fmla="*/ 209 w 209"/>
                <a:gd name="T15" fmla="*/ 179 h 1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179">
                  <a:moveTo>
                    <a:pt x="105" y="0"/>
                  </a:moveTo>
                  <a:lnTo>
                    <a:pt x="209" y="179"/>
                  </a:lnTo>
                  <a:lnTo>
                    <a:pt x="0" y="179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28" name="Rectangle 477"/>
            <p:cNvSpPr>
              <a:spLocks noChangeArrowheads="1"/>
            </p:cNvSpPr>
            <p:nvPr/>
          </p:nvSpPr>
          <p:spPr bwMode="auto">
            <a:xfrm>
              <a:off x="3473" y="2568"/>
              <a:ext cx="10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  <a:cs typeface="Arial" charset="0"/>
                </a:rPr>
                <a:t>Gulson HNO3/HCl 50740N</a:t>
              </a:r>
            </a:p>
          </p:txBody>
        </p:sp>
        <p:sp>
          <p:nvSpPr>
            <p:cNvPr id="94229" name="Freeform 478"/>
            <p:cNvSpPr>
              <a:spLocks/>
            </p:cNvSpPr>
            <p:nvPr/>
          </p:nvSpPr>
          <p:spPr bwMode="auto">
            <a:xfrm>
              <a:off x="3315" y="2613"/>
              <a:ext cx="69" cy="60"/>
            </a:xfrm>
            <a:custGeom>
              <a:avLst/>
              <a:gdLst>
                <a:gd name="T0" fmla="*/ 69 w 209"/>
                <a:gd name="T1" fmla="*/ 0 h 178"/>
                <a:gd name="T2" fmla="*/ 35 w 209"/>
                <a:gd name="T3" fmla="*/ 60 h 178"/>
                <a:gd name="T4" fmla="*/ 0 w 209"/>
                <a:gd name="T5" fmla="*/ 0 h 178"/>
                <a:gd name="T6" fmla="*/ 69 w 209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178"/>
                <a:gd name="T14" fmla="*/ 209 w 209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178">
                  <a:moveTo>
                    <a:pt x="209" y="0"/>
                  </a:moveTo>
                  <a:lnTo>
                    <a:pt x="105" y="178"/>
                  </a:lnTo>
                  <a:lnTo>
                    <a:pt x="0" y="0"/>
                  </a:lnTo>
                  <a:lnTo>
                    <a:pt x="209" y="0"/>
                  </a:lnTo>
                  <a:close/>
                </a:path>
              </a:pathLst>
            </a:custGeom>
            <a:noFill/>
            <a:ln w="17463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4230" name="Rectangle 479"/>
            <p:cNvSpPr>
              <a:spLocks noChangeArrowheads="1"/>
            </p:cNvSpPr>
            <p:nvPr/>
          </p:nvSpPr>
          <p:spPr bwMode="auto">
            <a:xfrm>
              <a:off x="3477" y="2840"/>
              <a:ext cx="157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  <a:cs typeface="Arial" charset="0"/>
                </a:rPr>
                <a:t>This study HNO3/HCl 50740N</a:t>
              </a:r>
              <a:endParaRPr lang="en-AU" sz="1800">
                <a:cs typeface="Arial" charset="0"/>
              </a:endParaRPr>
            </a:p>
          </p:txBody>
        </p:sp>
        <p:sp>
          <p:nvSpPr>
            <p:cNvPr id="94231" name="Oval 480"/>
            <p:cNvSpPr>
              <a:spLocks noChangeArrowheads="1"/>
            </p:cNvSpPr>
            <p:nvPr/>
          </p:nvSpPr>
          <p:spPr bwMode="auto">
            <a:xfrm>
              <a:off x="3321" y="2878"/>
              <a:ext cx="69" cy="70"/>
            </a:xfrm>
            <a:prstGeom prst="ellips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Rectangle 481"/>
            <p:cNvSpPr>
              <a:spLocks noChangeArrowheads="1"/>
            </p:cNvSpPr>
            <p:nvPr/>
          </p:nvSpPr>
          <p:spPr bwMode="auto">
            <a:xfrm>
              <a:off x="3288" y="2432"/>
              <a:ext cx="1679" cy="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9" name="Title 100"/>
          <p:cNvSpPr txBox="1">
            <a:spLocks/>
          </p:cNvSpPr>
          <p:nvPr/>
        </p:nvSpPr>
        <p:spPr>
          <a:xfrm>
            <a:off x="340659" y="391180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 Populations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Palaeozoic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99011" y="1685366"/>
            <a:ext cx="2762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75 times </a:t>
            </a:r>
          </a:p>
          <a:p>
            <a:pPr algn="ctr"/>
            <a:r>
              <a:rPr lang="en-US" sz="2400" b="1" dirty="0" smtClean="0"/>
              <a:t>MC-ICPMS Precision</a:t>
            </a:r>
            <a:endParaRPr lang="en-AU" sz="2400" b="1" dirty="0"/>
          </a:p>
        </p:txBody>
      </p:sp>
      <p:cxnSp>
        <p:nvCxnSpPr>
          <p:cNvPr id="260" name="Straight Arrow Connector 259"/>
          <p:cNvCxnSpPr/>
          <p:nvPr/>
        </p:nvCxnSpPr>
        <p:spPr>
          <a:xfrm flipV="1">
            <a:off x="2743199" y="2274785"/>
            <a:ext cx="645459" cy="225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H="1">
            <a:off x="6051176" y="2312894"/>
            <a:ext cx="672353" cy="671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Precision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0806" y="1704507"/>
            <a:ext cx="8915400" cy="4525963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MC-ICPMS 		16.935+/-</a:t>
            </a:r>
            <a:r>
              <a:rPr lang="en-AU" dirty="0" smtClean="0"/>
              <a:t>0.006   (+/- 0.035%)</a:t>
            </a:r>
            <a:endParaRPr lang="en-AU" dirty="0" smtClean="0"/>
          </a:p>
          <a:p>
            <a:r>
              <a:rPr lang="en-AU" dirty="0" smtClean="0"/>
              <a:t>Conv</a:t>
            </a:r>
            <a:r>
              <a:rPr lang="en-AU" dirty="0" smtClean="0"/>
              <a:t>. TIMS 		16.929+/-</a:t>
            </a:r>
            <a:r>
              <a:rPr lang="en-AU" dirty="0" smtClean="0"/>
              <a:t>0.023   (+/-  0.14%)</a:t>
            </a:r>
          </a:p>
          <a:p>
            <a:r>
              <a:rPr lang="en-AU" dirty="0" smtClean="0"/>
              <a:t>HR-ICPMS </a:t>
            </a:r>
            <a:r>
              <a:rPr lang="en-AU" dirty="0" smtClean="0"/>
              <a:t>		16.806+/-</a:t>
            </a:r>
            <a:r>
              <a:rPr lang="en-AU" dirty="0" smtClean="0"/>
              <a:t>0.044   (+/-  0.26%)</a:t>
            </a:r>
          </a:p>
          <a:p>
            <a:r>
              <a:rPr lang="en-US" dirty="0" smtClean="0"/>
              <a:t>Quad-ICPMS               ?????? (but probably </a:t>
            </a:r>
            <a:r>
              <a:rPr lang="en-AU" dirty="0" smtClean="0"/>
              <a:t>~ 0.5%)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/>
              <a:t>Pb Isotope Variables 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51" y="1062321"/>
            <a:ext cx="8915400" cy="4525963"/>
          </a:xfrm>
        </p:spPr>
        <p:txBody>
          <a:bodyPr/>
          <a:lstStyle/>
          <a:p>
            <a:endParaRPr lang="en-AU" b="0" baseline="30000" dirty="0">
              <a:sym typeface="Symbol" pitchFamily="18" charset="2"/>
            </a:endParaRPr>
          </a:p>
          <a:p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Basic Equation:</a:t>
            </a:r>
            <a:r>
              <a:rPr lang="en-AU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endParaRPr lang="en-AU" baseline="30000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buFontTx/>
              <a:buNone/>
            </a:pPr>
            <a:r>
              <a:rPr lang="en-AU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        206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Pb/</a:t>
            </a:r>
            <a:r>
              <a:rPr lang="en-AU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204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Pb =</a:t>
            </a:r>
            <a:r>
              <a:rPr lang="en-AU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206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Pb/</a:t>
            </a:r>
            <a:r>
              <a:rPr lang="en-AU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204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Pb</a:t>
            </a:r>
            <a:r>
              <a:rPr lang="en-AU" baseline="-25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+ </a:t>
            </a:r>
            <a:r>
              <a:rPr lang="en-AU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238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U /</a:t>
            </a:r>
            <a:r>
              <a:rPr lang="en-AU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204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Pb(</a:t>
            </a:r>
            <a:r>
              <a:rPr lang="en-AU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</a:t>
            </a:r>
            <a:r>
              <a:rPr lang="en-AU" baseline="300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t</a:t>
            </a: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- 1)</a:t>
            </a:r>
          </a:p>
          <a:p>
            <a:endParaRPr lang="en-AU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437252" name="Oval 4"/>
          <p:cNvSpPr>
            <a:spLocks noChangeArrowheads="1"/>
          </p:cNvSpPr>
          <p:nvPr/>
        </p:nvSpPr>
        <p:spPr bwMode="auto">
          <a:xfrm>
            <a:off x="5888567" y="2362200"/>
            <a:ext cx="1664758" cy="711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37253" name="Oval 5"/>
          <p:cNvSpPr>
            <a:spLocks noChangeArrowheads="1"/>
          </p:cNvSpPr>
          <p:nvPr/>
        </p:nvSpPr>
        <p:spPr bwMode="auto">
          <a:xfrm>
            <a:off x="7924800" y="2540000"/>
            <a:ext cx="261408" cy="254000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426242" y="3148013"/>
            <a:ext cx="1392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 Rock </a:t>
            </a:r>
          </a:p>
          <a:p>
            <a:pPr algn="ctr"/>
            <a:r>
              <a:rPr lang="en-A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Chemistry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7706091" y="2982913"/>
            <a:ext cx="657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animBg="1"/>
      <p:bldP spid="437252" grpId="1" animBg="1"/>
      <p:bldP spid="437253" grpId="0" animBg="1"/>
      <p:bldP spid="437253" grpId="1" animBg="1"/>
      <p:bldP spid="437254" grpId="0"/>
      <p:bldP spid="437254" grpId="1"/>
      <p:bldP spid="437255" grpId="0"/>
      <p:bldP spid="43725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18"/>
          <p:cNvSpPr>
            <a:spLocks noChangeShapeType="1"/>
          </p:cNvSpPr>
          <p:nvPr/>
        </p:nvSpPr>
        <p:spPr bwMode="auto">
          <a:xfrm flipV="1">
            <a:off x="1989800" y="-8488363"/>
            <a:ext cx="1719" cy="2682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1044530" y="1385701"/>
            <a:ext cx="7165256" cy="3262257"/>
            <a:chOff x="366526" y="1865690"/>
            <a:chExt cx="6614278" cy="3261424"/>
          </a:xfrm>
        </p:grpSpPr>
        <p:grpSp>
          <p:nvGrpSpPr>
            <p:cNvPr id="3" name="Group 274"/>
            <p:cNvGrpSpPr>
              <a:grpSpLocks/>
            </p:cNvGrpSpPr>
            <p:nvPr/>
          </p:nvGrpSpPr>
          <p:grpSpPr bwMode="auto">
            <a:xfrm>
              <a:off x="366526" y="1914872"/>
              <a:ext cx="6614278" cy="3212242"/>
              <a:chOff x="366526" y="1914872"/>
              <a:chExt cx="6614278" cy="3212242"/>
            </a:xfrm>
          </p:grpSpPr>
          <p:grpSp>
            <p:nvGrpSpPr>
              <p:cNvPr id="4" name="Group 273"/>
              <p:cNvGrpSpPr>
                <a:grpSpLocks/>
              </p:cNvGrpSpPr>
              <p:nvPr/>
            </p:nvGrpSpPr>
            <p:grpSpPr bwMode="auto">
              <a:xfrm>
                <a:off x="1988671" y="1914872"/>
                <a:ext cx="4992133" cy="3212242"/>
                <a:chOff x="1988671" y="1914872"/>
                <a:chExt cx="4992133" cy="3212242"/>
              </a:xfrm>
            </p:grpSpPr>
            <p:sp>
              <p:nvSpPr>
                <p:cNvPr id="232" name="Oval 231"/>
                <p:cNvSpPr/>
                <p:nvPr/>
              </p:nvSpPr>
              <p:spPr>
                <a:xfrm rot="3012139">
                  <a:off x="2956059" y="3924062"/>
                  <a:ext cx="453909" cy="635019"/>
                </a:xfrm>
                <a:prstGeom prst="ellipse">
                  <a:avLst/>
                </a:prstGeom>
                <a:ln w="12700">
                  <a:solidFill>
                    <a:srgbClr val="1D02BE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AU"/>
                </a:p>
              </p:txBody>
            </p:sp>
            <p:sp>
              <p:nvSpPr>
                <p:cNvPr id="121879" name="Freeform 6"/>
                <p:cNvSpPr>
                  <a:spLocks/>
                </p:cNvSpPr>
                <p:nvPr/>
              </p:nvSpPr>
              <p:spPr bwMode="auto">
                <a:xfrm>
                  <a:off x="2609851" y="2011363"/>
                  <a:ext cx="4225925" cy="2611437"/>
                </a:xfrm>
                <a:custGeom>
                  <a:avLst/>
                  <a:gdLst>
                    <a:gd name="T0" fmla="*/ 0 w 10440"/>
                    <a:gd name="T1" fmla="*/ 0 h 6444"/>
                    <a:gd name="T2" fmla="*/ 0 w 10440"/>
                    <a:gd name="T3" fmla="*/ 2611437 h 6444"/>
                    <a:gd name="T4" fmla="*/ 4225925 w 10440"/>
                    <a:gd name="T5" fmla="*/ 2611437 h 6444"/>
                    <a:gd name="T6" fmla="*/ 0 60000 65536"/>
                    <a:gd name="T7" fmla="*/ 0 60000 65536"/>
                    <a:gd name="T8" fmla="*/ 0 60000 65536"/>
                    <a:gd name="T9" fmla="*/ 0 w 10440"/>
                    <a:gd name="T10" fmla="*/ 0 h 6444"/>
                    <a:gd name="T11" fmla="*/ 10440 w 10440"/>
                    <a:gd name="T12" fmla="*/ 6444 h 64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40" h="6444">
                      <a:moveTo>
                        <a:pt x="0" y="0"/>
                      </a:moveTo>
                      <a:lnTo>
                        <a:pt x="0" y="6444"/>
                      </a:lnTo>
                      <a:lnTo>
                        <a:pt x="10440" y="644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880" name="Rectangle 7"/>
                <p:cNvSpPr>
                  <a:spLocks noChangeArrowheads="1"/>
                </p:cNvSpPr>
                <p:nvPr/>
              </p:nvSpPr>
              <p:spPr bwMode="auto">
                <a:xfrm>
                  <a:off x="4311997" y="4911725"/>
                  <a:ext cx="159811" cy="138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cs typeface="Arial" charset="0"/>
                    </a:rPr>
                    <a:t>207</a:t>
                  </a:r>
                  <a:endParaRPr lang="en-US" sz="900">
                    <a:cs typeface="Arial" charset="0"/>
                  </a:endParaRPr>
                </a:p>
              </p:txBody>
            </p:sp>
            <p:sp>
              <p:nvSpPr>
                <p:cNvPr id="121881" name="Rectangle 8"/>
                <p:cNvSpPr>
                  <a:spLocks noChangeArrowheads="1"/>
                </p:cNvSpPr>
                <p:nvPr/>
              </p:nvSpPr>
              <p:spPr bwMode="auto">
                <a:xfrm>
                  <a:off x="4763890" y="4911725"/>
                  <a:ext cx="159811" cy="138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cs typeface="Arial" charset="0"/>
                    </a:rPr>
                    <a:t>206</a:t>
                  </a:r>
                  <a:endParaRPr lang="en-US" sz="900">
                    <a:cs typeface="Arial" charset="0"/>
                  </a:endParaRPr>
                </a:p>
              </p:txBody>
            </p:sp>
            <p:sp>
              <p:nvSpPr>
                <p:cNvPr id="121882" name="Rectangle 9"/>
                <p:cNvSpPr>
                  <a:spLocks noChangeArrowheads="1"/>
                </p:cNvSpPr>
                <p:nvPr/>
              </p:nvSpPr>
              <p:spPr bwMode="auto">
                <a:xfrm>
                  <a:off x="4494213" y="4911725"/>
                  <a:ext cx="244157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Pb</a:t>
                  </a:r>
                  <a:r>
                    <a:rPr lang="en-US" sz="1300" b="1">
                      <a:solidFill>
                        <a:srgbClr val="000000"/>
                      </a:solidFill>
                      <a:cs typeface="Arial" charset="0"/>
                    </a:rPr>
                    <a:t>/</a:t>
                  </a:r>
                  <a:endParaRPr lang="en-US" sz="1800">
                    <a:cs typeface="Arial" charset="0"/>
                  </a:endParaRPr>
                </a:p>
              </p:txBody>
            </p:sp>
            <p:sp>
              <p:nvSpPr>
                <p:cNvPr id="121883" name="Rectangle 10"/>
                <p:cNvSpPr>
                  <a:spLocks noChangeArrowheads="1"/>
                </p:cNvSpPr>
                <p:nvPr/>
              </p:nvSpPr>
              <p:spPr bwMode="auto">
                <a:xfrm>
                  <a:off x="4955532" y="4911725"/>
                  <a:ext cx="17756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Pb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84" name="Rectangle 11"/>
                <p:cNvSpPr>
                  <a:spLocks noChangeArrowheads="1"/>
                </p:cNvSpPr>
                <p:nvPr/>
              </p:nvSpPr>
              <p:spPr bwMode="auto">
                <a:xfrm rot="16200000">
                  <a:off x="1966056" y="3539700"/>
                  <a:ext cx="173080" cy="127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cs typeface="Arial" charset="0"/>
                    </a:rPr>
                    <a:t>208</a:t>
                  </a:r>
                  <a:endParaRPr lang="en-US" sz="900">
                    <a:cs typeface="Arial" charset="0"/>
                  </a:endParaRPr>
                </a:p>
              </p:txBody>
            </p:sp>
            <p:sp>
              <p:nvSpPr>
                <p:cNvPr id="121885" name="Rectangle 12"/>
                <p:cNvSpPr>
                  <a:spLocks noChangeArrowheads="1"/>
                </p:cNvSpPr>
                <p:nvPr/>
              </p:nvSpPr>
              <p:spPr bwMode="auto">
                <a:xfrm rot="16200000">
                  <a:off x="1966056" y="3083044"/>
                  <a:ext cx="173080" cy="127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cs typeface="Arial" charset="0"/>
                    </a:rPr>
                    <a:t>206</a:t>
                  </a:r>
                  <a:endParaRPr lang="en-US" sz="900">
                    <a:cs typeface="Arial" charset="0"/>
                  </a:endParaRPr>
                </a:p>
              </p:txBody>
            </p:sp>
            <p:sp>
              <p:nvSpPr>
                <p:cNvPr id="121886" name="Rectangle 13"/>
                <p:cNvSpPr>
                  <a:spLocks noChangeArrowheads="1"/>
                </p:cNvSpPr>
                <p:nvPr/>
              </p:nvSpPr>
              <p:spPr bwMode="auto">
                <a:xfrm rot="16200000">
                  <a:off x="1969571" y="3278761"/>
                  <a:ext cx="269235" cy="198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Pb/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87" name="Rectangle 14"/>
                <p:cNvSpPr>
                  <a:spLocks noChangeArrowheads="1"/>
                </p:cNvSpPr>
                <p:nvPr/>
              </p:nvSpPr>
              <p:spPr bwMode="auto">
                <a:xfrm rot="16200000">
                  <a:off x="1982718" y="2839014"/>
                  <a:ext cx="244528" cy="198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Pb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88" name="Rectangle 15"/>
                <p:cNvSpPr>
                  <a:spLocks noChangeArrowheads="1"/>
                </p:cNvSpPr>
                <p:nvPr/>
              </p:nvSpPr>
              <p:spPr bwMode="auto">
                <a:xfrm>
                  <a:off x="2457451" y="4645025"/>
                  <a:ext cx="29742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0.80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89" name="Rectangle 16"/>
                <p:cNvSpPr>
                  <a:spLocks noChangeArrowheads="1"/>
                </p:cNvSpPr>
                <p:nvPr/>
              </p:nvSpPr>
              <p:spPr bwMode="auto">
                <a:xfrm>
                  <a:off x="3865563" y="4645025"/>
                  <a:ext cx="29742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0.86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90" name="Rectangle 17"/>
                <p:cNvSpPr>
                  <a:spLocks noChangeArrowheads="1"/>
                </p:cNvSpPr>
                <p:nvPr/>
              </p:nvSpPr>
              <p:spPr bwMode="auto">
                <a:xfrm>
                  <a:off x="5273676" y="4645025"/>
                  <a:ext cx="29742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0.92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91" name="Rectangle 18"/>
                <p:cNvSpPr>
                  <a:spLocks noChangeArrowheads="1"/>
                </p:cNvSpPr>
                <p:nvPr/>
              </p:nvSpPr>
              <p:spPr bwMode="auto">
                <a:xfrm>
                  <a:off x="6683376" y="4645025"/>
                  <a:ext cx="29742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0.98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92" name="Rectangle 19"/>
                <p:cNvSpPr>
                  <a:spLocks noChangeArrowheads="1"/>
                </p:cNvSpPr>
                <p:nvPr/>
              </p:nvSpPr>
              <p:spPr bwMode="auto">
                <a:xfrm>
                  <a:off x="2224682" y="4478684"/>
                  <a:ext cx="29742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2.02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93" name="Rectangle 20"/>
                <p:cNvSpPr>
                  <a:spLocks noChangeArrowheads="1"/>
                </p:cNvSpPr>
                <p:nvPr/>
              </p:nvSpPr>
              <p:spPr bwMode="auto">
                <a:xfrm>
                  <a:off x="2224682" y="3219797"/>
                  <a:ext cx="29742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2.13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94" name="Rectangle 21"/>
                <p:cNvSpPr>
                  <a:spLocks noChangeArrowheads="1"/>
                </p:cNvSpPr>
                <p:nvPr/>
              </p:nvSpPr>
              <p:spPr bwMode="auto">
                <a:xfrm>
                  <a:off x="2224682" y="1914872"/>
                  <a:ext cx="29742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2.24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9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09851" y="4597400"/>
                  <a:ext cx="1588" cy="254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89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017963" y="4597400"/>
                  <a:ext cx="1588" cy="254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89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5426076" y="4597400"/>
                  <a:ext cx="1588" cy="254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89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6835776" y="4597400"/>
                  <a:ext cx="1588" cy="254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899" name="Line 26"/>
                <p:cNvSpPr>
                  <a:spLocks noChangeShapeType="1"/>
                </p:cNvSpPr>
                <p:nvPr/>
              </p:nvSpPr>
              <p:spPr bwMode="auto">
                <a:xfrm>
                  <a:off x="2609851" y="4622800"/>
                  <a:ext cx="23813" cy="158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0" name="Line 27"/>
                <p:cNvSpPr>
                  <a:spLocks noChangeShapeType="1"/>
                </p:cNvSpPr>
                <p:nvPr/>
              </p:nvSpPr>
              <p:spPr bwMode="auto">
                <a:xfrm>
                  <a:off x="2609851" y="3316288"/>
                  <a:ext cx="23813" cy="158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1" name="Line 28"/>
                <p:cNvSpPr>
                  <a:spLocks noChangeShapeType="1"/>
                </p:cNvSpPr>
                <p:nvPr/>
              </p:nvSpPr>
              <p:spPr bwMode="auto">
                <a:xfrm>
                  <a:off x="2609851" y="2011363"/>
                  <a:ext cx="23813" cy="158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609851" y="4597400"/>
                  <a:ext cx="1588" cy="254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017963" y="4597400"/>
                  <a:ext cx="1588" cy="127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5426076" y="4597400"/>
                  <a:ext cx="1588" cy="127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6835776" y="4597400"/>
                  <a:ext cx="1588" cy="1270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6" name="Line 33"/>
                <p:cNvSpPr>
                  <a:spLocks noChangeShapeType="1"/>
                </p:cNvSpPr>
                <p:nvPr/>
              </p:nvSpPr>
              <p:spPr bwMode="auto">
                <a:xfrm>
                  <a:off x="2609851" y="4622800"/>
                  <a:ext cx="23813" cy="158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7" name="Line 34"/>
                <p:cNvSpPr>
                  <a:spLocks noChangeShapeType="1"/>
                </p:cNvSpPr>
                <p:nvPr/>
              </p:nvSpPr>
              <p:spPr bwMode="auto">
                <a:xfrm>
                  <a:off x="2620963" y="3316288"/>
                  <a:ext cx="12700" cy="158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8" name="Line 35"/>
                <p:cNvSpPr>
                  <a:spLocks noChangeShapeType="1"/>
                </p:cNvSpPr>
                <p:nvPr/>
              </p:nvSpPr>
              <p:spPr bwMode="auto">
                <a:xfrm>
                  <a:off x="2620963" y="2011363"/>
                  <a:ext cx="12700" cy="158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09" name="Rectangle 39"/>
                <p:cNvSpPr>
                  <a:spLocks noChangeArrowheads="1"/>
                </p:cNvSpPr>
                <p:nvPr/>
              </p:nvSpPr>
              <p:spPr bwMode="auto">
                <a:xfrm>
                  <a:off x="6273801" y="2205038"/>
                  <a:ext cx="68263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0" name="Rectangle 40"/>
                <p:cNvSpPr>
                  <a:spLocks noChangeArrowheads="1"/>
                </p:cNvSpPr>
                <p:nvPr/>
              </p:nvSpPr>
              <p:spPr bwMode="auto">
                <a:xfrm>
                  <a:off x="6275388" y="2200275"/>
                  <a:ext cx="68263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1" name="Rectangle 41"/>
                <p:cNvSpPr>
                  <a:spLocks noChangeArrowheads="1"/>
                </p:cNvSpPr>
                <p:nvPr/>
              </p:nvSpPr>
              <p:spPr bwMode="auto">
                <a:xfrm>
                  <a:off x="6273801" y="2208213"/>
                  <a:ext cx="68263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2" name="Rectangle 42"/>
                <p:cNvSpPr>
                  <a:spLocks noChangeArrowheads="1"/>
                </p:cNvSpPr>
                <p:nvPr/>
              </p:nvSpPr>
              <p:spPr bwMode="auto">
                <a:xfrm>
                  <a:off x="6273801" y="2206625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3" name="Rectangle 43"/>
                <p:cNvSpPr>
                  <a:spLocks noChangeArrowheads="1"/>
                </p:cNvSpPr>
                <p:nvPr/>
              </p:nvSpPr>
              <p:spPr bwMode="auto">
                <a:xfrm>
                  <a:off x="6273801" y="2205038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4" name="Rectangle 44"/>
                <p:cNvSpPr>
                  <a:spLocks noChangeArrowheads="1"/>
                </p:cNvSpPr>
                <p:nvPr/>
              </p:nvSpPr>
              <p:spPr bwMode="auto">
                <a:xfrm>
                  <a:off x="6272213" y="2208213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5" name="Rectangle 45"/>
                <p:cNvSpPr>
                  <a:spLocks noChangeArrowheads="1"/>
                </p:cNvSpPr>
                <p:nvPr/>
              </p:nvSpPr>
              <p:spPr bwMode="auto">
                <a:xfrm>
                  <a:off x="6272213" y="2208213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6" name="Rectangle 46"/>
                <p:cNvSpPr>
                  <a:spLocks noChangeArrowheads="1"/>
                </p:cNvSpPr>
                <p:nvPr/>
              </p:nvSpPr>
              <p:spPr bwMode="auto">
                <a:xfrm>
                  <a:off x="6273801" y="2206625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7" name="Rectangle 47"/>
                <p:cNvSpPr>
                  <a:spLocks noChangeArrowheads="1"/>
                </p:cNvSpPr>
                <p:nvPr/>
              </p:nvSpPr>
              <p:spPr bwMode="auto">
                <a:xfrm>
                  <a:off x="6273801" y="2205038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8" name="Rectangle 48"/>
                <p:cNvSpPr>
                  <a:spLocks noChangeArrowheads="1"/>
                </p:cNvSpPr>
                <p:nvPr/>
              </p:nvSpPr>
              <p:spPr bwMode="auto">
                <a:xfrm>
                  <a:off x="6273801" y="2205038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19" name="Rectangle 49"/>
                <p:cNvSpPr>
                  <a:spLocks noChangeArrowheads="1"/>
                </p:cNvSpPr>
                <p:nvPr/>
              </p:nvSpPr>
              <p:spPr bwMode="auto">
                <a:xfrm>
                  <a:off x="6275388" y="2200275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0" name="Rectangle 50"/>
                <p:cNvSpPr>
                  <a:spLocks noChangeArrowheads="1"/>
                </p:cNvSpPr>
                <p:nvPr/>
              </p:nvSpPr>
              <p:spPr bwMode="auto">
                <a:xfrm>
                  <a:off x="6273801" y="2208213"/>
                  <a:ext cx="66675" cy="66675"/>
                </a:xfrm>
                <a:prstGeom prst="rect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1" name="Rectangle 51"/>
                <p:cNvSpPr>
                  <a:spLocks noChangeArrowheads="1"/>
                </p:cNvSpPr>
                <p:nvPr/>
              </p:nvSpPr>
              <p:spPr bwMode="auto">
                <a:xfrm>
                  <a:off x="3390901" y="415131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2" name="Rectangle 52"/>
                <p:cNvSpPr>
                  <a:spLocks noChangeArrowheads="1"/>
                </p:cNvSpPr>
                <p:nvPr/>
              </p:nvSpPr>
              <p:spPr bwMode="auto">
                <a:xfrm>
                  <a:off x="3367088" y="420211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3" name="Rectangle 53"/>
                <p:cNvSpPr>
                  <a:spLocks noChangeArrowheads="1"/>
                </p:cNvSpPr>
                <p:nvPr/>
              </p:nvSpPr>
              <p:spPr bwMode="auto">
                <a:xfrm>
                  <a:off x="3390901" y="415766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4" name="Rectangle 54"/>
                <p:cNvSpPr>
                  <a:spLocks noChangeArrowheads="1"/>
                </p:cNvSpPr>
                <p:nvPr/>
              </p:nvSpPr>
              <p:spPr bwMode="auto">
                <a:xfrm>
                  <a:off x="3382963" y="416718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5" name="Rectangle 55"/>
                <p:cNvSpPr>
                  <a:spLocks noChangeArrowheads="1"/>
                </p:cNvSpPr>
                <p:nvPr/>
              </p:nvSpPr>
              <p:spPr bwMode="auto">
                <a:xfrm>
                  <a:off x="3340101" y="4225925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6" name="Rectangle 56"/>
                <p:cNvSpPr>
                  <a:spLocks noChangeArrowheads="1"/>
                </p:cNvSpPr>
                <p:nvPr/>
              </p:nvSpPr>
              <p:spPr bwMode="auto">
                <a:xfrm>
                  <a:off x="3340101" y="408146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7" name="Rectangle 57"/>
                <p:cNvSpPr>
                  <a:spLocks noChangeArrowheads="1"/>
                </p:cNvSpPr>
                <p:nvPr/>
              </p:nvSpPr>
              <p:spPr bwMode="auto">
                <a:xfrm>
                  <a:off x="3340101" y="422433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8" name="Rectangle 58"/>
                <p:cNvSpPr>
                  <a:spLocks noChangeArrowheads="1"/>
                </p:cNvSpPr>
                <p:nvPr/>
              </p:nvSpPr>
              <p:spPr bwMode="auto">
                <a:xfrm>
                  <a:off x="3344863" y="420370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29" name="Rectangle 59"/>
                <p:cNvSpPr>
                  <a:spLocks noChangeArrowheads="1"/>
                </p:cNvSpPr>
                <p:nvPr/>
              </p:nvSpPr>
              <p:spPr bwMode="auto">
                <a:xfrm>
                  <a:off x="3330576" y="4222750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0" name="Rectangle 60"/>
                <p:cNvSpPr>
                  <a:spLocks noChangeArrowheads="1"/>
                </p:cNvSpPr>
                <p:nvPr/>
              </p:nvSpPr>
              <p:spPr bwMode="auto">
                <a:xfrm>
                  <a:off x="3306763" y="424973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1" name="Rectangle 61"/>
                <p:cNvSpPr>
                  <a:spLocks noChangeArrowheads="1"/>
                </p:cNvSpPr>
                <p:nvPr/>
              </p:nvSpPr>
              <p:spPr bwMode="auto">
                <a:xfrm>
                  <a:off x="3328988" y="421481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2" name="Rectangle 62"/>
                <p:cNvSpPr>
                  <a:spLocks noChangeArrowheads="1"/>
                </p:cNvSpPr>
                <p:nvPr/>
              </p:nvSpPr>
              <p:spPr bwMode="auto">
                <a:xfrm>
                  <a:off x="3290888" y="4165600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3" name="Rectangle 63"/>
                <p:cNvSpPr>
                  <a:spLocks noChangeArrowheads="1"/>
                </p:cNvSpPr>
                <p:nvPr/>
              </p:nvSpPr>
              <p:spPr bwMode="auto">
                <a:xfrm>
                  <a:off x="3294063" y="403066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4" name="Rectangle 64"/>
                <p:cNvSpPr>
                  <a:spLocks noChangeArrowheads="1"/>
                </p:cNvSpPr>
                <p:nvPr/>
              </p:nvSpPr>
              <p:spPr bwMode="auto">
                <a:xfrm>
                  <a:off x="3289301" y="4259263"/>
                  <a:ext cx="19050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5" name="Rectangle 65"/>
                <p:cNvSpPr>
                  <a:spLocks noChangeArrowheads="1"/>
                </p:cNvSpPr>
                <p:nvPr/>
              </p:nvSpPr>
              <p:spPr bwMode="auto">
                <a:xfrm>
                  <a:off x="3284538" y="4270375"/>
                  <a:ext cx="19050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6" name="Rectangle 66"/>
                <p:cNvSpPr>
                  <a:spLocks noChangeArrowheads="1"/>
                </p:cNvSpPr>
                <p:nvPr/>
              </p:nvSpPr>
              <p:spPr bwMode="auto">
                <a:xfrm>
                  <a:off x="3259138" y="417512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7" name="Rectangle 67"/>
                <p:cNvSpPr>
                  <a:spLocks noChangeArrowheads="1"/>
                </p:cNvSpPr>
                <p:nvPr/>
              </p:nvSpPr>
              <p:spPr bwMode="auto">
                <a:xfrm>
                  <a:off x="3263901" y="424973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8" name="Rectangle 68"/>
                <p:cNvSpPr>
                  <a:spLocks noChangeArrowheads="1"/>
                </p:cNvSpPr>
                <p:nvPr/>
              </p:nvSpPr>
              <p:spPr bwMode="auto">
                <a:xfrm>
                  <a:off x="3290888" y="419258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39" name="Rectangle 69"/>
                <p:cNvSpPr>
                  <a:spLocks noChangeArrowheads="1"/>
                </p:cNvSpPr>
                <p:nvPr/>
              </p:nvSpPr>
              <p:spPr bwMode="auto">
                <a:xfrm>
                  <a:off x="3260726" y="425608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0" name="Rectangle 70"/>
                <p:cNvSpPr>
                  <a:spLocks noChangeArrowheads="1"/>
                </p:cNvSpPr>
                <p:nvPr/>
              </p:nvSpPr>
              <p:spPr bwMode="auto">
                <a:xfrm>
                  <a:off x="3249613" y="422592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1" name="Rectangle 71"/>
                <p:cNvSpPr>
                  <a:spLocks noChangeArrowheads="1"/>
                </p:cNvSpPr>
                <p:nvPr/>
              </p:nvSpPr>
              <p:spPr bwMode="auto">
                <a:xfrm>
                  <a:off x="3208338" y="420370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2" name="Rectangle 72"/>
                <p:cNvSpPr>
                  <a:spLocks noChangeArrowheads="1"/>
                </p:cNvSpPr>
                <p:nvPr/>
              </p:nvSpPr>
              <p:spPr bwMode="auto">
                <a:xfrm>
                  <a:off x="3227388" y="421957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3" name="Rectangle 73"/>
                <p:cNvSpPr>
                  <a:spLocks noChangeArrowheads="1"/>
                </p:cNvSpPr>
                <p:nvPr/>
              </p:nvSpPr>
              <p:spPr bwMode="auto">
                <a:xfrm>
                  <a:off x="3221038" y="424338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4" name="Rectangle 74"/>
                <p:cNvSpPr>
                  <a:spLocks noChangeArrowheads="1"/>
                </p:cNvSpPr>
                <p:nvPr/>
              </p:nvSpPr>
              <p:spPr bwMode="auto">
                <a:xfrm>
                  <a:off x="3178176" y="430530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5" name="Rectangle 75"/>
                <p:cNvSpPr>
                  <a:spLocks noChangeArrowheads="1"/>
                </p:cNvSpPr>
                <p:nvPr/>
              </p:nvSpPr>
              <p:spPr bwMode="auto">
                <a:xfrm>
                  <a:off x="3208338" y="414972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6" name="Rectangle 76"/>
                <p:cNvSpPr>
                  <a:spLocks noChangeArrowheads="1"/>
                </p:cNvSpPr>
                <p:nvPr/>
              </p:nvSpPr>
              <p:spPr bwMode="auto">
                <a:xfrm>
                  <a:off x="3181351" y="4268788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7" name="Rectangle 77"/>
                <p:cNvSpPr>
                  <a:spLocks noChangeArrowheads="1"/>
                </p:cNvSpPr>
                <p:nvPr/>
              </p:nvSpPr>
              <p:spPr bwMode="auto">
                <a:xfrm>
                  <a:off x="3194051" y="430688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8" name="Rectangle 78"/>
                <p:cNvSpPr>
                  <a:spLocks noChangeArrowheads="1"/>
                </p:cNvSpPr>
                <p:nvPr/>
              </p:nvSpPr>
              <p:spPr bwMode="auto">
                <a:xfrm>
                  <a:off x="3168651" y="421163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49" name="Rectangle 79"/>
                <p:cNvSpPr>
                  <a:spLocks noChangeArrowheads="1"/>
                </p:cNvSpPr>
                <p:nvPr/>
              </p:nvSpPr>
              <p:spPr bwMode="auto">
                <a:xfrm>
                  <a:off x="3140076" y="426085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0" name="Rectangle 80"/>
                <p:cNvSpPr>
                  <a:spLocks noChangeArrowheads="1"/>
                </p:cNvSpPr>
                <p:nvPr/>
              </p:nvSpPr>
              <p:spPr bwMode="auto">
                <a:xfrm>
                  <a:off x="3167063" y="417830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1" name="Rectangle 81"/>
                <p:cNvSpPr>
                  <a:spLocks noChangeArrowheads="1"/>
                </p:cNvSpPr>
                <p:nvPr/>
              </p:nvSpPr>
              <p:spPr bwMode="auto">
                <a:xfrm>
                  <a:off x="3128963" y="4233863"/>
                  <a:ext cx="19050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2" name="Rectangle 82"/>
                <p:cNvSpPr>
                  <a:spLocks noChangeArrowheads="1"/>
                </p:cNvSpPr>
                <p:nvPr/>
              </p:nvSpPr>
              <p:spPr bwMode="auto">
                <a:xfrm>
                  <a:off x="3130551" y="4221163"/>
                  <a:ext cx="19050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3" name="Rectangle 83"/>
                <p:cNvSpPr>
                  <a:spLocks noChangeArrowheads="1"/>
                </p:cNvSpPr>
                <p:nvPr/>
              </p:nvSpPr>
              <p:spPr bwMode="auto">
                <a:xfrm>
                  <a:off x="3151188" y="4254500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4" name="Rectangle 84"/>
                <p:cNvSpPr>
                  <a:spLocks noChangeArrowheads="1"/>
                </p:cNvSpPr>
                <p:nvPr/>
              </p:nvSpPr>
              <p:spPr bwMode="auto">
                <a:xfrm>
                  <a:off x="3098801" y="417512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5" name="Rectangle 85"/>
                <p:cNvSpPr>
                  <a:spLocks noChangeArrowheads="1"/>
                </p:cNvSpPr>
                <p:nvPr/>
              </p:nvSpPr>
              <p:spPr bwMode="auto">
                <a:xfrm>
                  <a:off x="3113088" y="433387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6" name="Rectangle 86"/>
                <p:cNvSpPr>
                  <a:spLocks noChangeArrowheads="1"/>
                </p:cNvSpPr>
                <p:nvPr/>
              </p:nvSpPr>
              <p:spPr bwMode="auto">
                <a:xfrm>
                  <a:off x="3111501" y="417671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7" name="Rectangle 87"/>
                <p:cNvSpPr>
                  <a:spLocks noChangeArrowheads="1"/>
                </p:cNvSpPr>
                <p:nvPr/>
              </p:nvSpPr>
              <p:spPr bwMode="auto">
                <a:xfrm>
                  <a:off x="3125788" y="4243388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8" name="Rectangle 88"/>
                <p:cNvSpPr>
                  <a:spLocks noChangeArrowheads="1"/>
                </p:cNvSpPr>
                <p:nvPr/>
              </p:nvSpPr>
              <p:spPr bwMode="auto">
                <a:xfrm>
                  <a:off x="3098801" y="4171950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59" name="Rectangle 89"/>
                <p:cNvSpPr>
                  <a:spLocks noChangeArrowheads="1"/>
                </p:cNvSpPr>
                <p:nvPr/>
              </p:nvSpPr>
              <p:spPr bwMode="auto">
                <a:xfrm>
                  <a:off x="3071813" y="427355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0" name="Rectangle 90"/>
                <p:cNvSpPr>
                  <a:spLocks noChangeArrowheads="1"/>
                </p:cNvSpPr>
                <p:nvPr/>
              </p:nvSpPr>
              <p:spPr bwMode="auto">
                <a:xfrm>
                  <a:off x="3081338" y="428307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1" name="Rectangle 91"/>
                <p:cNvSpPr>
                  <a:spLocks noChangeArrowheads="1"/>
                </p:cNvSpPr>
                <p:nvPr/>
              </p:nvSpPr>
              <p:spPr bwMode="auto">
                <a:xfrm>
                  <a:off x="3109913" y="422275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2" name="Rectangle 92"/>
                <p:cNvSpPr>
                  <a:spLocks noChangeArrowheads="1"/>
                </p:cNvSpPr>
                <p:nvPr/>
              </p:nvSpPr>
              <p:spPr bwMode="auto">
                <a:xfrm>
                  <a:off x="3057526" y="4262438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3" name="Rectangle 93"/>
                <p:cNvSpPr>
                  <a:spLocks noChangeArrowheads="1"/>
                </p:cNvSpPr>
                <p:nvPr/>
              </p:nvSpPr>
              <p:spPr bwMode="auto">
                <a:xfrm>
                  <a:off x="3055938" y="4310063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4" name="Rectangle 94"/>
                <p:cNvSpPr>
                  <a:spLocks noChangeArrowheads="1"/>
                </p:cNvSpPr>
                <p:nvPr/>
              </p:nvSpPr>
              <p:spPr bwMode="auto">
                <a:xfrm>
                  <a:off x="3052763" y="4227513"/>
                  <a:ext cx="19050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5" name="Rectangle 95"/>
                <p:cNvSpPr>
                  <a:spLocks noChangeArrowheads="1"/>
                </p:cNvSpPr>
                <p:nvPr/>
              </p:nvSpPr>
              <p:spPr bwMode="auto">
                <a:xfrm>
                  <a:off x="3140076" y="423545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6" name="Rectangle 96"/>
                <p:cNvSpPr>
                  <a:spLocks noChangeArrowheads="1"/>
                </p:cNvSpPr>
                <p:nvPr/>
              </p:nvSpPr>
              <p:spPr bwMode="auto">
                <a:xfrm>
                  <a:off x="3040063" y="430212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7" name="Rectangle 97"/>
                <p:cNvSpPr>
                  <a:spLocks noChangeArrowheads="1"/>
                </p:cNvSpPr>
                <p:nvPr/>
              </p:nvSpPr>
              <p:spPr bwMode="auto">
                <a:xfrm>
                  <a:off x="3014663" y="4284663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8" name="Rectangle 98"/>
                <p:cNvSpPr>
                  <a:spLocks noChangeArrowheads="1"/>
                </p:cNvSpPr>
                <p:nvPr/>
              </p:nvSpPr>
              <p:spPr bwMode="auto">
                <a:xfrm>
                  <a:off x="3043238" y="4308475"/>
                  <a:ext cx="19050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69" name="Rectangle 99"/>
                <p:cNvSpPr>
                  <a:spLocks noChangeArrowheads="1"/>
                </p:cNvSpPr>
                <p:nvPr/>
              </p:nvSpPr>
              <p:spPr bwMode="auto">
                <a:xfrm>
                  <a:off x="3005138" y="4298950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7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36888" y="4214813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7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11488" y="4305300"/>
                  <a:ext cx="20638" cy="19050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7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03551" y="434657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73" name="Rectangle 103"/>
                <p:cNvSpPr>
                  <a:spLocks noChangeArrowheads="1"/>
                </p:cNvSpPr>
                <p:nvPr/>
              </p:nvSpPr>
              <p:spPr bwMode="auto">
                <a:xfrm>
                  <a:off x="3006726" y="4327525"/>
                  <a:ext cx="19050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7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924176" y="4429125"/>
                  <a:ext cx="20638" cy="2063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7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5808663" y="252571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76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5765801" y="256857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77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5776913" y="2538413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78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5776913" y="2538413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7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5491163" y="2687638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0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5448301" y="2730500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1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5459413" y="2700338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2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5459413" y="2700338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5257801" y="290671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4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5214938" y="294957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5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5227638" y="2919413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6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5227638" y="2919413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7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5254626" y="2903538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8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5211763" y="2946400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89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5224463" y="2916238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0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5224463" y="2916238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1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5233988" y="2933700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2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5191126" y="2976563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3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5203826" y="2946400"/>
                  <a:ext cx="60325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5203826" y="2946400"/>
                  <a:ext cx="60325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5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5253038" y="290036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6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5210176" y="294322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7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5221288" y="29114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5221288" y="29114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999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5127626" y="3024188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0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5084763" y="3067050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1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5097463" y="3036888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2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5097463" y="3036888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100638" y="3006725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4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5057776" y="3049588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5" name="Line 135"/>
                <p:cNvSpPr>
                  <a:spLocks noChangeShapeType="1"/>
                </p:cNvSpPr>
                <p:nvPr/>
              </p:nvSpPr>
              <p:spPr bwMode="auto">
                <a:xfrm flipH="1" flipV="1">
                  <a:off x="5068888" y="3019425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6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5068888" y="3019425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7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4706938" y="3232150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4664076" y="3275013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09" name="Line 139"/>
                <p:cNvSpPr>
                  <a:spLocks noChangeShapeType="1"/>
                </p:cNvSpPr>
                <p:nvPr/>
              </p:nvSpPr>
              <p:spPr bwMode="auto">
                <a:xfrm flipH="1" flipV="1">
                  <a:off x="4676776" y="3244850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4676776" y="3244850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581526" y="337026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2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4538663" y="341312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3" name="Line 143"/>
                <p:cNvSpPr>
                  <a:spLocks noChangeShapeType="1"/>
                </p:cNvSpPr>
                <p:nvPr/>
              </p:nvSpPr>
              <p:spPr bwMode="auto">
                <a:xfrm flipH="1" flipV="1">
                  <a:off x="4551363" y="33813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4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4551363" y="33813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541838" y="338931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6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4498976" y="343217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7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4510088" y="3402013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8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4510088" y="3402013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19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4429126" y="338296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0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4384676" y="3425825"/>
                  <a:ext cx="87313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1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4397376" y="33940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2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4397376" y="33940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460876" y="3309938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4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4418013" y="3352800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5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4430713" y="3321050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6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430713" y="3321050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7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4430713" y="3413125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8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4387851" y="3455988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29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4400551" y="3425825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0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400551" y="3425825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1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4268788" y="3473450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2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4225926" y="3516313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3" name="Line 163"/>
                <p:cNvSpPr>
                  <a:spLocks noChangeShapeType="1"/>
                </p:cNvSpPr>
                <p:nvPr/>
              </p:nvSpPr>
              <p:spPr bwMode="auto">
                <a:xfrm flipH="1" flipV="1">
                  <a:off x="4237038" y="3486150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4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4237038" y="3486150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4206876" y="3563938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6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4164013" y="3606800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7" name="Line 167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713" y="3575050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8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4176713" y="3575050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39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148138" y="3581400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0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105276" y="3624263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1" name="Line 171"/>
                <p:cNvSpPr>
                  <a:spLocks noChangeShapeType="1"/>
                </p:cNvSpPr>
                <p:nvPr/>
              </p:nvSpPr>
              <p:spPr bwMode="auto">
                <a:xfrm flipH="1" flipV="1">
                  <a:off x="4117976" y="3592513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2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4117976" y="3592513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3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67163" y="374491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4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3924301" y="378777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5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3937001" y="375602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6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3937001" y="375602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7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3930651" y="370681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8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3887788" y="374967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49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00488" y="3719513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0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3900488" y="3719513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1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3829051" y="3851275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2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3786188" y="3894138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3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3797301" y="3863975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4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3797301" y="3863975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5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3833813" y="3659188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6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3790951" y="3702050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7" name="Line 187"/>
                <p:cNvSpPr>
                  <a:spLocks noChangeShapeType="1"/>
                </p:cNvSpPr>
                <p:nvPr/>
              </p:nvSpPr>
              <p:spPr bwMode="auto">
                <a:xfrm flipH="1" flipV="1">
                  <a:off x="3802063" y="3671888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8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3802063" y="3671888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59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778251" y="384016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0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3735388" y="388302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1" name="Line 191"/>
                <p:cNvSpPr>
                  <a:spLocks noChangeShapeType="1"/>
                </p:cNvSpPr>
                <p:nvPr/>
              </p:nvSpPr>
              <p:spPr bwMode="auto">
                <a:xfrm flipH="1" flipV="1">
                  <a:off x="3748088" y="3852863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2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3748088" y="3852863"/>
                  <a:ext cx="60325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3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727451" y="3765550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3684588" y="3808413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5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3697288" y="3778250"/>
                  <a:ext cx="60325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6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3697288" y="3778250"/>
                  <a:ext cx="60325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7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3656013" y="3879850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8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3613151" y="3922713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69" name="Line 199"/>
                <p:cNvSpPr>
                  <a:spLocks noChangeShapeType="1"/>
                </p:cNvSpPr>
                <p:nvPr/>
              </p:nvSpPr>
              <p:spPr bwMode="auto">
                <a:xfrm flipH="1" flipV="1">
                  <a:off x="3625851" y="3892550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0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3625851" y="3892550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1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638551" y="3827463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2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3595688" y="3870325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3" name="Line 203"/>
                <p:cNvSpPr>
                  <a:spLocks noChangeShapeType="1"/>
                </p:cNvSpPr>
                <p:nvPr/>
              </p:nvSpPr>
              <p:spPr bwMode="auto">
                <a:xfrm flipH="1" flipV="1">
                  <a:off x="3606801" y="38385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4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3606801" y="3838575"/>
                  <a:ext cx="61913" cy="61912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5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3622676" y="3981450"/>
                  <a:ext cx="1588" cy="857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6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579813" y="4024313"/>
                  <a:ext cx="85725" cy="1587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7" name="Line 208"/>
                <p:cNvSpPr>
                  <a:spLocks noChangeShapeType="1"/>
                </p:cNvSpPr>
                <p:nvPr/>
              </p:nvSpPr>
              <p:spPr bwMode="auto">
                <a:xfrm flipH="1" flipV="1">
                  <a:off x="3592513" y="3994150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8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3592513" y="3994150"/>
                  <a:ext cx="61913" cy="60325"/>
                </a:xfrm>
                <a:prstGeom prst="line">
                  <a:avLst/>
                </a:prstGeom>
                <a:noFill/>
                <a:ln w="12700">
                  <a:solidFill>
                    <a:srgbClr val="FF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2079" name="Rectangle 218"/>
                <p:cNvSpPr>
                  <a:spLocks noChangeArrowheads="1"/>
                </p:cNvSpPr>
                <p:nvPr/>
              </p:nvSpPr>
              <p:spPr bwMode="auto">
                <a:xfrm>
                  <a:off x="3469363" y="4261894"/>
                  <a:ext cx="1602262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FF"/>
                      </a:solidFill>
                      <a:cs typeface="Arial" charset="0"/>
                    </a:rPr>
                    <a:t>Background Population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2080" name="Rectangle 220"/>
                <p:cNvSpPr>
                  <a:spLocks noChangeArrowheads="1"/>
                </p:cNvSpPr>
                <p:nvPr/>
              </p:nvSpPr>
              <p:spPr bwMode="auto">
                <a:xfrm>
                  <a:off x="4340704" y="3625002"/>
                  <a:ext cx="1448368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FF8000"/>
                      </a:solidFill>
                      <a:cs typeface="Arial" charset="0"/>
                    </a:rPr>
                    <a:t>Soils Showing Mixing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2081" name="Rectangle 219"/>
                <p:cNvSpPr>
                  <a:spLocks noChangeArrowheads="1"/>
                </p:cNvSpPr>
                <p:nvPr/>
              </p:nvSpPr>
              <p:spPr bwMode="auto">
                <a:xfrm>
                  <a:off x="6031025" y="2320562"/>
                  <a:ext cx="460554" cy="430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FF3300"/>
                      </a:solidFill>
                      <a:cs typeface="Arial" charset="0"/>
                    </a:rPr>
                    <a:t>Target </a:t>
                  </a:r>
                </a:p>
                <a:p>
                  <a:r>
                    <a:rPr lang="en-US" sz="1400" b="1">
                      <a:solidFill>
                        <a:srgbClr val="FF3300"/>
                      </a:solidFill>
                      <a:cs typeface="Arial" charset="0"/>
                    </a:rPr>
                    <a:t>(HYC)</a:t>
                  </a:r>
                  <a:endParaRPr lang="en-US" sz="1400">
                    <a:cs typeface="Arial" charset="0"/>
                  </a:endParaRPr>
                </a:p>
              </p:txBody>
            </p:sp>
            <p:grpSp>
              <p:nvGrpSpPr>
                <p:cNvPr id="5" name="Group 252"/>
                <p:cNvGrpSpPr>
                  <a:grpSpLocks/>
                </p:cNvGrpSpPr>
                <p:nvPr/>
              </p:nvGrpSpPr>
              <p:grpSpPr bwMode="auto">
                <a:xfrm>
                  <a:off x="3339815" y="2054165"/>
                  <a:ext cx="2910965" cy="1867754"/>
                  <a:chOff x="3130265" y="1616015"/>
                  <a:chExt cx="2910965" cy="1867754"/>
                </a:xfrm>
              </p:grpSpPr>
              <p:cxnSp>
                <p:nvCxnSpPr>
                  <p:cNvPr id="229" name="Straight Connector 228"/>
                  <p:cNvCxnSpPr/>
                  <p:nvPr/>
                </p:nvCxnSpPr>
                <p:spPr>
                  <a:xfrm flipH="1">
                    <a:off x="3130631" y="1616403"/>
                    <a:ext cx="2873460" cy="180452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>
                    <a:off x="3130631" y="3419342"/>
                    <a:ext cx="39689" cy="6507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4568949" y="2522634"/>
                    <a:ext cx="38101" cy="666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6000916" y="1625925"/>
                    <a:ext cx="39689" cy="6507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3413214" y="3252698"/>
                    <a:ext cx="39689" cy="650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5710395" y="1808442"/>
                    <a:ext cx="39688" cy="666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5434162" y="1979848"/>
                    <a:ext cx="39688" cy="666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5149991" y="2160777"/>
                    <a:ext cx="38101" cy="666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>
                    <a:off x="4854707" y="2340118"/>
                    <a:ext cx="38101" cy="6507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>
                    <a:off x="3718023" y="3051136"/>
                    <a:ext cx="39689" cy="666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/>
                  <p:cNvCxnSpPr/>
                  <p:nvPr/>
                </p:nvCxnSpPr>
                <p:spPr>
                  <a:xfrm>
                    <a:off x="4006957" y="2873382"/>
                    <a:ext cx="38101" cy="6507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>
                    <a:off x="4278428" y="2698801"/>
                    <a:ext cx="38101" cy="6665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" name="Group 272"/>
              <p:cNvGrpSpPr>
                <a:grpSpLocks/>
              </p:cNvGrpSpPr>
              <p:nvPr/>
            </p:nvGrpSpPr>
            <p:grpSpPr bwMode="auto">
              <a:xfrm>
                <a:off x="366526" y="2040027"/>
                <a:ext cx="1490886" cy="1570115"/>
                <a:chOff x="366526" y="2040027"/>
                <a:chExt cx="1490886" cy="1570115"/>
              </a:xfrm>
            </p:grpSpPr>
            <p:sp>
              <p:nvSpPr>
                <p:cNvPr id="121870" name="Rectangle 36"/>
                <p:cNvSpPr>
                  <a:spLocks noChangeArrowheads="1"/>
                </p:cNvSpPr>
                <p:nvPr/>
              </p:nvSpPr>
              <p:spPr bwMode="auto">
                <a:xfrm>
                  <a:off x="400142" y="2040027"/>
                  <a:ext cx="1344609" cy="2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  <a:cs typeface="Arial" charset="0"/>
                    </a:rPr>
                    <a:t>Analytical Precision</a:t>
                  </a: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21871" name="Freeform 37"/>
                <p:cNvSpPr>
                  <a:spLocks/>
                </p:cNvSpPr>
                <p:nvPr/>
              </p:nvSpPr>
              <p:spPr bwMode="auto">
                <a:xfrm>
                  <a:off x="1389064" y="2296319"/>
                  <a:ext cx="28575" cy="66675"/>
                </a:xfrm>
                <a:custGeom>
                  <a:avLst/>
                  <a:gdLst>
                    <a:gd name="T0" fmla="*/ 28575 w 18"/>
                    <a:gd name="T1" fmla="*/ 1588 h 42"/>
                    <a:gd name="T2" fmla="*/ 28575 w 18"/>
                    <a:gd name="T3" fmla="*/ 3175 h 42"/>
                    <a:gd name="T4" fmla="*/ 28575 w 18"/>
                    <a:gd name="T5" fmla="*/ 4762 h 42"/>
                    <a:gd name="T6" fmla="*/ 28575 w 18"/>
                    <a:gd name="T7" fmla="*/ 6350 h 42"/>
                    <a:gd name="T8" fmla="*/ 28575 w 18"/>
                    <a:gd name="T9" fmla="*/ 9525 h 42"/>
                    <a:gd name="T10" fmla="*/ 28575 w 18"/>
                    <a:gd name="T11" fmla="*/ 12700 h 42"/>
                    <a:gd name="T12" fmla="*/ 26988 w 18"/>
                    <a:gd name="T13" fmla="*/ 17462 h 42"/>
                    <a:gd name="T14" fmla="*/ 25400 w 18"/>
                    <a:gd name="T15" fmla="*/ 22225 h 42"/>
                    <a:gd name="T16" fmla="*/ 22225 w 18"/>
                    <a:gd name="T17" fmla="*/ 30163 h 42"/>
                    <a:gd name="T18" fmla="*/ 12700 w 18"/>
                    <a:gd name="T19" fmla="*/ 52388 h 42"/>
                    <a:gd name="T20" fmla="*/ 9525 w 18"/>
                    <a:gd name="T21" fmla="*/ 58738 h 42"/>
                    <a:gd name="T22" fmla="*/ 7937 w 18"/>
                    <a:gd name="T23" fmla="*/ 61913 h 42"/>
                    <a:gd name="T24" fmla="*/ 6350 w 18"/>
                    <a:gd name="T25" fmla="*/ 63500 h 42"/>
                    <a:gd name="T26" fmla="*/ 4762 w 18"/>
                    <a:gd name="T27" fmla="*/ 65088 h 42"/>
                    <a:gd name="T28" fmla="*/ 3175 w 18"/>
                    <a:gd name="T29" fmla="*/ 66675 h 42"/>
                    <a:gd name="T30" fmla="*/ 1588 w 18"/>
                    <a:gd name="T31" fmla="*/ 66675 h 42"/>
                    <a:gd name="T32" fmla="*/ 1588 w 18"/>
                    <a:gd name="T33" fmla="*/ 66675 h 42"/>
                    <a:gd name="T34" fmla="*/ 1588 w 18"/>
                    <a:gd name="T35" fmla="*/ 66675 h 42"/>
                    <a:gd name="T36" fmla="*/ 0 w 18"/>
                    <a:gd name="T37" fmla="*/ 65088 h 42"/>
                    <a:gd name="T38" fmla="*/ 0 w 18"/>
                    <a:gd name="T39" fmla="*/ 63500 h 42"/>
                    <a:gd name="T40" fmla="*/ 0 w 18"/>
                    <a:gd name="T41" fmla="*/ 61913 h 42"/>
                    <a:gd name="T42" fmla="*/ 0 w 18"/>
                    <a:gd name="T43" fmla="*/ 60325 h 42"/>
                    <a:gd name="T44" fmla="*/ 1588 w 18"/>
                    <a:gd name="T45" fmla="*/ 57150 h 42"/>
                    <a:gd name="T46" fmla="*/ 1588 w 18"/>
                    <a:gd name="T47" fmla="*/ 53975 h 42"/>
                    <a:gd name="T48" fmla="*/ 3175 w 18"/>
                    <a:gd name="T49" fmla="*/ 50800 h 42"/>
                    <a:gd name="T50" fmla="*/ 4762 w 18"/>
                    <a:gd name="T51" fmla="*/ 44450 h 42"/>
                    <a:gd name="T52" fmla="*/ 7937 w 18"/>
                    <a:gd name="T53" fmla="*/ 36512 h 42"/>
                    <a:gd name="T54" fmla="*/ 15875 w 18"/>
                    <a:gd name="T55" fmla="*/ 15875 h 42"/>
                    <a:gd name="T56" fmla="*/ 19050 w 18"/>
                    <a:gd name="T57" fmla="*/ 9525 h 42"/>
                    <a:gd name="T58" fmla="*/ 22225 w 18"/>
                    <a:gd name="T59" fmla="*/ 6350 h 42"/>
                    <a:gd name="T60" fmla="*/ 23812 w 18"/>
                    <a:gd name="T61" fmla="*/ 3175 h 42"/>
                    <a:gd name="T62" fmla="*/ 25400 w 18"/>
                    <a:gd name="T63" fmla="*/ 1588 h 42"/>
                    <a:gd name="T64" fmla="*/ 26988 w 18"/>
                    <a:gd name="T65" fmla="*/ 1588 h 42"/>
                    <a:gd name="T66" fmla="*/ 26988 w 18"/>
                    <a:gd name="T67" fmla="*/ 1588 h 42"/>
                    <a:gd name="T68" fmla="*/ 28575 w 18"/>
                    <a:gd name="T69" fmla="*/ 1588 h 42"/>
                    <a:gd name="T70" fmla="*/ 28575 w 18"/>
                    <a:gd name="T71" fmla="*/ 1588 h 4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"/>
                    <a:gd name="T109" fmla="*/ 0 h 42"/>
                    <a:gd name="T110" fmla="*/ 18 w 18"/>
                    <a:gd name="T111" fmla="*/ 42 h 4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" h="42">
                      <a:moveTo>
                        <a:pt x="18" y="1"/>
                      </a:moveTo>
                      <a:lnTo>
                        <a:pt x="18" y="1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8" y="8"/>
                      </a:lnTo>
                      <a:lnTo>
                        <a:pt x="17" y="10"/>
                      </a:ln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6" y="14"/>
                      </a:lnTo>
                      <a:lnTo>
                        <a:pt x="15" y="16"/>
                      </a:lnTo>
                      <a:lnTo>
                        <a:pt x="14" y="19"/>
                      </a:lnTo>
                      <a:lnTo>
                        <a:pt x="11" y="26"/>
                      </a:lnTo>
                      <a:lnTo>
                        <a:pt x="8" y="33"/>
                      </a:lnTo>
                      <a:lnTo>
                        <a:pt x="7" y="35"/>
                      </a:lnTo>
                      <a:lnTo>
                        <a:pt x="6" y="37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4" y="40"/>
                      </a:lnTo>
                      <a:lnTo>
                        <a:pt x="3" y="41"/>
                      </a:ln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0" y="41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10"/>
                      </a:lnTo>
                      <a:lnTo>
                        <a:pt x="11" y="8"/>
                      </a:lnTo>
                      <a:lnTo>
                        <a:pt x="12" y="6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1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21872" name="Freeform 38"/>
                <p:cNvSpPr>
                  <a:spLocks/>
                </p:cNvSpPr>
                <p:nvPr/>
              </p:nvSpPr>
              <p:spPr bwMode="auto">
                <a:xfrm>
                  <a:off x="1043781" y="2316163"/>
                  <a:ext cx="1588" cy="4762"/>
                </a:xfrm>
                <a:custGeom>
                  <a:avLst/>
                  <a:gdLst>
                    <a:gd name="T0" fmla="*/ 1588 w 1"/>
                    <a:gd name="T1" fmla="*/ 0 h 3"/>
                    <a:gd name="T2" fmla="*/ 1588 w 1"/>
                    <a:gd name="T3" fmla="*/ 0 h 3"/>
                    <a:gd name="T4" fmla="*/ 1588 w 1"/>
                    <a:gd name="T5" fmla="*/ 0 h 3"/>
                    <a:gd name="T6" fmla="*/ 1588 w 1"/>
                    <a:gd name="T7" fmla="*/ 0 h 3"/>
                    <a:gd name="T8" fmla="*/ 1588 w 1"/>
                    <a:gd name="T9" fmla="*/ 1587 h 3"/>
                    <a:gd name="T10" fmla="*/ 1588 w 1"/>
                    <a:gd name="T11" fmla="*/ 1587 h 3"/>
                    <a:gd name="T12" fmla="*/ 1588 w 1"/>
                    <a:gd name="T13" fmla="*/ 1587 h 3"/>
                    <a:gd name="T14" fmla="*/ 1588 w 1"/>
                    <a:gd name="T15" fmla="*/ 1587 h 3"/>
                    <a:gd name="T16" fmla="*/ 1588 w 1"/>
                    <a:gd name="T17" fmla="*/ 3175 h 3"/>
                    <a:gd name="T18" fmla="*/ 0 w 1"/>
                    <a:gd name="T19" fmla="*/ 4762 h 3"/>
                    <a:gd name="T20" fmla="*/ 0 w 1"/>
                    <a:gd name="T21" fmla="*/ 4762 h 3"/>
                    <a:gd name="T22" fmla="*/ 0 w 1"/>
                    <a:gd name="T23" fmla="*/ 4762 h 3"/>
                    <a:gd name="T24" fmla="*/ 0 w 1"/>
                    <a:gd name="T25" fmla="*/ 4762 h 3"/>
                    <a:gd name="T26" fmla="*/ 0 w 1"/>
                    <a:gd name="T27" fmla="*/ 4762 h 3"/>
                    <a:gd name="T28" fmla="*/ 0 w 1"/>
                    <a:gd name="T29" fmla="*/ 4762 h 3"/>
                    <a:gd name="T30" fmla="*/ 0 w 1"/>
                    <a:gd name="T31" fmla="*/ 4762 h 3"/>
                    <a:gd name="T32" fmla="*/ 0 w 1"/>
                    <a:gd name="T33" fmla="*/ 4762 h 3"/>
                    <a:gd name="T34" fmla="*/ 0 w 1"/>
                    <a:gd name="T35" fmla="*/ 4762 h 3"/>
                    <a:gd name="T36" fmla="*/ 0 w 1"/>
                    <a:gd name="T37" fmla="*/ 4762 h 3"/>
                    <a:gd name="T38" fmla="*/ 0 w 1"/>
                    <a:gd name="T39" fmla="*/ 4762 h 3"/>
                    <a:gd name="T40" fmla="*/ 0 w 1"/>
                    <a:gd name="T41" fmla="*/ 4762 h 3"/>
                    <a:gd name="T42" fmla="*/ 0 w 1"/>
                    <a:gd name="T43" fmla="*/ 3175 h 3"/>
                    <a:gd name="T44" fmla="*/ 0 w 1"/>
                    <a:gd name="T45" fmla="*/ 3175 h 3"/>
                    <a:gd name="T46" fmla="*/ 0 w 1"/>
                    <a:gd name="T47" fmla="*/ 3175 h 3"/>
                    <a:gd name="T48" fmla="*/ 0 w 1"/>
                    <a:gd name="T49" fmla="*/ 3175 h 3"/>
                    <a:gd name="T50" fmla="*/ 0 w 1"/>
                    <a:gd name="T51" fmla="*/ 1587 h 3"/>
                    <a:gd name="T52" fmla="*/ 0 w 1"/>
                    <a:gd name="T53" fmla="*/ 1587 h 3"/>
                    <a:gd name="T54" fmla="*/ 0 w 1"/>
                    <a:gd name="T55" fmla="*/ 0 h 3"/>
                    <a:gd name="T56" fmla="*/ 0 w 1"/>
                    <a:gd name="T57" fmla="*/ 0 h 3"/>
                    <a:gd name="T58" fmla="*/ 0 w 1"/>
                    <a:gd name="T59" fmla="*/ 0 h 3"/>
                    <a:gd name="T60" fmla="*/ 1588 w 1"/>
                    <a:gd name="T61" fmla="*/ 0 h 3"/>
                    <a:gd name="T62" fmla="*/ 1588 w 1"/>
                    <a:gd name="T63" fmla="*/ 0 h 3"/>
                    <a:gd name="T64" fmla="*/ 1588 w 1"/>
                    <a:gd name="T65" fmla="*/ 0 h 3"/>
                    <a:gd name="T66" fmla="*/ 1588 w 1"/>
                    <a:gd name="T67" fmla="*/ 0 h 3"/>
                    <a:gd name="T68" fmla="*/ 1588 w 1"/>
                    <a:gd name="T69" fmla="*/ 0 h 3"/>
                    <a:gd name="T70" fmla="*/ 1588 w 1"/>
                    <a:gd name="T71" fmla="*/ 0 h 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"/>
                    <a:gd name="T109" fmla="*/ 0 h 3"/>
                    <a:gd name="T110" fmla="*/ 1 w 1"/>
                    <a:gd name="T111" fmla="*/ 3 h 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 rot="1148905">
                  <a:off x="1666906" y="2279921"/>
                  <a:ext cx="190506" cy="687213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AU"/>
                </a:p>
              </p:txBody>
            </p:sp>
            <p:sp>
              <p:nvSpPr>
                <p:cNvPr id="121874" name="TextBox 264"/>
                <p:cNvSpPr txBox="1">
                  <a:spLocks noChangeArrowheads="1"/>
                </p:cNvSpPr>
                <p:nvPr/>
              </p:nvSpPr>
              <p:spPr bwMode="auto">
                <a:xfrm>
                  <a:off x="366526" y="2500646"/>
                  <a:ext cx="614388" cy="523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cs typeface="Arial" charset="0"/>
                    </a:rPr>
                    <a:t>MC-</a:t>
                  </a:r>
                </a:p>
                <a:p>
                  <a:pPr algn="ctr"/>
                  <a:r>
                    <a:rPr lang="en-US" sz="1400" b="1">
                      <a:cs typeface="Arial" charset="0"/>
                    </a:rPr>
                    <a:t>ICPMS</a:t>
                  </a:r>
                  <a:endParaRPr lang="en-AU" sz="1400" b="1">
                    <a:cs typeface="Arial" charset="0"/>
                  </a:endParaRPr>
                </a:p>
              </p:txBody>
            </p:sp>
            <p:sp>
              <p:nvSpPr>
                <p:cNvPr id="121875" name="TextBox 265"/>
                <p:cNvSpPr txBox="1">
                  <a:spLocks noChangeArrowheads="1"/>
                </p:cNvSpPr>
                <p:nvPr/>
              </p:nvSpPr>
              <p:spPr bwMode="auto">
                <a:xfrm>
                  <a:off x="1020745" y="2560359"/>
                  <a:ext cx="519685" cy="307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cs typeface="Arial" charset="0"/>
                    </a:rPr>
                    <a:t>TIMS</a:t>
                  </a:r>
                  <a:endParaRPr lang="en-AU" sz="1400" b="1">
                    <a:cs typeface="Arial" charset="0"/>
                  </a:endParaRPr>
                </a:p>
              </p:txBody>
            </p:sp>
            <p:sp>
              <p:nvSpPr>
                <p:cNvPr id="121876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1087130" y="3087056"/>
                  <a:ext cx="766741" cy="5230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cs typeface="Arial" charset="0"/>
                    </a:rPr>
                    <a:t>What  is </a:t>
                  </a:r>
                </a:p>
                <a:p>
                  <a:pPr algn="ctr"/>
                  <a:r>
                    <a:rPr lang="en-US" sz="1400" b="1">
                      <a:cs typeface="Arial" charset="0"/>
                    </a:rPr>
                    <a:t>needed?</a:t>
                  </a:r>
                  <a:endParaRPr lang="en-AU" sz="1400" b="1">
                    <a:cs typeface="Arial" charset="0"/>
                  </a:endParaRPr>
                </a:p>
              </p:txBody>
            </p:sp>
            <p:cxnSp>
              <p:nvCxnSpPr>
                <p:cNvPr id="269" name="Straight Arrow Connector 268"/>
                <p:cNvCxnSpPr/>
                <p:nvPr/>
              </p:nvCxnSpPr>
              <p:spPr>
                <a:xfrm flipV="1">
                  <a:off x="749304" y="2344992"/>
                  <a:ext cx="266708" cy="169819"/>
                </a:xfrm>
                <a:prstGeom prst="straightConnector1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1862" name="Rectangle 15"/>
            <p:cNvSpPr>
              <a:spLocks noChangeArrowheads="1"/>
            </p:cNvSpPr>
            <p:nvPr/>
          </p:nvSpPr>
          <p:spPr bwMode="auto">
            <a:xfrm>
              <a:off x="5715981" y="1865690"/>
              <a:ext cx="374374" cy="2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cs typeface="Arial" charset="0"/>
                </a:rPr>
                <a:t>100%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121863" name="Rectangle 15"/>
            <p:cNvSpPr>
              <a:spLocks noChangeArrowheads="1"/>
            </p:cNvSpPr>
            <p:nvPr/>
          </p:nvSpPr>
          <p:spPr bwMode="auto">
            <a:xfrm>
              <a:off x="4393077" y="2729813"/>
              <a:ext cx="290029" cy="2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cs typeface="Arial" charset="0"/>
                </a:rPr>
                <a:t>50%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121864" name="Rectangle 15"/>
            <p:cNvSpPr>
              <a:spLocks noChangeArrowheads="1"/>
            </p:cNvSpPr>
            <p:nvPr/>
          </p:nvSpPr>
          <p:spPr bwMode="auto">
            <a:xfrm>
              <a:off x="3060745" y="3617505"/>
              <a:ext cx="205684" cy="2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cs typeface="Arial" charset="0"/>
                </a:rPr>
                <a:t>0%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121865" name="Rectangle 218"/>
            <p:cNvSpPr>
              <a:spLocks noChangeArrowheads="1"/>
            </p:cNvSpPr>
            <p:nvPr/>
          </p:nvSpPr>
          <p:spPr bwMode="auto">
            <a:xfrm rot="19772285">
              <a:off x="3476421" y="2481826"/>
              <a:ext cx="1771188" cy="2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cs typeface="Arial" charset="0"/>
                </a:rPr>
                <a:t>Percent Target Population</a:t>
              </a:r>
              <a:endParaRPr lang="en-US" sz="1400" dirty="0">
                <a:cs typeface="Arial" charset="0"/>
              </a:endParaRPr>
            </a:p>
          </p:txBody>
        </p:sp>
        <p:cxnSp>
          <p:nvCxnSpPr>
            <p:cNvPr id="255" name="Straight Arrow Connector 254"/>
            <p:cNvCxnSpPr>
              <a:stCxn id="121875" idx="0"/>
            </p:cNvCxnSpPr>
            <p:nvPr/>
          </p:nvCxnSpPr>
          <p:spPr>
            <a:xfrm flipV="1">
              <a:off x="1280587" y="2389431"/>
              <a:ext cx="105323" cy="17092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flipV="1">
              <a:off x="1573242" y="2975069"/>
              <a:ext cx="58739" cy="1714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860" name="Title 2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precision do we need?</a:t>
            </a:r>
            <a:endParaRPr lang="en-A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Footer Placeholder 2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  <p:sp>
        <p:nvSpPr>
          <p:cNvPr id="240" name="TextBox 239"/>
          <p:cNvSpPr txBox="1"/>
          <p:nvPr/>
        </p:nvSpPr>
        <p:spPr>
          <a:xfrm>
            <a:off x="0" y="4661648"/>
            <a:ext cx="81920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Precision of 1%  would represent: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2.5%  of the total expected range of data for </a:t>
            </a:r>
            <a:r>
              <a:rPr lang="en-US" sz="2400" dirty="0" err="1" smtClean="0"/>
              <a:t>Archaean</a:t>
            </a:r>
            <a:r>
              <a:rPr lang="en-US" sz="2400" dirty="0" smtClean="0"/>
              <a:t> soils,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5% of the total expected range for Proterozoic soils,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17%  of the total expected range for </a:t>
            </a:r>
            <a:r>
              <a:rPr lang="en-US" sz="2400" dirty="0" err="1" smtClean="0"/>
              <a:t>Palaeozoic</a:t>
            </a:r>
            <a:r>
              <a:rPr lang="en-US" sz="2400" dirty="0" smtClean="0"/>
              <a:t> soils.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Isotopes – What we need to do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develop a robust exploration technology we need to:</a:t>
            </a:r>
          </a:p>
          <a:p>
            <a:pPr lvl="1"/>
            <a:r>
              <a:rPr lang="en-US" b="1" dirty="0" smtClean="0"/>
              <a:t>Reduce cost of analyses – very large datasets with lower precision rather than small datasets with high </a:t>
            </a:r>
            <a:r>
              <a:rPr lang="en-US" b="1" dirty="0" smtClean="0"/>
              <a:t>precision , &lt;$50 per sample</a:t>
            </a:r>
            <a:endParaRPr lang="en-US" b="1" dirty="0" smtClean="0"/>
          </a:p>
          <a:p>
            <a:pPr lvl="1"/>
            <a:r>
              <a:rPr lang="en-US" b="1" dirty="0" smtClean="0"/>
              <a:t>Undertake case histories to  validate the technique in greenfields terrains – minimal to no drilling – no mining.</a:t>
            </a:r>
          </a:p>
          <a:p>
            <a:pPr lvl="1"/>
            <a:endParaRPr lang="en-A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SMEDG 26 June 2013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4" name="Rectangle 154"/>
          <p:cNvSpPr>
            <a:spLocks noGrp="1" noChangeArrowheads="1"/>
          </p:cNvSpPr>
          <p:nvPr>
            <p:ph type="title"/>
          </p:nvPr>
        </p:nvSpPr>
        <p:spPr>
          <a:xfrm>
            <a:off x="1209014" y="0"/>
            <a:ext cx="7800975" cy="935038"/>
          </a:xfrm>
        </p:spPr>
        <p:txBody>
          <a:bodyPr/>
          <a:lstStyle/>
          <a:p>
            <a:r>
              <a:rPr lang="en-AU" b="1" dirty="0"/>
              <a:t>The Growth Curve Concept</a:t>
            </a:r>
          </a:p>
        </p:txBody>
      </p:sp>
      <p:sp>
        <p:nvSpPr>
          <p:cNvPr id="419996" name="Text Box 156"/>
          <p:cNvSpPr txBox="1">
            <a:spLocks noChangeArrowheads="1"/>
          </p:cNvSpPr>
          <p:nvPr/>
        </p:nvSpPr>
        <p:spPr bwMode="auto">
          <a:xfrm>
            <a:off x="4261644" y="4087814"/>
            <a:ext cx="4314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chemeClr val="accent1"/>
                </a:solidFill>
              </a:rPr>
              <a:t>Simple (unrealistic) Single Stage Model</a:t>
            </a:r>
          </a:p>
        </p:txBody>
      </p:sp>
      <p:sp>
        <p:nvSpPr>
          <p:cNvPr id="419999" name="Rectangle 159"/>
          <p:cNvSpPr>
            <a:spLocks noChangeArrowheads="1"/>
          </p:cNvSpPr>
          <p:nvPr/>
        </p:nvSpPr>
        <p:spPr bwMode="auto">
          <a:xfrm>
            <a:off x="890852" y="1316038"/>
            <a:ext cx="867462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AU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Growth Curve</a:t>
            </a:r>
            <a:r>
              <a:rPr lang="en-A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: Co-variation through geological time of a pair of Pb isotope ratios assuming a common, U/Pb ()</a:t>
            </a:r>
          </a:p>
        </p:txBody>
      </p:sp>
      <p:grpSp>
        <p:nvGrpSpPr>
          <p:cNvPr id="2" name="Group 161"/>
          <p:cNvGrpSpPr>
            <a:grpSpLocks noChangeAspect="1"/>
          </p:cNvGrpSpPr>
          <p:nvPr/>
        </p:nvGrpSpPr>
        <p:grpSpPr bwMode="auto">
          <a:xfrm>
            <a:off x="1307042" y="2032001"/>
            <a:ext cx="7056306" cy="4056063"/>
            <a:chOff x="856" y="1360"/>
            <a:chExt cx="4103" cy="2555"/>
          </a:xfrm>
        </p:grpSpPr>
        <p:sp>
          <p:nvSpPr>
            <p:cNvPr id="420000" name="AutoShape 160"/>
            <p:cNvSpPr>
              <a:spLocks noChangeAspect="1" noChangeArrowheads="1" noTextEdit="1"/>
            </p:cNvSpPr>
            <p:nvPr/>
          </p:nvSpPr>
          <p:spPr bwMode="auto">
            <a:xfrm>
              <a:off x="856" y="1360"/>
              <a:ext cx="4103" cy="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02" name="Freeform 162"/>
            <p:cNvSpPr>
              <a:spLocks/>
            </p:cNvSpPr>
            <p:nvPr/>
          </p:nvSpPr>
          <p:spPr bwMode="auto">
            <a:xfrm>
              <a:off x="1390" y="1442"/>
              <a:ext cx="3434" cy="2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43"/>
                </a:cxn>
                <a:cxn ang="0">
                  <a:pos x="6869" y="4143"/>
                </a:cxn>
              </a:cxnLst>
              <a:rect l="0" t="0" r="r" b="b"/>
              <a:pathLst>
                <a:path w="6869" h="4143">
                  <a:moveTo>
                    <a:pt x="0" y="0"/>
                  </a:moveTo>
                  <a:lnTo>
                    <a:pt x="0" y="4143"/>
                  </a:lnTo>
                  <a:lnTo>
                    <a:pt x="6869" y="4143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03" name="Rectangle 163"/>
            <p:cNvSpPr>
              <a:spLocks noChangeArrowheads="1"/>
            </p:cNvSpPr>
            <p:nvPr/>
          </p:nvSpPr>
          <p:spPr bwMode="auto">
            <a:xfrm>
              <a:off x="2803" y="3730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900" b="1">
                  <a:solidFill>
                    <a:srgbClr val="000000"/>
                  </a:solidFill>
                </a:rPr>
                <a:t>206</a:t>
              </a:r>
              <a:endParaRPr lang="en-AU"/>
            </a:p>
          </p:txBody>
        </p:sp>
        <p:sp>
          <p:nvSpPr>
            <p:cNvPr id="420004" name="Rectangle 164"/>
            <p:cNvSpPr>
              <a:spLocks noChangeArrowheads="1"/>
            </p:cNvSpPr>
            <p:nvPr/>
          </p:nvSpPr>
          <p:spPr bwMode="auto">
            <a:xfrm>
              <a:off x="3124" y="3730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900" b="1">
                  <a:solidFill>
                    <a:srgbClr val="000000"/>
                  </a:solidFill>
                </a:rPr>
                <a:t>204</a:t>
              </a:r>
              <a:endParaRPr lang="en-AU"/>
            </a:p>
          </p:txBody>
        </p:sp>
        <p:sp>
          <p:nvSpPr>
            <p:cNvPr id="420005" name="Rectangle 165"/>
            <p:cNvSpPr>
              <a:spLocks noChangeArrowheads="1"/>
            </p:cNvSpPr>
            <p:nvPr/>
          </p:nvSpPr>
          <p:spPr bwMode="auto">
            <a:xfrm>
              <a:off x="2921" y="3713"/>
              <a:ext cx="18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700" b="1">
                  <a:solidFill>
                    <a:srgbClr val="000000"/>
                  </a:solidFill>
                </a:rPr>
                <a:t>Pb/</a:t>
              </a:r>
              <a:endParaRPr lang="en-AU"/>
            </a:p>
          </p:txBody>
        </p:sp>
        <p:sp>
          <p:nvSpPr>
            <p:cNvPr id="420006" name="Rectangle 166"/>
            <p:cNvSpPr>
              <a:spLocks noChangeArrowheads="1"/>
            </p:cNvSpPr>
            <p:nvPr/>
          </p:nvSpPr>
          <p:spPr bwMode="auto">
            <a:xfrm>
              <a:off x="3243" y="3713"/>
              <a:ext cx="13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700" b="1">
                  <a:solidFill>
                    <a:srgbClr val="000000"/>
                  </a:solidFill>
                </a:rPr>
                <a:t>Pb</a:t>
              </a:r>
              <a:endParaRPr lang="en-AU"/>
            </a:p>
          </p:txBody>
        </p:sp>
        <p:grpSp>
          <p:nvGrpSpPr>
            <p:cNvPr id="3" name="Group 169"/>
            <p:cNvGrpSpPr>
              <a:grpSpLocks/>
            </p:cNvGrpSpPr>
            <p:nvPr/>
          </p:nvGrpSpPr>
          <p:grpSpPr bwMode="auto">
            <a:xfrm>
              <a:off x="889" y="2431"/>
              <a:ext cx="92" cy="431"/>
              <a:chOff x="889" y="2431"/>
              <a:chExt cx="92" cy="431"/>
            </a:xfrm>
          </p:grpSpPr>
          <p:sp>
            <p:nvSpPr>
              <p:cNvPr id="420007" name="Rectangle 167"/>
              <p:cNvSpPr>
                <a:spLocks noChangeArrowheads="1"/>
              </p:cNvSpPr>
              <p:nvPr/>
            </p:nvSpPr>
            <p:spPr bwMode="auto">
              <a:xfrm rot="16200000">
                <a:off x="875" y="2767"/>
                <a:ext cx="109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900" b="1">
                    <a:solidFill>
                      <a:srgbClr val="000000"/>
                    </a:solidFill>
                  </a:rPr>
                  <a:t>207</a:t>
                </a:r>
                <a:endParaRPr lang="en-AU"/>
              </a:p>
            </p:txBody>
          </p:sp>
          <p:sp>
            <p:nvSpPr>
              <p:cNvPr id="420008" name="Rectangle 168"/>
              <p:cNvSpPr>
                <a:spLocks noChangeArrowheads="1"/>
              </p:cNvSpPr>
              <p:nvPr/>
            </p:nvSpPr>
            <p:spPr bwMode="auto">
              <a:xfrm rot="16200000">
                <a:off x="886" y="2445"/>
                <a:ext cx="109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900" b="1">
                    <a:solidFill>
                      <a:srgbClr val="000000"/>
                    </a:solidFill>
                  </a:rPr>
                  <a:t>204</a:t>
                </a:r>
                <a:endParaRPr lang="en-AU"/>
              </a:p>
            </p:txBody>
          </p:sp>
        </p:grpSp>
        <p:sp>
          <p:nvSpPr>
            <p:cNvPr id="420010" name="Rectangle 170"/>
            <p:cNvSpPr>
              <a:spLocks noChangeArrowheads="1"/>
            </p:cNvSpPr>
            <p:nvPr/>
          </p:nvSpPr>
          <p:spPr bwMode="auto">
            <a:xfrm rot="16200000">
              <a:off x="869" y="2571"/>
              <a:ext cx="20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700" b="1">
                  <a:solidFill>
                    <a:srgbClr val="000000"/>
                  </a:solidFill>
                </a:rPr>
                <a:t>Pb/</a:t>
              </a:r>
              <a:endParaRPr lang="en-AU"/>
            </a:p>
          </p:txBody>
        </p:sp>
        <p:sp>
          <p:nvSpPr>
            <p:cNvPr id="420011" name="Rectangle 171"/>
            <p:cNvSpPr>
              <a:spLocks noChangeArrowheads="1"/>
            </p:cNvSpPr>
            <p:nvPr/>
          </p:nvSpPr>
          <p:spPr bwMode="auto">
            <a:xfrm rot="16200000">
              <a:off x="898" y="2268"/>
              <a:ext cx="14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700" b="1">
                  <a:solidFill>
                    <a:srgbClr val="000000"/>
                  </a:solidFill>
                </a:rPr>
                <a:t>Pb</a:t>
              </a:r>
              <a:endParaRPr lang="en-AU"/>
            </a:p>
          </p:txBody>
        </p:sp>
        <p:sp>
          <p:nvSpPr>
            <p:cNvPr id="420012" name="Rectangle 172"/>
            <p:cNvSpPr>
              <a:spLocks noChangeArrowheads="1"/>
            </p:cNvSpPr>
            <p:nvPr/>
          </p:nvSpPr>
          <p:spPr bwMode="auto">
            <a:xfrm>
              <a:off x="1326" y="3532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8.0</a:t>
              </a:r>
              <a:endParaRPr lang="en-AU"/>
            </a:p>
          </p:txBody>
        </p:sp>
        <p:sp>
          <p:nvSpPr>
            <p:cNvPr id="420013" name="Rectangle 173"/>
            <p:cNvSpPr>
              <a:spLocks noChangeArrowheads="1"/>
            </p:cNvSpPr>
            <p:nvPr/>
          </p:nvSpPr>
          <p:spPr bwMode="auto">
            <a:xfrm>
              <a:off x="1790" y="35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10.0</a:t>
              </a:r>
              <a:endParaRPr lang="en-AU"/>
            </a:p>
          </p:txBody>
        </p:sp>
        <p:sp>
          <p:nvSpPr>
            <p:cNvPr id="420014" name="Rectangle 174"/>
            <p:cNvSpPr>
              <a:spLocks noChangeArrowheads="1"/>
            </p:cNvSpPr>
            <p:nvPr/>
          </p:nvSpPr>
          <p:spPr bwMode="auto">
            <a:xfrm>
              <a:off x="2281" y="35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12.0</a:t>
              </a:r>
              <a:endParaRPr lang="en-AU"/>
            </a:p>
          </p:txBody>
        </p:sp>
        <p:sp>
          <p:nvSpPr>
            <p:cNvPr id="420015" name="Rectangle 175"/>
            <p:cNvSpPr>
              <a:spLocks noChangeArrowheads="1"/>
            </p:cNvSpPr>
            <p:nvPr/>
          </p:nvSpPr>
          <p:spPr bwMode="auto">
            <a:xfrm>
              <a:off x="2772" y="35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14.0</a:t>
              </a:r>
              <a:endParaRPr lang="en-AU"/>
            </a:p>
          </p:txBody>
        </p:sp>
        <p:sp>
          <p:nvSpPr>
            <p:cNvPr id="420016" name="Rectangle 176"/>
            <p:cNvSpPr>
              <a:spLocks noChangeArrowheads="1"/>
            </p:cNvSpPr>
            <p:nvPr/>
          </p:nvSpPr>
          <p:spPr bwMode="auto">
            <a:xfrm>
              <a:off x="3262" y="35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16.0</a:t>
              </a:r>
              <a:endParaRPr lang="en-AU"/>
            </a:p>
          </p:txBody>
        </p:sp>
        <p:sp>
          <p:nvSpPr>
            <p:cNvPr id="420017" name="Rectangle 177"/>
            <p:cNvSpPr>
              <a:spLocks noChangeArrowheads="1"/>
            </p:cNvSpPr>
            <p:nvPr/>
          </p:nvSpPr>
          <p:spPr bwMode="auto">
            <a:xfrm>
              <a:off x="3753" y="35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18.0</a:t>
              </a:r>
              <a:endParaRPr lang="en-AU"/>
            </a:p>
          </p:txBody>
        </p:sp>
        <p:sp>
          <p:nvSpPr>
            <p:cNvPr id="420018" name="Rectangle 178"/>
            <p:cNvSpPr>
              <a:spLocks noChangeArrowheads="1"/>
            </p:cNvSpPr>
            <p:nvPr/>
          </p:nvSpPr>
          <p:spPr bwMode="auto">
            <a:xfrm>
              <a:off x="4244" y="35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20.0</a:t>
              </a:r>
              <a:endParaRPr lang="en-AU"/>
            </a:p>
          </p:txBody>
        </p:sp>
        <p:sp>
          <p:nvSpPr>
            <p:cNvPr id="420019" name="Rectangle 179"/>
            <p:cNvSpPr>
              <a:spLocks noChangeArrowheads="1"/>
            </p:cNvSpPr>
            <p:nvPr/>
          </p:nvSpPr>
          <p:spPr bwMode="auto">
            <a:xfrm>
              <a:off x="4734" y="3532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22.0</a:t>
              </a:r>
              <a:endParaRPr lang="en-AU"/>
            </a:p>
          </p:txBody>
        </p:sp>
        <p:sp>
          <p:nvSpPr>
            <p:cNvPr id="420020" name="Rectangle 180"/>
            <p:cNvSpPr>
              <a:spLocks noChangeArrowheads="1"/>
            </p:cNvSpPr>
            <p:nvPr/>
          </p:nvSpPr>
          <p:spPr bwMode="auto">
            <a:xfrm>
              <a:off x="1241" y="3428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8.0</a:t>
              </a:r>
              <a:endParaRPr lang="en-AU"/>
            </a:p>
          </p:txBody>
        </p:sp>
        <p:sp>
          <p:nvSpPr>
            <p:cNvPr id="420021" name="Rectangle 181"/>
            <p:cNvSpPr>
              <a:spLocks noChangeArrowheads="1"/>
            </p:cNvSpPr>
            <p:nvPr/>
          </p:nvSpPr>
          <p:spPr bwMode="auto">
            <a:xfrm>
              <a:off x="1189" y="3051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10.0</a:t>
              </a:r>
              <a:endParaRPr lang="en-AU"/>
            </a:p>
          </p:txBody>
        </p:sp>
        <p:sp>
          <p:nvSpPr>
            <p:cNvPr id="420022" name="Rectangle 182"/>
            <p:cNvSpPr>
              <a:spLocks noChangeArrowheads="1"/>
            </p:cNvSpPr>
            <p:nvPr/>
          </p:nvSpPr>
          <p:spPr bwMode="auto">
            <a:xfrm>
              <a:off x="1189" y="263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12.0</a:t>
              </a:r>
              <a:endParaRPr lang="en-AU"/>
            </a:p>
          </p:txBody>
        </p:sp>
        <p:sp>
          <p:nvSpPr>
            <p:cNvPr id="420023" name="Rectangle 183"/>
            <p:cNvSpPr>
              <a:spLocks noChangeArrowheads="1"/>
            </p:cNvSpPr>
            <p:nvPr/>
          </p:nvSpPr>
          <p:spPr bwMode="auto">
            <a:xfrm>
              <a:off x="1189" y="2221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14.0</a:t>
              </a:r>
              <a:endParaRPr lang="en-AU"/>
            </a:p>
          </p:txBody>
        </p:sp>
        <p:sp>
          <p:nvSpPr>
            <p:cNvPr id="420024" name="Rectangle 184"/>
            <p:cNvSpPr>
              <a:spLocks noChangeArrowheads="1"/>
            </p:cNvSpPr>
            <p:nvPr/>
          </p:nvSpPr>
          <p:spPr bwMode="auto">
            <a:xfrm>
              <a:off x="1189" y="1807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16.0</a:t>
              </a:r>
              <a:endParaRPr lang="en-AU"/>
            </a:p>
          </p:txBody>
        </p:sp>
        <p:sp>
          <p:nvSpPr>
            <p:cNvPr id="420025" name="Rectangle 185"/>
            <p:cNvSpPr>
              <a:spLocks noChangeArrowheads="1"/>
            </p:cNvSpPr>
            <p:nvPr/>
          </p:nvSpPr>
          <p:spPr bwMode="auto">
            <a:xfrm>
              <a:off x="1189" y="1393"/>
              <a:ext cx="1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200" b="1">
                  <a:solidFill>
                    <a:srgbClr val="000000"/>
                  </a:solidFill>
                </a:rPr>
                <a:t>18.0</a:t>
              </a:r>
              <a:endParaRPr lang="en-AU"/>
            </a:p>
          </p:txBody>
        </p:sp>
        <p:sp>
          <p:nvSpPr>
            <p:cNvPr id="420026" name="Line 186"/>
            <p:cNvSpPr>
              <a:spLocks noChangeShapeType="1"/>
            </p:cNvSpPr>
            <p:nvPr/>
          </p:nvSpPr>
          <p:spPr bwMode="auto">
            <a:xfrm flipV="1">
              <a:off x="1390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27" name="Line 187"/>
            <p:cNvSpPr>
              <a:spLocks noChangeShapeType="1"/>
            </p:cNvSpPr>
            <p:nvPr/>
          </p:nvSpPr>
          <p:spPr bwMode="auto">
            <a:xfrm flipV="1">
              <a:off x="1880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28" name="Line 188"/>
            <p:cNvSpPr>
              <a:spLocks noChangeShapeType="1"/>
            </p:cNvSpPr>
            <p:nvPr/>
          </p:nvSpPr>
          <p:spPr bwMode="auto">
            <a:xfrm flipV="1">
              <a:off x="2371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29" name="Line 189"/>
            <p:cNvSpPr>
              <a:spLocks noChangeShapeType="1"/>
            </p:cNvSpPr>
            <p:nvPr/>
          </p:nvSpPr>
          <p:spPr bwMode="auto">
            <a:xfrm flipV="1">
              <a:off x="2862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0" name="Line 190"/>
            <p:cNvSpPr>
              <a:spLocks noChangeShapeType="1"/>
            </p:cNvSpPr>
            <p:nvPr/>
          </p:nvSpPr>
          <p:spPr bwMode="auto">
            <a:xfrm flipV="1">
              <a:off x="3352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1" name="Line 191"/>
            <p:cNvSpPr>
              <a:spLocks noChangeShapeType="1"/>
            </p:cNvSpPr>
            <p:nvPr/>
          </p:nvSpPr>
          <p:spPr bwMode="auto">
            <a:xfrm flipV="1">
              <a:off x="3843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2" name="Line 192"/>
            <p:cNvSpPr>
              <a:spLocks noChangeShapeType="1"/>
            </p:cNvSpPr>
            <p:nvPr/>
          </p:nvSpPr>
          <p:spPr bwMode="auto">
            <a:xfrm flipV="1">
              <a:off x="4334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3" name="Line 193"/>
            <p:cNvSpPr>
              <a:spLocks noChangeShapeType="1"/>
            </p:cNvSpPr>
            <p:nvPr/>
          </p:nvSpPr>
          <p:spPr bwMode="auto">
            <a:xfrm flipV="1">
              <a:off x="4824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4" name="Line 194"/>
            <p:cNvSpPr>
              <a:spLocks noChangeShapeType="1"/>
            </p:cNvSpPr>
            <p:nvPr/>
          </p:nvSpPr>
          <p:spPr bwMode="auto">
            <a:xfrm>
              <a:off x="1390" y="3514"/>
              <a:ext cx="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5" name="Line 195"/>
            <p:cNvSpPr>
              <a:spLocks noChangeShapeType="1"/>
            </p:cNvSpPr>
            <p:nvPr/>
          </p:nvSpPr>
          <p:spPr bwMode="auto">
            <a:xfrm>
              <a:off x="1390" y="3099"/>
              <a:ext cx="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6" name="Line 196"/>
            <p:cNvSpPr>
              <a:spLocks noChangeShapeType="1"/>
            </p:cNvSpPr>
            <p:nvPr/>
          </p:nvSpPr>
          <p:spPr bwMode="auto">
            <a:xfrm>
              <a:off x="1390" y="2685"/>
              <a:ext cx="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7" name="Line 197"/>
            <p:cNvSpPr>
              <a:spLocks noChangeShapeType="1"/>
            </p:cNvSpPr>
            <p:nvPr/>
          </p:nvSpPr>
          <p:spPr bwMode="auto">
            <a:xfrm>
              <a:off x="1390" y="2271"/>
              <a:ext cx="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8" name="Line 198"/>
            <p:cNvSpPr>
              <a:spLocks noChangeShapeType="1"/>
            </p:cNvSpPr>
            <p:nvPr/>
          </p:nvSpPr>
          <p:spPr bwMode="auto">
            <a:xfrm>
              <a:off x="1390" y="1856"/>
              <a:ext cx="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39" name="Line 199"/>
            <p:cNvSpPr>
              <a:spLocks noChangeShapeType="1"/>
            </p:cNvSpPr>
            <p:nvPr/>
          </p:nvSpPr>
          <p:spPr bwMode="auto">
            <a:xfrm>
              <a:off x="1390" y="1442"/>
              <a:ext cx="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0" name="Line 200"/>
            <p:cNvSpPr>
              <a:spLocks noChangeShapeType="1"/>
            </p:cNvSpPr>
            <p:nvPr/>
          </p:nvSpPr>
          <p:spPr bwMode="auto">
            <a:xfrm flipV="1">
              <a:off x="1390" y="3495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1" name="Line 201"/>
            <p:cNvSpPr>
              <a:spLocks noChangeShapeType="1"/>
            </p:cNvSpPr>
            <p:nvPr/>
          </p:nvSpPr>
          <p:spPr bwMode="auto">
            <a:xfrm flipV="1">
              <a:off x="1880" y="3495"/>
              <a:ext cx="1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2" name="Line 202"/>
            <p:cNvSpPr>
              <a:spLocks noChangeShapeType="1"/>
            </p:cNvSpPr>
            <p:nvPr/>
          </p:nvSpPr>
          <p:spPr bwMode="auto">
            <a:xfrm flipV="1">
              <a:off x="2371" y="3495"/>
              <a:ext cx="1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3" name="Line 203"/>
            <p:cNvSpPr>
              <a:spLocks noChangeShapeType="1"/>
            </p:cNvSpPr>
            <p:nvPr/>
          </p:nvSpPr>
          <p:spPr bwMode="auto">
            <a:xfrm flipV="1">
              <a:off x="2862" y="3495"/>
              <a:ext cx="1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4" name="Line 204"/>
            <p:cNvSpPr>
              <a:spLocks noChangeShapeType="1"/>
            </p:cNvSpPr>
            <p:nvPr/>
          </p:nvSpPr>
          <p:spPr bwMode="auto">
            <a:xfrm flipV="1">
              <a:off x="3352" y="3495"/>
              <a:ext cx="1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5" name="Line 205"/>
            <p:cNvSpPr>
              <a:spLocks noChangeShapeType="1"/>
            </p:cNvSpPr>
            <p:nvPr/>
          </p:nvSpPr>
          <p:spPr bwMode="auto">
            <a:xfrm flipV="1">
              <a:off x="3843" y="3495"/>
              <a:ext cx="1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6" name="Line 206"/>
            <p:cNvSpPr>
              <a:spLocks noChangeShapeType="1"/>
            </p:cNvSpPr>
            <p:nvPr/>
          </p:nvSpPr>
          <p:spPr bwMode="auto">
            <a:xfrm flipV="1">
              <a:off x="4334" y="3495"/>
              <a:ext cx="1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7" name="Line 207"/>
            <p:cNvSpPr>
              <a:spLocks noChangeShapeType="1"/>
            </p:cNvSpPr>
            <p:nvPr/>
          </p:nvSpPr>
          <p:spPr bwMode="auto">
            <a:xfrm flipV="1">
              <a:off x="4824" y="3495"/>
              <a:ext cx="1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8" name="Line 208"/>
            <p:cNvSpPr>
              <a:spLocks noChangeShapeType="1"/>
            </p:cNvSpPr>
            <p:nvPr/>
          </p:nvSpPr>
          <p:spPr bwMode="auto">
            <a:xfrm>
              <a:off x="1390" y="3514"/>
              <a:ext cx="2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49" name="Line 209"/>
            <p:cNvSpPr>
              <a:spLocks noChangeShapeType="1"/>
            </p:cNvSpPr>
            <p:nvPr/>
          </p:nvSpPr>
          <p:spPr bwMode="auto">
            <a:xfrm>
              <a:off x="1399" y="3099"/>
              <a:ext cx="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0" name="Line 210"/>
            <p:cNvSpPr>
              <a:spLocks noChangeShapeType="1"/>
            </p:cNvSpPr>
            <p:nvPr/>
          </p:nvSpPr>
          <p:spPr bwMode="auto">
            <a:xfrm>
              <a:off x="1399" y="2685"/>
              <a:ext cx="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1" name="Line 211"/>
            <p:cNvSpPr>
              <a:spLocks noChangeShapeType="1"/>
            </p:cNvSpPr>
            <p:nvPr/>
          </p:nvSpPr>
          <p:spPr bwMode="auto">
            <a:xfrm>
              <a:off x="1399" y="2271"/>
              <a:ext cx="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2" name="Line 212"/>
            <p:cNvSpPr>
              <a:spLocks noChangeShapeType="1"/>
            </p:cNvSpPr>
            <p:nvPr/>
          </p:nvSpPr>
          <p:spPr bwMode="auto">
            <a:xfrm>
              <a:off x="1399" y="1856"/>
              <a:ext cx="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3" name="Line 213"/>
            <p:cNvSpPr>
              <a:spLocks noChangeShapeType="1"/>
            </p:cNvSpPr>
            <p:nvPr/>
          </p:nvSpPr>
          <p:spPr bwMode="auto">
            <a:xfrm>
              <a:off x="1399" y="1442"/>
              <a:ext cx="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4" name="Rectangle 214"/>
            <p:cNvSpPr>
              <a:spLocks noChangeArrowheads="1"/>
            </p:cNvSpPr>
            <p:nvPr/>
          </p:nvSpPr>
          <p:spPr bwMode="auto">
            <a:xfrm>
              <a:off x="2611" y="2149"/>
              <a:ext cx="45" cy="4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5" name="Rectangle 215"/>
            <p:cNvSpPr>
              <a:spLocks noChangeArrowheads="1"/>
            </p:cNvSpPr>
            <p:nvPr/>
          </p:nvSpPr>
          <p:spPr bwMode="auto">
            <a:xfrm>
              <a:off x="2615" y="2146"/>
              <a:ext cx="45" cy="4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6" name="Rectangle 216"/>
            <p:cNvSpPr>
              <a:spLocks noChangeArrowheads="1"/>
            </p:cNvSpPr>
            <p:nvPr/>
          </p:nvSpPr>
          <p:spPr bwMode="auto">
            <a:xfrm>
              <a:off x="2619" y="2143"/>
              <a:ext cx="45" cy="4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7" name="Rectangle 217"/>
            <p:cNvSpPr>
              <a:spLocks noChangeArrowheads="1"/>
            </p:cNvSpPr>
            <p:nvPr/>
          </p:nvSpPr>
          <p:spPr bwMode="auto">
            <a:xfrm>
              <a:off x="2617" y="2145"/>
              <a:ext cx="45" cy="4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8" name="Rectangle 218"/>
            <p:cNvSpPr>
              <a:spLocks noChangeArrowheads="1"/>
            </p:cNvSpPr>
            <p:nvPr/>
          </p:nvSpPr>
          <p:spPr bwMode="auto">
            <a:xfrm>
              <a:off x="2615" y="2147"/>
              <a:ext cx="45" cy="4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59" name="Rectangle 219"/>
            <p:cNvSpPr>
              <a:spLocks noChangeArrowheads="1"/>
            </p:cNvSpPr>
            <p:nvPr/>
          </p:nvSpPr>
          <p:spPr bwMode="auto">
            <a:xfrm>
              <a:off x="2615" y="2148"/>
              <a:ext cx="45" cy="4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0" name="Rectangle 220"/>
            <p:cNvSpPr>
              <a:spLocks noChangeArrowheads="1"/>
            </p:cNvSpPr>
            <p:nvPr/>
          </p:nvSpPr>
          <p:spPr bwMode="auto">
            <a:xfrm>
              <a:off x="2611" y="2149"/>
              <a:ext cx="45" cy="4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1" name="Freeform 221"/>
            <p:cNvSpPr>
              <a:spLocks/>
            </p:cNvSpPr>
            <p:nvPr/>
          </p:nvSpPr>
          <p:spPr bwMode="auto">
            <a:xfrm>
              <a:off x="3353" y="1938"/>
              <a:ext cx="68" cy="67"/>
            </a:xfrm>
            <a:custGeom>
              <a:avLst/>
              <a:gdLst/>
              <a:ahLst/>
              <a:cxnLst>
                <a:cxn ang="0">
                  <a:pos x="135" y="68"/>
                </a:cxn>
                <a:cxn ang="0">
                  <a:pos x="67" y="136"/>
                </a:cxn>
                <a:cxn ang="0">
                  <a:pos x="0" y="68"/>
                </a:cxn>
                <a:cxn ang="0">
                  <a:pos x="67" y="0"/>
                </a:cxn>
                <a:cxn ang="0">
                  <a:pos x="135" y="68"/>
                </a:cxn>
              </a:cxnLst>
              <a:rect l="0" t="0" r="r" b="b"/>
              <a:pathLst>
                <a:path w="135" h="136">
                  <a:moveTo>
                    <a:pt x="135" y="68"/>
                  </a:moveTo>
                  <a:lnTo>
                    <a:pt x="67" y="136"/>
                  </a:lnTo>
                  <a:lnTo>
                    <a:pt x="0" y="68"/>
                  </a:lnTo>
                  <a:lnTo>
                    <a:pt x="67" y="0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2" name="Freeform 222"/>
            <p:cNvSpPr>
              <a:spLocks/>
            </p:cNvSpPr>
            <p:nvPr/>
          </p:nvSpPr>
          <p:spPr bwMode="auto">
            <a:xfrm>
              <a:off x="3356" y="1934"/>
              <a:ext cx="68" cy="68"/>
            </a:xfrm>
            <a:custGeom>
              <a:avLst/>
              <a:gdLst/>
              <a:ahLst/>
              <a:cxnLst>
                <a:cxn ang="0">
                  <a:pos x="136" y="67"/>
                </a:cxn>
                <a:cxn ang="0">
                  <a:pos x="68" y="135"/>
                </a:cxn>
                <a:cxn ang="0">
                  <a:pos x="0" y="67"/>
                </a:cxn>
                <a:cxn ang="0">
                  <a:pos x="68" y="0"/>
                </a:cxn>
                <a:cxn ang="0">
                  <a:pos x="136" y="67"/>
                </a:cxn>
              </a:cxnLst>
              <a:rect l="0" t="0" r="r" b="b"/>
              <a:pathLst>
                <a:path w="136" h="135">
                  <a:moveTo>
                    <a:pt x="136" y="67"/>
                  </a:moveTo>
                  <a:lnTo>
                    <a:pt x="68" y="135"/>
                  </a:lnTo>
                  <a:lnTo>
                    <a:pt x="0" y="67"/>
                  </a:lnTo>
                  <a:lnTo>
                    <a:pt x="68" y="0"/>
                  </a:lnTo>
                  <a:lnTo>
                    <a:pt x="136" y="6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3" name="Freeform 223"/>
            <p:cNvSpPr>
              <a:spLocks/>
            </p:cNvSpPr>
            <p:nvPr/>
          </p:nvSpPr>
          <p:spPr bwMode="auto">
            <a:xfrm>
              <a:off x="3356" y="1934"/>
              <a:ext cx="68" cy="68"/>
            </a:xfrm>
            <a:custGeom>
              <a:avLst/>
              <a:gdLst/>
              <a:ahLst/>
              <a:cxnLst>
                <a:cxn ang="0">
                  <a:pos x="136" y="67"/>
                </a:cxn>
                <a:cxn ang="0">
                  <a:pos x="68" y="135"/>
                </a:cxn>
                <a:cxn ang="0">
                  <a:pos x="0" y="67"/>
                </a:cxn>
                <a:cxn ang="0">
                  <a:pos x="68" y="0"/>
                </a:cxn>
                <a:cxn ang="0">
                  <a:pos x="136" y="67"/>
                </a:cxn>
              </a:cxnLst>
              <a:rect l="0" t="0" r="r" b="b"/>
              <a:pathLst>
                <a:path w="136" h="135">
                  <a:moveTo>
                    <a:pt x="136" y="67"/>
                  </a:moveTo>
                  <a:lnTo>
                    <a:pt x="68" y="135"/>
                  </a:lnTo>
                  <a:lnTo>
                    <a:pt x="0" y="67"/>
                  </a:lnTo>
                  <a:lnTo>
                    <a:pt x="68" y="0"/>
                  </a:lnTo>
                  <a:lnTo>
                    <a:pt x="136" y="6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4" name="Freeform 224"/>
            <p:cNvSpPr>
              <a:spLocks/>
            </p:cNvSpPr>
            <p:nvPr/>
          </p:nvSpPr>
          <p:spPr bwMode="auto">
            <a:xfrm>
              <a:off x="3352" y="1938"/>
              <a:ext cx="68" cy="67"/>
            </a:xfrm>
            <a:custGeom>
              <a:avLst/>
              <a:gdLst/>
              <a:ahLst/>
              <a:cxnLst>
                <a:cxn ang="0">
                  <a:pos x="135" y="68"/>
                </a:cxn>
                <a:cxn ang="0">
                  <a:pos x="68" y="134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135" y="68"/>
                </a:cxn>
              </a:cxnLst>
              <a:rect l="0" t="0" r="r" b="b"/>
              <a:pathLst>
                <a:path w="135" h="134">
                  <a:moveTo>
                    <a:pt x="135" y="68"/>
                  </a:moveTo>
                  <a:lnTo>
                    <a:pt x="68" y="134"/>
                  </a:lnTo>
                  <a:lnTo>
                    <a:pt x="0" y="68"/>
                  </a:lnTo>
                  <a:lnTo>
                    <a:pt x="68" y="0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5" name="Freeform 225"/>
            <p:cNvSpPr>
              <a:spLocks/>
            </p:cNvSpPr>
            <p:nvPr/>
          </p:nvSpPr>
          <p:spPr bwMode="auto">
            <a:xfrm>
              <a:off x="3352" y="1939"/>
              <a:ext cx="68" cy="66"/>
            </a:xfrm>
            <a:custGeom>
              <a:avLst/>
              <a:gdLst/>
              <a:ahLst/>
              <a:cxnLst>
                <a:cxn ang="0">
                  <a:pos x="135" y="68"/>
                </a:cxn>
                <a:cxn ang="0">
                  <a:pos x="68" y="134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135" y="68"/>
                </a:cxn>
              </a:cxnLst>
              <a:rect l="0" t="0" r="r" b="b"/>
              <a:pathLst>
                <a:path w="135" h="134">
                  <a:moveTo>
                    <a:pt x="135" y="68"/>
                  </a:moveTo>
                  <a:lnTo>
                    <a:pt x="68" y="134"/>
                  </a:lnTo>
                  <a:lnTo>
                    <a:pt x="0" y="68"/>
                  </a:lnTo>
                  <a:lnTo>
                    <a:pt x="68" y="0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6" name="Freeform 226"/>
            <p:cNvSpPr>
              <a:spLocks/>
            </p:cNvSpPr>
            <p:nvPr/>
          </p:nvSpPr>
          <p:spPr bwMode="auto">
            <a:xfrm>
              <a:off x="3352" y="1938"/>
              <a:ext cx="68" cy="67"/>
            </a:xfrm>
            <a:custGeom>
              <a:avLst/>
              <a:gdLst/>
              <a:ahLst/>
              <a:cxnLst>
                <a:cxn ang="0">
                  <a:pos x="135" y="68"/>
                </a:cxn>
                <a:cxn ang="0">
                  <a:pos x="68" y="136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135" y="68"/>
                </a:cxn>
              </a:cxnLst>
              <a:rect l="0" t="0" r="r" b="b"/>
              <a:pathLst>
                <a:path w="135" h="136">
                  <a:moveTo>
                    <a:pt x="135" y="68"/>
                  </a:moveTo>
                  <a:lnTo>
                    <a:pt x="68" y="136"/>
                  </a:lnTo>
                  <a:lnTo>
                    <a:pt x="0" y="68"/>
                  </a:lnTo>
                  <a:lnTo>
                    <a:pt x="68" y="0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7" name="Freeform 227"/>
            <p:cNvSpPr>
              <a:spLocks/>
            </p:cNvSpPr>
            <p:nvPr/>
          </p:nvSpPr>
          <p:spPr bwMode="auto">
            <a:xfrm>
              <a:off x="3355" y="1935"/>
              <a:ext cx="68" cy="68"/>
            </a:xfrm>
            <a:custGeom>
              <a:avLst/>
              <a:gdLst/>
              <a:ahLst/>
              <a:cxnLst>
                <a:cxn ang="0">
                  <a:pos x="135" y="67"/>
                </a:cxn>
                <a:cxn ang="0">
                  <a:pos x="67" y="135"/>
                </a:cxn>
                <a:cxn ang="0">
                  <a:pos x="0" y="67"/>
                </a:cxn>
                <a:cxn ang="0">
                  <a:pos x="67" y="0"/>
                </a:cxn>
                <a:cxn ang="0">
                  <a:pos x="135" y="67"/>
                </a:cxn>
              </a:cxnLst>
              <a:rect l="0" t="0" r="r" b="b"/>
              <a:pathLst>
                <a:path w="135" h="135">
                  <a:moveTo>
                    <a:pt x="135" y="67"/>
                  </a:moveTo>
                  <a:lnTo>
                    <a:pt x="67" y="135"/>
                  </a:lnTo>
                  <a:lnTo>
                    <a:pt x="0" y="67"/>
                  </a:lnTo>
                  <a:lnTo>
                    <a:pt x="67" y="0"/>
                  </a:lnTo>
                  <a:lnTo>
                    <a:pt x="135" y="6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8" name="Freeform 228"/>
            <p:cNvSpPr>
              <a:spLocks/>
            </p:cNvSpPr>
            <p:nvPr/>
          </p:nvSpPr>
          <p:spPr bwMode="auto">
            <a:xfrm>
              <a:off x="3359" y="1937"/>
              <a:ext cx="66" cy="68"/>
            </a:xfrm>
            <a:custGeom>
              <a:avLst/>
              <a:gdLst/>
              <a:ahLst/>
              <a:cxnLst>
                <a:cxn ang="0">
                  <a:pos x="134" y="67"/>
                </a:cxn>
                <a:cxn ang="0">
                  <a:pos x="66" y="135"/>
                </a:cxn>
                <a:cxn ang="0">
                  <a:pos x="0" y="67"/>
                </a:cxn>
                <a:cxn ang="0">
                  <a:pos x="66" y="0"/>
                </a:cxn>
                <a:cxn ang="0">
                  <a:pos x="134" y="67"/>
                </a:cxn>
              </a:cxnLst>
              <a:rect l="0" t="0" r="r" b="b"/>
              <a:pathLst>
                <a:path w="134" h="135">
                  <a:moveTo>
                    <a:pt x="134" y="67"/>
                  </a:moveTo>
                  <a:lnTo>
                    <a:pt x="66" y="135"/>
                  </a:lnTo>
                  <a:lnTo>
                    <a:pt x="0" y="67"/>
                  </a:lnTo>
                  <a:lnTo>
                    <a:pt x="66" y="0"/>
                  </a:lnTo>
                  <a:lnTo>
                    <a:pt x="134" y="6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69" name="Freeform 229"/>
            <p:cNvSpPr>
              <a:spLocks/>
            </p:cNvSpPr>
            <p:nvPr/>
          </p:nvSpPr>
          <p:spPr bwMode="auto">
            <a:xfrm>
              <a:off x="3359" y="1931"/>
              <a:ext cx="67" cy="68"/>
            </a:xfrm>
            <a:custGeom>
              <a:avLst/>
              <a:gdLst/>
              <a:ahLst/>
              <a:cxnLst>
                <a:cxn ang="0">
                  <a:pos x="136" y="68"/>
                </a:cxn>
                <a:cxn ang="0">
                  <a:pos x="68" y="135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136" y="68"/>
                </a:cxn>
              </a:cxnLst>
              <a:rect l="0" t="0" r="r" b="b"/>
              <a:pathLst>
                <a:path w="136" h="135">
                  <a:moveTo>
                    <a:pt x="136" y="68"/>
                  </a:moveTo>
                  <a:lnTo>
                    <a:pt x="68" y="135"/>
                  </a:lnTo>
                  <a:lnTo>
                    <a:pt x="0" y="68"/>
                  </a:lnTo>
                  <a:lnTo>
                    <a:pt x="68" y="0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0" name="Freeform 230"/>
            <p:cNvSpPr>
              <a:spLocks/>
            </p:cNvSpPr>
            <p:nvPr/>
          </p:nvSpPr>
          <p:spPr bwMode="auto">
            <a:xfrm>
              <a:off x="3354" y="1936"/>
              <a:ext cx="68" cy="68"/>
            </a:xfrm>
            <a:custGeom>
              <a:avLst/>
              <a:gdLst/>
              <a:ahLst/>
              <a:cxnLst>
                <a:cxn ang="0">
                  <a:pos x="135" y="67"/>
                </a:cxn>
                <a:cxn ang="0">
                  <a:pos x="67" y="135"/>
                </a:cxn>
                <a:cxn ang="0">
                  <a:pos x="0" y="67"/>
                </a:cxn>
                <a:cxn ang="0">
                  <a:pos x="67" y="0"/>
                </a:cxn>
                <a:cxn ang="0">
                  <a:pos x="135" y="67"/>
                </a:cxn>
              </a:cxnLst>
              <a:rect l="0" t="0" r="r" b="b"/>
              <a:pathLst>
                <a:path w="135" h="135">
                  <a:moveTo>
                    <a:pt x="135" y="67"/>
                  </a:moveTo>
                  <a:lnTo>
                    <a:pt x="67" y="135"/>
                  </a:lnTo>
                  <a:lnTo>
                    <a:pt x="0" y="67"/>
                  </a:lnTo>
                  <a:lnTo>
                    <a:pt x="67" y="0"/>
                  </a:lnTo>
                  <a:lnTo>
                    <a:pt x="135" y="6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1" name="Freeform 231"/>
            <p:cNvSpPr>
              <a:spLocks/>
            </p:cNvSpPr>
            <p:nvPr/>
          </p:nvSpPr>
          <p:spPr bwMode="auto">
            <a:xfrm>
              <a:off x="3355" y="1936"/>
              <a:ext cx="68" cy="67"/>
            </a:xfrm>
            <a:custGeom>
              <a:avLst/>
              <a:gdLst/>
              <a:ahLst/>
              <a:cxnLst>
                <a:cxn ang="0">
                  <a:pos x="135" y="65"/>
                </a:cxn>
                <a:cxn ang="0">
                  <a:pos x="67" y="133"/>
                </a:cxn>
                <a:cxn ang="0">
                  <a:pos x="0" y="65"/>
                </a:cxn>
                <a:cxn ang="0">
                  <a:pos x="67" y="0"/>
                </a:cxn>
                <a:cxn ang="0">
                  <a:pos x="135" y="65"/>
                </a:cxn>
              </a:cxnLst>
              <a:rect l="0" t="0" r="r" b="b"/>
              <a:pathLst>
                <a:path w="135" h="133">
                  <a:moveTo>
                    <a:pt x="135" y="65"/>
                  </a:moveTo>
                  <a:lnTo>
                    <a:pt x="67" y="133"/>
                  </a:lnTo>
                  <a:lnTo>
                    <a:pt x="0" y="65"/>
                  </a:lnTo>
                  <a:lnTo>
                    <a:pt x="67" y="0"/>
                  </a:lnTo>
                  <a:lnTo>
                    <a:pt x="135" y="65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2" name="Freeform 232"/>
            <p:cNvSpPr>
              <a:spLocks/>
            </p:cNvSpPr>
            <p:nvPr/>
          </p:nvSpPr>
          <p:spPr bwMode="auto">
            <a:xfrm>
              <a:off x="3355" y="1936"/>
              <a:ext cx="68" cy="68"/>
            </a:xfrm>
            <a:custGeom>
              <a:avLst/>
              <a:gdLst/>
              <a:ahLst/>
              <a:cxnLst>
                <a:cxn ang="0">
                  <a:pos x="135" y="67"/>
                </a:cxn>
                <a:cxn ang="0">
                  <a:pos x="67" y="135"/>
                </a:cxn>
                <a:cxn ang="0">
                  <a:pos x="0" y="67"/>
                </a:cxn>
                <a:cxn ang="0">
                  <a:pos x="67" y="0"/>
                </a:cxn>
                <a:cxn ang="0">
                  <a:pos x="135" y="67"/>
                </a:cxn>
              </a:cxnLst>
              <a:rect l="0" t="0" r="r" b="b"/>
              <a:pathLst>
                <a:path w="135" h="135">
                  <a:moveTo>
                    <a:pt x="135" y="67"/>
                  </a:moveTo>
                  <a:lnTo>
                    <a:pt x="67" y="135"/>
                  </a:lnTo>
                  <a:lnTo>
                    <a:pt x="0" y="67"/>
                  </a:lnTo>
                  <a:lnTo>
                    <a:pt x="67" y="0"/>
                  </a:lnTo>
                  <a:lnTo>
                    <a:pt x="135" y="6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3" name="Freeform 233"/>
            <p:cNvSpPr>
              <a:spLocks/>
            </p:cNvSpPr>
            <p:nvPr/>
          </p:nvSpPr>
          <p:spPr bwMode="auto">
            <a:xfrm>
              <a:off x="3358" y="1932"/>
              <a:ext cx="67" cy="68"/>
            </a:xfrm>
            <a:custGeom>
              <a:avLst/>
              <a:gdLst/>
              <a:ahLst/>
              <a:cxnLst>
                <a:cxn ang="0">
                  <a:pos x="136" y="68"/>
                </a:cxn>
                <a:cxn ang="0">
                  <a:pos x="68" y="135"/>
                </a:cxn>
                <a:cxn ang="0">
                  <a:pos x="0" y="68"/>
                </a:cxn>
                <a:cxn ang="0">
                  <a:pos x="68" y="0"/>
                </a:cxn>
                <a:cxn ang="0">
                  <a:pos x="136" y="68"/>
                </a:cxn>
              </a:cxnLst>
              <a:rect l="0" t="0" r="r" b="b"/>
              <a:pathLst>
                <a:path w="136" h="135">
                  <a:moveTo>
                    <a:pt x="136" y="68"/>
                  </a:moveTo>
                  <a:lnTo>
                    <a:pt x="68" y="135"/>
                  </a:lnTo>
                  <a:lnTo>
                    <a:pt x="0" y="68"/>
                  </a:lnTo>
                  <a:lnTo>
                    <a:pt x="68" y="0"/>
                  </a:lnTo>
                  <a:lnTo>
                    <a:pt x="136" y="6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4" name="Oval 234"/>
            <p:cNvSpPr>
              <a:spLocks noChangeArrowheads="1"/>
            </p:cNvSpPr>
            <p:nvPr/>
          </p:nvSpPr>
          <p:spPr bwMode="auto">
            <a:xfrm>
              <a:off x="3840" y="1906"/>
              <a:ext cx="58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5" name="Oval 235"/>
            <p:cNvSpPr>
              <a:spLocks noChangeArrowheads="1"/>
            </p:cNvSpPr>
            <p:nvPr/>
          </p:nvSpPr>
          <p:spPr bwMode="auto">
            <a:xfrm>
              <a:off x="3839" y="1906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6" name="Oval 236"/>
            <p:cNvSpPr>
              <a:spLocks noChangeArrowheads="1"/>
            </p:cNvSpPr>
            <p:nvPr/>
          </p:nvSpPr>
          <p:spPr bwMode="auto">
            <a:xfrm>
              <a:off x="3837" y="1908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7" name="Oval 237"/>
            <p:cNvSpPr>
              <a:spLocks noChangeArrowheads="1"/>
            </p:cNvSpPr>
            <p:nvPr/>
          </p:nvSpPr>
          <p:spPr bwMode="auto">
            <a:xfrm>
              <a:off x="3834" y="1911"/>
              <a:ext cx="57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8" name="Oval 238"/>
            <p:cNvSpPr>
              <a:spLocks noChangeArrowheads="1"/>
            </p:cNvSpPr>
            <p:nvPr/>
          </p:nvSpPr>
          <p:spPr bwMode="auto">
            <a:xfrm>
              <a:off x="3835" y="1911"/>
              <a:ext cx="58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79" name="Oval 239"/>
            <p:cNvSpPr>
              <a:spLocks noChangeArrowheads="1"/>
            </p:cNvSpPr>
            <p:nvPr/>
          </p:nvSpPr>
          <p:spPr bwMode="auto">
            <a:xfrm>
              <a:off x="3834" y="1911"/>
              <a:ext cx="57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0" name="Oval 240"/>
            <p:cNvSpPr>
              <a:spLocks noChangeArrowheads="1"/>
            </p:cNvSpPr>
            <p:nvPr/>
          </p:nvSpPr>
          <p:spPr bwMode="auto">
            <a:xfrm>
              <a:off x="3835" y="1910"/>
              <a:ext cx="57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1" name="Oval 241"/>
            <p:cNvSpPr>
              <a:spLocks noChangeArrowheads="1"/>
            </p:cNvSpPr>
            <p:nvPr/>
          </p:nvSpPr>
          <p:spPr bwMode="auto">
            <a:xfrm>
              <a:off x="3835" y="1910"/>
              <a:ext cx="57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2" name="Oval 242"/>
            <p:cNvSpPr>
              <a:spLocks noChangeArrowheads="1"/>
            </p:cNvSpPr>
            <p:nvPr/>
          </p:nvSpPr>
          <p:spPr bwMode="auto">
            <a:xfrm>
              <a:off x="3838" y="1908"/>
              <a:ext cx="58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3" name="Oval 243"/>
            <p:cNvSpPr>
              <a:spLocks noChangeArrowheads="1"/>
            </p:cNvSpPr>
            <p:nvPr/>
          </p:nvSpPr>
          <p:spPr bwMode="auto">
            <a:xfrm>
              <a:off x="3834" y="1912"/>
              <a:ext cx="57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4" name="Oval 244"/>
            <p:cNvSpPr>
              <a:spLocks noChangeArrowheads="1"/>
            </p:cNvSpPr>
            <p:nvPr/>
          </p:nvSpPr>
          <p:spPr bwMode="auto">
            <a:xfrm>
              <a:off x="3836" y="1910"/>
              <a:ext cx="58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5" name="Oval 245"/>
            <p:cNvSpPr>
              <a:spLocks noChangeArrowheads="1"/>
            </p:cNvSpPr>
            <p:nvPr/>
          </p:nvSpPr>
          <p:spPr bwMode="auto">
            <a:xfrm>
              <a:off x="3837" y="1909"/>
              <a:ext cx="57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6" name="Oval 246"/>
            <p:cNvSpPr>
              <a:spLocks noChangeArrowheads="1"/>
            </p:cNvSpPr>
            <p:nvPr/>
          </p:nvSpPr>
          <p:spPr bwMode="auto">
            <a:xfrm>
              <a:off x="3838" y="1908"/>
              <a:ext cx="58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7" name="Oval 247"/>
            <p:cNvSpPr>
              <a:spLocks noChangeArrowheads="1"/>
            </p:cNvSpPr>
            <p:nvPr/>
          </p:nvSpPr>
          <p:spPr bwMode="auto">
            <a:xfrm>
              <a:off x="3838" y="1908"/>
              <a:ext cx="57" cy="5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8" name="Rectangle 248"/>
            <p:cNvSpPr>
              <a:spLocks noChangeArrowheads="1"/>
            </p:cNvSpPr>
            <p:nvPr/>
          </p:nvSpPr>
          <p:spPr bwMode="auto">
            <a:xfrm>
              <a:off x="3344" y="3151"/>
              <a:ext cx="132" cy="3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89" name="Rectangle 249"/>
            <p:cNvSpPr>
              <a:spLocks noChangeArrowheads="1"/>
            </p:cNvSpPr>
            <p:nvPr/>
          </p:nvSpPr>
          <p:spPr bwMode="auto">
            <a:xfrm>
              <a:off x="3539" y="3157"/>
              <a:ext cx="93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Salt Creek (Archaean)</a:t>
              </a:r>
              <a:endParaRPr lang="en-AU"/>
            </a:p>
          </p:txBody>
        </p:sp>
        <p:sp>
          <p:nvSpPr>
            <p:cNvPr id="420090" name="Rectangle 250"/>
            <p:cNvSpPr>
              <a:spLocks noChangeArrowheads="1"/>
            </p:cNvSpPr>
            <p:nvPr/>
          </p:nvSpPr>
          <p:spPr bwMode="auto">
            <a:xfrm>
              <a:off x="3383" y="3190"/>
              <a:ext cx="52" cy="5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91" name="Rectangle 251"/>
            <p:cNvSpPr>
              <a:spLocks noChangeArrowheads="1"/>
            </p:cNvSpPr>
            <p:nvPr/>
          </p:nvSpPr>
          <p:spPr bwMode="auto">
            <a:xfrm>
              <a:off x="3539" y="3265"/>
              <a:ext cx="7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HYC (Proterozoic)</a:t>
              </a:r>
              <a:endParaRPr lang="en-AU"/>
            </a:p>
          </p:txBody>
        </p:sp>
        <p:sp>
          <p:nvSpPr>
            <p:cNvPr id="420092" name="Freeform 252"/>
            <p:cNvSpPr>
              <a:spLocks/>
            </p:cNvSpPr>
            <p:nvPr/>
          </p:nvSpPr>
          <p:spPr bwMode="auto">
            <a:xfrm>
              <a:off x="3371" y="3286"/>
              <a:ext cx="77" cy="75"/>
            </a:xfrm>
            <a:custGeom>
              <a:avLst/>
              <a:gdLst/>
              <a:ahLst/>
              <a:cxnLst>
                <a:cxn ang="0">
                  <a:pos x="153" y="75"/>
                </a:cxn>
                <a:cxn ang="0">
                  <a:pos x="76" y="151"/>
                </a:cxn>
                <a:cxn ang="0">
                  <a:pos x="0" y="75"/>
                </a:cxn>
                <a:cxn ang="0">
                  <a:pos x="76" y="0"/>
                </a:cxn>
                <a:cxn ang="0">
                  <a:pos x="153" y="75"/>
                </a:cxn>
              </a:cxnLst>
              <a:rect l="0" t="0" r="r" b="b"/>
              <a:pathLst>
                <a:path w="153" h="151">
                  <a:moveTo>
                    <a:pt x="153" y="75"/>
                  </a:moveTo>
                  <a:lnTo>
                    <a:pt x="76" y="151"/>
                  </a:lnTo>
                  <a:lnTo>
                    <a:pt x="0" y="75"/>
                  </a:lnTo>
                  <a:lnTo>
                    <a:pt x="76" y="0"/>
                  </a:lnTo>
                  <a:lnTo>
                    <a:pt x="153" y="75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93" name="Rectangle 253"/>
            <p:cNvSpPr>
              <a:spLocks noChangeArrowheads="1"/>
            </p:cNvSpPr>
            <p:nvPr/>
          </p:nvSpPr>
          <p:spPr bwMode="auto">
            <a:xfrm>
              <a:off x="3539" y="3373"/>
              <a:ext cx="10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Woodlawn (Palaeozoic)</a:t>
              </a:r>
              <a:endParaRPr lang="en-AU"/>
            </a:p>
          </p:txBody>
        </p:sp>
        <p:sp>
          <p:nvSpPr>
            <p:cNvPr id="420094" name="Oval 254"/>
            <p:cNvSpPr>
              <a:spLocks noChangeArrowheads="1"/>
            </p:cNvSpPr>
            <p:nvPr/>
          </p:nvSpPr>
          <p:spPr bwMode="auto">
            <a:xfrm>
              <a:off x="3377" y="3399"/>
              <a:ext cx="66" cy="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95" name="Freeform 255"/>
            <p:cNvSpPr>
              <a:spLocks/>
            </p:cNvSpPr>
            <p:nvPr/>
          </p:nvSpPr>
          <p:spPr bwMode="auto">
            <a:xfrm>
              <a:off x="1683" y="3000"/>
              <a:ext cx="65" cy="5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30" y="112"/>
                </a:cxn>
                <a:cxn ang="0">
                  <a:pos x="0" y="112"/>
                </a:cxn>
                <a:cxn ang="0">
                  <a:pos x="64" y="0"/>
                </a:cxn>
              </a:cxnLst>
              <a:rect l="0" t="0" r="r" b="b"/>
              <a:pathLst>
                <a:path w="130" h="112">
                  <a:moveTo>
                    <a:pt x="64" y="0"/>
                  </a:moveTo>
                  <a:lnTo>
                    <a:pt x="130" y="112"/>
                  </a:lnTo>
                  <a:lnTo>
                    <a:pt x="0" y="11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96" name="Line 256"/>
            <p:cNvSpPr>
              <a:spLocks noChangeShapeType="1"/>
            </p:cNvSpPr>
            <p:nvPr/>
          </p:nvSpPr>
          <p:spPr bwMode="auto">
            <a:xfrm flipH="1">
              <a:off x="3978" y="1924"/>
              <a:ext cx="67" cy="3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97" name="Line 257"/>
            <p:cNvSpPr>
              <a:spLocks noChangeShapeType="1"/>
            </p:cNvSpPr>
            <p:nvPr/>
          </p:nvSpPr>
          <p:spPr bwMode="auto">
            <a:xfrm flipH="1">
              <a:off x="3835" y="1931"/>
              <a:ext cx="67" cy="4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98" name="Line 258"/>
            <p:cNvSpPr>
              <a:spLocks noChangeShapeType="1"/>
            </p:cNvSpPr>
            <p:nvPr/>
          </p:nvSpPr>
          <p:spPr bwMode="auto">
            <a:xfrm flipH="1">
              <a:off x="3693" y="1940"/>
              <a:ext cx="66" cy="5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099" name="Line 259"/>
            <p:cNvSpPr>
              <a:spLocks noChangeShapeType="1"/>
            </p:cNvSpPr>
            <p:nvPr/>
          </p:nvSpPr>
          <p:spPr bwMode="auto">
            <a:xfrm flipH="1">
              <a:off x="3549" y="1950"/>
              <a:ext cx="66" cy="7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0" name="Line 260"/>
            <p:cNvSpPr>
              <a:spLocks noChangeShapeType="1"/>
            </p:cNvSpPr>
            <p:nvPr/>
          </p:nvSpPr>
          <p:spPr bwMode="auto">
            <a:xfrm flipH="1">
              <a:off x="3408" y="1965"/>
              <a:ext cx="66" cy="9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1" name="Line 261"/>
            <p:cNvSpPr>
              <a:spLocks noChangeShapeType="1"/>
            </p:cNvSpPr>
            <p:nvPr/>
          </p:nvSpPr>
          <p:spPr bwMode="auto">
            <a:xfrm flipH="1">
              <a:off x="3266" y="1983"/>
              <a:ext cx="66" cy="1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2" name="Line 262"/>
            <p:cNvSpPr>
              <a:spLocks noChangeShapeType="1"/>
            </p:cNvSpPr>
            <p:nvPr/>
          </p:nvSpPr>
          <p:spPr bwMode="auto">
            <a:xfrm flipH="1">
              <a:off x="3125" y="2007"/>
              <a:ext cx="66" cy="13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3" name="Line 263"/>
            <p:cNvSpPr>
              <a:spLocks noChangeShapeType="1"/>
            </p:cNvSpPr>
            <p:nvPr/>
          </p:nvSpPr>
          <p:spPr bwMode="auto">
            <a:xfrm flipH="1">
              <a:off x="2986" y="2036"/>
              <a:ext cx="65" cy="17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4" name="Line 264"/>
            <p:cNvSpPr>
              <a:spLocks noChangeShapeType="1"/>
            </p:cNvSpPr>
            <p:nvPr/>
          </p:nvSpPr>
          <p:spPr bwMode="auto">
            <a:xfrm flipH="1">
              <a:off x="2848" y="2073"/>
              <a:ext cx="64" cy="21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5" name="Line 265"/>
            <p:cNvSpPr>
              <a:spLocks noChangeShapeType="1"/>
            </p:cNvSpPr>
            <p:nvPr/>
          </p:nvSpPr>
          <p:spPr bwMode="auto">
            <a:xfrm flipH="1">
              <a:off x="2714" y="2118"/>
              <a:ext cx="63" cy="24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6" name="Line 266"/>
            <p:cNvSpPr>
              <a:spLocks noChangeShapeType="1"/>
            </p:cNvSpPr>
            <p:nvPr/>
          </p:nvSpPr>
          <p:spPr bwMode="auto">
            <a:xfrm flipH="1">
              <a:off x="2583" y="2172"/>
              <a:ext cx="61" cy="27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7" name="Line 267"/>
            <p:cNvSpPr>
              <a:spLocks noChangeShapeType="1"/>
            </p:cNvSpPr>
            <p:nvPr/>
          </p:nvSpPr>
          <p:spPr bwMode="auto">
            <a:xfrm flipH="1">
              <a:off x="2457" y="2235"/>
              <a:ext cx="58" cy="3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8" name="Line 268"/>
            <p:cNvSpPr>
              <a:spLocks noChangeShapeType="1"/>
            </p:cNvSpPr>
            <p:nvPr/>
          </p:nvSpPr>
          <p:spPr bwMode="auto">
            <a:xfrm flipH="1">
              <a:off x="2337" y="2307"/>
              <a:ext cx="56" cy="37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09" name="Line 269"/>
            <p:cNvSpPr>
              <a:spLocks noChangeShapeType="1"/>
            </p:cNvSpPr>
            <p:nvPr/>
          </p:nvSpPr>
          <p:spPr bwMode="auto">
            <a:xfrm flipH="1">
              <a:off x="2223" y="2391"/>
              <a:ext cx="52" cy="39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0" name="Line 270"/>
            <p:cNvSpPr>
              <a:spLocks noChangeShapeType="1"/>
            </p:cNvSpPr>
            <p:nvPr/>
          </p:nvSpPr>
          <p:spPr bwMode="auto">
            <a:xfrm flipH="1">
              <a:off x="2115" y="2482"/>
              <a:ext cx="50" cy="43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1" name="Line 271"/>
            <p:cNvSpPr>
              <a:spLocks noChangeShapeType="1"/>
            </p:cNvSpPr>
            <p:nvPr/>
          </p:nvSpPr>
          <p:spPr bwMode="auto">
            <a:xfrm flipH="1">
              <a:off x="2016" y="2580"/>
              <a:ext cx="46" cy="49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2" name="Line 272"/>
            <p:cNvSpPr>
              <a:spLocks noChangeShapeType="1"/>
            </p:cNvSpPr>
            <p:nvPr/>
          </p:nvSpPr>
          <p:spPr bwMode="auto">
            <a:xfrm flipH="1">
              <a:off x="1922" y="2686"/>
              <a:ext cx="43" cy="52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3" name="Line 273"/>
            <p:cNvSpPr>
              <a:spLocks noChangeShapeType="1"/>
            </p:cNvSpPr>
            <p:nvPr/>
          </p:nvSpPr>
          <p:spPr bwMode="auto">
            <a:xfrm flipH="1">
              <a:off x="1835" y="2797"/>
              <a:ext cx="40" cy="54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4" name="Line 274"/>
            <p:cNvSpPr>
              <a:spLocks noChangeShapeType="1"/>
            </p:cNvSpPr>
            <p:nvPr/>
          </p:nvSpPr>
          <p:spPr bwMode="auto">
            <a:xfrm flipH="1">
              <a:off x="1757" y="2914"/>
              <a:ext cx="37" cy="55"/>
            </a:xfrm>
            <a:prstGeom prst="line">
              <a:avLst/>
            </a:prstGeom>
            <a:noFill/>
            <a:ln w="238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5" name="Line 275"/>
            <p:cNvSpPr>
              <a:spLocks noChangeShapeType="1"/>
            </p:cNvSpPr>
            <p:nvPr/>
          </p:nvSpPr>
          <p:spPr bwMode="auto">
            <a:xfrm flipV="1">
              <a:off x="1714" y="1807"/>
              <a:ext cx="2154" cy="1227"/>
            </a:xfrm>
            <a:prstGeom prst="line">
              <a:avLst/>
            </a:prstGeom>
            <a:noFill/>
            <a:ln w="12700">
              <a:solidFill>
                <a:srgbClr val="FF010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6" name="Line 276"/>
            <p:cNvSpPr>
              <a:spLocks noChangeShapeType="1"/>
            </p:cNvSpPr>
            <p:nvPr/>
          </p:nvSpPr>
          <p:spPr bwMode="auto">
            <a:xfrm flipV="1">
              <a:off x="1706" y="1819"/>
              <a:ext cx="1717" cy="1223"/>
            </a:xfrm>
            <a:prstGeom prst="line">
              <a:avLst/>
            </a:prstGeom>
            <a:noFill/>
            <a:ln w="12700">
              <a:solidFill>
                <a:srgbClr val="FF010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7" name="Line 277"/>
            <p:cNvSpPr>
              <a:spLocks noChangeShapeType="1"/>
            </p:cNvSpPr>
            <p:nvPr/>
          </p:nvSpPr>
          <p:spPr bwMode="auto">
            <a:xfrm flipV="1">
              <a:off x="1714" y="1830"/>
              <a:ext cx="1279" cy="1212"/>
            </a:xfrm>
            <a:prstGeom prst="line">
              <a:avLst/>
            </a:prstGeom>
            <a:noFill/>
            <a:ln w="12700">
              <a:solidFill>
                <a:srgbClr val="FF010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8" name="Line 278"/>
            <p:cNvSpPr>
              <a:spLocks noChangeShapeType="1"/>
            </p:cNvSpPr>
            <p:nvPr/>
          </p:nvSpPr>
          <p:spPr bwMode="auto">
            <a:xfrm flipV="1">
              <a:off x="1710" y="1823"/>
              <a:ext cx="911" cy="1215"/>
            </a:xfrm>
            <a:prstGeom prst="line">
              <a:avLst/>
            </a:prstGeom>
            <a:noFill/>
            <a:ln w="12700">
              <a:solidFill>
                <a:srgbClr val="FF010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19" name="Rectangle 279"/>
            <p:cNvSpPr>
              <a:spLocks noChangeArrowheads="1"/>
            </p:cNvSpPr>
            <p:nvPr/>
          </p:nvSpPr>
          <p:spPr bwMode="auto">
            <a:xfrm>
              <a:off x="2018" y="3007"/>
              <a:ext cx="63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FF3399"/>
                  </a:solidFill>
                </a:rPr>
                <a:t>Primordial Pb</a:t>
              </a:r>
              <a:endParaRPr lang="en-AU"/>
            </a:p>
          </p:txBody>
        </p:sp>
        <p:sp>
          <p:nvSpPr>
            <p:cNvPr id="420120" name="Rectangle 280"/>
            <p:cNvSpPr>
              <a:spLocks noChangeArrowheads="1"/>
            </p:cNvSpPr>
            <p:nvPr/>
          </p:nvSpPr>
          <p:spPr bwMode="auto">
            <a:xfrm>
              <a:off x="2992" y="1679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FF0101"/>
                  </a:solidFill>
                </a:rPr>
                <a:t>3</a:t>
              </a:r>
              <a:endParaRPr lang="en-AU"/>
            </a:p>
          </p:txBody>
        </p:sp>
        <p:sp>
          <p:nvSpPr>
            <p:cNvPr id="420121" name="Rectangle 281"/>
            <p:cNvSpPr>
              <a:spLocks noChangeArrowheads="1"/>
            </p:cNvSpPr>
            <p:nvPr/>
          </p:nvSpPr>
          <p:spPr bwMode="auto">
            <a:xfrm>
              <a:off x="3422" y="1673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FF0101"/>
                  </a:solidFill>
                </a:rPr>
                <a:t>2</a:t>
              </a:r>
              <a:endParaRPr lang="en-AU"/>
            </a:p>
          </p:txBody>
        </p:sp>
        <p:sp>
          <p:nvSpPr>
            <p:cNvPr id="420122" name="Rectangle 282"/>
            <p:cNvSpPr>
              <a:spLocks noChangeArrowheads="1"/>
            </p:cNvSpPr>
            <p:nvPr/>
          </p:nvSpPr>
          <p:spPr bwMode="auto">
            <a:xfrm>
              <a:off x="3881" y="1673"/>
              <a:ext cx="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FF0101"/>
                  </a:solidFill>
                </a:rPr>
                <a:t>1 </a:t>
              </a:r>
              <a:endParaRPr lang="en-AU"/>
            </a:p>
          </p:txBody>
        </p:sp>
        <p:sp>
          <p:nvSpPr>
            <p:cNvPr id="420123" name="Rectangle 283"/>
            <p:cNvSpPr>
              <a:spLocks noChangeArrowheads="1"/>
            </p:cNvSpPr>
            <p:nvPr/>
          </p:nvSpPr>
          <p:spPr bwMode="auto">
            <a:xfrm>
              <a:off x="4346" y="1673"/>
              <a:ext cx="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FF0101"/>
                  </a:solidFill>
                </a:rPr>
                <a:t>0</a:t>
              </a:r>
              <a:endParaRPr lang="en-AU"/>
            </a:p>
          </p:txBody>
        </p:sp>
        <p:sp>
          <p:nvSpPr>
            <p:cNvPr id="420124" name="Line 284"/>
            <p:cNvSpPr>
              <a:spLocks noChangeShapeType="1"/>
            </p:cNvSpPr>
            <p:nvPr/>
          </p:nvSpPr>
          <p:spPr bwMode="auto">
            <a:xfrm flipV="1">
              <a:off x="1716" y="1803"/>
              <a:ext cx="2595" cy="1234"/>
            </a:xfrm>
            <a:prstGeom prst="line">
              <a:avLst/>
            </a:prstGeom>
            <a:noFill/>
            <a:ln w="12700">
              <a:solidFill>
                <a:srgbClr val="FF010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0125" name="Rectangle 285"/>
            <p:cNvSpPr>
              <a:spLocks noChangeArrowheads="1"/>
            </p:cNvSpPr>
            <p:nvPr/>
          </p:nvSpPr>
          <p:spPr bwMode="auto">
            <a:xfrm>
              <a:off x="2475" y="1689"/>
              <a:ext cx="1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FF0101"/>
                  </a:solidFill>
                </a:rPr>
                <a:t>4 Ga</a:t>
              </a:r>
              <a:endParaRPr lang="en-A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3" cstate="print"/>
          <a:srcRect l="21136"/>
          <a:stretch>
            <a:fillRect/>
          </a:stretch>
        </p:blipFill>
        <p:spPr bwMode="auto">
          <a:xfrm>
            <a:off x="1059392" y="1727200"/>
            <a:ext cx="764963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4605602" y="4151314"/>
            <a:ext cx="3565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chemeClr val="accent1"/>
                </a:solidFill>
              </a:rPr>
              <a:t>More realistic Two-Stage Model</a:t>
            </a:r>
          </a:p>
        </p:txBody>
      </p:sp>
      <p:sp>
        <p:nvSpPr>
          <p:cNvPr id="5" name="Rectangle 154"/>
          <p:cNvSpPr txBox="1">
            <a:spLocks noChangeArrowheads="1"/>
          </p:cNvSpPr>
          <p:nvPr/>
        </p:nvSpPr>
        <p:spPr>
          <a:xfrm>
            <a:off x="1209014" y="376509"/>
            <a:ext cx="7800975" cy="935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Growth Curve Concept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14" name="Rectangle 310"/>
          <p:cNvSpPr>
            <a:spLocks noChangeArrowheads="1"/>
          </p:cNvSpPr>
          <p:nvPr/>
        </p:nvSpPr>
        <p:spPr bwMode="auto">
          <a:xfrm>
            <a:off x="4394069" y="5943601"/>
            <a:ext cx="299244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1417" name="Rectangle 313"/>
          <p:cNvSpPr>
            <a:spLocks noChangeArrowheads="1"/>
          </p:cNvSpPr>
          <p:nvPr/>
        </p:nvSpPr>
        <p:spPr bwMode="auto">
          <a:xfrm>
            <a:off x="4987396" y="5943601"/>
            <a:ext cx="299244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1419" name="Rectangle 315"/>
          <p:cNvSpPr>
            <a:spLocks noChangeArrowheads="1"/>
          </p:cNvSpPr>
          <p:nvPr/>
        </p:nvSpPr>
        <p:spPr bwMode="auto">
          <a:xfrm>
            <a:off x="4629680" y="5937250"/>
            <a:ext cx="38351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1420" name="Rectangle 316"/>
          <p:cNvSpPr>
            <a:spLocks noChangeArrowheads="1"/>
          </p:cNvSpPr>
          <p:nvPr/>
        </p:nvSpPr>
        <p:spPr bwMode="auto">
          <a:xfrm>
            <a:off x="4629679" y="5948364"/>
            <a:ext cx="502179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1421" name="Rectangle 317"/>
          <p:cNvSpPr>
            <a:spLocks noChangeArrowheads="1"/>
          </p:cNvSpPr>
          <p:nvPr/>
        </p:nvSpPr>
        <p:spPr bwMode="auto">
          <a:xfrm>
            <a:off x="4629679" y="5956300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b="1">
                <a:solidFill>
                  <a:srgbClr val="000000"/>
                </a:solidFill>
              </a:rPr>
              <a:t>Pb/</a:t>
            </a:r>
            <a:endParaRPr lang="en-AU"/>
          </a:p>
        </p:txBody>
      </p:sp>
      <p:sp>
        <p:nvSpPr>
          <p:cNvPr id="431422" name="Rectangle 318"/>
          <p:cNvSpPr>
            <a:spLocks noChangeArrowheads="1"/>
          </p:cNvSpPr>
          <p:nvPr/>
        </p:nvSpPr>
        <p:spPr bwMode="auto">
          <a:xfrm>
            <a:off x="5226448" y="5937250"/>
            <a:ext cx="31472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1423" name="Rectangle 319"/>
          <p:cNvSpPr>
            <a:spLocks noChangeArrowheads="1"/>
          </p:cNvSpPr>
          <p:nvPr/>
        </p:nvSpPr>
        <p:spPr bwMode="auto">
          <a:xfrm>
            <a:off x="5226448" y="5948364"/>
            <a:ext cx="43166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1424" name="Rectangle 320"/>
          <p:cNvSpPr>
            <a:spLocks noChangeArrowheads="1"/>
          </p:cNvSpPr>
          <p:nvPr/>
        </p:nvSpPr>
        <p:spPr bwMode="auto">
          <a:xfrm>
            <a:off x="5226447" y="5956300"/>
            <a:ext cx="246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b="1">
                <a:solidFill>
                  <a:srgbClr val="000000"/>
                </a:solidFill>
              </a:rPr>
              <a:t>Pb</a:t>
            </a:r>
            <a:endParaRPr lang="en-AU"/>
          </a:p>
        </p:txBody>
      </p:sp>
      <p:grpSp>
        <p:nvGrpSpPr>
          <p:cNvPr id="2" name="Group 606"/>
          <p:cNvGrpSpPr>
            <a:grpSpLocks/>
          </p:cNvGrpSpPr>
          <p:nvPr/>
        </p:nvGrpSpPr>
        <p:grpSpPr bwMode="auto">
          <a:xfrm>
            <a:off x="761869" y="1690688"/>
            <a:ext cx="7787216" cy="4395788"/>
            <a:chOff x="443" y="1065"/>
            <a:chExt cx="4528" cy="2769"/>
          </a:xfrm>
        </p:grpSpPr>
        <p:sp>
          <p:nvSpPr>
            <p:cNvPr id="431412" name="Freeform 308"/>
            <p:cNvSpPr>
              <a:spLocks/>
            </p:cNvSpPr>
            <p:nvPr/>
          </p:nvSpPr>
          <p:spPr bwMode="auto">
            <a:xfrm>
              <a:off x="1024" y="1227"/>
              <a:ext cx="3707" cy="227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0"/>
                </a:cxn>
                <a:cxn ang="0">
                  <a:pos x="0" y="2263"/>
                </a:cxn>
                <a:cxn ang="0">
                  <a:pos x="1" y="2266"/>
                </a:cxn>
                <a:cxn ang="0">
                  <a:pos x="4" y="2268"/>
                </a:cxn>
                <a:cxn ang="0">
                  <a:pos x="6" y="2271"/>
                </a:cxn>
                <a:cxn ang="0">
                  <a:pos x="9" y="2272"/>
                </a:cxn>
                <a:cxn ang="0">
                  <a:pos x="3707" y="2272"/>
                </a:cxn>
                <a:cxn ang="0">
                  <a:pos x="3707" y="2253"/>
                </a:cxn>
                <a:cxn ang="0">
                  <a:pos x="9" y="2253"/>
                </a:cxn>
                <a:cxn ang="0">
                  <a:pos x="19" y="2263"/>
                </a:cxn>
                <a:cxn ang="0">
                  <a:pos x="18" y="2259"/>
                </a:cxn>
                <a:cxn ang="0">
                  <a:pos x="15" y="2257"/>
                </a:cxn>
                <a:cxn ang="0">
                  <a:pos x="13" y="2254"/>
                </a:cxn>
                <a:cxn ang="0">
                  <a:pos x="9" y="2263"/>
                </a:cxn>
                <a:cxn ang="0">
                  <a:pos x="19" y="2263"/>
                </a:cxn>
                <a:cxn ang="0">
                  <a:pos x="19" y="0"/>
                </a:cxn>
              </a:cxnLst>
              <a:rect l="0" t="0" r="r" b="b"/>
              <a:pathLst>
                <a:path w="3707" h="2272">
                  <a:moveTo>
                    <a:pt x="19" y="0"/>
                  </a:moveTo>
                  <a:lnTo>
                    <a:pt x="0" y="0"/>
                  </a:lnTo>
                  <a:lnTo>
                    <a:pt x="0" y="2263"/>
                  </a:lnTo>
                  <a:lnTo>
                    <a:pt x="1" y="2266"/>
                  </a:lnTo>
                  <a:lnTo>
                    <a:pt x="4" y="2268"/>
                  </a:lnTo>
                  <a:lnTo>
                    <a:pt x="6" y="2271"/>
                  </a:lnTo>
                  <a:lnTo>
                    <a:pt x="9" y="2272"/>
                  </a:lnTo>
                  <a:lnTo>
                    <a:pt x="3707" y="2272"/>
                  </a:lnTo>
                  <a:lnTo>
                    <a:pt x="3707" y="2253"/>
                  </a:lnTo>
                  <a:lnTo>
                    <a:pt x="9" y="2253"/>
                  </a:lnTo>
                  <a:lnTo>
                    <a:pt x="19" y="2263"/>
                  </a:lnTo>
                  <a:lnTo>
                    <a:pt x="18" y="2259"/>
                  </a:lnTo>
                  <a:lnTo>
                    <a:pt x="15" y="2257"/>
                  </a:lnTo>
                  <a:lnTo>
                    <a:pt x="13" y="2254"/>
                  </a:lnTo>
                  <a:lnTo>
                    <a:pt x="9" y="2263"/>
                  </a:lnTo>
                  <a:lnTo>
                    <a:pt x="19" y="226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13" name="Rectangle 309"/>
            <p:cNvSpPr>
              <a:spLocks noChangeArrowheads="1"/>
            </p:cNvSpPr>
            <p:nvPr/>
          </p:nvSpPr>
          <p:spPr bwMode="auto">
            <a:xfrm>
              <a:off x="2555" y="3740"/>
              <a:ext cx="127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15" name="Rectangle 311"/>
            <p:cNvSpPr>
              <a:spLocks noChangeArrowheads="1"/>
            </p:cNvSpPr>
            <p:nvPr/>
          </p:nvSpPr>
          <p:spPr bwMode="auto">
            <a:xfrm>
              <a:off x="2555" y="3747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900" b="1">
                  <a:solidFill>
                    <a:srgbClr val="000000"/>
                  </a:solidFill>
                </a:rPr>
                <a:t>206</a:t>
              </a:r>
              <a:endParaRPr lang="en-AU"/>
            </a:p>
          </p:txBody>
        </p:sp>
        <p:sp>
          <p:nvSpPr>
            <p:cNvPr id="431416" name="Rectangle 312"/>
            <p:cNvSpPr>
              <a:spLocks noChangeArrowheads="1"/>
            </p:cNvSpPr>
            <p:nvPr/>
          </p:nvSpPr>
          <p:spPr bwMode="auto">
            <a:xfrm>
              <a:off x="2900" y="3740"/>
              <a:ext cx="127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18" name="Rectangle 314"/>
            <p:cNvSpPr>
              <a:spLocks noChangeArrowheads="1"/>
            </p:cNvSpPr>
            <p:nvPr/>
          </p:nvSpPr>
          <p:spPr bwMode="auto">
            <a:xfrm>
              <a:off x="2900" y="3747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900" b="1">
                  <a:solidFill>
                    <a:srgbClr val="000000"/>
                  </a:solidFill>
                </a:rPr>
                <a:t>204</a:t>
              </a:r>
              <a:endParaRPr lang="en-AU"/>
            </a:p>
          </p:txBody>
        </p:sp>
        <p:sp>
          <p:nvSpPr>
            <p:cNvPr id="431425" name="Rectangle 321"/>
            <p:cNvSpPr>
              <a:spLocks noChangeArrowheads="1"/>
            </p:cNvSpPr>
            <p:nvPr/>
          </p:nvSpPr>
          <p:spPr bwMode="auto">
            <a:xfrm rot="16200000">
              <a:off x="429" y="2580"/>
              <a:ext cx="10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900" b="1">
                  <a:solidFill>
                    <a:srgbClr val="000000"/>
                  </a:solidFill>
                </a:rPr>
                <a:t>207</a:t>
              </a:r>
              <a:endParaRPr lang="en-AU"/>
            </a:p>
          </p:txBody>
        </p:sp>
        <p:sp>
          <p:nvSpPr>
            <p:cNvPr id="431426" name="Rectangle 322"/>
            <p:cNvSpPr>
              <a:spLocks noChangeArrowheads="1"/>
            </p:cNvSpPr>
            <p:nvPr/>
          </p:nvSpPr>
          <p:spPr bwMode="auto">
            <a:xfrm rot="16200000">
              <a:off x="429" y="2234"/>
              <a:ext cx="10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900" b="1">
                  <a:solidFill>
                    <a:srgbClr val="000000"/>
                  </a:solidFill>
                </a:rPr>
                <a:t>204</a:t>
              </a:r>
              <a:endParaRPr lang="en-AU"/>
            </a:p>
          </p:txBody>
        </p:sp>
        <p:sp>
          <p:nvSpPr>
            <p:cNvPr id="431427" name="Rectangle 323"/>
            <p:cNvSpPr>
              <a:spLocks noChangeArrowheads="1"/>
            </p:cNvSpPr>
            <p:nvPr/>
          </p:nvSpPr>
          <p:spPr bwMode="auto">
            <a:xfrm rot="16200000">
              <a:off x="428" y="2346"/>
              <a:ext cx="21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b="1">
                  <a:solidFill>
                    <a:srgbClr val="000000"/>
                  </a:solidFill>
                </a:rPr>
                <a:t>Pb/</a:t>
              </a:r>
              <a:endParaRPr lang="en-AU"/>
            </a:p>
          </p:txBody>
        </p:sp>
        <p:sp>
          <p:nvSpPr>
            <p:cNvPr id="431428" name="Rectangle 324"/>
            <p:cNvSpPr>
              <a:spLocks noChangeArrowheads="1"/>
            </p:cNvSpPr>
            <p:nvPr/>
          </p:nvSpPr>
          <p:spPr bwMode="auto">
            <a:xfrm rot="16200000">
              <a:off x="459" y="2021"/>
              <a:ext cx="15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b="1">
                  <a:solidFill>
                    <a:srgbClr val="000000"/>
                  </a:solidFill>
                </a:rPr>
                <a:t>Pb</a:t>
              </a:r>
              <a:endParaRPr lang="en-AU"/>
            </a:p>
          </p:txBody>
        </p:sp>
        <p:sp>
          <p:nvSpPr>
            <p:cNvPr id="431429" name="Rectangle 325"/>
            <p:cNvSpPr>
              <a:spLocks noChangeArrowheads="1"/>
            </p:cNvSpPr>
            <p:nvPr/>
          </p:nvSpPr>
          <p:spPr bwMode="auto">
            <a:xfrm>
              <a:off x="873" y="3512"/>
              <a:ext cx="27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30" name="Rectangle 326"/>
            <p:cNvSpPr>
              <a:spLocks noChangeArrowheads="1"/>
            </p:cNvSpPr>
            <p:nvPr/>
          </p:nvSpPr>
          <p:spPr bwMode="auto">
            <a:xfrm>
              <a:off x="873" y="351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31" name="Rectangle 327"/>
            <p:cNvSpPr>
              <a:spLocks noChangeArrowheads="1"/>
            </p:cNvSpPr>
            <p:nvPr/>
          </p:nvSpPr>
          <p:spPr bwMode="auto">
            <a:xfrm>
              <a:off x="873" y="3522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16.00</a:t>
              </a:r>
              <a:endParaRPr lang="en-AU"/>
            </a:p>
          </p:txBody>
        </p:sp>
        <p:sp>
          <p:nvSpPr>
            <p:cNvPr id="431432" name="Rectangle 328"/>
            <p:cNvSpPr>
              <a:spLocks noChangeArrowheads="1"/>
            </p:cNvSpPr>
            <p:nvPr/>
          </p:nvSpPr>
          <p:spPr bwMode="auto">
            <a:xfrm>
              <a:off x="1611" y="3512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33" name="Rectangle 329"/>
            <p:cNvSpPr>
              <a:spLocks noChangeArrowheads="1"/>
            </p:cNvSpPr>
            <p:nvPr/>
          </p:nvSpPr>
          <p:spPr bwMode="auto">
            <a:xfrm>
              <a:off x="1611" y="351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34" name="Rectangle 330"/>
            <p:cNvSpPr>
              <a:spLocks noChangeArrowheads="1"/>
            </p:cNvSpPr>
            <p:nvPr/>
          </p:nvSpPr>
          <p:spPr bwMode="auto">
            <a:xfrm>
              <a:off x="1611" y="3522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16.11</a:t>
              </a:r>
              <a:endParaRPr lang="en-AU"/>
            </a:p>
          </p:txBody>
        </p:sp>
        <p:sp>
          <p:nvSpPr>
            <p:cNvPr id="431435" name="Rectangle 331"/>
            <p:cNvSpPr>
              <a:spLocks noChangeArrowheads="1"/>
            </p:cNvSpPr>
            <p:nvPr/>
          </p:nvSpPr>
          <p:spPr bwMode="auto">
            <a:xfrm>
              <a:off x="2350" y="3512"/>
              <a:ext cx="27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36" name="Rectangle 332"/>
            <p:cNvSpPr>
              <a:spLocks noChangeArrowheads="1"/>
            </p:cNvSpPr>
            <p:nvPr/>
          </p:nvSpPr>
          <p:spPr bwMode="auto">
            <a:xfrm>
              <a:off x="2350" y="3517"/>
              <a:ext cx="3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37" name="Rectangle 333"/>
            <p:cNvSpPr>
              <a:spLocks noChangeArrowheads="1"/>
            </p:cNvSpPr>
            <p:nvPr/>
          </p:nvSpPr>
          <p:spPr bwMode="auto">
            <a:xfrm>
              <a:off x="2350" y="3522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16.22</a:t>
              </a:r>
              <a:endParaRPr lang="en-AU"/>
            </a:p>
          </p:txBody>
        </p:sp>
        <p:sp>
          <p:nvSpPr>
            <p:cNvPr id="431438" name="Rectangle 334"/>
            <p:cNvSpPr>
              <a:spLocks noChangeArrowheads="1"/>
            </p:cNvSpPr>
            <p:nvPr/>
          </p:nvSpPr>
          <p:spPr bwMode="auto">
            <a:xfrm>
              <a:off x="3090" y="3512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39" name="Rectangle 335"/>
            <p:cNvSpPr>
              <a:spLocks noChangeArrowheads="1"/>
            </p:cNvSpPr>
            <p:nvPr/>
          </p:nvSpPr>
          <p:spPr bwMode="auto">
            <a:xfrm>
              <a:off x="3090" y="351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40" name="Rectangle 336"/>
            <p:cNvSpPr>
              <a:spLocks noChangeArrowheads="1"/>
            </p:cNvSpPr>
            <p:nvPr/>
          </p:nvSpPr>
          <p:spPr bwMode="auto">
            <a:xfrm>
              <a:off x="3090" y="3522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16.33</a:t>
              </a:r>
              <a:endParaRPr lang="en-AU"/>
            </a:p>
          </p:txBody>
        </p:sp>
        <p:sp>
          <p:nvSpPr>
            <p:cNvPr id="431441" name="Rectangle 337"/>
            <p:cNvSpPr>
              <a:spLocks noChangeArrowheads="1"/>
            </p:cNvSpPr>
            <p:nvPr/>
          </p:nvSpPr>
          <p:spPr bwMode="auto">
            <a:xfrm>
              <a:off x="3830" y="3512"/>
              <a:ext cx="27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42" name="Rectangle 338"/>
            <p:cNvSpPr>
              <a:spLocks noChangeArrowheads="1"/>
            </p:cNvSpPr>
            <p:nvPr/>
          </p:nvSpPr>
          <p:spPr bwMode="auto">
            <a:xfrm>
              <a:off x="3830" y="351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43" name="Rectangle 339"/>
            <p:cNvSpPr>
              <a:spLocks noChangeArrowheads="1"/>
            </p:cNvSpPr>
            <p:nvPr/>
          </p:nvSpPr>
          <p:spPr bwMode="auto">
            <a:xfrm>
              <a:off x="3830" y="3522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16.44</a:t>
              </a:r>
              <a:endParaRPr lang="en-AU"/>
            </a:p>
          </p:txBody>
        </p:sp>
        <p:sp>
          <p:nvSpPr>
            <p:cNvPr id="431444" name="Rectangle 340"/>
            <p:cNvSpPr>
              <a:spLocks noChangeArrowheads="1"/>
            </p:cNvSpPr>
            <p:nvPr/>
          </p:nvSpPr>
          <p:spPr bwMode="auto">
            <a:xfrm>
              <a:off x="4568" y="3512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45" name="Rectangle 341"/>
            <p:cNvSpPr>
              <a:spLocks noChangeArrowheads="1"/>
            </p:cNvSpPr>
            <p:nvPr/>
          </p:nvSpPr>
          <p:spPr bwMode="auto">
            <a:xfrm>
              <a:off x="4568" y="351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46" name="Rectangle 342"/>
            <p:cNvSpPr>
              <a:spLocks noChangeArrowheads="1"/>
            </p:cNvSpPr>
            <p:nvPr/>
          </p:nvSpPr>
          <p:spPr bwMode="auto">
            <a:xfrm>
              <a:off x="4568" y="3522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16.55</a:t>
              </a:r>
              <a:endParaRPr lang="en-AU"/>
            </a:p>
          </p:txBody>
        </p:sp>
        <p:sp>
          <p:nvSpPr>
            <p:cNvPr id="431447" name="Rectangle 343"/>
            <p:cNvSpPr>
              <a:spLocks noChangeArrowheads="1"/>
            </p:cNvSpPr>
            <p:nvPr/>
          </p:nvSpPr>
          <p:spPr bwMode="auto">
            <a:xfrm>
              <a:off x="689" y="3395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48" name="Rectangle 344"/>
            <p:cNvSpPr>
              <a:spLocks noChangeArrowheads="1"/>
            </p:cNvSpPr>
            <p:nvPr/>
          </p:nvSpPr>
          <p:spPr bwMode="auto">
            <a:xfrm>
              <a:off x="689" y="3400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49" name="Rectangle 345"/>
            <p:cNvSpPr>
              <a:spLocks noChangeArrowheads="1"/>
            </p:cNvSpPr>
            <p:nvPr/>
          </p:nvSpPr>
          <p:spPr bwMode="auto">
            <a:xfrm>
              <a:off x="689" y="3405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15.38</a:t>
              </a:r>
              <a:endParaRPr lang="en-AU"/>
            </a:p>
          </p:txBody>
        </p:sp>
        <p:sp>
          <p:nvSpPr>
            <p:cNvPr id="431450" name="Rectangle 346"/>
            <p:cNvSpPr>
              <a:spLocks noChangeArrowheads="1"/>
            </p:cNvSpPr>
            <p:nvPr/>
          </p:nvSpPr>
          <p:spPr bwMode="auto">
            <a:xfrm>
              <a:off x="689" y="2870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51" name="Rectangle 347"/>
            <p:cNvSpPr>
              <a:spLocks noChangeArrowheads="1"/>
            </p:cNvSpPr>
            <p:nvPr/>
          </p:nvSpPr>
          <p:spPr bwMode="auto">
            <a:xfrm>
              <a:off x="689" y="287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52" name="Rectangle 348"/>
            <p:cNvSpPr>
              <a:spLocks noChangeArrowheads="1"/>
            </p:cNvSpPr>
            <p:nvPr/>
          </p:nvSpPr>
          <p:spPr bwMode="auto">
            <a:xfrm>
              <a:off x="689" y="2880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15.42</a:t>
              </a:r>
              <a:endParaRPr lang="en-AU"/>
            </a:p>
          </p:txBody>
        </p:sp>
        <p:sp>
          <p:nvSpPr>
            <p:cNvPr id="431453" name="Rectangle 349"/>
            <p:cNvSpPr>
              <a:spLocks noChangeArrowheads="1"/>
            </p:cNvSpPr>
            <p:nvPr/>
          </p:nvSpPr>
          <p:spPr bwMode="auto">
            <a:xfrm>
              <a:off x="689" y="2303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54" name="Rectangle 350"/>
            <p:cNvSpPr>
              <a:spLocks noChangeArrowheads="1"/>
            </p:cNvSpPr>
            <p:nvPr/>
          </p:nvSpPr>
          <p:spPr bwMode="auto">
            <a:xfrm>
              <a:off x="689" y="2309"/>
              <a:ext cx="3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55" name="Rectangle 351"/>
            <p:cNvSpPr>
              <a:spLocks noChangeArrowheads="1"/>
            </p:cNvSpPr>
            <p:nvPr/>
          </p:nvSpPr>
          <p:spPr bwMode="auto">
            <a:xfrm>
              <a:off x="689" y="2314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15.46</a:t>
              </a:r>
              <a:endParaRPr lang="en-AU"/>
            </a:p>
          </p:txBody>
        </p:sp>
        <p:sp>
          <p:nvSpPr>
            <p:cNvPr id="431456" name="Rectangle 352"/>
            <p:cNvSpPr>
              <a:spLocks noChangeArrowheads="1"/>
            </p:cNvSpPr>
            <p:nvPr/>
          </p:nvSpPr>
          <p:spPr bwMode="auto">
            <a:xfrm>
              <a:off x="689" y="1739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57" name="Rectangle 353"/>
            <p:cNvSpPr>
              <a:spLocks noChangeArrowheads="1"/>
            </p:cNvSpPr>
            <p:nvPr/>
          </p:nvSpPr>
          <p:spPr bwMode="auto">
            <a:xfrm>
              <a:off x="689" y="174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58" name="Rectangle 354"/>
            <p:cNvSpPr>
              <a:spLocks noChangeArrowheads="1"/>
            </p:cNvSpPr>
            <p:nvPr/>
          </p:nvSpPr>
          <p:spPr bwMode="auto">
            <a:xfrm>
              <a:off x="689" y="1748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15.50</a:t>
              </a:r>
              <a:endParaRPr lang="en-AU"/>
            </a:p>
          </p:txBody>
        </p:sp>
        <p:sp>
          <p:nvSpPr>
            <p:cNvPr id="431459" name="Rectangle 355"/>
            <p:cNvSpPr>
              <a:spLocks noChangeArrowheads="1"/>
            </p:cNvSpPr>
            <p:nvPr/>
          </p:nvSpPr>
          <p:spPr bwMode="auto">
            <a:xfrm>
              <a:off x="689" y="1172"/>
              <a:ext cx="27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0" name="Rectangle 356"/>
            <p:cNvSpPr>
              <a:spLocks noChangeArrowheads="1"/>
            </p:cNvSpPr>
            <p:nvPr/>
          </p:nvSpPr>
          <p:spPr bwMode="auto">
            <a:xfrm>
              <a:off x="689" y="1178"/>
              <a:ext cx="3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1" name="Rectangle 357"/>
            <p:cNvSpPr>
              <a:spLocks noChangeArrowheads="1"/>
            </p:cNvSpPr>
            <p:nvPr/>
          </p:nvSpPr>
          <p:spPr bwMode="auto">
            <a:xfrm>
              <a:off x="689" y="1183"/>
              <a:ext cx="2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400" b="1">
                  <a:solidFill>
                    <a:srgbClr val="000000"/>
                  </a:solidFill>
                </a:rPr>
                <a:t>15.54</a:t>
              </a:r>
              <a:endParaRPr lang="en-AU"/>
            </a:p>
          </p:txBody>
        </p:sp>
        <p:sp>
          <p:nvSpPr>
            <p:cNvPr id="431462" name="Freeform 358"/>
            <p:cNvSpPr>
              <a:spLocks/>
            </p:cNvSpPr>
            <p:nvPr/>
          </p:nvSpPr>
          <p:spPr bwMode="auto">
            <a:xfrm>
              <a:off x="1024" y="3469"/>
              <a:ext cx="20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9" y="23"/>
                </a:cxn>
                <a:cxn ang="0">
                  <a:pos x="20" y="1"/>
                </a:cxn>
                <a:cxn ang="0">
                  <a:pos x="1" y="0"/>
                </a:cxn>
                <a:cxn ang="0">
                  <a:pos x="0" y="21"/>
                </a:cxn>
              </a:cxnLst>
              <a:rect l="0" t="0" r="r" b="b"/>
              <a:pathLst>
                <a:path w="20" h="23">
                  <a:moveTo>
                    <a:pt x="0" y="21"/>
                  </a:moveTo>
                  <a:lnTo>
                    <a:pt x="19" y="23"/>
                  </a:lnTo>
                  <a:lnTo>
                    <a:pt x="20" y="1"/>
                  </a:lnTo>
                  <a:lnTo>
                    <a:pt x="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3" name="Freeform 359"/>
            <p:cNvSpPr>
              <a:spLocks/>
            </p:cNvSpPr>
            <p:nvPr/>
          </p:nvSpPr>
          <p:spPr bwMode="auto">
            <a:xfrm>
              <a:off x="1763" y="3469"/>
              <a:ext cx="21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9" y="23"/>
                </a:cxn>
                <a:cxn ang="0">
                  <a:pos x="21" y="1"/>
                </a:cxn>
                <a:cxn ang="0">
                  <a:pos x="2" y="0"/>
                </a:cxn>
                <a:cxn ang="0">
                  <a:pos x="0" y="21"/>
                </a:cxn>
              </a:cxnLst>
              <a:rect l="0" t="0" r="r" b="b"/>
              <a:pathLst>
                <a:path w="21" h="23">
                  <a:moveTo>
                    <a:pt x="0" y="21"/>
                  </a:moveTo>
                  <a:lnTo>
                    <a:pt x="19" y="23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4" name="Freeform 360"/>
            <p:cNvSpPr>
              <a:spLocks/>
            </p:cNvSpPr>
            <p:nvPr/>
          </p:nvSpPr>
          <p:spPr bwMode="auto">
            <a:xfrm>
              <a:off x="2503" y="3469"/>
              <a:ext cx="19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23"/>
                </a:cxn>
                <a:cxn ang="0">
                  <a:pos x="19" y="1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19" h="23">
                  <a:moveTo>
                    <a:pt x="0" y="21"/>
                  </a:moveTo>
                  <a:lnTo>
                    <a:pt x="17" y="23"/>
                  </a:lnTo>
                  <a:lnTo>
                    <a:pt x="19" y="1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5" name="Freeform 361"/>
            <p:cNvSpPr>
              <a:spLocks/>
            </p:cNvSpPr>
            <p:nvPr/>
          </p:nvSpPr>
          <p:spPr bwMode="auto">
            <a:xfrm>
              <a:off x="3242" y="3469"/>
              <a:ext cx="19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8" y="23"/>
                </a:cxn>
                <a:cxn ang="0">
                  <a:pos x="19" y="1"/>
                </a:cxn>
                <a:cxn ang="0">
                  <a:pos x="1" y="0"/>
                </a:cxn>
                <a:cxn ang="0">
                  <a:pos x="0" y="21"/>
                </a:cxn>
              </a:cxnLst>
              <a:rect l="0" t="0" r="r" b="b"/>
              <a:pathLst>
                <a:path w="19" h="23">
                  <a:moveTo>
                    <a:pt x="0" y="21"/>
                  </a:moveTo>
                  <a:lnTo>
                    <a:pt x="18" y="23"/>
                  </a:lnTo>
                  <a:lnTo>
                    <a:pt x="19" y="1"/>
                  </a:lnTo>
                  <a:lnTo>
                    <a:pt x="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6" name="Freeform 362"/>
            <p:cNvSpPr>
              <a:spLocks/>
            </p:cNvSpPr>
            <p:nvPr/>
          </p:nvSpPr>
          <p:spPr bwMode="auto">
            <a:xfrm>
              <a:off x="3981" y="3469"/>
              <a:ext cx="21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9" y="23"/>
                </a:cxn>
                <a:cxn ang="0">
                  <a:pos x="21" y="1"/>
                </a:cxn>
                <a:cxn ang="0">
                  <a:pos x="1" y="0"/>
                </a:cxn>
                <a:cxn ang="0">
                  <a:pos x="0" y="21"/>
                </a:cxn>
              </a:cxnLst>
              <a:rect l="0" t="0" r="r" b="b"/>
              <a:pathLst>
                <a:path w="21" h="23">
                  <a:moveTo>
                    <a:pt x="0" y="21"/>
                  </a:moveTo>
                  <a:lnTo>
                    <a:pt x="19" y="23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7" name="Freeform 363"/>
            <p:cNvSpPr>
              <a:spLocks/>
            </p:cNvSpPr>
            <p:nvPr/>
          </p:nvSpPr>
          <p:spPr bwMode="auto">
            <a:xfrm>
              <a:off x="4720" y="3469"/>
              <a:ext cx="21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0" y="23"/>
                </a:cxn>
                <a:cxn ang="0">
                  <a:pos x="21" y="1"/>
                </a:cxn>
                <a:cxn ang="0">
                  <a:pos x="2" y="0"/>
                </a:cxn>
                <a:cxn ang="0">
                  <a:pos x="0" y="21"/>
                </a:cxn>
              </a:cxnLst>
              <a:rect l="0" t="0" r="r" b="b"/>
              <a:pathLst>
                <a:path w="21" h="23">
                  <a:moveTo>
                    <a:pt x="0" y="21"/>
                  </a:moveTo>
                  <a:lnTo>
                    <a:pt x="20" y="23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8" name="Freeform 364"/>
            <p:cNvSpPr>
              <a:spLocks/>
            </p:cNvSpPr>
            <p:nvPr/>
          </p:nvSpPr>
          <p:spPr bwMode="auto">
            <a:xfrm>
              <a:off x="1034" y="3480"/>
              <a:ext cx="22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21" y="20"/>
                </a:cxn>
                <a:cxn ang="0">
                  <a:pos x="22" y="1"/>
                </a:cxn>
                <a:cxn ang="0">
                  <a:pos x="2" y="0"/>
                </a:cxn>
              </a:cxnLst>
              <a:rect l="0" t="0" r="r" b="b"/>
              <a:pathLst>
                <a:path w="22" h="20">
                  <a:moveTo>
                    <a:pt x="2" y="0"/>
                  </a:moveTo>
                  <a:lnTo>
                    <a:pt x="0" y="19"/>
                  </a:lnTo>
                  <a:lnTo>
                    <a:pt x="21" y="20"/>
                  </a:lnTo>
                  <a:lnTo>
                    <a:pt x="2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69" name="Freeform 365"/>
            <p:cNvSpPr>
              <a:spLocks/>
            </p:cNvSpPr>
            <p:nvPr/>
          </p:nvSpPr>
          <p:spPr bwMode="auto">
            <a:xfrm>
              <a:off x="1034" y="2915"/>
              <a:ext cx="22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8"/>
                </a:cxn>
                <a:cxn ang="0">
                  <a:pos x="21" y="19"/>
                </a:cxn>
                <a:cxn ang="0">
                  <a:pos x="22" y="0"/>
                </a:cxn>
                <a:cxn ang="0">
                  <a:pos x="2" y="0"/>
                </a:cxn>
              </a:cxnLst>
              <a:rect l="0" t="0" r="r" b="b"/>
              <a:pathLst>
                <a:path w="22" h="19">
                  <a:moveTo>
                    <a:pt x="2" y="0"/>
                  </a:moveTo>
                  <a:lnTo>
                    <a:pt x="0" y="18"/>
                  </a:lnTo>
                  <a:lnTo>
                    <a:pt x="21" y="19"/>
                  </a:lnTo>
                  <a:lnTo>
                    <a:pt x="2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0" name="Freeform 366"/>
            <p:cNvSpPr>
              <a:spLocks/>
            </p:cNvSpPr>
            <p:nvPr/>
          </p:nvSpPr>
          <p:spPr bwMode="auto">
            <a:xfrm>
              <a:off x="1034" y="2349"/>
              <a:ext cx="22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21" y="20"/>
                </a:cxn>
                <a:cxn ang="0">
                  <a:pos x="22" y="1"/>
                </a:cxn>
                <a:cxn ang="0">
                  <a:pos x="2" y="0"/>
                </a:cxn>
              </a:cxnLst>
              <a:rect l="0" t="0" r="r" b="b"/>
              <a:pathLst>
                <a:path w="22" h="20">
                  <a:moveTo>
                    <a:pt x="2" y="0"/>
                  </a:moveTo>
                  <a:lnTo>
                    <a:pt x="0" y="19"/>
                  </a:lnTo>
                  <a:lnTo>
                    <a:pt x="21" y="20"/>
                  </a:lnTo>
                  <a:lnTo>
                    <a:pt x="2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1" name="Freeform 367"/>
            <p:cNvSpPr>
              <a:spLocks/>
            </p:cNvSpPr>
            <p:nvPr/>
          </p:nvSpPr>
          <p:spPr bwMode="auto">
            <a:xfrm>
              <a:off x="1034" y="1784"/>
              <a:ext cx="22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21" y="19"/>
                </a:cxn>
                <a:cxn ang="0">
                  <a:pos x="22" y="2"/>
                </a:cxn>
                <a:cxn ang="0">
                  <a:pos x="2" y="0"/>
                </a:cxn>
              </a:cxnLst>
              <a:rect l="0" t="0" r="r" b="b"/>
              <a:pathLst>
                <a:path w="22" h="19">
                  <a:moveTo>
                    <a:pt x="2" y="0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2" name="Freeform 368"/>
            <p:cNvSpPr>
              <a:spLocks/>
            </p:cNvSpPr>
            <p:nvPr/>
          </p:nvSpPr>
          <p:spPr bwMode="auto">
            <a:xfrm>
              <a:off x="1034" y="1218"/>
              <a:ext cx="22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21" y="20"/>
                </a:cxn>
                <a:cxn ang="0">
                  <a:pos x="22" y="1"/>
                </a:cxn>
                <a:cxn ang="0">
                  <a:pos x="2" y="0"/>
                </a:cxn>
              </a:cxnLst>
              <a:rect l="0" t="0" r="r" b="b"/>
              <a:pathLst>
                <a:path w="22" h="20">
                  <a:moveTo>
                    <a:pt x="2" y="0"/>
                  </a:moveTo>
                  <a:lnTo>
                    <a:pt x="0" y="19"/>
                  </a:lnTo>
                  <a:lnTo>
                    <a:pt x="21" y="20"/>
                  </a:lnTo>
                  <a:lnTo>
                    <a:pt x="2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3" name="Freeform 369"/>
            <p:cNvSpPr>
              <a:spLocks/>
            </p:cNvSpPr>
            <p:nvPr/>
          </p:nvSpPr>
          <p:spPr bwMode="auto">
            <a:xfrm>
              <a:off x="1024" y="3469"/>
              <a:ext cx="20" cy="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9" y="23"/>
                </a:cxn>
                <a:cxn ang="0">
                  <a:pos x="20" y="1"/>
                </a:cxn>
                <a:cxn ang="0">
                  <a:pos x="1" y="0"/>
                </a:cxn>
                <a:cxn ang="0">
                  <a:pos x="0" y="21"/>
                </a:cxn>
              </a:cxnLst>
              <a:rect l="0" t="0" r="r" b="b"/>
              <a:pathLst>
                <a:path w="20" h="23">
                  <a:moveTo>
                    <a:pt x="0" y="21"/>
                  </a:moveTo>
                  <a:lnTo>
                    <a:pt x="19" y="23"/>
                  </a:lnTo>
                  <a:lnTo>
                    <a:pt x="20" y="1"/>
                  </a:lnTo>
                  <a:lnTo>
                    <a:pt x="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4" name="Freeform 370"/>
            <p:cNvSpPr>
              <a:spLocks/>
            </p:cNvSpPr>
            <p:nvPr/>
          </p:nvSpPr>
          <p:spPr bwMode="auto">
            <a:xfrm>
              <a:off x="1763" y="3469"/>
              <a:ext cx="2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11"/>
                </a:cxn>
                <a:cxn ang="0">
                  <a:pos x="21" y="1"/>
                </a:cxn>
                <a:cxn ang="0">
                  <a:pos x="2" y="0"/>
                </a:cxn>
                <a:cxn ang="0">
                  <a:pos x="0" y="10"/>
                </a:cxn>
              </a:cxnLst>
              <a:rect l="0" t="0" r="r" b="b"/>
              <a:pathLst>
                <a:path w="21" h="11">
                  <a:moveTo>
                    <a:pt x="0" y="10"/>
                  </a:moveTo>
                  <a:lnTo>
                    <a:pt x="19" y="11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5" name="Freeform 371"/>
            <p:cNvSpPr>
              <a:spLocks/>
            </p:cNvSpPr>
            <p:nvPr/>
          </p:nvSpPr>
          <p:spPr bwMode="auto">
            <a:xfrm>
              <a:off x="2503" y="3469"/>
              <a:ext cx="19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11"/>
                </a:cxn>
                <a:cxn ang="0">
                  <a:pos x="19" y="1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19" h="11">
                  <a:moveTo>
                    <a:pt x="0" y="10"/>
                  </a:moveTo>
                  <a:lnTo>
                    <a:pt x="17" y="11"/>
                  </a:lnTo>
                  <a:lnTo>
                    <a:pt x="19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6" name="Freeform 372"/>
            <p:cNvSpPr>
              <a:spLocks/>
            </p:cNvSpPr>
            <p:nvPr/>
          </p:nvSpPr>
          <p:spPr bwMode="auto">
            <a:xfrm>
              <a:off x="3242" y="3469"/>
              <a:ext cx="19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8" y="11"/>
                </a:cxn>
                <a:cxn ang="0">
                  <a:pos x="19" y="1"/>
                </a:cxn>
                <a:cxn ang="0">
                  <a:pos x="1" y="0"/>
                </a:cxn>
                <a:cxn ang="0">
                  <a:pos x="0" y="10"/>
                </a:cxn>
              </a:cxnLst>
              <a:rect l="0" t="0" r="r" b="b"/>
              <a:pathLst>
                <a:path w="19" h="11">
                  <a:moveTo>
                    <a:pt x="0" y="10"/>
                  </a:moveTo>
                  <a:lnTo>
                    <a:pt x="18" y="11"/>
                  </a:lnTo>
                  <a:lnTo>
                    <a:pt x="19" y="1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7" name="Freeform 373"/>
            <p:cNvSpPr>
              <a:spLocks/>
            </p:cNvSpPr>
            <p:nvPr/>
          </p:nvSpPr>
          <p:spPr bwMode="auto">
            <a:xfrm>
              <a:off x="3981" y="3469"/>
              <a:ext cx="2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11"/>
                </a:cxn>
                <a:cxn ang="0">
                  <a:pos x="21" y="1"/>
                </a:cxn>
                <a:cxn ang="0">
                  <a:pos x="1" y="0"/>
                </a:cxn>
                <a:cxn ang="0">
                  <a:pos x="0" y="10"/>
                </a:cxn>
              </a:cxnLst>
              <a:rect l="0" t="0" r="r" b="b"/>
              <a:pathLst>
                <a:path w="21" h="11">
                  <a:moveTo>
                    <a:pt x="0" y="10"/>
                  </a:moveTo>
                  <a:lnTo>
                    <a:pt x="19" y="11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8" name="Freeform 374"/>
            <p:cNvSpPr>
              <a:spLocks/>
            </p:cNvSpPr>
            <p:nvPr/>
          </p:nvSpPr>
          <p:spPr bwMode="auto">
            <a:xfrm>
              <a:off x="4720" y="3469"/>
              <a:ext cx="21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0" y="11"/>
                </a:cxn>
                <a:cxn ang="0">
                  <a:pos x="21" y="1"/>
                </a:cxn>
                <a:cxn ang="0">
                  <a:pos x="2" y="0"/>
                </a:cxn>
                <a:cxn ang="0">
                  <a:pos x="0" y="10"/>
                </a:cxn>
              </a:cxnLst>
              <a:rect l="0" t="0" r="r" b="b"/>
              <a:pathLst>
                <a:path w="21" h="11">
                  <a:moveTo>
                    <a:pt x="0" y="10"/>
                  </a:moveTo>
                  <a:lnTo>
                    <a:pt x="20" y="11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79" name="Freeform 375"/>
            <p:cNvSpPr>
              <a:spLocks/>
            </p:cNvSpPr>
            <p:nvPr/>
          </p:nvSpPr>
          <p:spPr bwMode="auto">
            <a:xfrm>
              <a:off x="1034" y="3480"/>
              <a:ext cx="22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21" y="20"/>
                </a:cxn>
                <a:cxn ang="0">
                  <a:pos x="22" y="1"/>
                </a:cxn>
                <a:cxn ang="0">
                  <a:pos x="2" y="0"/>
                </a:cxn>
              </a:cxnLst>
              <a:rect l="0" t="0" r="r" b="b"/>
              <a:pathLst>
                <a:path w="22" h="20">
                  <a:moveTo>
                    <a:pt x="2" y="0"/>
                  </a:moveTo>
                  <a:lnTo>
                    <a:pt x="0" y="19"/>
                  </a:lnTo>
                  <a:lnTo>
                    <a:pt x="21" y="20"/>
                  </a:lnTo>
                  <a:lnTo>
                    <a:pt x="2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0" name="Freeform 376"/>
            <p:cNvSpPr>
              <a:spLocks/>
            </p:cNvSpPr>
            <p:nvPr/>
          </p:nvSpPr>
          <p:spPr bwMode="auto">
            <a:xfrm>
              <a:off x="1042" y="2915"/>
              <a:ext cx="14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8"/>
                </a:cxn>
                <a:cxn ang="0">
                  <a:pos x="11" y="19"/>
                </a:cxn>
                <a:cxn ang="0">
                  <a:pos x="14" y="0"/>
                </a:cxn>
                <a:cxn ang="0">
                  <a:pos x="2" y="0"/>
                </a:cxn>
              </a:cxnLst>
              <a:rect l="0" t="0" r="r" b="b"/>
              <a:pathLst>
                <a:path w="14" h="19">
                  <a:moveTo>
                    <a:pt x="2" y="0"/>
                  </a:moveTo>
                  <a:lnTo>
                    <a:pt x="0" y="18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1" name="Freeform 377"/>
            <p:cNvSpPr>
              <a:spLocks/>
            </p:cNvSpPr>
            <p:nvPr/>
          </p:nvSpPr>
          <p:spPr bwMode="auto">
            <a:xfrm>
              <a:off x="1042" y="2349"/>
              <a:ext cx="14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11" y="20"/>
                </a:cxn>
                <a:cxn ang="0">
                  <a:pos x="14" y="1"/>
                </a:cxn>
                <a:cxn ang="0">
                  <a:pos x="2" y="0"/>
                </a:cxn>
              </a:cxnLst>
              <a:rect l="0" t="0" r="r" b="b"/>
              <a:pathLst>
                <a:path w="14" h="20">
                  <a:moveTo>
                    <a:pt x="2" y="0"/>
                  </a:moveTo>
                  <a:lnTo>
                    <a:pt x="0" y="19"/>
                  </a:lnTo>
                  <a:lnTo>
                    <a:pt x="11" y="20"/>
                  </a:lnTo>
                  <a:lnTo>
                    <a:pt x="1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2" name="Freeform 378"/>
            <p:cNvSpPr>
              <a:spLocks/>
            </p:cNvSpPr>
            <p:nvPr/>
          </p:nvSpPr>
          <p:spPr bwMode="auto">
            <a:xfrm>
              <a:off x="1042" y="1784"/>
              <a:ext cx="14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11" y="19"/>
                </a:cxn>
                <a:cxn ang="0">
                  <a:pos x="14" y="2"/>
                </a:cxn>
                <a:cxn ang="0">
                  <a:pos x="2" y="0"/>
                </a:cxn>
              </a:cxnLst>
              <a:rect l="0" t="0" r="r" b="b"/>
              <a:pathLst>
                <a:path w="14" h="19">
                  <a:moveTo>
                    <a:pt x="2" y="0"/>
                  </a:moveTo>
                  <a:lnTo>
                    <a:pt x="0" y="19"/>
                  </a:lnTo>
                  <a:lnTo>
                    <a:pt x="11" y="19"/>
                  </a:lnTo>
                  <a:lnTo>
                    <a:pt x="1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3" name="Freeform 379"/>
            <p:cNvSpPr>
              <a:spLocks/>
            </p:cNvSpPr>
            <p:nvPr/>
          </p:nvSpPr>
          <p:spPr bwMode="auto">
            <a:xfrm>
              <a:off x="1042" y="1218"/>
              <a:ext cx="14" cy="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11" y="20"/>
                </a:cxn>
                <a:cxn ang="0">
                  <a:pos x="14" y="1"/>
                </a:cxn>
                <a:cxn ang="0">
                  <a:pos x="2" y="0"/>
                </a:cxn>
              </a:cxnLst>
              <a:rect l="0" t="0" r="r" b="b"/>
              <a:pathLst>
                <a:path w="14" h="20">
                  <a:moveTo>
                    <a:pt x="2" y="0"/>
                  </a:moveTo>
                  <a:lnTo>
                    <a:pt x="0" y="19"/>
                  </a:lnTo>
                  <a:lnTo>
                    <a:pt x="11" y="20"/>
                  </a:lnTo>
                  <a:lnTo>
                    <a:pt x="1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4" name="Rectangle 380"/>
            <p:cNvSpPr>
              <a:spLocks noChangeArrowheads="1"/>
            </p:cNvSpPr>
            <p:nvPr/>
          </p:nvSpPr>
          <p:spPr bwMode="auto">
            <a:xfrm>
              <a:off x="1456" y="1250"/>
              <a:ext cx="110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5" name="Rectangle 381"/>
            <p:cNvSpPr>
              <a:spLocks noChangeArrowheads="1"/>
            </p:cNvSpPr>
            <p:nvPr/>
          </p:nvSpPr>
          <p:spPr bwMode="auto">
            <a:xfrm>
              <a:off x="1456" y="1255"/>
              <a:ext cx="121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6" name="Rectangle 382"/>
            <p:cNvSpPr>
              <a:spLocks noChangeArrowheads="1"/>
            </p:cNvSpPr>
            <p:nvPr/>
          </p:nvSpPr>
          <p:spPr bwMode="auto">
            <a:xfrm>
              <a:off x="1456" y="1261"/>
              <a:ext cx="90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Analytical Precision</a:t>
              </a:r>
              <a:endParaRPr lang="en-AU"/>
            </a:p>
          </p:txBody>
        </p:sp>
        <p:sp>
          <p:nvSpPr>
            <p:cNvPr id="431487" name="Freeform 383"/>
            <p:cNvSpPr>
              <a:spLocks/>
            </p:cNvSpPr>
            <p:nvPr/>
          </p:nvSpPr>
          <p:spPr bwMode="auto">
            <a:xfrm>
              <a:off x="1070" y="1250"/>
              <a:ext cx="367" cy="948"/>
            </a:xfrm>
            <a:custGeom>
              <a:avLst/>
              <a:gdLst/>
              <a:ahLst/>
              <a:cxnLst>
                <a:cxn ang="0">
                  <a:pos x="367" y="7"/>
                </a:cxn>
                <a:cxn ang="0">
                  <a:pos x="367" y="19"/>
                </a:cxn>
                <a:cxn ang="0">
                  <a:pos x="364" y="38"/>
                </a:cxn>
                <a:cxn ang="0">
                  <a:pos x="361" y="63"/>
                </a:cxn>
                <a:cxn ang="0">
                  <a:pos x="352" y="96"/>
                </a:cxn>
                <a:cxn ang="0">
                  <a:pos x="340" y="138"/>
                </a:cxn>
                <a:cxn ang="0">
                  <a:pos x="326" y="190"/>
                </a:cxn>
                <a:cxn ang="0">
                  <a:pos x="303" y="264"/>
                </a:cxn>
                <a:cxn ang="0">
                  <a:pos x="264" y="374"/>
                </a:cxn>
                <a:cxn ang="0">
                  <a:pos x="146" y="684"/>
                </a:cxn>
                <a:cxn ang="0">
                  <a:pos x="101" y="783"/>
                </a:cxn>
                <a:cxn ang="0">
                  <a:pos x="74" y="841"/>
                </a:cxn>
                <a:cxn ang="0">
                  <a:pos x="53" y="882"/>
                </a:cxn>
                <a:cxn ang="0">
                  <a:pos x="38" y="911"/>
                </a:cxn>
                <a:cxn ang="0">
                  <a:pos x="25" y="930"/>
                </a:cxn>
                <a:cxn ang="0">
                  <a:pos x="15" y="943"/>
                </a:cxn>
                <a:cxn ang="0">
                  <a:pos x="7" y="948"/>
                </a:cxn>
                <a:cxn ang="0">
                  <a:pos x="4" y="947"/>
                </a:cxn>
                <a:cxn ang="0">
                  <a:pos x="1" y="940"/>
                </a:cxn>
                <a:cxn ang="0">
                  <a:pos x="0" y="928"/>
                </a:cxn>
                <a:cxn ang="0">
                  <a:pos x="2" y="909"/>
                </a:cxn>
                <a:cxn ang="0">
                  <a:pos x="7" y="885"/>
                </a:cxn>
                <a:cxn ang="0">
                  <a:pos x="15" y="852"/>
                </a:cxn>
                <a:cxn ang="0">
                  <a:pos x="25" y="810"/>
                </a:cxn>
                <a:cxn ang="0">
                  <a:pos x="40" y="756"/>
                </a:cxn>
                <a:cxn ang="0">
                  <a:pos x="63" y="684"/>
                </a:cxn>
                <a:cxn ang="0">
                  <a:pos x="101" y="572"/>
                </a:cxn>
                <a:cxn ang="0">
                  <a:pos x="221" y="263"/>
                </a:cxn>
                <a:cxn ang="0">
                  <a:pos x="264" y="164"/>
                </a:cxn>
                <a:cxn ang="0">
                  <a:pos x="292" y="105"/>
                </a:cxn>
                <a:cxn ang="0">
                  <a:pos x="314" y="65"/>
                </a:cxn>
                <a:cxn ang="0">
                  <a:pos x="329" y="35"/>
                </a:cxn>
                <a:cxn ang="0">
                  <a:pos x="342" y="18"/>
                </a:cxn>
                <a:cxn ang="0">
                  <a:pos x="352" y="6"/>
                </a:cxn>
                <a:cxn ang="0">
                  <a:pos x="358" y="0"/>
                </a:cxn>
                <a:cxn ang="0">
                  <a:pos x="363" y="1"/>
                </a:cxn>
              </a:cxnLst>
              <a:rect l="0" t="0" r="r" b="b"/>
              <a:pathLst>
                <a:path w="367" h="948">
                  <a:moveTo>
                    <a:pt x="366" y="2"/>
                  </a:moveTo>
                  <a:lnTo>
                    <a:pt x="367" y="7"/>
                  </a:lnTo>
                  <a:lnTo>
                    <a:pt x="367" y="13"/>
                  </a:lnTo>
                  <a:lnTo>
                    <a:pt x="367" y="19"/>
                  </a:lnTo>
                  <a:lnTo>
                    <a:pt x="366" y="29"/>
                  </a:lnTo>
                  <a:lnTo>
                    <a:pt x="364" y="38"/>
                  </a:lnTo>
                  <a:lnTo>
                    <a:pt x="362" y="51"/>
                  </a:lnTo>
                  <a:lnTo>
                    <a:pt x="361" y="63"/>
                  </a:lnTo>
                  <a:lnTo>
                    <a:pt x="356" y="79"/>
                  </a:lnTo>
                  <a:lnTo>
                    <a:pt x="352" y="96"/>
                  </a:lnTo>
                  <a:lnTo>
                    <a:pt x="347" y="115"/>
                  </a:lnTo>
                  <a:lnTo>
                    <a:pt x="340" y="138"/>
                  </a:lnTo>
                  <a:lnTo>
                    <a:pt x="334" y="162"/>
                  </a:lnTo>
                  <a:lnTo>
                    <a:pt x="326" y="190"/>
                  </a:lnTo>
                  <a:lnTo>
                    <a:pt x="315" y="225"/>
                  </a:lnTo>
                  <a:lnTo>
                    <a:pt x="303" y="264"/>
                  </a:lnTo>
                  <a:lnTo>
                    <a:pt x="286" y="311"/>
                  </a:lnTo>
                  <a:lnTo>
                    <a:pt x="264" y="374"/>
                  </a:lnTo>
                  <a:lnTo>
                    <a:pt x="206" y="533"/>
                  </a:lnTo>
                  <a:lnTo>
                    <a:pt x="146" y="684"/>
                  </a:lnTo>
                  <a:lnTo>
                    <a:pt x="121" y="742"/>
                  </a:lnTo>
                  <a:lnTo>
                    <a:pt x="101" y="783"/>
                  </a:lnTo>
                  <a:lnTo>
                    <a:pt x="87" y="816"/>
                  </a:lnTo>
                  <a:lnTo>
                    <a:pt x="74" y="841"/>
                  </a:lnTo>
                  <a:lnTo>
                    <a:pt x="63" y="864"/>
                  </a:lnTo>
                  <a:lnTo>
                    <a:pt x="53" y="882"/>
                  </a:lnTo>
                  <a:lnTo>
                    <a:pt x="44" y="897"/>
                  </a:lnTo>
                  <a:lnTo>
                    <a:pt x="38" y="911"/>
                  </a:lnTo>
                  <a:lnTo>
                    <a:pt x="30" y="921"/>
                  </a:lnTo>
                  <a:lnTo>
                    <a:pt x="25" y="930"/>
                  </a:lnTo>
                  <a:lnTo>
                    <a:pt x="20" y="938"/>
                  </a:lnTo>
                  <a:lnTo>
                    <a:pt x="15" y="943"/>
                  </a:lnTo>
                  <a:lnTo>
                    <a:pt x="11" y="946"/>
                  </a:lnTo>
                  <a:lnTo>
                    <a:pt x="7" y="948"/>
                  </a:lnTo>
                  <a:lnTo>
                    <a:pt x="5" y="948"/>
                  </a:lnTo>
                  <a:lnTo>
                    <a:pt x="4" y="947"/>
                  </a:lnTo>
                  <a:lnTo>
                    <a:pt x="1" y="944"/>
                  </a:lnTo>
                  <a:lnTo>
                    <a:pt x="1" y="940"/>
                  </a:lnTo>
                  <a:lnTo>
                    <a:pt x="0" y="935"/>
                  </a:lnTo>
                  <a:lnTo>
                    <a:pt x="0" y="928"/>
                  </a:lnTo>
                  <a:lnTo>
                    <a:pt x="1" y="920"/>
                  </a:lnTo>
                  <a:lnTo>
                    <a:pt x="2" y="909"/>
                  </a:lnTo>
                  <a:lnTo>
                    <a:pt x="4" y="897"/>
                  </a:lnTo>
                  <a:lnTo>
                    <a:pt x="7" y="885"/>
                  </a:lnTo>
                  <a:lnTo>
                    <a:pt x="10" y="868"/>
                  </a:lnTo>
                  <a:lnTo>
                    <a:pt x="15" y="852"/>
                  </a:lnTo>
                  <a:lnTo>
                    <a:pt x="20" y="833"/>
                  </a:lnTo>
                  <a:lnTo>
                    <a:pt x="25" y="810"/>
                  </a:lnTo>
                  <a:lnTo>
                    <a:pt x="33" y="784"/>
                  </a:lnTo>
                  <a:lnTo>
                    <a:pt x="40" y="756"/>
                  </a:lnTo>
                  <a:lnTo>
                    <a:pt x="51" y="723"/>
                  </a:lnTo>
                  <a:lnTo>
                    <a:pt x="63" y="684"/>
                  </a:lnTo>
                  <a:lnTo>
                    <a:pt x="79" y="636"/>
                  </a:lnTo>
                  <a:lnTo>
                    <a:pt x="101" y="572"/>
                  </a:lnTo>
                  <a:lnTo>
                    <a:pt x="160" y="415"/>
                  </a:lnTo>
                  <a:lnTo>
                    <a:pt x="221" y="263"/>
                  </a:lnTo>
                  <a:lnTo>
                    <a:pt x="245" y="206"/>
                  </a:lnTo>
                  <a:lnTo>
                    <a:pt x="264" y="164"/>
                  </a:lnTo>
                  <a:lnTo>
                    <a:pt x="279" y="132"/>
                  </a:lnTo>
                  <a:lnTo>
                    <a:pt x="292" y="105"/>
                  </a:lnTo>
                  <a:lnTo>
                    <a:pt x="303" y="84"/>
                  </a:lnTo>
                  <a:lnTo>
                    <a:pt x="314" y="65"/>
                  </a:lnTo>
                  <a:lnTo>
                    <a:pt x="321" y="49"/>
                  </a:lnTo>
                  <a:lnTo>
                    <a:pt x="329" y="35"/>
                  </a:lnTo>
                  <a:lnTo>
                    <a:pt x="335" y="25"/>
                  </a:lnTo>
                  <a:lnTo>
                    <a:pt x="342" y="18"/>
                  </a:lnTo>
                  <a:lnTo>
                    <a:pt x="347" y="10"/>
                  </a:lnTo>
                  <a:lnTo>
                    <a:pt x="352" y="6"/>
                  </a:lnTo>
                  <a:lnTo>
                    <a:pt x="356" y="1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3" y="1"/>
                  </a:lnTo>
                  <a:lnTo>
                    <a:pt x="366" y="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8" name="Freeform 384"/>
            <p:cNvSpPr>
              <a:spLocks/>
            </p:cNvSpPr>
            <p:nvPr/>
          </p:nvSpPr>
          <p:spPr bwMode="auto">
            <a:xfrm>
              <a:off x="1310" y="1481"/>
              <a:ext cx="41" cy="9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2"/>
                </a:cxn>
                <a:cxn ang="0">
                  <a:pos x="41" y="4"/>
                </a:cxn>
                <a:cxn ang="0">
                  <a:pos x="39" y="6"/>
                </a:cxn>
                <a:cxn ang="0">
                  <a:pos x="38" y="9"/>
                </a:cxn>
                <a:cxn ang="0">
                  <a:pos x="35" y="14"/>
                </a:cxn>
                <a:cxn ang="0">
                  <a:pos x="34" y="20"/>
                </a:cxn>
                <a:cxn ang="0">
                  <a:pos x="30" y="28"/>
                </a:cxn>
                <a:cxn ang="0">
                  <a:pos x="22" y="51"/>
                </a:cxn>
                <a:cxn ang="0">
                  <a:pos x="11" y="70"/>
                </a:cxn>
                <a:cxn ang="0">
                  <a:pos x="9" y="77"/>
                </a:cxn>
                <a:cxn ang="0">
                  <a:pos x="5" y="81"/>
                </a:cxn>
                <a:cxn ang="0">
                  <a:pos x="4" y="86"/>
                </a:cxn>
                <a:cxn ang="0">
                  <a:pos x="2" y="87"/>
                </a:cxn>
                <a:cxn ang="0">
                  <a:pos x="1" y="90"/>
                </a:cxn>
                <a:cxn ang="0">
                  <a:pos x="0" y="91"/>
                </a:cxn>
                <a:cxn ang="0">
                  <a:pos x="0" y="90"/>
                </a:cxn>
                <a:cxn ang="0">
                  <a:pos x="0" y="87"/>
                </a:cxn>
                <a:cxn ang="0">
                  <a:pos x="0" y="86"/>
                </a:cxn>
                <a:cxn ang="0">
                  <a:pos x="1" y="82"/>
                </a:cxn>
                <a:cxn ang="0">
                  <a:pos x="2" y="79"/>
                </a:cxn>
                <a:cxn ang="0">
                  <a:pos x="5" y="75"/>
                </a:cxn>
                <a:cxn ang="0">
                  <a:pos x="6" y="67"/>
                </a:cxn>
                <a:cxn ang="0">
                  <a:pos x="11" y="57"/>
                </a:cxn>
                <a:cxn ang="0">
                  <a:pos x="24" y="27"/>
                </a:cxn>
                <a:cxn ang="0">
                  <a:pos x="29" y="16"/>
                </a:cxn>
                <a:cxn ang="0">
                  <a:pos x="33" y="10"/>
                </a:cxn>
                <a:cxn ang="0">
                  <a:pos x="34" y="8"/>
                </a:cxn>
                <a:cxn ang="0">
                  <a:pos x="37" y="4"/>
                </a:cxn>
                <a:cxn ang="0">
                  <a:pos x="38" y="2"/>
                </a:cxn>
                <a:cxn ang="0">
                  <a:pos x="39" y="1"/>
                </a:cxn>
                <a:cxn ang="0">
                  <a:pos x="41" y="0"/>
                </a:cxn>
              </a:cxnLst>
              <a:rect l="0" t="0" r="r" b="b"/>
              <a:pathLst>
                <a:path w="41" h="91"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5" y="14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3" y="24"/>
                  </a:lnTo>
                  <a:lnTo>
                    <a:pt x="30" y="28"/>
                  </a:lnTo>
                  <a:lnTo>
                    <a:pt x="29" y="34"/>
                  </a:lnTo>
                  <a:lnTo>
                    <a:pt x="22" y="51"/>
                  </a:lnTo>
                  <a:lnTo>
                    <a:pt x="15" y="63"/>
                  </a:lnTo>
                  <a:lnTo>
                    <a:pt x="11" y="70"/>
                  </a:lnTo>
                  <a:lnTo>
                    <a:pt x="10" y="75"/>
                  </a:lnTo>
                  <a:lnTo>
                    <a:pt x="9" y="77"/>
                  </a:lnTo>
                  <a:lnTo>
                    <a:pt x="6" y="80"/>
                  </a:lnTo>
                  <a:lnTo>
                    <a:pt x="5" y="81"/>
                  </a:lnTo>
                  <a:lnTo>
                    <a:pt x="5" y="84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2" y="79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5" y="71"/>
                  </a:lnTo>
                  <a:lnTo>
                    <a:pt x="6" y="67"/>
                  </a:lnTo>
                  <a:lnTo>
                    <a:pt x="9" y="63"/>
                  </a:lnTo>
                  <a:lnTo>
                    <a:pt x="11" y="57"/>
                  </a:lnTo>
                  <a:lnTo>
                    <a:pt x="18" y="41"/>
                  </a:lnTo>
                  <a:lnTo>
                    <a:pt x="24" y="27"/>
                  </a:lnTo>
                  <a:lnTo>
                    <a:pt x="28" y="20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3" y="10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33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89" name="Freeform 385"/>
            <p:cNvSpPr>
              <a:spLocks/>
            </p:cNvSpPr>
            <p:nvPr/>
          </p:nvSpPr>
          <p:spPr bwMode="auto">
            <a:xfrm>
              <a:off x="4661" y="1256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8" y="0"/>
                </a:cxn>
                <a:cxn ang="0">
                  <a:pos x="0" y="23"/>
                </a:cxn>
                <a:cxn ang="0">
                  <a:pos x="2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8" y="0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0" name="Freeform 386"/>
            <p:cNvSpPr>
              <a:spLocks/>
            </p:cNvSpPr>
            <p:nvPr/>
          </p:nvSpPr>
          <p:spPr bwMode="auto">
            <a:xfrm>
              <a:off x="4513" y="1304"/>
              <a:ext cx="72" cy="32"/>
            </a:xfrm>
            <a:custGeom>
              <a:avLst/>
              <a:gdLst/>
              <a:ahLst/>
              <a:cxnLst>
                <a:cxn ang="0">
                  <a:pos x="72" y="11"/>
                </a:cxn>
                <a:cxn ang="0">
                  <a:pos x="68" y="0"/>
                </a:cxn>
                <a:cxn ang="0">
                  <a:pos x="0" y="22"/>
                </a:cxn>
                <a:cxn ang="0">
                  <a:pos x="3" y="32"/>
                </a:cxn>
                <a:cxn ang="0">
                  <a:pos x="72" y="11"/>
                </a:cxn>
              </a:cxnLst>
              <a:rect l="0" t="0" r="r" b="b"/>
              <a:pathLst>
                <a:path w="72" h="32">
                  <a:moveTo>
                    <a:pt x="72" y="11"/>
                  </a:moveTo>
                  <a:lnTo>
                    <a:pt x="68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7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1" name="Freeform 387"/>
            <p:cNvSpPr>
              <a:spLocks/>
            </p:cNvSpPr>
            <p:nvPr/>
          </p:nvSpPr>
          <p:spPr bwMode="auto">
            <a:xfrm>
              <a:off x="4367" y="1353"/>
              <a:ext cx="72" cy="31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3" y="31"/>
                </a:cxn>
                <a:cxn ang="0">
                  <a:pos x="72" y="9"/>
                </a:cxn>
              </a:cxnLst>
              <a:rect l="0" t="0" r="r" b="b"/>
              <a:pathLst>
                <a:path w="72" h="31">
                  <a:moveTo>
                    <a:pt x="72" y="9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3" y="31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2" name="Freeform 388"/>
            <p:cNvSpPr>
              <a:spLocks/>
            </p:cNvSpPr>
            <p:nvPr/>
          </p:nvSpPr>
          <p:spPr bwMode="auto">
            <a:xfrm>
              <a:off x="4220" y="1401"/>
              <a:ext cx="72" cy="33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4" y="33"/>
                </a:cxn>
                <a:cxn ang="0">
                  <a:pos x="72" y="10"/>
                </a:cxn>
              </a:cxnLst>
              <a:rect l="0" t="0" r="r" b="b"/>
              <a:pathLst>
                <a:path w="72" h="33">
                  <a:moveTo>
                    <a:pt x="72" y="10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3" name="Freeform 389"/>
            <p:cNvSpPr>
              <a:spLocks/>
            </p:cNvSpPr>
            <p:nvPr/>
          </p:nvSpPr>
          <p:spPr bwMode="auto">
            <a:xfrm>
              <a:off x="4073" y="1450"/>
              <a:ext cx="72" cy="32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8" y="0"/>
                </a:cxn>
                <a:cxn ang="0">
                  <a:pos x="0" y="23"/>
                </a:cxn>
                <a:cxn ang="0">
                  <a:pos x="3" y="32"/>
                </a:cxn>
                <a:cxn ang="0">
                  <a:pos x="72" y="9"/>
                </a:cxn>
              </a:cxnLst>
              <a:rect l="0" t="0" r="r" b="b"/>
              <a:pathLst>
                <a:path w="72" h="32">
                  <a:moveTo>
                    <a:pt x="72" y="9"/>
                  </a:moveTo>
                  <a:lnTo>
                    <a:pt x="68" y="0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4" name="Freeform 390"/>
            <p:cNvSpPr>
              <a:spLocks/>
            </p:cNvSpPr>
            <p:nvPr/>
          </p:nvSpPr>
          <p:spPr bwMode="auto">
            <a:xfrm>
              <a:off x="3928" y="1500"/>
              <a:ext cx="70" cy="32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7" y="0"/>
                </a:cxn>
                <a:cxn ang="0">
                  <a:pos x="0" y="23"/>
                </a:cxn>
                <a:cxn ang="0">
                  <a:pos x="2" y="32"/>
                </a:cxn>
                <a:cxn ang="0">
                  <a:pos x="70" y="9"/>
                </a:cxn>
              </a:cxnLst>
              <a:rect l="0" t="0" r="r" b="b"/>
              <a:pathLst>
                <a:path w="70" h="32">
                  <a:moveTo>
                    <a:pt x="70" y="9"/>
                  </a:moveTo>
                  <a:lnTo>
                    <a:pt x="67" y="0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5" name="Freeform 391"/>
            <p:cNvSpPr>
              <a:spLocks/>
            </p:cNvSpPr>
            <p:nvPr/>
          </p:nvSpPr>
          <p:spPr bwMode="auto">
            <a:xfrm>
              <a:off x="3782" y="1549"/>
              <a:ext cx="71" cy="33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8" y="0"/>
                </a:cxn>
                <a:cxn ang="0">
                  <a:pos x="0" y="25"/>
                </a:cxn>
                <a:cxn ang="0">
                  <a:pos x="4" y="33"/>
                </a:cxn>
                <a:cxn ang="0">
                  <a:pos x="71" y="9"/>
                </a:cxn>
              </a:cxnLst>
              <a:rect l="0" t="0" r="r" b="b"/>
              <a:pathLst>
                <a:path w="71" h="33">
                  <a:moveTo>
                    <a:pt x="71" y="9"/>
                  </a:moveTo>
                  <a:lnTo>
                    <a:pt x="68" y="0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6" name="Freeform 392"/>
            <p:cNvSpPr>
              <a:spLocks/>
            </p:cNvSpPr>
            <p:nvPr/>
          </p:nvSpPr>
          <p:spPr bwMode="auto">
            <a:xfrm>
              <a:off x="3636" y="1600"/>
              <a:ext cx="71" cy="33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4"/>
                </a:cxn>
                <a:cxn ang="0">
                  <a:pos x="2" y="33"/>
                </a:cxn>
                <a:cxn ang="0">
                  <a:pos x="71" y="9"/>
                </a:cxn>
              </a:cxnLst>
              <a:rect l="0" t="0" r="r" b="b"/>
              <a:pathLst>
                <a:path w="71" h="33">
                  <a:moveTo>
                    <a:pt x="71" y="9"/>
                  </a:moveTo>
                  <a:lnTo>
                    <a:pt x="67" y="0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7" name="Freeform 393"/>
            <p:cNvSpPr>
              <a:spLocks/>
            </p:cNvSpPr>
            <p:nvPr/>
          </p:nvSpPr>
          <p:spPr bwMode="auto">
            <a:xfrm>
              <a:off x="3491" y="1650"/>
              <a:ext cx="71" cy="33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4"/>
                </a:cxn>
                <a:cxn ang="0">
                  <a:pos x="4" y="33"/>
                </a:cxn>
                <a:cxn ang="0">
                  <a:pos x="71" y="9"/>
                </a:cxn>
              </a:cxnLst>
              <a:rect l="0" t="0" r="r" b="b"/>
              <a:pathLst>
                <a:path w="71" h="33">
                  <a:moveTo>
                    <a:pt x="71" y="9"/>
                  </a:moveTo>
                  <a:lnTo>
                    <a:pt x="67" y="0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8" name="Freeform 394"/>
            <p:cNvSpPr>
              <a:spLocks/>
            </p:cNvSpPr>
            <p:nvPr/>
          </p:nvSpPr>
          <p:spPr bwMode="auto">
            <a:xfrm>
              <a:off x="3346" y="1700"/>
              <a:ext cx="71" cy="33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25"/>
                </a:cxn>
                <a:cxn ang="0">
                  <a:pos x="3" y="33"/>
                </a:cxn>
                <a:cxn ang="0">
                  <a:pos x="71" y="9"/>
                </a:cxn>
              </a:cxnLst>
              <a:rect l="0" t="0" r="r" b="b"/>
              <a:pathLst>
                <a:path w="71" h="33">
                  <a:moveTo>
                    <a:pt x="71" y="9"/>
                  </a:moveTo>
                  <a:lnTo>
                    <a:pt x="69" y="0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499" name="Freeform 395"/>
            <p:cNvSpPr>
              <a:spLocks/>
            </p:cNvSpPr>
            <p:nvPr/>
          </p:nvSpPr>
          <p:spPr bwMode="auto">
            <a:xfrm>
              <a:off x="3203" y="1751"/>
              <a:ext cx="68" cy="33"/>
            </a:xfrm>
            <a:custGeom>
              <a:avLst/>
              <a:gdLst/>
              <a:ahLst/>
              <a:cxnLst>
                <a:cxn ang="0">
                  <a:pos x="68" y="9"/>
                </a:cxn>
                <a:cxn ang="0">
                  <a:pos x="66" y="0"/>
                </a:cxn>
                <a:cxn ang="0">
                  <a:pos x="0" y="24"/>
                </a:cxn>
                <a:cxn ang="0">
                  <a:pos x="2" y="33"/>
                </a:cxn>
                <a:cxn ang="0">
                  <a:pos x="68" y="9"/>
                </a:cxn>
              </a:cxnLst>
              <a:rect l="0" t="0" r="r" b="b"/>
              <a:pathLst>
                <a:path w="68" h="33">
                  <a:moveTo>
                    <a:pt x="68" y="9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0" name="Freeform 396"/>
            <p:cNvSpPr>
              <a:spLocks/>
            </p:cNvSpPr>
            <p:nvPr/>
          </p:nvSpPr>
          <p:spPr bwMode="auto">
            <a:xfrm>
              <a:off x="3056" y="1803"/>
              <a:ext cx="72" cy="33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9" y="0"/>
                </a:cxn>
                <a:cxn ang="0">
                  <a:pos x="0" y="24"/>
                </a:cxn>
                <a:cxn ang="0">
                  <a:pos x="3" y="33"/>
                </a:cxn>
                <a:cxn ang="0">
                  <a:pos x="72" y="9"/>
                </a:cxn>
              </a:cxnLst>
              <a:rect l="0" t="0" r="r" b="b"/>
              <a:pathLst>
                <a:path w="72" h="33">
                  <a:moveTo>
                    <a:pt x="72" y="9"/>
                  </a:moveTo>
                  <a:lnTo>
                    <a:pt x="69" y="0"/>
                  </a:lnTo>
                  <a:lnTo>
                    <a:pt x="0" y="24"/>
                  </a:lnTo>
                  <a:lnTo>
                    <a:pt x="3" y="33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1" name="Freeform 397"/>
            <p:cNvSpPr>
              <a:spLocks/>
            </p:cNvSpPr>
            <p:nvPr/>
          </p:nvSpPr>
          <p:spPr bwMode="auto">
            <a:xfrm>
              <a:off x="2910" y="1855"/>
              <a:ext cx="73" cy="33"/>
            </a:xfrm>
            <a:custGeom>
              <a:avLst/>
              <a:gdLst/>
              <a:ahLst/>
              <a:cxnLst>
                <a:cxn ang="0">
                  <a:pos x="73" y="9"/>
                </a:cxn>
                <a:cxn ang="0">
                  <a:pos x="69" y="0"/>
                </a:cxn>
                <a:cxn ang="0">
                  <a:pos x="0" y="24"/>
                </a:cxn>
                <a:cxn ang="0">
                  <a:pos x="4" y="33"/>
                </a:cxn>
                <a:cxn ang="0">
                  <a:pos x="73" y="9"/>
                </a:cxn>
              </a:cxnLst>
              <a:rect l="0" t="0" r="r" b="b"/>
              <a:pathLst>
                <a:path w="73" h="33">
                  <a:moveTo>
                    <a:pt x="73" y="9"/>
                  </a:moveTo>
                  <a:lnTo>
                    <a:pt x="69" y="0"/>
                  </a:lnTo>
                  <a:lnTo>
                    <a:pt x="0" y="24"/>
                  </a:lnTo>
                  <a:lnTo>
                    <a:pt x="4" y="33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2" name="Freeform 398"/>
            <p:cNvSpPr>
              <a:spLocks/>
            </p:cNvSpPr>
            <p:nvPr/>
          </p:nvSpPr>
          <p:spPr bwMode="auto">
            <a:xfrm>
              <a:off x="2767" y="1907"/>
              <a:ext cx="70" cy="35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6" y="0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70" y="9"/>
                </a:cxn>
              </a:cxnLst>
              <a:rect l="0" t="0" r="r" b="b"/>
              <a:pathLst>
                <a:path w="70" h="35">
                  <a:moveTo>
                    <a:pt x="70" y="9"/>
                  </a:moveTo>
                  <a:lnTo>
                    <a:pt x="66" y="0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3" name="Freeform 399"/>
            <p:cNvSpPr>
              <a:spLocks/>
            </p:cNvSpPr>
            <p:nvPr/>
          </p:nvSpPr>
          <p:spPr bwMode="auto">
            <a:xfrm>
              <a:off x="2622" y="1961"/>
              <a:ext cx="70" cy="34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6" y="0"/>
                </a:cxn>
                <a:cxn ang="0">
                  <a:pos x="0" y="24"/>
                </a:cxn>
                <a:cxn ang="0">
                  <a:pos x="3" y="34"/>
                </a:cxn>
                <a:cxn ang="0">
                  <a:pos x="70" y="9"/>
                </a:cxn>
              </a:cxnLst>
              <a:rect l="0" t="0" r="r" b="b"/>
              <a:pathLst>
                <a:path w="70" h="34">
                  <a:moveTo>
                    <a:pt x="70" y="9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3" y="34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4" name="Freeform 400"/>
            <p:cNvSpPr>
              <a:spLocks/>
            </p:cNvSpPr>
            <p:nvPr/>
          </p:nvSpPr>
          <p:spPr bwMode="auto">
            <a:xfrm>
              <a:off x="2479" y="2014"/>
              <a:ext cx="69" cy="33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6" y="0"/>
                </a:cxn>
                <a:cxn ang="0">
                  <a:pos x="0" y="24"/>
                </a:cxn>
                <a:cxn ang="0">
                  <a:pos x="2" y="33"/>
                </a:cxn>
                <a:cxn ang="0">
                  <a:pos x="69" y="9"/>
                </a:cxn>
              </a:cxnLst>
              <a:rect l="0" t="0" r="r" b="b"/>
              <a:pathLst>
                <a:path w="69" h="33">
                  <a:moveTo>
                    <a:pt x="69" y="9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5" name="Freeform 401"/>
            <p:cNvSpPr>
              <a:spLocks/>
            </p:cNvSpPr>
            <p:nvPr/>
          </p:nvSpPr>
          <p:spPr bwMode="auto">
            <a:xfrm>
              <a:off x="2335" y="2066"/>
              <a:ext cx="71" cy="34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4"/>
                </a:cxn>
                <a:cxn ang="0">
                  <a:pos x="4" y="34"/>
                </a:cxn>
                <a:cxn ang="0">
                  <a:pos x="71" y="9"/>
                </a:cxn>
              </a:cxnLst>
              <a:rect l="0" t="0" r="r" b="b"/>
              <a:pathLst>
                <a:path w="71" h="34">
                  <a:moveTo>
                    <a:pt x="71" y="9"/>
                  </a:moveTo>
                  <a:lnTo>
                    <a:pt x="67" y="0"/>
                  </a:lnTo>
                  <a:lnTo>
                    <a:pt x="0" y="24"/>
                  </a:lnTo>
                  <a:lnTo>
                    <a:pt x="4" y="34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6" name="Freeform 402"/>
            <p:cNvSpPr>
              <a:spLocks/>
            </p:cNvSpPr>
            <p:nvPr/>
          </p:nvSpPr>
          <p:spPr bwMode="auto">
            <a:xfrm>
              <a:off x="2191" y="2119"/>
              <a:ext cx="72" cy="35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8" y="0"/>
                </a:cxn>
                <a:cxn ang="0">
                  <a:pos x="0" y="26"/>
                </a:cxn>
                <a:cxn ang="0">
                  <a:pos x="4" y="35"/>
                </a:cxn>
                <a:cxn ang="0">
                  <a:pos x="72" y="9"/>
                </a:cxn>
              </a:cxnLst>
              <a:rect l="0" t="0" r="r" b="b"/>
              <a:pathLst>
                <a:path w="72" h="35">
                  <a:moveTo>
                    <a:pt x="72" y="9"/>
                  </a:moveTo>
                  <a:lnTo>
                    <a:pt x="68" y="0"/>
                  </a:lnTo>
                  <a:lnTo>
                    <a:pt x="0" y="26"/>
                  </a:lnTo>
                  <a:lnTo>
                    <a:pt x="4" y="35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7" name="Freeform 403"/>
            <p:cNvSpPr>
              <a:spLocks/>
            </p:cNvSpPr>
            <p:nvPr/>
          </p:nvSpPr>
          <p:spPr bwMode="auto">
            <a:xfrm>
              <a:off x="2048" y="2174"/>
              <a:ext cx="71" cy="3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71" y="9"/>
                </a:cxn>
              </a:cxnLst>
              <a:rect l="0" t="0" r="r" b="b"/>
              <a:pathLst>
                <a:path w="71" h="36">
                  <a:moveTo>
                    <a:pt x="71" y="9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8" name="Freeform 404"/>
            <p:cNvSpPr>
              <a:spLocks/>
            </p:cNvSpPr>
            <p:nvPr/>
          </p:nvSpPr>
          <p:spPr bwMode="auto">
            <a:xfrm>
              <a:off x="1904" y="2227"/>
              <a:ext cx="70" cy="3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68" y="0"/>
                </a:cxn>
                <a:cxn ang="0">
                  <a:pos x="0" y="27"/>
                </a:cxn>
                <a:cxn ang="0">
                  <a:pos x="3" y="36"/>
                </a:cxn>
                <a:cxn ang="0">
                  <a:pos x="70" y="10"/>
                </a:cxn>
              </a:cxnLst>
              <a:rect l="0" t="0" r="r" b="b"/>
              <a:pathLst>
                <a:path w="70" h="36">
                  <a:moveTo>
                    <a:pt x="70" y="10"/>
                  </a:moveTo>
                  <a:lnTo>
                    <a:pt x="68" y="0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09" name="Freeform 405"/>
            <p:cNvSpPr>
              <a:spLocks/>
            </p:cNvSpPr>
            <p:nvPr/>
          </p:nvSpPr>
          <p:spPr bwMode="auto">
            <a:xfrm>
              <a:off x="1761" y="2283"/>
              <a:ext cx="70" cy="36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7" y="0"/>
                </a:cxn>
                <a:cxn ang="0">
                  <a:pos x="0" y="27"/>
                </a:cxn>
                <a:cxn ang="0">
                  <a:pos x="2" y="36"/>
                </a:cxn>
                <a:cxn ang="0">
                  <a:pos x="70" y="9"/>
                </a:cxn>
              </a:cxnLst>
              <a:rect l="0" t="0" r="r" b="b"/>
              <a:pathLst>
                <a:path w="70" h="36">
                  <a:moveTo>
                    <a:pt x="70" y="9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0" name="Freeform 406"/>
            <p:cNvSpPr>
              <a:spLocks/>
            </p:cNvSpPr>
            <p:nvPr/>
          </p:nvSpPr>
          <p:spPr bwMode="auto">
            <a:xfrm>
              <a:off x="1617" y="2339"/>
              <a:ext cx="69" cy="36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6" y="0"/>
                </a:cxn>
                <a:cxn ang="0">
                  <a:pos x="0" y="25"/>
                </a:cxn>
                <a:cxn ang="0">
                  <a:pos x="3" y="36"/>
                </a:cxn>
                <a:cxn ang="0">
                  <a:pos x="69" y="9"/>
                </a:cxn>
              </a:cxnLst>
              <a:rect l="0" t="0" r="r" b="b"/>
              <a:pathLst>
                <a:path w="69" h="36">
                  <a:moveTo>
                    <a:pt x="69" y="9"/>
                  </a:moveTo>
                  <a:lnTo>
                    <a:pt x="66" y="0"/>
                  </a:lnTo>
                  <a:lnTo>
                    <a:pt x="0" y="25"/>
                  </a:lnTo>
                  <a:lnTo>
                    <a:pt x="3" y="36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1" name="Freeform 407"/>
            <p:cNvSpPr>
              <a:spLocks/>
            </p:cNvSpPr>
            <p:nvPr/>
          </p:nvSpPr>
          <p:spPr bwMode="auto">
            <a:xfrm>
              <a:off x="1473" y="2394"/>
              <a:ext cx="69" cy="36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67" y="0"/>
                </a:cxn>
                <a:cxn ang="0">
                  <a:pos x="0" y="27"/>
                </a:cxn>
                <a:cxn ang="0">
                  <a:pos x="2" y="36"/>
                </a:cxn>
                <a:cxn ang="0">
                  <a:pos x="69" y="10"/>
                </a:cxn>
              </a:cxnLst>
              <a:rect l="0" t="0" r="r" b="b"/>
              <a:pathLst>
                <a:path w="69" h="36">
                  <a:moveTo>
                    <a:pt x="69" y="10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2" name="Freeform 408"/>
            <p:cNvSpPr>
              <a:spLocks/>
            </p:cNvSpPr>
            <p:nvPr/>
          </p:nvSpPr>
          <p:spPr bwMode="auto">
            <a:xfrm>
              <a:off x="1329" y="2451"/>
              <a:ext cx="70" cy="35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6" y="0"/>
                </a:cxn>
                <a:cxn ang="0">
                  <a:pos x="0" y="25"/>
                </a:cxn>
                <a:cxn ang="0">
                  <a:pos x="3" y="35"/>
                </a:cxn>
                <a:cxn ang="0">
                  <a:pos x="70" y="9"/>
                </a:cxn>
              </a:cxnLst>
              <a:rect l="0" t="0" r="r" b="b"/>
              <a:pathLst>
                <a:path w="70" h="35">
                  <a:moveTo>
                    <a:pt x="70" y="9"/>
                  </a:moveTo>
                  <a:lnTo>
                    <a:pt x="66" y="0"/>
                  </a:lnTo>
                  <a:lnTo>
                    <a:pt x="0" y="25"/>
                  </a:lnTo>
                  <a:lnTo>
                    <a:pt x="3" y="35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3" name="Freeform 409"/>
            <p:cNvSpPr>
              <a:spLocks/>
            </p:cNvSpPr>
            <p:nvPr/>
          </p:nvSpPr>
          <p:spPr bwMode="auto">
            <a:xfrm>
              <a:off x="1187" y="2507"/>
              <a:ext cx="70" cy="3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66" y="0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70" y="10"/>
                </a:cxn>
              </a:cxnLst>
              <a:rect l="0" t="0" r="r" b="b"/>
              <a:pathLst>
                <a:path w="70" h="36">
                  <a:moveTo>
                    <a:pt x="70" y="10"/>
                  </a:moveTo>
                  <a:lnTo>
                    <a:pt x="66" y="0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4" name="Freeform 410"/>
            <p:cNvSpPr>
              <a:spLocks/>
            </p:cNvSpPr>
            <p:nvPr/>
          </p:nvSpPr>
          <p:spPr bwMode="auto">
            <a:xfrm>
              <a:off x="1044" y="2564"/>
              <a:ext cx="69" cy="36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65" y="0"/>
                </a:cxn>
                <a:cxn ang="0">
                  <a:pos x="0" y="28"/>
                </a:cxn>
                <a:cxn ang="0">
                  <a:pos x="3" y="36"/>
                </a:cxn>
                <a:cxn ang="0">
                  <a:pos x="69" y="10"/>
                </a:cxn>
              </a:cxnLst>
              <a:rect l="0" t="0" r="r" b="b"/>
              <a:pathLst>
                <a:path w="69" h="36">
                  <a:moveTo>
                    <a:pt x="69" y="10"/>
                  </a:moveTo>
                  <a:lnTo>
                    <a:pt x="65" y="0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5" name="Line 411"/>
            <p:cNvSpPr>
              <a:spLocks noChangeShapeType="1"/>
            </p:cNvSpPr>
            <p:nvPr/>
          </p:nvSpPr>
          <p:spPr bwMode="auto">
            <a:xfrm flipH="1">
              <a:off x="3989" y="2367"/>
              <a:ext cx="742" cy="1113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6" name="Line 412"/>
            <p:cNvSpPr>
              <a:spLocks noChangeShapeType="1"/>
            </p:cNvSpPr>
            <p:nvPr/>
          </p:nvSpPr>
          <p:spPr bwMode="auto">
            <a:xfrm flipV="1">
              <a:off x="2858" y="1339"/>
              <a:ext cx="1391" cy="2141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7" name="Line 413"/>
            <p:cNvSpPr>
              <a:spLocks noChangeShapeType="1"/>
            </p:cNvSpPr>
            <p:nvPr/>
          </p:nvSpPr>
          <p:spPr bwMode="auto">
            <a:xfrm flipV="1">
              <a:off x="1733" y="1618"/>
              <a:ext cx="1182" cy="186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8" name="Line 414"/>
            <p:cNvSpPr>
              <a:spLocks noChangeShapeType="1"/>
            </p:cNvSpPr>
            <p:nvPr/>
          </p:nvSpPr>
          <p:spPr bwMode="auto">
            <a:xfrm flipV="1">
              <a:off x="1043" y="1227"/>
              <a:ext cx="966" cy="156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19" name="Rectangle 415"/>
            <p:cNvSpPr>
              <a:spLocks noChangeArrowheads="1"/>
            </p:cNvSpPr>
            <p:nvPr/>
          </p:nvSpPr>
          <p:spPr bwMode="auto">
            <a:xfrm>
              <a:off x="2096" y="2164"/>
              <a:ext cx="21" cy="19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0" name="Rectangle 416"/>
            <p:cNvSpPr>
              <a:spLocks noChangeArrowheads="1"/>
            </p:cNvSpPr>
            <p:nvPr/>
          </p:nvSpPr>
          <p:spPr bwMode="auto">
            <a:xfrm>
              <a:off x="2089" y="2178"/>
              <a:ext cx="20" cy="20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1" name="Rectangle 417"/>
            <p:cNvSpPr>
              <a:spLocks noChangeArrowheads="1"/>
            </p:cNvSpPr>
            <p:nvPr/>
          </p:nvSpPr>
          <p:spPr bwMode="auto">
            <a:xfrm>
              <a:off x="2096" y="2147"/>
              <a:ext cx="19" cy="19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2" name="Rectangle 418"/>
            <p:cNvSpPr>
              <a:spLocks noChangeArrowheads="1"/>
            </p:cNvSpPr>
            <p:nvPr/>
          </p:nvSpPr>
          <p:spPr bwMode="auto">
            <a:xfrm>
              <a:off x="2114" y="2123"/>
              <a:ext cx="20" cy="2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3" name="Rectangle 419"/>
            <p:cNvSpPr>
              <a:spLocks noChangeArrowheads="1"/>
            </p:cNvSpPr>
            <p:nvPr/>
          </p:nvSpPr>
          <p:spPr bwMode="auto">
            <a:xfrm>
              <a:off x="2090" y="2175"/>
              <a:ext cx="20" cy="2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4" name="Rectangle 420"/>
            <p:cNvSpPr>
              <a:spLocks noChangeArrowheads="1"/>
            </p:cNvSpPr>
            <p:nvPr/>
          </p:nvSpPr>
          <p:spPr bwMode="auto">
            <a:xfrm>
              <a:off x="2096" y="2165"/>
              <a:ext cx="21" cy="20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5" name="Rectangle 421"/>
            <p:cNvSpPr>
              <a:spLocks noChangeArrowheads="1"/>
            </p:cNvSpPr>
            <p:nvPr/>
          </p:nvSpPr>
          <p:spPr bwMode="auto">
            <a:xfrm>
              <a:off x="2115" y="2147"/>
              <a:ext cx="21" cy="2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6" name="Rectangle 422"/>
            <p:cNvSpPr>
              <a:spLocks noChangeArrowheads="1"/>
            </p:cNvSpPr>
            <p:nvPr/>
          </p:nvSpPr>
          <p:spPr bwMode="auto">
            <a:xfrm>
              <a:off x="2096" y="2164"/>
              <a:ext cx="21" cy="19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7" name="Rectangle 423"/>
            <p:cNvSpPr>
              <a:spLocks noChangeArrowheads="1"/>
            </p:cNvSpPr>
            <p:nvPr/>
          </p:nvSpPr>
          <p:spPr bwMode="auto">
            <a:xfrm>
              <a:off x="2105" y="2150"/>
              <a:ext cx="20" cy="20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8" name="Rectangle 424"/>
            <p:cNvSpPr>
              <a:spLocks noChangeArrowheads="1"/>
            </p:cNvSpPr>
            <p:nvPr/>
          </p:nvSpPr>
          <p:spPr bwMode="auto">
            <a:xfrm>
              <a:off x="2082" y="2174"/>
              <a:ext cx="21" cy="20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29" name="Rectangle 425"/>
            <p:cNvSpPr>
              <a:spLocks noChangeArrowheads="1"/>
            </p:cNvSpPr>
            <p:nvPr/>
          </p:nvSpPr>
          <p:spPr bwMode="auto">
            <a:xfrm>
              <a:off x="2089" y="2185"/>
              <a:ext cx="20" cy="2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0" name="Rectangle 426"/>
            <p:cNvSpPr>
              <a:spLocks noChangeArrowheads="1"/>
            </p:cNvSpPr>
            <p:nvPr/>
          </p:nvSpPr>
          <p:spPr bwMode="auto">
            <a:xfrm>
              <a:off x="2105" y="2166"/>
              <a:ext cx="20" cy="2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1" name="Oval 427"/>
            <p:cNvSpPr>
              <a:spLocks noChangeArrowheads="1"/>
            </p:cNvSpPr>
            <p:nvPr/>
          </p:nvSpPr>
          <p:spPr bwMode="auto">
            <a:xfrm>
              <a:off x="3834" y="1601"/>
              <a:ext cx="74" cy="74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2" name="Oval 428"/>
            <p:cNvSpPr>
              <a:spLocks noChangeArrowheads="1"/>
            </p:cNvSpPr>
            <p:nvPr/>
          </p:nvSpPr>
          <p:spPr bwMode="auto">
            <a:xfrm>
              <a:off x="4291" y="1341"/>
              <a:ext cx="73" cy="73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3" name="Oval 429"/>
            <p:cNvSpPr>
              <a:spLocks noChangeArrowheads="1"/>
            </p:cNvSpPr>
            <p:nvPr/>
          </p:nvSpPr>
          <p:spPr bwMode="auto">
            <a:xfrm>
              <a:off x="3128" y="1700"/>
              <a:ext cx="72" cy="74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4" name="Oval 430"/>
            <p:cNvSpPr>
              <a:spLocks noChangeArrowheads="1"/>
            </p:cNvSpPr>
            <p:nvPr/>
          </p:nvSpPr>
          <p:spPr bwMode="auto">
            <a:xfrm>
              <a:off x="3422" y="1683"/>
              <a:ext cx="74" cy="73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5" name="Oval 431"/>
            <p:cNvSpPr>
              <a:spLocks noChangeArrowheads="1"/>
            </p:cNvSpPr>
            <p:nvPr/>
          </p:nvSpPr>
          <p:spPr bwMode="auto">
            <a:xfrm>
              <a:off x="3838" y="1589"/>
              <a:ext cx="73" cy="73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6" name="Oval 432"/>
            <p:cNvSpPr>
              <a:spLocks noChangeArrowheads="1"/>
            </p:cNvSpPr>
            <p:nvPr/>
          </p:nvSpPr>
          <p:spPr bwMode="auto">
            <a:xfrm>
              <a:off x="3210" y="1699"/>
              <a:ext cx="74" cy="74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7" name="Oval 433"/>
            <p:cNvSpPr>
              <a:spLocks noChangeArrowheads="1"/>
            </p:cNvSpPr>
            <p:nvPr/>
          </p:nvSpPr>
          <p:spPr bwMode="auto">
            <a:xfrm>
              <a:off x="3100" y="1733"/>
              <a:ext cx="73" cy="74"/>
            </a:xfrm>
            <a:prstGeom prst="ellipse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8" name="Freeform 434"/>
            <p:cNvSpPr>
              <a:spLocks/>
            </p:cNvSpPr>
            <p:nvPr/>
          </p:nvSpPr>
          <p:spPr bwMode="auto">
            <a:xfrm>
              <a:off x="1822" y="2268"/>
              <a:ext cx="71" cy="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5" y="61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61">
                  <a:moveTo>
                    <a:pt x="71" y="0"/>
                  </a:moveTo>
                  <a:lnTo>
                    <a:pt x="35" y="61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300"/>
            </a:solidFill>
            <a:ln w="17463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39" name="Freeform 435"/>
            <p:cNvSpPr>
              <a:spLocks/>
            </p:cNvSpPr>
            <p:nvPr/>
          </p:nvSpPr>
          <p:spPr bwMode="auto">
            <a:xfrm>
              <a:off x="1826" y="2259"/>
              <a:ext cx="72" cy="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6" y="61"/>
                </a:cxn>
                <a:cxn ang="0">
                  <a:pos x="0" y="0"/>
                </a:cxn>
                <a:cxn ang="0">
                  <a:pos x="72" y="0"/>
                </a:cxn>
              </a:cxnLst>
              <a:rect l="0" t="0" r="r" b="b"/>
              <a:pathLst>
                <a:path w="72" h="61">
                  <a:moveTo>
                    <a:pt x="72" y="0"/>
                  </a:moveTo>
                  <a:lnTo>
                    <a:pt x="36" y="61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3300"/>
            </a:solidFill>
            <a:ln w="17463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0" name="Rectangle 436"/>
            <p:cNvSpPr>
              <a:spLocks noChangeArrowheads="1"/>
            </p:cNvSpPr>
            <p:nvPr/>
          </p:nvSpPr>
          <p:spPr bwMode="auto">
            <a:xfrm>
              <a:off x="1959" y="2849"/>
              <a:ext cx="62" cy="62"/>
            </a:xfrm>
            <a:prstGeom prst="rect">
              <a:avLst/>
            </a:prstGeom>
            <a:noFill/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1" name="Rectangle 437"/>
            <p:cNvSpPr>
              <a:spLocks noChangeArrowheads="1"/>
            </p:cNvSpPr>
            <p:nvPr/>
          </p:nvSpPr>
          <p:spPr bwMode="auto">
            <a:xfrm>
              <a:off x="1220" y="3068"/>
              <a:ext cx="59" cy="62"/>
            </a:xfrm>
            <a:prstGeom prst="rect">
              <a:avLst/>
            </a:prstGeom>
            <a:noFill/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2" name="Rectangle 438"/>
            <p:cNvSpPr>
              <a:spLocks noChangeArrowheads="1"/>
            </p:cNvSpPr>
            <p:nvPr/>
          </p:nvSpPr>
          <p:spPr bwMode="auto">
            <a:xfrm>
              <a:off x="1807" y="2975"/>
              <a:ext cx="59" cy="61"/>
            </a:xfrm>
            <a:prstGeom prst="rect">
              <a:avLst/>
            </a:prstGeom>
            <a:noFill/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3" name="Rectangle 439"/>
            <p:cNvSpPr>
              <a:spLocks noChangeArrowheads="1"/>
            </p:cNvSpPr>
            <p:nvPr/>
          </p:nvSpPr>
          <p:spPr bwMode="auto">
            <a:xfrm>
              <a:off x="1831" y="2923"/>
              <a:ext cx="61" cy="62"/>
            </a:xfrm>
            <a:prstGeom prst="rect">
              <a:avLst/>
            </a:prstGeom>
            <a:noFill/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4" name="Rectangle 440"/>
            <p:cNvSpPr>
              <a:spLocks noChangeArrowheads="1"/>
            </p:cNvSpPr>
            <p:nvPr/>
          </p:nvSpPr>
          <p:spPr bwMode="auto">
            <a:xfrm>
              <a:off x="1831" y="2923"/>
              <a:ext cx="61" cy="62"/>
            </a:xfrm>
            <a:prstGeom prst="rect">
              <a:avLst/>
            </a:prstGeom>
            <a:noFill/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5" name="Rectangle 441"/>
            <p:cNvSpPr>
              <a:spLocks noChangeArrowheads="1"/>
            </p:cNvSpPr>
            <p:nvPr/>
          </p:nvSpPr>
          <p:spPr bwMode="auto">
            <a:xfrm>
              <a:off x="1940" y="2911"/>
              <a:ext cx="60" cy="60"/>
            </a:xfrm>
            <a:prstGeom prst="rect">
              <a:avLst/>
            </a:prstGeom>
            <a:noFill/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6" name="Rectangle 442"/>
            <p:cNvSpPr>
              <a:spLocks noChangeArrowheads="1"/>
            </p:cNvSpPr>
            <p:nvPr/>
          </p:nvSpPr>
          <p:spPr bwMode="auto">
            <a:xfrm>
              <a:off x="1140" y="3206"/>
              <a:ext cx="62" cy="6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7" name="Rectangle 443"/>
            <p:cNvSpPr>
              <a:spLocks noChangeArrowheads="1"/>
            </p:cNvSpPr>
            <p:nvPr/>
          </p:nvSpPr>
          <p:spPr bwMode="auto">
            <a:xfrm>
              <a:off x="1146" y="3135"/>
              <a:ext cx="61" cy="6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8" name="Rectangle 444"/>
            <p:cNvSpPr>
              <a:spLocks noChangeArrowheads="1"/>
            </p:cNvSpPr>
            <p:nvPr/>
          </p:nvSpPr>
          <p:spPr bwMode="auto">
            <a:xfrm>
              <a:off x="1151" y="3174"/>
              <a:ext cx="61" cy="60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49" name="Rectangle 445"/>
            <p:cNvSpPr>
              <a:spLocks noChangeArrowheads="1"/>
            </p:cNvSpPr>
            <p:nvPr/>
          </p:nvSpPr>
          <p:spPr bwMode="auto">
            <a:xfrm>
              <a:off x="1164" y="3165"/>
              <a:ext cx="60" cy="6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0" name="Rectangle 446"/>
            <p:cNvSpPr>
              <a:spLocks noChangeArrowheads="1"/>
            </p:cNvSpPr>
            <p:nvPr/>
          </p:nvSpPr>
          <p:spPr bwMode="auto">
            <a:xfrm>
              <a:off x="1161" y="3126"/>
              <a:ext cx="61" cy="61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1" name="Rectangle 447"/>
            <p:cNvSpPr>
              <a:spLocks noChangeArrowheads="1"/>
            </p:cNvSpPr>
            <p:nvPr/>
          </p:nvSpPr>
          <p:spPr bwMode="auto">
            <a:xfrm>
              <a:off x="1152" y="3151"/>
              <a:ext cx="63" cy="60"/>
            </a:xfrm>
            <a:prstGeom prst="rect">
              <a:avLst/>
            </a:prstGeom>
            <a:solidFill>
              <a:srgbClr val="FF3300"/>
            </a:solidFill>
            <a:ln w="17463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2" name="Freeform 448"/>
            <p:cNvSpPr>
              <a:spLocks/>
            </p:cNvSpPr>
            <p:nvPr/>
          </p:nvSpPr>
          <p:spPr bwMode="auto">
            <a:xfrm>
              <a:off x="2889" y="1615"/>
              <a:ext cx="394" cy="809"/>
            </a:xfrm>
            <a:custGeom>
              <a:avLst/>
              <a:gdLst/>
              <a:ahLst/>
              <a:cxnLst>
                <a:cxn ang="0">
                  <a:pos x="390" y="18"/>
                </a:cxn>
                <a:cxn ang="0">
                  <a:pos x="392" y="36"/>
                </a:cxn>
                <a:cxn ang="0">
                  <a:pos x="394" y="56"/>
                </a:cxn>
                <a:cxn ang="0">
                  <a:pos x="392" y="82"/>
                </a:cxn>
                <a:cxn ang="0">
                  <a:pos x="386" y="116"/>
                </a:cxn>
                <a:cxn ang="0">
                  <a:pos x="377" y="157"/>
                </a:cxn>
                <a:cxn ang="0">
                  <a:pos x="363" y="206"/>
                </a:cxn>
                <a:cxn ang="0">
                  <a:pos x="343" y="271"/>
                </a:cxn>
                <a:cxn ang="0">
                  <a:pos x="306" y="370"/>
                </a:cxn>
                <a:cxn ang="0">
                  <a:pos x="179" y="628"/>
                </a:cxn>
                <a:cxn ang="0">
                  <a:pos x="132" y="705"/>
                </a:cxn>
                <a:cxn ang="0">
                  <a:pos x="99" y="748"/>
                </a:cxn>
                <a:cxn ang="0">
                  <a:pos x="75" y="776"/>
                </a:cxn>
                <a:cxn ang="0">
                  <a:pos x="56" y="794"/>
                </a:cxn>
                <a:cxn ang="0">
                  <a:pos x="39" y="805"/>
                </a:cxn>
                <a:cxn ang="0">
                  <a:pos x="26" y="809"/>
                </a:cxn>
                <a:cxn ang="0">
                  <a:pos x="16" y="808"/>
                </a:cxn>
                <a:cxn ang="0">
                  <a:pos x="7" y="801"/>
                </a:cxn>
                <a:cxn ang="0">
                  <a:pos x="2" y="790"/>
                </a:cxn>
                <a:cxn ang="0">
                  <a:pos x="0" y="775"/>
                </a:cxn>
                <a:cxn ang="0">
                  <a:pos x="0" y="753"/>
                </a:cxn>
                <a:cxn ang="0">
                  <a:pos x="1" y="727"/>
                </a:cxn>
                <a:cxn ang="0">
                  <a:pos x="6" y="694"/>
                </a:cxn>
                <a:cxn ang="0">
                  <a:pos x="15" y="654"/>
                </a:cxn>
                <a:cxn ang="0">
                  <a:pos x="29" y="603"/>
                </a:cxn>
                <a:cxn ang="0">
                  <a:pos x="51" y="537"/>
                </a:cxn>
                <a:cxn ang="0">
                  <a:pos x="87" y="438"/>
                </a:cxn>
                <a:cxn ang="0">
                  <a:pos x="213" y="181"/>
                </a:cxn>
                <a:cxn ang="0">
                  <a:pos x="261" y="105"/>
                </a:cxn>
                <a:cxn ang="0">
                  <a:pos x="295" y="61"/>
                </a:cxn>
                <a:cxn ang="0">
                  <a:pos x="317" y="33"/>
                </a:cxn>
                <a:cxn ang="0">
                  <a:pos x="338" y="14"/>
                </a:cxn>
                <a:cxn ang="0">
                  <a:pos x="353" y="4"/>
                </a:cxn>
                <a:cxn ang="0">
                  <a:pos x="367" y="0"/>
                </a:cxn>
                <a:cxn ang="0">
                  <a:pos x="377" y="2"/>
                </a:cxn>
                <a:cxn ang="0">
                  <a:pos x="385" y="7"/>
                </a:cxn>
              </a:cxnLst>
              <a:rect l="0" t="0" r="r" b="b"/>
              <a:pathLst>
                <a:path w="394" h="809">
                  <a:moveTo>
                    <a:pt x="387" y="13"/>
                  </a:moveTo>
                  <a:lnTo>
                    <a:pt x="390" y="18"/>
                  </a:lnTo>
                  <a:lnTo>
                    <a:pt x="392" y="26"/>
                  </a:lnTo>
                  <a:lnTo>
                    <a:pt x="392" y="36"/>
                  </a:lnTo>
                  <a:lnTo>
                    <a:pt x="394" y="45"/>
                  </a:lnTo>
                  <a:lnTo>
                    <a:pt x="394" y="56"/>
                  </a:lnTo>
                  <a:lnTo>
                    <a:pt x="392" y="69"/>
                  </a:lnTo>
                  <a:lnTo>
                    <a:pt x="392" y="82"/>
                  </a:lnTo>
                  <a:lnTo>
                    <a:pt x="390" y="98"/>
                  </a:lnTo>
                  <a:lnTo>
                    <a:pt x="386" y="116"/>
                  </a:lnTo>
                  <a:lnTo>
                    <a:pt x="382" y="134"/>
                  </a:lnTo>
                  <a:lnTo>
                    <a:pt x="377" y="157"/>
                  </a:lnTo>
                  <a:lnTo>
                    <a:pt x="372" y="179"/>
                  </a:lnTo>
                  <a:lnTo>
                    <a:pt x="363" y="206"/>
                  </a:lnTo>
                  <a:lnTo>
                    <a:pt x="354" y="237"/>
                  </a:lnTo>
                  <a:lnTo>
                    <a:pt x="343" y="271"/>
                  </a:lnTo>
                  <a:lnTo>
                    <a:pt x="328" y="314"/>
                  </a:lnTo>
                  <a:lnTo>
                    <a:pt x="306" y="370"/>
                  </a:lnTo>
                  <a:lnTo>
                    <a:pt x="245" y="504"/>
                  </a:lnTo>
                  <a:lnTo>
                    <a:pt x="179" y="628"/>
                  </a:lnTo>
                  <a:lnTo>
                    <a:pt x="152" y="673"/>
                  </a:lnTo>
                  <a:lnTo>
                    <a:pt x="132" y="705"/>
                  </a:lnTo>
                  <a:lnTo>
                    <a:pt x="115" y="729"/>
                  </a:lnTo>
                  <a:lnTo>
                    <a:pt x="99" y="748"/>
                  </a:lnTo>
                  <a:lnTo>
                    <a:pt x="86" y="763"/>
                  </a:lnTo>
                  <a:lnTo>
                    <a:pt x="75" y="776"/>
                  </a:lnTo>
                  <a:lnTo>
                    <a:pt x="65" y="786"/>
                  </a:lnTo>
                  <a:lnTo>
                    <a:pt x="56" y="794"/>
                  </a:lnTo>
                  <a:lnTo>
                    <a:pt x="47" y="800"/>
                  </a:lnTo>
                  <a:lnTo>
                    <a:pt x="39" y="805"/>
                  </a:lnTo>
                  <a:lnTo>
                    <a:pt x="33" y="808"/>
                  </a:lnTo>
                  <a:lnTo>
                    <a:pt x="26" y="809"/>
                  </a:lnTo>
                  <a:lnTo>
                    <a:pt x="21" y="809"/>
                  </a:lnTo>
                  <a:lnTo>
                    <a:pt x="16" y="808"/>
                  </a:lnTo>
                  <a:lnTo>
                    <a:pt x="11" y="805"/>
                  </a:lnTo>
                  <a:lnTo>
                    <a:pt x="7" y="801"/>
                  </a:lnTo>
                  <a:lnTo>
                    <a:pt x="6" y="796"/>
                  </a:lnTo>
                  <a:lnTo>
                    <a:pt x="2" y="790"/>
                  </a:lnTo>
                  <a:lnTo>
                    <a:pt x="1" y="782"/>
                  </a:lnTo>
                  <a:lnTo>
                    <a:pt x="0" y="775"/>
                  </a:lnTo>
                  <a:lnTo>
                    <a:pt x="0" y="765"/>
                  </a:lnTo>
                  <a:lnTo>
                    <a:pt x="0" y="753"/>
                  </a:lnTo>
                  <a:lnTo>
                    <a:pt x="0" y="742"/>
                  </a:lnTo>
                  <a:lnTo>
                    <a:pt x="1" y="727"/>
                  </a:lnTo>
                  <a:lnTo>
                    <a:pt x="4" y="711"/>
                  </a:lnTo>
                  <a:lnTo>
                    <a:pt x="6" y="694"/>
                  </a:lnTo>
                  <a:lnTo>
                    <a:pt x="11" y="674"/>
                  </a:lnTo>
                  <a:lnTo>
                    <a:pt x="15" y="654"/>
                  </a:lnTo>
                  <a:lnTo>
                    <a:pt x="21" y="630"/>
                  </a:lnTo>
                  <a:lnTo>
                    <a:pt x="29" y="603"/>
                  </a:lnTo>
                  <a:lnTo>
                    <a:pt x="38" y="573"/>
                  </a:lnTo>
                  <a:lnTo>
                    <a:pt x="51" y="537"/>
                  </a:lnTo>
                  <a:lnTo>
                    <a:pt x="66" y="495"/>
                  </a:lnTo>
                  <a:lnTo>
                    <a:pt x="87" y="438"/>
                  </a:lnTo>
                  <a:lnTo>
                    <a:pt x="148" y="305"/>
                  </a:lnTo>
                  <a:lnTo>
                    <a:pt x="213" y="181"/>
                  </a:lnTo>
                  <a:lnTo>
                    <a:pt x="241" y="136"/>
                  </a:lnTo>
                  <a:lnTo>
                    <a:pt x="261" y="105"/>
                  </a:lnTo>
                  <a:lnTo>
                    <a:pt x="278" y="80"/>
                  </a:lnTo>
                  <a:lnTo>
                    <a:pt x="295" y="61"/>
                  </a:lnTo>
                  <a:lnTo>
                    <a:pt x="306" y="46"/>
                  </a:lnTo>
                  <a:lnTo>
                    <a:pt x="317" y="33"/>
                  </a:lnTo>
                  <a:lnTo>
                    <a:pt x="329" y="23"/>
                  </a:lnTo>
                  <a:lnTo>
                    <a:pt x="338" y="14"/>
                  </a:lnTo>
                  <a:lnTo>
                    <a:pt x="347" y="9"/>
                  </a:lnTo>
                  <a:lnTo>
                    <a:pt x="353" y="4"/>
                  </a:lnTo>
                  <a:lnTo>
                    <a:pt x="361" y="2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1" y="4"/>
                  </a:lnTo>
                  <a:lnTo>
                    <a:pt x="385" y="7"/>
                  </a:lnTo>
                  <a:lnTo>
                    <a:pt x="387" y="13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3" name="Freeform 449"/>
            <p:cNvSpPr>
              <a:spLocks/>
            </p:cNvSpPr>
            <p:nvPr/>
          </p:nvSpPr>
          <p:spPr bwMode="auto">
            <a:xfrm>
              <a:off x="1588" y="2081"/>
              <a:ext cx="344" cy="962"/>
            </a:xfrm>
            <a:custGeom>
              <a:avLst/>
              <a:gdLst/>
              <a:ahLst/>
              <a:cxnLst>
                <a:cxn ang="0">
                  <a:pos x="344" y="8"/>
                </a:cxn>
                <a:cxn ang="0">
                  <a:pos x="344" y="21"/>
                </a:cxn>
                <a:cxn ang="0">
                  <a:pos x="342" y="41"/>
                </a:cxn>
                <a:cxn ang="0">
                  <a:pos x="338" y="65"/>
                </a:cxn>
                <a:cxn ang="0">
                  <a:pos x="330" y="98"/>
                </a:cxn>
                <a:cxn ang="0">
                  <a:pos x="320" y="141"/>
                </a:cxn>
                <a:cxn ang="0">
                  <a:pos x="305" y="196"/>
                </a:cxn>
                <a:cxn ang="0">
                  <a:pos x="285" y="269"/>
                </a:cxn>
                <a:cxn ang="0">
                  <a:pos x="249" y="384"/>
                </a:cxn>
                <a:cxn ang="0">
                  <a:pos x="137" y="697"/>
                </a:cxn>
                <a:cxn ang="0">
                  <a:pos x="97" y="797"/>
                </a:cxn>
                <a:cxn ang="0">
                  <a:pos x="71" y="857"/>
                </a:cxn>
                <a:cxn ang="0">
                  <a:pos x="51" y="898"/>
                </a:cxn>
                <a:cxn ang="0">
                  <a:pos x="36" y="926"/>
                </a:cxn>
                <a:cxn ang="0">
                  <a:pos x="24" y="946"/>
                </a:cxn>
                <a:cxn ang="0">
                  <a:pos x="15" y="957"/>
                </a:cxn>
                <a:cxn ang="0">
                  <a:pos x="8" y="962"/>
                </a:cxn>
                <a:cxn ang="0">
                  <a:pos x="4" y="961"/>
                </a:cxn>
                <a:cxn ang="0">
                  <a:pos x="1" y="955"/>
                </a:cxn>
                <a:cxn ang="0">
                  <a:pos x="0" y="942"/>
                </a:cxn>
                <a:cxn ang="0">
                  <a:pos x="3" y="922"/>
                </a:cxn>
                <a:cxn ang="0">
                  <a:pos x="6" y="896"/>
                </a:cxn>
                <a:cxn ang="0">
                  <a:pos x="13" y="863"/>
                </a:cxn>
                <a:cxn ang="0">
                  <a:pos x="23" y="820"/>
                </a:cxn>
                <a:cxn ang="0">
                  <a:pos x="38" y="766"/>
                </a:cxn>
                <a:cxn ang="0">
                  <a:pos x="59" y="692"/>
                </a:cxn>
                <a:cxn ang="0">
                  <a:pos x="95" y="578"/>
                </a:cxn>
                <a:cxn ang="0">
                  <a:pos x="206" y="264"/>
                </a:cxn>
                <a:cxn ang="0">
                  <a:pos x="247" y="164"/>
                </a:cxn>
                <a:cxn ang="0">
                  <a:pos x="273" y="104"/>
                </a:cxn>
                <a:cxn ang="0">
                  <a:pos x="292" y="64"/>
                </a:cxn>
                <a:cxn ang="0">
                  <a:pos x="309" y="36"/>
                </a:cxn>
                <a:cxn ang="0">
                  <a:pos x="320" y="17"/>
                </a:cxn>
                <a:cxn ang="0">
                  <a:pos x="329" y="5"/>
                </a:cxn>
                <a:cxn ang="0">
                  <a:pos x="335" y="0"/>
                </a:cxn>
                <a:cxn ang="0">
                  <a:pos x="341" y="0"/>
                </a:cxn>
              </a:cxnLst>
              <a:rect l="0" t="0" r="r" b="b"/>
              <a:pathLst>
                <a:path w="344" h="962">
                  <a:moveTo>
                    <a:pt x="342" y="4"/>
                  </a:moveTo>
                  <a:lnTo>
                    <a:pt x="344" y="8"/>
                  </a:lnTo>
                  <a:lnTo>
                    <a:pt x="344" y="13"/>
                  </a:lnTo>
                  <a:lnTo>
                    <a:pt x="344" y="21"/>
                  </a:lnTo>
                  <a:lnTo>
                    <a:pt x="343" y="29"/>
                  </a:lnTo>
                  <a:lnTo>
                    <a:pt x="342" y="41"/>
                  </a:lnTo>
                  <a:lnTo>
                    <a:pt x="339" y="52"/>
                  </a:lnTo>
                  <a:lnTo>
                    <a:pt x="338" y="65"/>
                  </a:lnTo>
                  <a:lnTo>
                    <a:pt x="334" y="82"/>
                  </a:lnTo>
                  <a:lnTo>
                    <a:pt x="330" y="98"/>
                  </a:lnTo>
                  <a:lnTo>
                    <a:pt x="327" y="120"/>
                  </a:lnTo>
                  <a:lnTo>
                    <a:pt x="320" y="141"/>
                  </a:lnTo>
                  <a:lnTo>
                    <a:pt x="314" y="168"/>
                  </a:lnTo>
                  <a:lnTo>
                    <a:pt x="305" y="196"/>
                  </a:lnTo>
                  <a:lnTo>
                    <a:pt x="297" y="230"/>
                  </a:lnTo>
                  <a:lnTo>
                    <a:pt x="285" y="269"/>
                  </a:lnTo>
                  <a:lnTo>
                    <a:pt x="269" y="318"/>
                  </a:lnTo>
                  <a:lnTo>
                    <a:pt x="249" y="384"/>
                  </a:lnTo>
                  <a:lnTo>
                    <a:pt x="194" y="545"/>
                  </a:lnTo>
                  <a:lnTo>
                    <a:pt x="137" y="697"/>
                  </a:lnTo>
                  <a:lnTo>
                    <a:pt x="114" y="756"/>
                  </a:lnTo>
                  <a:lnTo>
                    <a:pt x="97" y="797"/>
                  </a:lnTo>
                  <a:lnTo>
                    <a:pt x="83" y="830"/>
                  </a:lnTo>
                  <a:lnTo>
                    <a:pt x="71" y="857"/>
                  </a:lnTo>
                  <a:lnTo>
                    <a:pt x="60" y="880"/>
                  </a:lnTo>
                  <a:lnTo>
                    <a:pt x="51" y="898"/>
                  </a:lnTo>
                  <a:lnTo>
                    <a:pt x="43" y="913"/>
                  </a:lnTo>
                  <a:lnTo>
                    <a:pt x="36" y="926"/>
                  </a:lnTo>
                  <a:lnTo>
                    <a:pt x="29" y="937"/>
                  </a:lnTo>
                  <a:lnTo>
                    <a:pt x="24" y="946"/>
                  </a:lnTo>
                  <a:lnTo>
                    <a:pt x="19" y="952"/>
                  </a:lnTo>
                  <a:lnTo>
                    <a:pt x="15" y="957"/>
                  </a:lnTo>
                  <a:lnTo>
                    <a:pt x="10" y="961"/>
                  </a:lnTo>
                  <a:lnTo>
                    <a:pt x="8" y="962"/>
                  </a:lnTo>
                  <a:lnTo>
                    <a:pt x="5" y="962"/>
                  </a:lnTo>
                  <a:lnTo>
                    <a:pt x="4" y="961"/>
                  </a:lnTo>
                  <a:lnTo>
                    <a:pt x="3" y="959"/>
                  </a:lnTo>
                  <a:lnTo>
                    <a:pt x="1" y="955"/>
                  </a:lnTo>
                  <a:lnTo>
                    <a:pt x="0" y="949"/>
                  </a:lnTo>
                  <a:lnTo>
                    <a:pt x="0" y="942"/>
                  </a:lnTo>
                  <a:lnTo>
                    <a:pt x="1" y="932"/>
                  </a:lnTo>
                  <a:lnTo>
                    <a:pt x="3" y="922"/>
                  </a:lnTo>
                  <a:lnTo>
                    <a:pt x="4" y="910"/>
                  </a:lnTo>
                  <a:lnTo>
                    <a:pt x="6" y="896"/>
                  </a:lnTo>
                  <a:lnTo>
                    <a:pt x="10" y="880"/>
                  </a:lnTo>
                  <a:lnTo>
                    <a:pt x="13" y="863"/>
                  </a:lnTo>
                  <a:lnTo>
                    <a:pt x="18" y="843"/>
                  </a:lnTo>
                  <a:lnTo>
                    <a:pt x="23" y="820"/>
                  </a:lnTo>
                  <a:lnTo>
                    <a:pt x="31" y="795"/>
                  </a:lnTo>
                  <a:lnTo>
                    <a:pt x="38" y="766"/>
                  </a:lnTo>
                  <a:lnTo>
                    <a:pt x="47" y="731"/>
                  </a:lnTo>
                  <a:lnTo>
                    <a:pt x="59" y="692"/>
                  </a:lnTo>
                  <a:lnTo>
                    <a:pt x="74" y="644"/>
                  </a:lnTo>
                  <a:lnTo>
                    <a:pt x="95" y="578"/>
                  </a:lnTo>
                  <a:lnTo>
                    <a:pt x="149" y="418"/>
                  </a:lnTo>
                  <a:lnTo>
                    <a:pt x="206" y="264"/>
                  </a:lnTo>
                  <a:lnTo>
                    <a:pt x="230" y="207"/>
                  </a:lnTo>
                  <a:lnTo>
                    <a:pt x="247" y="164"/>
                  </a:lnTo>
                  <a:lnTo>
                    <a:pt x="262" y="132"/>
                  </a:lnTo>
                  <a:lnTo>
                    <a:pt x="273" y="104"/>
                  </a:lnTo>
                  <a:lnTo>
                    <a:pt x="283" y="83"/>
                  </a:lnTo>
                  <a:lnTo>
                    <a:pt x="292" y="64"/>
                  </a:lnTo>
                  <a:lnTo>
                    <a:pt x="301" y="49"/>
                  </a:lnTo>
                  <a:lnTo>
                    <a:pt x="309" y="36"/>
                  </a:lnTo>
                  <a:lnTo>
                    <a:pt x="315" y="24"/>
                  </a:lnTo>
                  <a:lnTo>
                    <a:pt x="320" y="17"/>
                  </a:lnTo>
                  <a:lnTo>
                    <a:pt x="325" y="10"/>
                  </a:lnTo>
                  <a:lnTo>
                    <a:pt x="329" y="5"/>
                  </a:lnTo>
                  <a:lnTo>
                    <a:pt x="333" y="2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2" y="4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4" name="Freeform 450"/>
            <p:cNvSpPr>
              <a:spLocks/>
            </p:cNvSpPr>
            <p:nvPr/>
          </p:nvSpPr>
          <p:spPr bwMode="auto">
            <a:xfrm>
              <a:off x="1847" y="1899"/>
              <a:ext cx="371" cy="1034"/>
            </a:xfrm>
            <a:custGeom>
              <a:avLst/>
              <a:gdLst/>
              <a:ahLst/>
              <a:cxnLst>
                <a:cxn ang="0">
                  <a:pos x="371" y="7"/>
                </a:cxn>
                <a:cxn ang="0">
                  <a:pos x="371" y="20"/>
                </a:cxn>
                <a:cxn ang="0">
                  <a:pos x="367" y="39"/>
                </a:cxn>
                <a:cxn ang="0">
                  <a:pos x="364" y="66"/>
                </a:cxn>
                <a:cxn ang="0">
                  <a:pos x="356" y="100"/>
                </a:cxn>
                <a:cxn ang="0">
                  <a:pos x="344" y="145"/>
                </a:cxn>
                <a:cxn ang="0">
                  <a:pos x="328" y="204"/>
                </a:cxn>
                <a:cxn ang="0">
                  <a:pos x="305" y="281"/>
                </a:cxn>
                <a:cxn ang="0">
                  <a:pos x="266" y="403"/>
                </a:cxn>
                <a:cxn ang="0">
                  <a:pos x="145" y="741"/>
                </a:cxn>
                <a:cxn ang="0">
                  <a:pos x="102" y="850"/>
                </a:cxn>
                <a:cxn ang="0">
                  <a:pos x="74" y="915"/>
                </a:cxn>
                <a:cxn ang="0">
                  <a:pos x="52" y="959"/>
                </a:cxn>
                <a:cxn ang="0">
                  <a:pos x="37" y="991"/>
                </a:cxn>
                <a:cxn ang="0">
                  <a:pos x="24" y="1014"/>
                </a:cxn>
                <a:cxn ang="0">
                  <a:pos x="15" y="1026"/>
                </a:cxn>
                <a:cxn ang="0">
                  <a:pos x="8" y="1033"/>
                </a:cxn>
                <a:cxn ang="0">
                  <a:pos x="4" y="1033"/>
                </a:cxn>
                <a:cxn ang="0">
                  <a:pos x="0" y="1026"/>
                </a:cxn>
                <a:cxn ang="0">
                  <a:pos x="0" y="1014"/>
                </a:cxn>
                <a:cxn ang="0">
                  <a:pos x="4" y="995"/>
                </a:cxn>
                <a:cxn ang="0">
                  <a:pos x="8" y="968"/>
                </a:cxn>
                <a:cxn ang="0">
                  <a:pos x="17" y="934"/>
                </a:cxn>
                <a:cxn ang="0">
                  <a:pos x="28" y="888"/>
                </a:cxn>
                <a:cxn ang="0">
                  <a:pos x="43" y="830"/>
                </a:cxn>
                <a:cxn ang="0">
                  <a:pos x="68" y="752"/>
                </a:cxn>
                <a:cxn ang="0">
                  <a:pos x="106" y="630"/>
                </a:cxn>
                <a:cxn ang="0">
                  <a:pos x="226" y="293"/>
                </a:cxn>
                <a:cxn ang="0">
                  <a:pos x="270" y="185"/>
                </a:cxn>
                <a:cxn ang="0">
                  <a:pos x="299" y="119"/>
                </a:cxn>
                <a:cxn ang="0">
                  <a:pos x="319" y="74"/>
                </a:cxn>
                <a:cxn ang="0">
                  <a:pos x="334" y="43"/>
                </a:cxn>
                <a:cxn ang="0">
                  <a:pos x="347" y="20"/>
                </a:cxn>
                <a:cxn ang="0">
                  <a:pos x="356" y="7"/>
                </a:cxn>
                <a:cxn ang="0">
                  <a:pos x="364" y="1"/>
                </a:cxn>
                <a:cxn ang="0">
                  <a:pos x="367" y="1"/>
                </a:cxn>
              </a:cxnLst>
              <a:rect l="0" t="0" r="r" b="b"/>
              <a:pathLst>
                <a:path w="371" h="1034">
                  <a:moveTo>
                    <a:pt x="370" y="2"/>
                  </a:moveTo>
                  <a:lnTo>
                    <a:pt x="371" y="7"/>
                  </a:lnTo>
                  <a:lnTo>
                    <a:pt x="371" y="13"/>
                  </a:lnTo>
                  <a:lnTo>
                    <a:pt x="371" y="20"/>
                  </a:lnTo>
                  <a:lnTo>
                    <a:pt x="370" y="29"/>
                  </a:lnTo>
                  <a:lnTo>
                    <a:pt x="367" y="39"/>
                  </a:lnTo>
                  <a:lnTo>
                    <a:pt x="366" y="52"/>
                  </a:lnTo>
                  <a:lnTo>
                    <a:pt x="364" y="66"/>
                  </a:lnTo>
                  <a:lnTo>
                    <a:pt x="360" y="83"/>
                  </a:lnTo>
                  <a:lnTo>
                    <a:pt x="356" y="100"/>
                  </a:lnTo>
                  <a:lnTo>
                    <a:pt x="351" y="123"/>
                  </a:lnTo>
                  <a:lnTo>
                    <a:pt x="344" y="145"/>
                  </a:lnTo>
                  <a:lnTo>
                    <a:pt x="337" y="172"/>
                  </a:lnTo>
                  <a:lnTo>
                    <a:pt x="328" y="204"/>
                  </a:lnTo>
                  <a:lnTo>
                    <a:pt x="318" y="238"/>
                  </a:lnTo>
                  <a:lnTo>
                    <a:pt x="305" y="281"/>
                  </a:lnTo>
                  <a:lnTo>
                    <a:pt x="289" y="333"/>
                  </a:lnTo>
                  <a:lnTo>
                    <a:pt x="266" y="403"/>
                  </a:lnTo>
                  <a:lnTo>
                    <a:pt x="206" y="576"/>
                  </a:lnTo>
                  <a:lnTo>
                    <a:pt x="145" y="741"/>
                  </a:lnTo>
                  <a:lnTo>
                    <a:pt x="120" y="804"/>
                  </a:lnTo>
                  <a:lnTo>
                    <a:pt x="102" y="850"/>
                  </a:lnTo>
                  <a:lnTo>
                    <a:pt x="85" y="886"/>
                  </a:lnTo>
                  <a:lnTo>
                    <a:pt x="74" y="915"/>
                  </a:lnTo>
                  <a:lnTo>
                    <a:pt x="62" y="939"/>
                  </a:lnTo>
                  <a:lnTo>
                    <a:pt x="52" y="959"/>
                  </a:lnTo>
                  <a:lnTo>
                    <a:pt x="45" y="977"/>
                  </a:lnTo>
                  <a:lnTo>
                    <a:pt x="37" y="991"/>
                  </a:lnTo>
                  <a:lnTo>
                    <a:pt x="29" y="1002"/>
                  </a:lnTo>
                  <a:lnTo>
                    <a:pt x="24" y="1014"/>
                  </a:lnTo>
                  <a:lnTo>
                    <a:pt x="19" y="1020"/>
                  </a:lnTo>
                  <a:lnTo>
                    <a:pt x="15" y="1026"/>
                  </a:lnTo>
                  <a:lnTo>
                    <a:pt x="10" y="1032"/>
                  </a:lnTo>
                  <a:lnTo>
                    <a:pt x="8" y="1033"/>
                  </a:lnTo>
                  <a:lnTo>
                    <a:pt x="5" y="1034"/>
                  </a:lnTo>
                  <a:lnTo>
                    <a:pt x="4" y="1033"/>
                  </a:lnTo>
                  <a:lnTo>
                    <a:pt x="2" y="1032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4"/>
                  </a:lnTo>
                  <a:lnTo>
                    <a:pt x="2" y="1005"/>
                  </a:lnTo>
                  <a:lnTo>
                    <a:pt x="4" y="995"/>
                  </a:lnTo>
                  <a:lnTo>
                    <a:pt x="5" y="982"/>
                  </a:lnTo>
                  <a:lnTo>
                    <a:pt x="8" y="968"/>
                  </a:lnTo>
                  <a:lnTo>
                    <a:pt x="12" y="950"/>
                  </a:lnTo>
                  <a:lnTo>
                    <a:pt x="17" y="934"/>
                  </a:lnTo>
                  <a:lnTo>
                    <a:pt x="22" y="912"/>
                  </a:lnTo>
                  <a:lnTo>
                    <a:pt x="28" y="888"/>
                  </a:lnTo>
                  <a:lnTo>
                    <a:pt x="35" y="861"/>
                  </a:lnTo>
                  <a:lnTo>
                    <a:pt x="43" y="830"/>
                  </a:lnTo>
                  <a:lnTo>
                    <a:pt x="54" y="795"/>
                  </a:lnTo>
                  <a:lnTo>
                    <a:pt x="68" y="752"/>
                  </a:lnTo>
                  <a:lnTo>
                    <a:pt x="83" y="700"/>
                  </a:lnTo>
                  <a:lnTo>
                    <a:pt x="106" y="630"/>
                  </a:lnTo>
                  <a:lnTo>
                    <a:pt x="165" y="459"/>
                  </a:lnTo>
                  <a:lnTo>
                    <a:pt x="226" y="293"/>
                  </a:lnTo>
                  <a:lnTo>
                    <a:pt x="252" y="229"/>
                  </a:lnTo>
                  <a:lnTo>
                    <a:pt x="270" y="185"/>
                  </a:lnTo>
                  <a:lnTo>
                    <a:pt x="286" y="149"/>
                  </a:lnTo>
                  <a:lnTo>
                    <a:pt x="299" y="119"/>
                  </a:lnTo>
                  <a:lnTo>
                    <a:pt x="310" y="95"/>
                  </a:lnTo>
                  <a:lnTo>
                    <a:pt x="319" y="74"/>
                  </a:lnTo>
                  <a:lnTo>
                    <a:pt x="328" y="57"/>
                  </a:lnTo>
                  <a:lnTo>
                    <a:pt x="334" y="43"/>
                  </a:lnTo>
                  <a:lnTo>
                    <a:pt x="341" y="31"/>
                  </a:lnTo>
                  <a:lnTo>
                    <a:pt x="347" y="20"/>
                  </a:lnTo>
                  <a:lnTo>
                    <a:pt x="352" y="13"/>
                  </a:lnTo>
                  <a:lnTo>
                    <a:pt x="356" y="7"/>
                  </a:lnTo>
                  <a:lnTo>
                    <a:pt x="361" y="2"/>
                  </a:lnTo>
                  <a:lnTo>
                    <a:pt x="364" y="1"/>
                  </a:lnTo>
                  <a:lnTo>
                    <a:pt x="367" y="0"/>
                  </a:lnTo>
                  <a:lnTo>
                    <a:pt x="367" y="1"/>
                  </a:lnTo>
                  <a:lnTo>
                    <a:pt x="370" y="2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5" name="Rectangle 451"/>
            <p:cNvSpPr>
              <a:spLocks noChangeArrowheads="1"/>
            </p:cNvSpPr>
            <p:nvPr/>
          </p:nvSpPr>
          <p:spPr bwMode="auto">
            <a:xfrm>
              <a:off x="3189" y="2861"/>
              <a:ext cx="142" cy="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6" name="Rectangle 452"/>
            <p:cNvSpPr>
              <a:spLocks noChangeArrowheads="1"/>
            </p:cNvSpPr>
            <p:nvPr/>
          </p:nvSpPr>
          <p:spPr bwMode="auto">
            <a:xfrm>
              <a:off x="3401" y="2870"/>
              <a:ext cx="121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7" name="Rectangle 453"/>
            <p:cNvSpPr>
              <a:spLocks noChangeArrowheads="1"/>
            </p:cNvSpPr>
            <p:nvPr/>
          </p:nvSpPr>
          <p:spPr bwMode="auto">
            <a:xfrm>
              <a:off x="3401" y="2873"/>
              <a:ext cx="31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58" name="Rectangle 454"/>
            <p:cNvSpPr>
              <a:spLocks noChangeArrowheads="1"/>
            </p:cNvSpPr>
            <p:nvPr/>
          </p:nvSpPr>
          <p:spPr bwMode="auto">
            <a:xfrm>
              <a:off x="3401" y="2880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HYC</a:t>
              </a:r>
              <a:endParaRPr lang="en-AU"/>
            </a:p>
          </p:txBody>
        </p:sp>
        <p:sp>
          <p:nvSpPr>
            <p:cNvPr id="431559" name="Rectangle 455"/>
            <p:cNvSpPr>
              <a:spLocks noChangeArrowheads="1"/>
            </p:cNvSpPr>
            <p:nvPr/>
          </p:nvSpPr>
          <p:spPr bwMode="auto">
            <a:xfrm>
              <a:off x="3647" y="2873"/>
              <a:ext cx="63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60" name="Rectangle 456"/>
            <p:cNvSpPr>
              <a:spLocks noChangeArrowheads="1"/>
            </p:cNvSpPr>
            <p:nvPr/>
          </p:nvSpPr>
          <p:spPr bwMode="auto">
            <a:xfrm>
              <a:off x="3647" y="2880"/>
              <a:ext cx="50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 Orebodies</a:t>
              </a:r>
              <a:endParaRPr lang="en-AU"/>
            </a:p>
          </p:txBody>
        </p:sp>
        <p:sp>
          <p:nvSpPr>
            <p:cNvPr id="431561" name="Rectangle 457"/>
            <p:cNvSpPr>
              <a:spLocks noChangeArrowheads="1"/>
            </p:cNvSpPr>
            <p:nvPr/>
          </p:nvSpPr>
          <p:spPr bwMode="auto">
            <a:xfrm>
              <a:off x="4254" y="2873"/>
              <a:ext cx="4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62" name="Rectangle 458"/>
            <p:cNvSpPr>
              <a:spLocks noChangeArrowheads="1"/>
            </p:cNvSpPr>
            <p:nvPr/>
          </p:nvSpPr>
          <p:spPr bwMode="auto">
            <a:xfrm>
              <a:off x="4254" y="2880"/>
              <a:ext cx="2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 DS - 3</a:t>
              </a:r>
              <a:endParaRPr lang="en-AU"/>
            </a:p>
          </p:txBody>
        </p:sp>
        <p:sp>
          <p:nvSpPr>
            <p:cNvPr id="431563" name="Rectangle 459"/>
            <p:cNvSpPr>
              <a:spLocks noChangeArrowheads="1"/>
            </p:cNvSpPr>
            <p:nvPr/>
          </p:nvSpPr>
          <p:spPr bwMode="auto">
            <a:xfrm>
              <a:off x="3250" y="2923"/>
              <a:ext cx="22" cy="21"/>
            </a:xfrm>
            <a:prstGeom prst="rect">
              <a:avLst/>
            </a:prstGeom>
            <a:solidFill>
              <a:srgbClr val="FF3300"/>
            </a:solidFill>
            <a:ln w="2063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64" name="Rectangle 460"/>
            <p:cNvSpPr>
              <a:spLocks noChangeArrowheads="1"/>
            </p:cNvSpPr>
            <p:nvPr/>
          </p:nvSpPr>
          <p:spPr bwMode="auto">
            <a:xfrm>
              <a:off x="3401" y="2986"/>
              <a:ext cx="63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65" name="Rectangle 461"/>
            <p:cNvSpPr>
              <a:spLocks noChangeArrowheads="1"/>
            </p:cNvSpPr>
            <p:nvPr/>
          </p:nvSpPr>
          <p:spPr bwMode="auto">
            <a:xfrm>
              <a:off x="3401" y="2991"/>
              <a:ext cx="71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66" name="Rectangle 462"/>
            <p:cNvSpPr>
              <a:spLocks noChangeArrowheads="1"/>
            </p:cNvSpPr>
            <p:nvPr/>
          </p:nvSpPr>
          <p:spPr bwMode="auto">
            <a:xfrm>
              <a:off x="3401" y="2998"/>
              <a:ext cx="5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Century DS</a:t>
              </a:r>
              <a:endParaRPr lang="en-AU"/>
            </a:p>
          </p:txBody>
        </p:sp>
        <p:sp>
          <p:nvSpPr>
            <p:cNvPr id="431567" name="Oval 463"/>
            <p:cNvSpPr>
              <a:spLocks noChangeArrowheads="1"/>
            </p:cNvSpPr>
            <p:nvPr/>
          </p:nvSpPr>
          <p:spPr bwMode="auto">
            <a:xfrm>
              <a:off x="3219" y="3009"/>
              <a:ext cx="83" cy="81"/>
            </a:xfrm>
            <a:prstGeom prst="ellipse">
              <a:avLst/>
            </a:prstGeom>
            <a:solidFill>
              <a:srgbClr val="FF3300"/>
            </a:solidFill>
            <a:ln w="20638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68" name="Rectangle 464"/>
            <p:cNvSpPr>
              <a:spLocks noChangeArrowheads="1"/>
            </p:cNvSpPr>
            <p:nvPr/>
          </p:nvSpPr>
          <p:spPr bwMode="auto">
            <a:xfrm>
              <a:off x="3401" y="3106"/>
              <a:ext cx="109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69" name="Rectangle 465"/>
            <p:cNvSpPr>
              <a:spLocks noChangeArrowheads="1"/>
            </p:cNvSpPr>
            <p:nvPr/>
          </p:nvSpPr>
          <p:spPr bwMode="auto">
            <a:xfrm>
              <a:off x="3401" y="3109"/>
              <a:ext cx="42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70" name="Rectangle 466"/>
            <p:cNvSpPr>
              <a:spLocks noChangeArrowheads="1"/>
            </p:cNvSpPr>
            <p:nvPr/>
          </p:nvSpPr>
          <p:spPr bwMode="auto">
            <a:xfrm>
              <a:off x="3401" y="3116"/>
              <a:ext cx="3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Mount</a:t>
              </a:r>
              <a:endParaRPr lang="en-AU"/>
            </a:p>
          </p:txBody>
        </p:sp>
        <p:sp>
          <p:nvSpPr>
            <p:cNvPr id="431571" name="Rectangle 467"/>
            <p:cNvSpPr>
              <a:spLocks noChangeArrowheads="1"/>
            </p:cNvSpPr>
            <p:nvPr/>
          </p:nvSpPr>
          <p:spPr bwMode="auto">
            <a:xfrm>
              <a:off x="3749" y="3109"/>
              <a:ext cx="26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72" name="Rectangle 468"/>
            <p:cNvSpPr>
              <a:spLocks noChangeArrowheads="1"/>
            </p:cNvSpPr>
            <p:nvPr/>
          </p:nvSpPr>
          <p:spPr bwMode="auto">
            <a:xfrm>
              <a:off x="3749" y="3116"/>
              <a:ext cx="15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 Isa</a:t>
              </a:r>
              <a:endParaRPr lang="en-AU"/>
            </a:p>
          </p:txBody>
        </p:sp>
        <p:sp>
          <p:nvSpPr>
            <p:cNvPr id="431573" name="Rectangle 469"/>
            <p:cNvSpPr>
              <a:spLocks noChangeArrowheads="1"/>
            </p:cNvSpPr>
            <p:nvPr/>
          </p:nvSpPr>
          <p:spPr bwMode="auto">
            <a:xfrm>
              <a:off x="3942" y="3109"/>
              <a:ext cx="57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74" name="Rectangle 470"/>
            <p:cNvSpPr>
              <a:spLocks noChangeArrowheads="1"/>
            </p:cNvSpPr>
            <p:nvPr/>
          </p:nvSpPr>
          <p:spPr bwMode="auto">
            <a:xfrm>
              <a:off x="3942" y="3116"/>
              <a:ext cx="19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 Pb/</a:t>
              </a:r>
              <a:endParaRPr lang="en-AU"/>
            </a:p>
          </p:txBody>
        </p:sp>
        <p:sp>
          <p:nvSpPr>
            <p:cNvPr id="431575" name="Rectangle 471"/>
            <p:cNvSpPr>
              <a:spLocks noChangeArrowheads="1"/>
            </p:cNvSpPr>
            <p:nvPr/>
          </p:nvSpPr>
          <p:spPr bwMode="auto">
            <a:xfrm>
              <a:off x="4167" y="3116"/>
              <a:ext cx="11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Zn</a:t>
              </a:r>
              <a:endParaRPr lang="en-AU"/>
            </a:p>
          </p:txBody>
        </p:sp>
        <p:sp>
          <p:nvSpPr>
            <p:cNvPr id="431576" name="Rectangle 472"/>
            <p:cNvSpPr>
              <a:spLocks noChangeArrowheads="1"/>
            </p:cNvSpPr>
            <p:nvPr/>
          </p:nvSpPr>
          <p:spPr bwMode="auto">
            <a:xfrm>
              <a:off x="4317" y="3116"/>
              <a:ext cx="1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 DS</a:t>
              </a:r>
              <a:endParaRPr lang="en-AU"/>
            </a:p>
          </p:txBody>
        </p:sp>
        <p:sp>
          <p:nvSpPr>
            <p:cNvPr id="431577" name="Freeform 473"/>
            <p:cNvSpPr>
              <a:spLocks/>
            </p:cNvSpPr>
            <p:nvPr/>
          </p:nvSpPr>
          <p:spPr bwMode="auto">
            <a:xfrm>
              <a:off x="3219" y="3145"/>
              <a:ext cx="81" cy="69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9" y="69"/>
                </a:cxn>
                <a:cxn ang="0">
                  <a:pos x="0" y="0"/>
                </a:cxn>
                <a:cxn ang="0">
                  <a:pos x="81" y="0"/>
                </a:cxn>
              </a:cxnLst>
              <a:rect l="0" t="0" r="r" b="b"/>
              <a:pathLst>
                <a:path w="81" h="69">
                  <a:moveTo>
                    <a:pt x="81" y="0"/>
                  </a:moveTo>
                  <a:lnTo>
                    <a:pt x="39" y="69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3300"/>
            </a:solidFill>
            <a:ln w="2063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78" name="Rectangle 474"/>
            <p:cNvSpPr>
              <a:spLocks noChangeArrowheads="1"/>
            </p:cNvSpPr>
            <p:nvPr/>
          </p:nvSpPr>
          <p:spPr bwMode="auto">
            <a:xfrm>
              <a:off x="3401" y="3221"/>
              <a:ext cx="119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79" name="Rectangle 475"/>
            <p:cNvSpPr>
              <a:spLocks noChangeArrowheads="1"/>
            </p:cNvSpPr>
            <p:nvPr/>
          </p:nvSpPr>
          <p:spPr bwMode="auto">
            <a:xfrm>
              <a:off x="3401" y="3226"/>
              <a:ext cx="130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0" name="Rectangle 476"/>
            <p:cNvSpPr>
              <a:spLocks noChangeArrowheads="1"/>
            </p:cNvSpPr>
            <p:nvPr/>
          </p:nvSpPr>
          <p:spPr bwMode="auto">
            <a:xfrm>
              <a:off x="3401" y="3233"/>
              <a:ext cx="9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Cannington Pop 2 DS</a:t>
              </a:r>
              <a:endParaRPr lang="en-AU"/>
            </a:p>
          </p:txBody>
        </p:sp>
        <p:sp>
          <p:nvSpPr>
            <p:cNvPr id="431581" name="Rectangle 477"/>
            <p:cNvSpPr>
              <a:spLocks noChangeArrowheads="1"/>
            </p:cNvSpPr>
            <p:nvPr/>
          </p:nvSpPr>
          <p:spPr bwMode="auto">
            <a:xfrm>
              <a:off x="3227" y="3252"/>
              <a:ext cx="68" cy="68"/>
            </a:xfrm>
            <a:prstGeom prst="rect">
              <a:avLst/>
            </a:prstGeom>
            <a:noFill/>
            <a:ln w="2063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2" name="Rectangle 478"/>
            <p:cNvSpPr>
              <a:spLocks noChangeArrowheads="1"/>
            </p:cNvSpPr>
            <p:nvPr/>
          </p:nvSpPr>
          <p:spPr bwMode="auto">
            <a:xfrm>
              <a:off x="3401" y="3341"/>
              <a:ext cx="119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3" name="Rectangle 479"/>
            <p:cNvSpPr>
              <a:spLocks noChangeArrowheads="1"/>
            </p:cNvSpPr>
            <p:nvPr/>
          </p:nvSpPr>
          <p:spPr bwMode="auto">
            <a:xfrm>
              <a:off x="3401" y="3344"/>
              <a:ext cx="130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4" name="Rectangle 480"/>
            <p:cNvSpPr>
              <a:spLocks noChangeArrowheads="1"/>
            </p:cNvSpPr>
            <p:nvPr/>
          </p:nvSpPr>
          <p:spPr bwMode="auto">
            <a:xfrm>
              <a:off x="3401" y="3351"/>
              <a:ext cx="9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Cannington Pop 1 DS</a:t>
              </a:r>
              <a:endParaRPr lang="en-AU"/>
            </a:p>
          </p:txBody>
        </p:sp>
        <p:sp>
          <p:nvSpPr>
            <p:cNvPr id="431585" name="Rectangle 481"/>
            <p:cNvSpPr>
              <a:spLocks noChangeArrowheads="1"/>
            </p:cNvSpPr>
            <p:nvPr/>
          </p:nvSpPr>
          <p:spPr bwMode="auto">
            <a:xfrm>
              <a:off x="3227" y="3371"/>
              <a:ext cx="68" cy="66"/>
            </a:xfrm>
            <a:prstGeom prst="rect">
              <a:avLst/>
            </a:prstGeom>
            <a:solidFill>
              <a:srgbClr val="FF3300"/>
            </a:solidFill>
            <a:ln w="2063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6" name="Freeform 482"/>
            <p:cNvSpPr>
              <a:spLocks/>
            </p:cNvSpPr>
            <p:nvPr/>
          </p:nvSpPr>
          <p:spPr bwMode="auto">
            <a:xfrm>
              <a:off x="4661" y="1959"/>
              <a:ext cx="71" cy="32"/>
            </a:xfrm>
            <a:custGeom>
              <a:avLst/>
              <a:gdLst/>
              <a:ahLst/>
              <a:cxnLst>
                <a:cxn ang="0">
                  <a:pos x="71" y="11"/>
                </a:cxn>
                <a:cxn ang="0">
                  <a:pos x="68" y="0"/>
                </a:cxn>
                <a:cxn ang="0">
                  <a:pos x="0" y="23"/>
                </a:cxn>
                <a:cxn ang="0">
                  <a:pos x="2" y="32"/>
                </a:cxn>
                <a:cxn ang="0">
                  <a:pos x="71" y="11"/>
                </a:cxn>
              </a:cxnLst>
              <a:rect l="0" t="0" r="r" b="b"/>
              <a:pathLst>
                <a:path w="71" h="32">
                  <a:moveTo>
                    <a:pt x="71" y="11"/>
                  </a:moveTo>
                  <a:lnTo>
                    <a:pt x="68" y="0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7" name="Freeform 483"/>
            <p:cNvSpPr>
              <a:spLocks/>
            </p:cNvSpPr>
            <p:nvPr/>
          </p:nvSpPr>
          <p:spPr bwMode="auto">
            <a:xfrm>
              <a:off x="4513" y="2006"/>
              <a:ext cx="72" cy="32"/>
            </a:xfrm>
            <a:custGeom>
              <a:avLst/>
              <a:gdLst/>
              <a:ahLst/>
              <a:cxnLst>
                <a:cxn ang="0">
                  <a:pos x="72" y="11"/>
                </a:cxn>
                <a:cxn ang="0">
                  <a:pos x="68" y="0"/>
                </a:cxn>
                <a:cxn ang="0">
                  <a:pos x="0" y="22"/>
                </a:cxn>
                <a:cxn ang="0">
                  <a:pos x="3" y="32"/>
                </a:cxn>
                <a:cxn ang="0">
                  <a:pos x="72" y="11"/>
                </a:cxn>
              </a:cxnLst>
              <a:rect l="0" t="0" r="r" b="b"/>
              <a:pathLst>
                <a:path w="72" h="32">
                  <a:moveTo>
                    <a:pt x="72" y="11"/>
                  </a:moveTo>
                  <a:lnTo>
                    <a:pt x="68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72" y="11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8" name="Freeform 484"/>
            <p:cNvSpPr>
              <a:spLocks/>
            </p:cNvSpPr>
            <p:nvPr/>
          </p:nvSpPr>
          <p:spPr bwMode="auto">
            <a:xfrm>
              <a:off x="4367" y="2053"/>
              <a:ext cx="70" cy="31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8" y="0"/>
                </a:cxn>
                <a:cxn ang="0">
                  <a:pos x="0" y="22"/>
                </a:cxn>
                <a:cxn ang="0">
                  <a:pos x="3" y="31"/>
                </a:cxn>
                <a:cxn ang="0">
                  <a:pos x="70" y="9"/>
                </a:cxn>
              </a:cxnLst>
              <a:rect l="0" t="0" r="r" b="b"/>
              <a:pathLst>
                <a:path w="70" h="31">
                  <a:moveTo>
                    <a:pt x="70" y="9"/>
                  </a:moveTo>
                  <a:lnTo>
                    <a:pt x="68" y="0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89" name="Freeform 485"/>
            <p:cNvSpPr>
              <a:spLocks/>
            </p:cNvSpPr>
            <p:nvPr/>
          </p:nvSpPr>
          <p:spPr bwMode="auto">
            <a:xfrm>
              <a:off x="4219" y="2100"/>
              <a:ext cx="72" cy="32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8" y="0"/>
                </a:cxn>
                <a:cxn ang="0">
                  <a:pos x="0" y="22"/>
                </a:cxn>
                <a:cxn ang="0">
                  <a:pos x="4" y="32"/>
                </a:cxn>
                <a:cxn ang="0">
                  <a:pos x="72" y="10"/>
                </a:cxn>
              </a:cxnLst>
              <a:rect l="0" t="0" r="r" b="b"/>
              <a:pathLst>
                <a:path w="72" h="32">
                  <a:moveTo>
                    <a:pt x="72" y="10"/>
                  </a:moveTo>
                  <a:lnTo>
                    <a:pt x="68" y="0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0" name="Freeform 486"/>
            <p:cNvSpPr>
              <a:spLocks/>
            </p:cNvSpPr>
            <p:nvPr/>
          </p:nvSpPr>
          <p:spPr bwMode="auto">
            <a:xfrm>
              <a:off x="4073" y="2147"/>
              <a:ext cx="71" cy="33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8" y="0"/>
                </a:cxn>
                <a:cxn ang="0">
                  <a:pos x="0" y="24"/>
                </a:cxn>
                <a:cxn ang="0">
                  <a:pos x="2" y="33"/>
                </a:cxn>
                <a:cxn ang="0">
                  <a:pos x="71" y="9"/>
                </a:cxn>
              </a:cxnLst>
              <a:rect l="0" t="0" r="r" b="b"/>
              <a:pathLst>
                <a:path w="71" h="33">
                  <a:moveTo>
                    <a:pt x="71" y="9"/>
                  </a:moveTo>
                  <a:lnTo>
                    <a:pt x="68" y="0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1" name="Freeform 487"/>
            <p:cNvSpPr>
              <a:spLocks/>
            </p:cNvSpPr>
            <p:nvPr/>
          </p:nvSpPr>
          <p:spPr bwMode="auto">
            <a:xfrm>
              <a:off x="3925" y="2197"/>
              <a:ext cx="73" cy="32"/>
            </a:xfrm>
            <a:custGeom>
              <a:avLst/>
              <a:gdLst/>
              <a:ahLst/>
              <a:cxnLst>
                <a:cxn ang="0">
                  <a:pos x="73" y="9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73" y="9"/>
                </a:cxn>
              </a:cxnLst>
              <a:rect l="0" t="0" r="r" b="b"/>
              <a:pathLst>
                <a:path w="73" h="32">
                  <a:moveTo>
                    <a:pt x="73" y="9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2" name="Freeform 488"/>
            <p:cNvSpPr>
              <a:spLocks/>
            </p:cNvSpPr>
            <p:nvPr/>
          </p:nvSpPr>
          <p:spPr bwMode="auto">
            <a:xfrm>
              <a:off x="3779" y="2245"/>
              <a:ext cx="70" cy="32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8" y="0"/>
                </a:cxn>
                <a:cxn ang="0">
                  <a:pos x="0" y="23"/>
                </a:cxn>
                <a:cxn ang="0">
                  <a:pos x="3" y="32"/>
                </a:cxn>
                <a:cxn ang="0">
                  <a:pos x="70" y="9"/>
                </a:cxn>
              </a:cxnLst>
              <a:rect l="0" t="0" r="r" b="b"/>
              <a:pathLst>
                <a:path w="70" h="32">
                  <a:moveTo>
                    <a:pt x="70" y="9"/>
                  </a:moveTo>
                  <a:lnTo>
                    <a:pt x="68" y="0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3" name="Freeform 489"/>
            <p:cNvSpPr>
              <a:spLocks/>
            </p:cNvSpPr>
            <p:nvPr/>
          </p:nvSpPr>
          <p:spPr bwMode="auto">
            <a:xfrm>
              <a:off x="3633" y="2293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3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4" name="Freeform 490"/>
            <p:cNvSpPr>
              <a:spLocks/>
            </p:cNvSpPr>
            <p:nvPr/>
          </p:nvSpPr>
          <p:spPr bwMode="auto">
            <a:xfrm>
              <a:off x="3486" y="2343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1"/>
                </a:cxn>
                <a:cxn ang="0">
                  <a:pos x="2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7" y="0"/>
                  </a:lnTo>
                  <a:lnTo>
                    <a:pt x="0" y="21"/>
                  </a:lnTo>
                  <a:lnTo>
                    <a:pt x="2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5" name="Freeform 491"/>
            <p:cNvSpPr>
              <a:spLocks/>
            </p:cNvSpPr>
            <p:nvPr/>
          </p:nvSpPr>
          <p:spPr bwMode="auto">
            <a:xfrm>
              <a:off x="3341" y="2392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3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6" name="Freeform 492"/>
            <p:cNvSpPr>
              <a:spLocks/>
            </p:cNvSpPr>
            <p:nvPr/>
          </p:nvSpPr>
          <p:spPr bwMode="auto">
            <a:xfrm>
              <a:off x="3196" y="2442"/>
              <a:ext cx="70" cy="33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66" y="0"/>
                </a:cxn>
                <a:cxn ang="0">
                  <a:pos x="0" y="23"/>
                </a:cxn>
                <a:cxn ang="0">
                  <a:pos x="3" y="33"/>
                </a:cxn>
                <a:cxn ang="0">
                  <a:pos x="70" y="10"/>
                </a:cxn>
              </a:cxnLst>
              <a:rect l="0" t="0" r="r" b="b"/>
              <a:pathLst>
                <a:path w="70" h="33">
                  <a:moveTo>
                    <a:pt x="70" y="10"/>
                  </a:moveTo>
                  <a:lnTo>
                    <a:pt x="66" y="0"/>
                  </a:lnTo>
                  <a:lnTo>
                    <a:pt x="0" y="23"/>
                  </a:lnTo>
                  <a:lnTo>
                    <a:pt x="3" y="33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7" name="Freeform 493"/>
            <p:cNvSpPr>
              <a:spLocks/>
            </p:cNvSpPr>
            <p:nvPr/>
          </p:nvSpPr>
          <p:spPr bwMode="auto">
            <a:xfrm>
              <a:off x="3050" y="2491"/>
              <a:ext cx="71" cy="33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7" y="0"/>
                </a:cxn>
                <a:cxn ang="0">
                  <a:pos x="0" y="23"/>
                </a:cxn>
                <a:cxn ang="0">
                  <a:pos x="4" y="33"/>
                </a:cxn>
                <a:cxn ang="0">
                  <a:pos x="71" y="10"/>
                </a:cxn>
              </a:cxnLst>
              <a:rect l="0" t="0" r="r" b="b"/>
              <a:pathLst>
                <a:path w="71" h="33">
                  <a:moveTo>
                    <a:pt x="71" y="10"/>
                  </a:moveTo>
                  <a:lnTo>
                    <a:pt x="67" y="0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8" name="Freeform 494"/>
            <p:cNvSpPr>
              <a:spLocks/>
            </p:cNvSpPr>
            <p:nvPr/>
          </p:nvSpPr>
          <p:spPr bwMode="auto">
            <a:xfrm>
              <a:off x="2905" y="2543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599" name="Freeform 495"/>
            <p:cNvSpPr>
              <a:spLocks/>
            </p:cNvSpPr>
            <p:nvPr/>
          </p:nvSpPr>
          <p:spPr bwMode="auto">
            <a:xfrm>
              <a:off x="2761" y="2593"/>
              <a:ext cx="69" cy="33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6" y="0"/>
                </a:cxn>
                <a:cxn ang="0">
                  <a:pos x="0" y="23"/>
                </a:cxn>
                <a:cxn ang="0">
                  <a:pos x="2" y="33"/>
                </a:cxn>
                <a:cxn ang="0">
                  <a:pos x="69" y="9"/>
                </a:cxn>
              </a:cxnLst>
              <a:rect l="0" t="0" r="r" b="b"/>
              <a:pathLst>
                <a:path w="69" h="33">
                  <a:moveTo>
                    <a:pt x="69" y="9"/>
                  </a:moveTo>
                  <a:lnTo>
                    <a:pt x="66" y="0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0" name="Freeform 496"/>
            <p:cNvSpPr>
              <a:spLocks/>
            </p:cNvSpPr>
            <p:nvPr/>
          </p:nvSpPr>
          <p:spPr bwMode="auto">
            <a:xfrm>
              <a:off x="2614" y="2645"/>
              <a:ext cx="72" cy="33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3" y="33"/>
                </a:cxn>
                <a:cxn ang="0">
                  <a:pos x="72" y="9"/>
                </a:cxn>
              </a:cxnLst>
              <a:rect l="0" t="0" r="r" b="b"/>
              <a:pathLst>
                <a:path w="72" h="33">
                  <a:moveTo>
                    <a:pt x="72" y="9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3" y="33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1" name="Freeform 497"/>
            <p:cNvSpPr>
              <a:spLocks/>
            </p:cNvSpPr>
            <p:nvPr/>
          </p:nvSpPr>
          <p:spPr bwMode="auto">
            <a:xfrm>
              <a:off x="2468" y="2696"/>
              <a:ext cx="72" cy="34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9" y="0"/>
                </a:cxn>
                <a:cxn ang="0">
                  <a:pos x="0" y="24"/>
                </a:cxn>
                <a:cxn ang="0">
                  <a:pos x="3" y="34"/>
                </a:cxn>
                <a:cxn ang="0">
                  <a:pos x="72" y="9"/>
                </a:cxn>
              </a:cxnLst>
              <a:rect l="0" t="0" r="r" b="b"/>
              <a:pathLst>
                <a:path w="72" h="34">
                  <a:moveTo>
                    <a:pt x="72" y="9"/>
                  </a:moveTo>
                  <a:lnTo>
                    <a:pt x="69" y="0"/>
                  </a:lnTo>
                  <a:lnTo>
                    <a:pt x="0" y="24"/>
                  </a:lnTo>
                  <a:lnTo>
                    <a:pt x="3" y="34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2" name="Freeform 498"/>
            <p:cNvSpPr>
              <a:spLocks/>
            </p:cNvSpPr>
            <p:nvPr/>
          </p:nvSpPr>
          <p:spPr bwMode="auto">
            <a:xfrm>
              <a:off x="2325" y="2748"/>
              <a:ext cx="71" cy="34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4"/>
                </a:cxn>
                <a:cxn ang="0">
                  <a:pos x="2" y="34"/>
                </a:cxn>
                <a:cxn ang="0">
                  <a:pos x="71" y="9"/>
                </a:cxn>
              </a:cxnLst>
              <a:rect l="0" t="0" r="r" b="b"/>
              <a:pathLst>
                <a:path w="71" h="34">
                  <a:moveTo>
                    <a:pt x="71" y="9"/>
                  </a:moveTo>
                  <a:lnTo>
                    <a:pt x="67" y="0"/>
                  </a:lnTo>
                  <a:lnTo>
                    <a:pt x="0" y="24"/>
                  </a:lnTo>
                  <a:lnTo>
                    <a:pt x="2" y="34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3" name="Freeform 499"/>
            <p:cNvSpPr>
              <a:spLocks/>
            </p:cNvSpPr>
            <p:nvPr/>
          </p:nvSpPr>
          <p:spPr bwMode="auto">
            <a:xfrm>
              <a:off x="2181" y="2800"/>
              <a:ext cx="70" cy="34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8" y="0"/>
                </a:cxn>
                <a:cxn ang="0">
                  <a:pos x="0" y="24"/>
                </a:cxn>
                <a:cxn ang="0">
                  <a:pos x="3" y="34"/>
                </a:cxn>
                <a:cxn ang="0">
                  <a:pos x="70" y="9"/>
                </a:cxn>
              </a:cxnLst>
              <a:rect l="0" t="0" r="r" b="b"/>
              <a:pathLst>
                <a:path w="70" h="34">
                  <a:moveTo>
                    <a:pt x="70" y="9"/>
                  </a:moveTo>
                  <a:lnTo>
                    <a:pt x="68" y="0"/>
                  </a:lnTo>
                  <a:lnTo>
                    <a:pt x="0" y="24"/>
                  </a:lnTo>
                  <a:lnTo>
                    <a:pt x="3" y="34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4" name="Freeform 500"/>
            <p:cNvSpPr>
              <a:spLocks/>
            </p:cNvSpPr>
            <p:nvPr/>
          </p:nvSpPr>
          <p:spPr bwMode="auto">
            <a:xfrm>
              <a:off x="2038" y="2853"/>
              <a:ext cx="70" cy="33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7" y="0"/>
                </a:cxn>
                <a:cxn ang="0">
                  <a:pos x="0" y="24"/>
                </a:cxn>
                <a:cxn ang="0">
                  <a:pos x="2" y="33"/>
                </a:cxn>
                <a:cxn ang="0">
                  <a:pos x="70" y="9"/>
                </a:cxn>
              </a:cxnLst>
              <a:rect l="0" t="0" r="r" b="b"/>
              <a:pathLst>
                <a:path w="70" h="33">
                  <a:moveTo>
                    <a:pt x="70" y="9"/>
                  </a:moveTo>
                  <a:lnTo>
                    <a:pt x="67" y="0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5" name="Freeform 501"/>
            <p:cNvSpPr>
              <a:spLocks/>
            </p:cNvSpPr>
            <p:nvPr/>
          </p:nvSpPr>
          <p:spPr bwMode="auto">
            <a:xfrm>
              <a:off x="1894" y="2905"/>
              <a:ext cx="69" cy="34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66" y="0"/>
                </a:cxn>
                <a:cxn ang="0">
                  <a:pos x="0" y="26"/>
                </a:cxn>
                <a:cxn ang="0">
                  <a:pos x="3" y="34"/>
                </a:cxn>
                <a:cxn ang="0">
                  <a:pos x="69" y="10"/>
                </a:cxn>
              </a:cxnLst>
              <a:rect l="0" t="0" r="r" b="b"/>
              <a:pathLst>
                <a:path w="69" h="34">
                  <a:moveTo>
                    <a:pt x="69" y="10"/>
                  </a:moveTo>
                  <a:lnTo>
                    <a:pt x="66" y="0"/>
                  </a:lnTo>
                  <a:lnTo>
                    <a:pt x="0" y="26"/>
                  </a:lnTo>
                  <a:lnTo>
                    <a:pt x="3" y="34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6" name="Freeform 502"/>
            <p:cNvSpPr>
              <a:spLocks/>
            </p:cNvSpPr>
            <p:nvPr/>
          </p:nvSpPr>
          <p:spPr bwMode="auto">
            <a:xfrm>
              <a:off x="1749" y="2958"/>
              <a:ext cx="70" cy="35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6" y="0"/>
                </a:cxn>
                <a:cxn ang="0">
                  <a:pos x="0" y="26"/>
                </a:cxn>
                <a:cxn ang="0">
                  <a:pos x="3" y="35"/>
                </a:cxn>
                <a:cxn ang="0">
                  <a:pos x="70" y="9"/>
                </a:cxn>
              </a:cxnLst>
              <a:rect l="0" t="0" r="r" b="b"/>
              <a:pathLst>
                <a:path w="70" h="35">
                  <a:moveTo>
                    <a:pt x="70" y="9"/>
                  </a:moveTo>
                  <a:lnTo>
                    <a:pt x="66" y="0"/>
                  </a:lnTo>
                  <a:lnTo>
                    <a:pt x="0" y="26"/>
                  </a:lnTo>
                  <a:lnTo>
                    <a:pt x="3" y="35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7" name="Freeform 503"/>
            <p:cNvSpPr>
              <a:spLocks/>
            </p:cNvSpPr>
            <p:nvPr/>
          </p:nvSpPr>
          <p:spPr bwMode="auto">
            <a:xfrm>
              <a:off x="1606" y="3013"/>
              <a:ext cx="70" cy="34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6" y="0"/>
                </a:cxn>
                <a:cxn ang="0">
                  <a:pos x="0" y="24"/>
                </a:cxn>
                <a:cxn ang="0">
                  <a:pos x="2" y="34"/>
                </a:cxn>
                <a:cxn ang="0">
                  <a:pos x="70" y="9"/>
                </a:cxn>
              </a:cxnLst>
              <a:rect l="0" t="0" r="r" b="b"/>
              <a:pathLst>
                <a:path w="70" h="34">
                  <a:moveTo>
                    <a:pt x="70" y="9"/>
                  </a:moveTo>
                  <a:lnTo>
                    <a:pt x="66" y="0"/>
                  </a:lnTo>
                  <a:lnTo>
                    <a:pt x="0" y="24"/>
                  </a:lnTo>
                  <a:lnTo>
                    <a:pt x="2" y="34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8" name="Freeform 504"/>
            <p:cNvSpPr>
              <a:spLocks/>
            </p:cNvSpPr>
            <p:nvPr/>
          </p:nvSpPr>
          <p:spPr bwMode="auto">
            <a:xfrm>
              <a:off x="1461" y="3066"/>
              <a:ext cx="71" cy="35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4"/>
                </a:cxn>
                <a:cxn ang="0">
                  <a:pos x="4" y="35"/>
                </a:cxn>
                <a:cxn ang="0">
                  <a:pos x="71" y="9"/>
                </a:cxn>
              </a:cxnLst>
              <a:rect l="0" t="0" r="r" b="b"/>
              <a:pathLst>
                <a:path w="71" h="35">
                  <a:moveTo>
                    <a:pt x="71" y="9"/>
                  </a:moveTo>
                  <a:lnTo>
                    <a:pt x="67" y="0"/>
                  </a:lnTo>
                  <a:lnTo>
                    <a:pt x="0" y="24"/>
                  </a:lnTo>
                  <a:lnTo>
                    <a:pt x="4" y="35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09" name="Freeform 505"/>
            <p:cNvSpPr>
              <a:spLocks/>
            </p:cNvSpPr>
            <p:nvPr/>
          </p:nvSpPr>
          <p:spPr bwMode="auto">
            <a:xfrm>
              <a:off x="1318" y="3121"/>
              <a:ext cx="69" cy="35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7" y="0"/>
                </a:cxn>
                <a:cxn ang="0">
                  <a:pos x="0" y="25"/>
                </a:cxn>
                <a:cxn ang="0">
                  <a:pos x="2" y="35"/>
                </a:cxn>
                <a:cxn ang="0">
                  <a:pos x="69" y="9"/>
                </a:cxn>
              </a:cxnLst>
              <a:rect l="0" t="0" r="r" b="b"/>
              <a:pathLst>
                <a:path w="69" h="35">
                  <a:moveTo>
                    <a:pt x="69" y="9"/>
                  </a:moveTo>
                  <a:lnTo>
                    <a:pt x="67" y="0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0" name="Freeform 506"/>
            <p:cNvSpPr>
              <a:spLocks/>
            </p:cNvSpPr>
            <p:nvPr/>
          </p:nvSpPr>
          <p:spPr bwMode="auto">
            <a:xfrm>
              <a:off x="1173" y="3175"/>
              <a:ext cx="71" cy="3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71" y="9"/>
                </a:cxn>
              </a:cxnLst>
              <a:rect l="0" t="0" r="r" b="b"/>
              <a:pathLst>
                <a:path w="71" h="36">
                  <a:moveTo>
                    <a:pt x="71" y="9"/>
                  </a:moveTo>
                  <a:lnTo>
                    <a:pt x="67" y="0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1" name="Freeform 507"/>
            <p:cNvSpPr>
              <a:spLocks/>
            </p:cNvSpPr>
            <p:nvPr/>
          </p:nvSpPr>
          <p:spPr bwMode="auto">
            <a:xfrm>
              <a:off x="4661" y="2032"/>
              <a:ext cx="71" cy="29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0" y="0"/>
                </a:cxn>
                <a:cxn ang="0">
                  <a:pos x="0" y="19"/>
                </a:cxn>
                <a:cxn ang="0">
                  <a:pos x="1" y="29"/>
                </a:cxn>
                <a:cxn ang="0">
                  <a:pos x="71" y="9"/>
                </a:cxn>
              </a:cxnLst>
              <a:rect l="0" t="0" r="r" b="b"/>
              <a:pathLst>
                <a:path w="71" h="29">
                  <a:moveTo>
                    <a:pt x="71" y="9"/>
                  </a:moveTo>
                  <a:lnTo>
                    <a:pt x="70" y="0"/>
                  </a:lnTo>
                  <a:lnTo>
                    <a:pt x="0" y="19"/>
                  </a:lnTo>
                  <a:lnTo>
                    <a:pt x="1" y="2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2" name="Freeform 508"/>
            <p:cNvSpPr>
              <a:spLocks/>
            </p:cNvSpPr>
            <p:nvPr/>
          </p:nvSpPr>
          <p:spPr bwMode="auto">
            <a:xfrm>
              <a:off x="4512" y="2074"/>
              <a:ext cx="71" cy="29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19"/>
                </a:cxn>
                <a:cxn ang="0">
                  <a:pos x="3" y="29"/>
                </a:cxn>
                <a:cxn ang="0">
                  <a:pos x="71" y="9"/>
                </a:cxn>
              </a:cxnLst>
              <a:rect l="0" t="0" r="r" b="b"/>
              <a:pathLst>
                <a:path w="71" h="29">
                  <a:moveTo>
                    <a:pt x="71" y="9"/>
                  </a:moveTo>
                  <a:lnTo>
                    <a:pt x="69" y="0"/>
                  </a:lnTo>
                  <a:lnTo>
                    <a:pt x="0" y="19"/>
                  </a:lnTo>
                  <a:lnTo>
                    <a:pt x="3" y="2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3" name="Freeform 509"/>
            <p:cNvSpPr>
              <a:spLocks/>
            </p:cNvSpPr>
            <p:nvPr/>
          </p:nvSpPr>
          <p:spPr bwMode="auto">
            <a:xfrm>
              <a:off x="4364" y="2117"/>
              <a:ext cx="71" cy="28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8" y="0"/>
                </a:cxn>
                <a:cxn ang="0">
                  <a:pos x="0" y="18"/>
                </a:cxn>
                <a:cxn ang="0">
                  <a:pos x="1" y="28"/>
                </a:cxn>
                <a:cxn ang="0">
                  <a:pos x="71" y="9"/>
                </a:cxn>
              </a:cxnLst>
              <a:rect l="0" t="0" r="r" b="b"/>
              <a:pathLst>
                <a:path w="71" h="28">
                  <a:moveTo>
                    <a:pt x="71" y="9"/>
                  </a:moveTo>
                  <a:lnTo>
                    <a:pt x="68" y="0"/>
                  </a:lnTo>
                  <a:lnTo>
                    <a:pt x="0" y="18"/>
                  </a:lnTo>
                  <a:lnTo>
                    <a:pt x="1" y="28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4" name="Freeform 510"/>
            <p:cNvSpPr>
              <a:spLocks/>
            </p:cNvSpPr>
            <p:nvPr/>
          </p:nvSpPr>
          <p:spPr bwMode="auto">
            <a:xfrm>
              <a:off x="4216" y="2159"/>
              <a:ext cx="70" cy="28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9" y="0"/>
                </a:cxn>
                <a:cxn ang="0">
                  <a:pos x="0" y="19"/>
                </a:cxn>
                <a:cxn ang="0">
                  <a:pos x="3" y="28"/>
                </a:cxn>
                <a:cxn ang="0">
                  <a:pos x="70" y="9"/>
                </a:cxn>
              </a:cxnLst>
              <a:rect l="0" t="0" r="r" b="b"/>
              <a:pathLst>
                <a:path w="70" h="28">
                  <a:moveTo>
                    <a:pt x="70" y="9"/>
                  </a:moveTo>
                  <a:lnTo>
                    <a:pt x="69" y="0"/>
                  </a:lnTo>
                  <a:lnTo>
                    <a:pt x="0" y="19"/>
                  </a:lnTo>
                  <a:lnTo>
                    <a:pt x="3" y="28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5" name="Freeform 511"/>
            <p:cNvSpPr>
              <a:spLocks/>
            </p:cNvSpPr>
            <p:nvPr/>
          </p:nvSpPr>
          <p:spPr bwMode="auto">
            <a:xfrm>
              <a:off x="4068" y="2201"/>
              <a:ext cx="71" cy="30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20"/>
                </a:cxn>
                <a:cxn ang="0">
                  <a:pos x="1" y="30"/>
                </a:cxn>
                <a:cxn ang="0">
                  <a:pos x="71" y="9"/>
                </a:cxn>
              </a:cxnLst>
              <a:rect l="0" t="0" r="r" b="b"/>
              <a:pathLst>
                <a:path w="71" h="30">
                  <a:moveTo>
                    <a:pt x="71" y="9"/>
                  </a:moveTo>
                  <a:lnTo>
                    <a:pt x="69" y="0"/>
                  </a:lnTo>
                  <a:lnTo>
                    <a:pt x="0" y="20"/>
                  </a:lnTo>
                  <a:lnTo>
                    <a:pt x="1" y="30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6" name="Freeform 512"/>
            <p:cNvSpPr>
              <a:spLocks/>
            </p:cNvSpPr>
            <p:nvPr/>
          </p:nvSpPr>
          <p:spPr bwMode="auto">
            <a:xfrm>
              <a:off x="3918" y="2245"/>
              <a:ext cx="72" cy="29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70" y="0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2" y="9"/>
                </a:cxn>
              </a:cxnLst>
              <a:rect l="0" t="0" r="r" b="b"/>
              <a:pathLst>
                <a:path w="72" h="29">
                  <a:moveTo>
                    <a:pt x="72" y="9"/>
                  </a:moveTo>
                  <a:lnTo>
                    <a:pt x="70" y="0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7" name="Freeform 513"/>
            <p:cNvSpPr>
              <a:spLocks/>
            </p:cNvSpPr>
            <p:nvPr/>
          </p:nvSpPr>
          <p:spPr bwMode="auto">
            <a:xfrm>
              <a:off x="3772" y="2288"/>
              <a:ext cx="71" cy="29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8" y="0"/>
                </a:cxn>
                <a:cxn ang="0">
                  <a:pos x="0" y="19"/>
                </a:cxn>
                <a:cxn ang="0">
                  <a:pos x="2" y="29"/>
                </a:cxn>
                <a:cxn ang="0">
                  <a:pos x="71" y="9"/>
                </a:cxn>
              </a:cxnLst>
              <a:rect l="0" t="0" r="r" b="b"/>
              <a:pathLst>
                <a:path w="71" h="29">
                  <a:moveTo>
                    <a:pt x="71" y="9"/>
                  </a:moveTo>
                  <a:lnTo>
                    <a:pt x="68" y="0"/>
                  </a:lnTo>
                  <a:lnTo>
                    <a:pt x="0" y="19"/>
                  </a:lnTo>
                  <a:lnTo>
                    <a:pt x="2" y="2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8" name="Freeform 514"/>
            <p:cNvSpPr>
              <a:spLocks/>
            </p:cNvSpPr>
            <p:nvPr/>
          </p:nvSpPr>
          <p:spPr bwMode="auto">
            <a:xfrm>
              <a:off x="3624" y="2331"/>
              <a:ext cx="71" cy="31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21"/>
                </a:cxn>
                <a:cxn ang="0">
                  <a:pos x="3" y="31"/>
                </a:cxn>
                <a:cxn ang="0">
                  <a:pos x="71" y="9"/>
                </a:cxn>
              </a:cxnLst>
              <a:rect l="0" t="0" r="r" b="b"/>
              <a:pathLst>
                <a:path w="71" h="31">
                  <a:moveTo>
                    <a:pt x="71" y="9"/>
                  </a:moveTo>
                  <a:lnTo>
                    <a:pt x="69" y="0"/>
                  </a:lnTo>
                  <a:lnTo>
                    <a:pt x="0" y="21"/>
                  </a:lnTo>
                  <a:lnTo>
                    <a:pt x="3" y="31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19" name="Freeform 515"/>
            <p:cNvSpPr>
              <a:spLocks/>
            </p:cNvSpPr>
            <p:nvPr/>
          </p:nvSpPr>
          <p:spPr bwMode="auto">
            <a:xfrm>
              <a:off x="3477" y="2376"/>
              <a:ext cx="71" cy="29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0" y="0"/>
                </a:cxn>
                <a:cxn ang="0">
                  <a:pos x="0" y="20"/>
                </a:cxn>
                <a:cxn ang="0">
                  <a:pos x="1" y="29"/>
                </a:cxn>
                <a:cxn ang="0">
                  <a:pos x="71" y="9"/>
                </a:cxn>
              </a:cxnLst>
              <a:rect l="0" t="0" r="r" b="b"/>
              <a:pathLst>
                <a:path w="71" h="29">
                  <a:moveTo>
                    <a:pt x="71" y="9"/>
                  </a:moveTo>
                  <a:lnTo>
                    <a:pt x="70" y="0"/>
                  </a:lnTo>
                  <a:lnTo>
                    <a:pt x="0" y="20"/>
                  </a:lnTo>
                  <a:lnTo>
                    <a:pt x="1" y="2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0" name="Freeform 516"/>
            <p:cNvSpPr>
              <a:spLocks/>
            </p:cNvSpPr>
            <p:nvPr/>
          </p:nvSpPr>
          <p:spPr bwMode="auto">
            <a:xfrm>
              <a:off x="3330" y="2420"/>
              <a:ext cx="71" cy="31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8" y="0"/>
                </a:cxn>
                <a:cxn ang="0">
                  <a:pos x="0" y="22"/>
                </a:cxn>
                <a:cxn ang="0">
                  <a:pos x="2" y="31"/>
                </a:cxn>
                <a:cxn ang="0">
                  <a:pos x="71" y="10"/>
                </a:cxn>
              </a:cxnLst>
              <a:rect l="0" t="0" r="r" b="b"/>
              <a:pathLst>
                <a:path w="71" h="31">
                  <a:moveTo>
                    <a:pt x="71" y="10"/>
                  </a:moveTo>
                  <a:lnTo>
                    <a:pt x="68" y="0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1" name="Freeform 517"/>
            <p:cNvSpPr>
              <a:spLocks/>
            </p:cNvSpPr>
            <p:nvPr/>
          </p:nvSpPr>
          <p:spPr bwMode="auto">
            <a:xfrm>
              <a:off x="3182" y="2465"/>
              <a:ext cx="73" cy="31"/>
            </a:xfrm>
            <a:custGeom>
              <a:avLst/>
              <a:gdLst/>
              <a:ahLst/>
              <a:cxnLst>
                <a:cxn ang="0">
                  <a:pos x="73" y="10"/>
                </a:cxn>
                <a:cxn ang="0">
                  <a:pos x="70" y="0"/>
                </a:cxn>
                <a:cxn ang="0">
                  <a:pos x="0" y="22"/>
                </a:cxn>
                <a:cxn ang="0">
                  <a:pos x="3" y="31"/>
                </a:cxn>
                <a:cxn ang="0">
                  <a:pos x="73" y="10"/>
                </a:cxn>
              </a:cxnLst>
              <a:rect l="0" t="0" r="r" b="b"/>
              <a:pathLst>
                <a:path w="73" h="31">
                  <a:moveTo>
                    <a:pt x="73" y="10"/>
                  </a:moveTo>
                  <a:lnTo>
                    <a:pt x="70" y="0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2" name="Freeform 518"/>
            <p:cNvSpPr>
              <a:spLocks/>
            </p:cNvSpPr>
            <p:nvPr/>
          </p:nvSpPr>
          <p:spPr bwMode="auto">
            <a:xfrm>
              <a:off x="3035" y="2510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8" y="0"/>
                </a:cxn>
                <a:cxn ang="0">
                  <a:pos x="0" y="22"/>
                </a:cxn>
                <a:cxn ang="0">
                  <a:pos x="2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8" y="0"/>
                  </a:lnTo>
                  <a:lnTo>
                    <a:pt x="0" y="22"/>
                  </a:lnTo>
                  <a:lnTo>
                    <a:pt x="2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3" name="Freeform 519"/>
            <p:cNvSpPr>
              <a:spLocks/>
            </p:cNvSpPr>
            <p:nvPr/>
          </p:nvSpPr>
          <p:spPr bwMode="auto">
            <a:xfrm>
              <a:off x="2888" y="2556"/>
              <a:ext cx="72" cy="32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8" y="0"/>
                </a:cxn>
                <a:cxn ang="0">
                  <a:pos x="0" y="22"/>
                </a:cxn>
                <a:cxn ang="0">
                  <a:pos x="3" y="32"/>
                </a:cxn>
                <a:cxn ang="0">
                  <a:pos x="72" y="9"/>
                </a:cxn>
              </a:cxnLst>
              <a:rect l="0" t="0" r="r" b="b"/>
              <a:pathLst>
                <a:path w="72" h="32">
                  <a:moveTo>
                    <a:pt x="72" y="9"/>
                  </a:moveTo>
                  <a:lnTo>
                    <a:pt x="68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4" name="Freeform 520"/>
            <p:cNvSpPr>
              <a:spLocks/>
            </p:cNvSpPr>
            <p:nvPr/>
          </p:nvSpPr>
          <p:spPr bwMode="auto">
            <a:xfrm>
              <a:off x="2741" y="2602"/>
              <a:ext cx="73" cy="31"/>
            </a:xfrm>
            <a:custGeom>
              <a:avLst/>
              <a:gdLst/>
              <a:ahLst/>
              <a:cxnLst>
                <a:cxn ang="0">
                  <a:pos x="73" y="9"/>
                </a:cxn>
                <a:cxn ang="0">
                  <a:pos x="69" y="0"/>
                </a:cxn>
                <a:cxn ang="0">
                  <a:pos x="0" y="21"/>
                </a:cxn>
                <a:cxn ang="0">
                  <a:pos x="4" y="31"/>
                </a:cxn>
                <a:cxn ang="0">
                  <a:pos x="73" y="9"/>
                </a:cxn>
              </a:cxnLst>
              <a:rect l="0" t="0" r="r" b="b"/>
              <a:pathLst>
                <a:path w="73" h="31">
                  <a:moveTo>
                    <a:pt x="73" y="9"/>
                  </a:moveTo>
                  <a:lnTo>
                    <a:pt x="69" y="0"/>
                  </a:lnTo>
                  <a:lnTo>
                    <a:pt x="0" y="21"/>
                  </a:lnTo>
                  <a:lnTo>
                    <a:pt x="4" y="31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5" name="Freeform 521"/>
            <p:cNvSpPr>
              <a:spLocks/>
            </p:cNvSpPr>
            <p:nvPr/>
          </p:nvSpPr>
          <p:spPr bwMode="auto">
            <a:xfrm>
              <a:off x="2597" y="2649"/>
              <a:ext cx="71" cy="31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8" y="0"/>
                </a:cxn>
                <a:cxn ang="0">
                  <a:pos x="0" y="23"/>
                </a:cxn>
                <a:cxn ang="0">
                  <a:pos x="2" y="31"/>
                </a:cxn>
                <a:cxn ang="0">
                  <a:pos x="71" y="10"/>
                </a:cxn>
              </a:cxnLst>
              <a:rect l="0" t="0" r="r" b="b"/>
              <a:pathLst>
                <a:path w="71" h="31">
                  <a:moveTo>
                    <a:pt x="71" y="10"/>
                  </a:moveTo>
                  <a:lnTo>
                    <a:pt x="68" y="0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6" name="Freeform 522"/>
            <p:cNvSpPr>
              <a:spLocks/>
            </p:cNvSpPr>
            <p:nvPr/>
          </p:nvSpPr>
          <p:spPr bwMode="auto">
            <a:xfrm>
              <a:off x="2452" y="2696"/>
              <a:ext cx="70" cy="31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67" y="0"/>
                </a:cxn>
                <a:cxn ang="0">
                  <a:pos x="0" y="21"/>
                </a:cxn>
                <a:cxn ang="0">
                  <a:pos x="2" y="31"/>
                </a:cxn>
                <a:cxn ang="0">
                  <a:pos x="70" y="10"/>
                </a:cxn>
              </a:cxnLst>
              <a:rect l="0" t="0" r="r" b="b"/>
              <a:pathLst>
                <a:path w="70" h="31">
                  <a:moveTo>
                    <a:pt x="70" y="10"/>
                  </a:moveTo>
                  <a:lnTo>
                    <a:pt x="67" y="0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7" name="Freeform 523"/>
            <p:cNvSpPr>
              <a:spLocks/>
            </p:cNvSpPr>
            <p:nvPr/>
          </p:nvSpPr>
          <p:spPr bwMode="auto">
            <a:xfrm>
              <a:off x="2303" y="2743"/>
              <a:ext cx="73" cy="31"/>
            </a:xfrm>
            <a:custGeom>
              <a:avLst/>
              <a:gdLst/>
              <a:ahLst/>
              <a:cxnLst>
                <a:cxn ang="0">
                  <a:pos x="73" y="9"/>
                </a:cxn>
                <a:cxn ang="0">
                  <a:pos x="69" y="0"/>
                </a:cxn>
                <a:cxn ang="0">
                  <a:pos x="0" y="22"/>
                </a:cxn>
                <a:cxn ang="0">
                  <a:pos x="4" y="31"/>
                </a:cxn>
                <a:cxn ang="0">
                  <a:pos x="73" y="9"/>
                </a:cxn>
              </a:cxnLst>
              <a:rect l="0" t="0" r="r" b="b"/>
              <a:pathLst>
                <a:path w="73" h="31">
                  <a:moveTo>
                    <a:pt x="73" y="9"/>
                  </a:moveTo>
                  <a:lnTo>
                    <a:pt x="69" y="0"/>
                  </a:lnTo>
                  <a:lnTo>
                    <a:pt x="0" y="22"/>
                  </a:lnTo>
                  <a:lnTo>
                    <a:pt x="4" y="31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8" name="Freeform 524"/>
            <p:cNvSpPr>
              <a:spLocks/>
            </p:cNvSpPr>
            <p:nvPr/>
          </p:nvSpPr>
          <p:spPr bwMode="auto">
            <a:xfrm>
              <a:off x="2157" y="2791"/>
              <a:ext cx="71" cy="33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9" y="0"/>
                </a:cxn>
                <a:cxn ang="0">
                  <a:pos x="0" y="23"/>
                </a:cxn>
                <a:cxn ang="0">
                  <a:pos x="3" y="33"/>
                </a:cxn>
                <a:cxn ang="0">
                  <a:pos x="71" y="9"/>
                </a:cxn>
              </a:cxnLst>
              <a:rect l="0" t="0" r="r" b="b"/>
              <a:pathLst>
                <a:path w="71" h="33">
                  <a:moveTo>
                    <a:pt x="71" y="9"/>
                  </a:moveTo>
                  <a:lnTo>
                    <a:pt x="69" y="0"/>
                  </a:lnTo>
                  <a:lnTo>
                    <a:pt x="0" y="23"/>
                  </a:lnTo>
                  <a:lnTo>
                    <a:pt x="3" y="33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29" name="Freeform 525"/>
            <p:cNvSpPr>
              <a:spLocks/>
            </p:cNvSpPr>
            <p:nvPr/>
          </p:nvSpPr>
          <p:spPr bwMode="auto">
            <a:xfrm>
              <a:off x="2010" y="2839"/>
              <a:ext cx="72" cy="32"/>
            </a:xfrm>
            <a:custGeom>
              <a:avLst/>
              <a:gdLst/>
              <a:ahLst/>
              <a:cxnLst>
                <a:cxn ang="0">
                  <a:pos x="72" y="9"/>
                </a:cxn>
                <a:cxn ang="0">
                  <a:pos x="68" y="0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72" y="9"/>
                </a:cxn>
              </a:cxnLst>
              <a:rect l="0" t="0" r="r" b="b"/>
              <a:pathLst>
                <a:path w="72" h="32">
                  <a:moveTo>
                    <a:pt x="72" y="9"/>
                  </a:moveTo>
                  <a:lnTo>
                    <a:pt x="68" y="0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0" name="Freeform 526"/>
            <p:cNvSpPr>
              <a:spLocks/>
            </p:cNvSpPr>
            <p:nvPr/>
          </p:nvSpPr>
          <p:spPr bwMode="auto">
            <a:xfrm>
              <a:off x="1865" y="2889"/>
              <a:ext cx="70" cy="31"/>
            </a:xfrm>
            <a:custGeom>
              <a:avLst/>
              <a:gdLst/>
              <a:ahLst/>
              <a:cxnLst>
                <a:cxn ang="0">
                  <a:pos x="70" y="9"/>
                </a:cxn>
                <a:cxn ang="0">
                  <a:pos x="67" y="0"/>
                </a:cxn>
                <a:cxn ang="0">
                  <a:pos x="0" y="22"/>
                </a:cxn>
                <a:cxn ang="0">
                  <a:pos x="3" y="31"/>
                </a:cxn>
                <a:cxn ang="0">
                  <a:pos x="70" y="9"/>
                </a:cxn>
              </a:cxnLst>
              <a:rect l="0" t="0" r="r" b="b"/>
              <a:pathLst>
                <a:path w="70" h="31">
                  <a:moveTo>
                    <a:pt x="70" y="9"/>
                  </a:moveTo>
                  <a:lnTo>
                    <a:pt x="67" y="0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1" name="Freeform 527"/>
            <p:cNvSpPr>
              <a:spLocks/>
            </p:cNvSpPr>
            <p:nvPr/>
          </p:nvSpPr>
          <p:spPr bwMode="auto">
            <a:xfrm>
              <a:off x="1719" y="2937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7" y="0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2" name="Freeform 528"/>
            <p:cNvSpPr>
              <a:spLocks/>
            </p:cNvSpPr>
            <p:nvPr/>
          </p:nvSpPr>
          <p:spPr bwMode="auto">
            <a:xfrm>
              <a:off x="1574" y="2986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7" y="0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3" name="Freeform 529"/>
            <p:cNvSpPr>
              <a:spLocks/>
            </p:cNvSpPr>
            <p:nvPr/>
          </p:nvSpPr>
          <p:spPr bwMode="auto">
            <a:xfrm>
              <a:off x="1429" y="3036"/>
              <a:ext cx="71" cy="32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8" y="0"/>
                </a:cxn>
                <a:cxn ang="0">
                  <a:pos x="0" y="23"/>
                </a:cxn>
                <a:cxn ang="0">
                  <a:pos x="3" y="32"/>
                </a:cxn>
                <a:cxn ang="0">
                  <a:pos x="71" y="9"/>
                </a:cxn>
              </a:cxnLst>
              <a:rect l="0" t="0" r="r" b="b"/>
              <a:pathLst>
                <a:path w="71" h="32">
                  <a:moveTo>
                    <a:pt x="71" y="9"/>
                  </a:moveTo>
                  <a:lnTo>
                    <a:pt x="68" y="0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4" name="Freeform 530"/>
            <p:cNvSpPr>
              <a:spLocks/>
            </p:cNvSpPr>
            <p:nvPr/>
          </p:nvSpPr>
          <p:spPr bwMode="auto">
            <a:xfrm>
              <a:off x="1285" y="3084"/>
              <a:ext cx="71" cy="34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67" y="0"/>
                </a:cxn>
                <a:cxn ang="0">
                  <a:pos x="0" y="24"/>
                </a:cxn>
                <a:cxn ang="0">
                  <a:pos x="2" y="34"/>
                </a:cxn>
                <a:cxn ang="0">
                  <a:pos x="71" y="9"/>
                </a:cxn>
              </a:cxnLst>
              <a:rect l="0" t="0" r="r" b="b"/>
              <a:pathLst>
                <a:path w="71" h="34">
                  <a:moveTo>
                    <a:pt x="71" y="9"/>
                  </a:moveTo>
                  <a:lnTo>
                    <a:pt x="67" y="0"/>
                  </a:lnTo>
                  <a:lnTo>
                    <a:pt x="0" y="24"/>
                  </a:lnTo>
                  <a:lnTo>
                    <a:pt x="2" y="34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5" name="Freeform 531"/>
            <p:cNvSpPr>
              <a:spLocks/>
            </p:cNvSpPr>
            <p:nvPr/>
          </p:nvSpPr>
          <p:spPr bwMode="auto">
            <a:xfrm>
              <a:off x="1138" y="3135"/>
              <a:ext cx="73" cy="34"/>
            </a:xfrm>
            <a:custGeom>
              <a:avLst/>
              <a:gdLst/>
              <a:ahLst/>
              <a:cxnLst>
                <a:cxn ang="0">
                  <a:pos x="73" y="10"/>
                </a:cxn>
                <a:cxn ang="0">
                  <a:pos x="69" y="0"/>
                </a:cxn>
                <a:cxn ang="0">
                  <a:pos x="0" y="25"/>
                </a:cxn>
                <a:cxn ang="0">
                  <a:pos x="4" y="34"/>
                </a:cxn>
                <a:cxn ang="0">
                  <a:pos x="73" y="10"/>
                </a:cxn>
              </a:cxnLst>
              <a:rect l="0" t="0" r="r" b="b"/>
              <a:pathLst>
                <a:path w="73" h="34">
                  <a:moveTo>
                    <a:pt x="73" y="10"/>
                  </a:moveTo>
                  <a:lnTo>
                    <a:pt x="69" y="0"/>
                  </a:lnTo>
                  <a:lnTo>
                    <a:pt x="0" y="25"/>
                  </a:lnTo>
                  <a:lnTo>
                    <a:pt x="4" y="34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6" name="Line 532"/>
            <p:cNvSpPr>
              <a:spLocks noChangeShapeType="1"/>
            </p:cNvSpPr>
            <p:nvPr/>
          </p:nvSpPr>
          <p:spPr bwMode="auto">
            <a:xfrm flipH="1" flipV="1">
              <a:off x="4404" y="2085"/>
              <a:ext cx="22" cy="8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7" name="Line 533"/>
            <p:cNvSpPr>
              <a:spLocks noChangeShapeType="1"/>
            </p:cNvSpPr>
            <p:nvPr/>
          </p:nvSpPr>
          <p:spPr bwMode="auto">
            <a:xfrm flipH="1" flipV="1">
              <a:off x="3115" y="2468"/>
              <a:ext cx="24" cy="8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8" name="Line 534"/>
            <p:cNvSpPr>
              <a:spLocks noChangeShapeType="1"/>
            </p:cNvSpPr>
            <p:nvPr/>
          </p:nvSpPr>
          <p:spPr bwMode="auto">
            <a:xfrm flipH="1" flipV="1">
              <a:off x="1812" y="2890"/>
              <a:ext cx="25" cy="7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39" name="Rectangle 535"/>
            <p:cNvSpPr>
              <a:spLocks noChangeArrowheads="1"/>
            </p:cNvSpPr>
            <p:nvPr/>
          </p:nvSpPr>
          <p:spPr bwMode="auto">
            <a:xfrm>
              <a:off x="2472" y="1647"/>
              <a:ext cx="43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40" name="Rectangle 536"/>
            <p:cNvSpPr>
              <a:spLocks noChangeArrowheads="1"/>
            </p:cNvSpPr>
            <p:nvPr/>
          </p:nvSpPr>
          <p:spPr bwMode="auto">
            <a:xfrm>
              <a:off x="2472" y="1652"/>
              <a:ext cx="4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41" name="Rectangle 537"/>
            <p:cNvSpPr>
              <a:spLocks noChangeArrowheads="1"/>
            </p:cNvSpPr>
            <p:nvPr/>
          </p:nvSpPr>
          <p:spPr bwMode="auto">
            <a:xfrm>
              <a:off x="2472" y="1656"/>
              <a:ext cx="3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</a:rPr>
                <a:t>1600 Ma</a:t>
              </a:r>
              <a:endParaRPr lang="en-AU"/>
            </a:p>
          </p:txBody>
        </p:sp>
        <p:sp>
          <p:nvSpPr>
            <p:cNvPr id="431642" name="Rectangle 538"/>
            <p:cNvSpPr>
              <a:spLocks noChangeArrowheads="1"/>
            </p:cNvSpPr>
            <p:nvPr/>
          </p:nvSpPr>
          <p:spPr bwMode="auto">
            <a:xfrm>
              <a:off x="1357" y="1497"/>
              <a:ext cx="38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43" name="Rectangle 539"/>
            <p:cNvSpPr>
              <a:spLocks noChangeArrowheads="1"/>
            </p:cNvSpPr>
            <p:nvPr/>
          </p:nvSpPr>
          <p:spPr bwMode="auto">
            <a:xfrm>
              <a:off x="1357" y="1502"/>
              <a:ext cx="45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44" name="Rectangle 540"/>
            <p:cNvSpPr>
              <a:spLocks noChangeArrowheads="1"/>
            </p:cNvSpPr>
            <p:nvPr/>
          </p:nvSpPr>
          <p:spPr bwMode="auto">
            <a:xfrm>
              <a:off x="1357" y="1506"/>
              <a:ext cx="3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</a:rPr>
                <a:t>1700 Ma</a:t>
              </a:r>
              <a:endParaRPr lang="en-AU"/>
            </a:p>
          </p:txBody>
        </p:sp>
        <p:sp>
          <p:nvSpPr>
            <p:cNvPr id="431645" name="Rectangle 541"/>
            <p:cNvSpPr>
              <a:spLocks noChangeArrowheads="1"/>
            </p:cNvSpPr>
            <p:nvPr/>
          </p:nvSpPr>
          <p:spPr bwMode="auto">
            <a:xfrm>
              <a:off x="3838" y="1287"/>
              <a:ext cx="4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46" name="Rectangle 542"/>
            <p:cNvSpPr>
              <a:spLocks noChangeArrowheads="1"/>
            </p:cNvSpPr>
            <p:nvPr/>
          </p:nvSpPr>
          <p:spPr bwMode="auto">
            <a:xfrm>
              <a:off x="3838" y="1291"/>
              <a:ext cx="3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000000"/>
                  </a:solidFill>
                </a:rPr>
                <a:t>1500 Ma</a:t>
              </a:r>
              <a:endParaRPr lang="en-AU"/>
            </a:p>
          </p:txBody>
        </p:sp>
        <p:sp>
          <p:nvSpPr>
            <p:cNvPr id="431647" name="Rectangle 543"/>
            <p:cNvSpPr>
              <a:spLocks noChangeArrowheads="1"/>
            </p:cNvSpPr>
            <p:nvPr/>
          </p:nvSpPr>
          <p:spPr bwMode="auto">
            <a:xfrm>
              <a:off x="1439" y="3112"/>
              <a:ext cx="39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48" name="Rectangle 544"/>
            <p:cNvSpPr>
              <a:spLocks noChangeArrowheads="1"/>
            </p:cNvSpPr>
            <p:nvPr/>
          </p:nvSpPr>
          <p:spPr bwMode="auto">
            <a:xfrm>
              <a:off x="1439" y="3117"/>
              <a:ext cx="4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49" name="Rectangle 545"/>
            <p:cNvSpPr>
              <a:spLocks noChangeArrowheads="1"/>
            </p:cNvSpPr>
            <p:nvPr/>
          </p:nvSpPr>
          <p:spPr bwMode="auto">
            <a:xfrm>
              <a:off x="1439" y="3121"/>
              <a:ext cx="3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66FF66"/>
                  </a:solidFill>
                </a:rPr>
                <a:t>1500 Ma</a:t>
              </a:r>
              <a:endParaRPr lang="en-AU"/>
            </a:p>
          </p:txBody>
        </p:sp>
        <p:grpSp>
          <p:nvGrpSpPr>
            <p:cNvPr id="3" name="Group 548"/>
            <p:cNvGrpSpPr>
              <a:grpSpLocks/>
            </p:cNvGrpSpPr>
            <p:nvPr/>
          </p:nvGrpSpPr>
          <p:grpSpPr bwMode="auto">
            <a:xfrm>
              <a:off x="1602" y="2931"/>
              <a:ext cx="208" cy="166"/>
              <a:chOff x="1590" y="3027"/>
              <a:chExt cx="208" cy="166"/>
            </a:xfrm>
          </p:grpSpPr>
          <p:sp>
            <p:nvSpPr>
              <p:cNvPr id="431650" name="Line 546"/>
              <p:cNvSpPr>
                <a:spLocks noChangeShapeType="1"/>
              </p:cNvSpPr>
              <p:nvPr/>
            </p:nvSpPr>
            <p:spPr bwMode="auto">
              <a:xfrm flipV="1">
                <a:off x="1590" y="3065"/>
                <a:ext cx="160" cy="1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1651" name="Freeform 547"/>
              <p:cNvSpPr>
                <a:spLocks/>
              </p:cNvSpPr>
              <p:nvPr/>
            </p:nvSpPr>
            <p:spPr bwMode="auto">
              <a:xfrm>
                <a:off x="1727" y="3027"/>
                <a:ext cx="71" cy="67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71" y="0"/>
                  </a:cxn>
                  <a:cxn ang="0">
                    <a:pos x="0" y="16"/>
                  </a:cxn>
                  <a:cxn ang="0">
                    <a:pos x="42" y="67"/>
                  </a:cxn>
                </a:cxnLst>
                <a:rect l="0" t="0" r="r" b="b"/>
                <a:pathLst>
                  <a:path w="71" h="67">
                    <a:moveTo>
                      <a:pt x="42" y="67"/>
                    </a:moveTo>
                    <a:lnTo>
                      <a:pt x="71" y="0"/>
                    </a:lnTo>
                    <a:lnTo>
                      <a:pt x="0" y="16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431653" name="Rectangle 549"/>
            <p:cNvSpPr>
              <a:spLocks noChangeArrowheads="1"/>
            </p:cNvSpPr>
            <p:nvPr/>
          </p:nvSpPr>
          <p:spPr bwMode="auto">
            <a:xfrm>
              <a:off x="2955" y="2562"/>
              <a:ext cx="39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54" name="Rectangle 550"/>
            <p:cNvSpPr>
              <a:spLocks noChangeArrowheads="1"/>
            </p:cNvSpPr>
            <p:nvPr/>
          </p:nvSpPr>
          <p:spPr bwMode="auto">
            <a:xfrm>
              <a:off x="2955" y="2567"/>
              <a:ext cx="45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55" name="Rectangle 551"/>
            <p:cNvSpPr>
              <a:spLocks noChangeArrowheads="1"/>
            </p:cNvSpPr>
            <p:nvPr/>
          </p:nvSpPr>
          <p:spPr bwMode="auto">
            <a:xfrm>
              <a:off x="2955" y="2571"/>
              <a:ext cx="3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66FF66"/>
                  </a:solidFill>
                </a:rPr>
                <a:t>1400 Ma</a:t>
              </a:r>
              <a:endParaRPr lang="en-AU"/>
            </a:p>
          </p:txBody>
        </p:sp>
        <p:sp>
          <p:nvSpPr>
            <p:cNvPr id="431656" name="Rectangle 552"/>
            <p:cNvSpPr>
              <a:spLocks noChangeArrowheads="1"/>
            </p:cNvSpPr>
            <p:nvPr/>
          </p:nvSpPr>
          <p:spPr bwMode="auto">
            <a:xfrm>
              <a:off x="4254" y="2188"/>
              <a:ext cx="39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57" name="Rectangle 553"/>
            <p:cNvSpPr>
              <a:spLocks noChangeArrowheads="1"/>
            </p:cNvSpPr>
            <p:nvPr/>
          </p:nvSpPr>
          <p:spPr bwMode="auto">
            <a:xfrm>
              <a:off x="4254" y="2193"/>
              <a:ext cx="45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58" name="Rectangle 554"/>
            <p:cNvSpPr>
              <a:spLocks noChangeArrowheads="1"/>
            </p:cNvSpPr>
            <p:nvPr/>
          </p:nvSpPr>
          <p:spPr bwMode="auto">
            <a:xfrm>
              <a:off x="4254" y="2197"/>
              <a:ext cx="3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300" b="1">
                  <a:solidFill>
                    <a:srgbClr val="66FF66"/>
                  </a:solidFill>
                </a:rPr>
                <a:t>1300 Ma</a:t>
              </a:r>
              <a:endParaRPr lang="en-AU"/>
            </a:p>
          </p:txBody>
        </p:sp>
        <p:sp>
          <p:nvSpPr>
            <p:cNvPr id="431687" name="Rectangle 583"/>
            <p:cNvSpPr>
              <a:spLocks noChangeArrowheads="1"/>
            </p:cNvSpPr>
            <p:nvPr/>
          </p:nvSpPr>
          <p:spPr bwMode="auto">
            <a:xfrm>
              <a:off x="4165" y="1105"/>
              <a:ext cx="80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88" name="Rectangle 584"/>
            <p:cNvSpPr>
              <a:spLocks noChangeArrowheads="1"/>
            </p:cNvSpPr>
            <p:nvPr/>
          </p:nvSpPr>
          <p:spPr bwMode="auto">
            <a:xfrm>
              <a:off x="4244" y="1153"/>
              <a:ext cx="50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C0C0C0"/>
                  </a:solidFill>
                </a:rPr>
                <a:t>WFB Curve</a:t>
              </a:r>
              <a:endParaRPr lang="en-AU"/>
            </a:p>
          </p:txBody>
        </p:sp>
        <p:sp>
          <p:nvSpPr>
            <p:cNvPr id="431689" name="Rectangle 585"/>
            <p:cNvSpPr>
              <a:spLocks noChangeArrowheads="1"/>
            </p:cNvSpPr>
            <p:nvPr/>
          </p:nvSpPr>
          <p:spPr bwMode="auto">
            <a:xfrm>
              <a:off x="4239" y="1148"/>
              <a:ext cx="50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000000"/>
                  </a:solidFill>
                </a:rPr>
                <a:t>WFB Curve</a:t>
              </a:r>
              <a:endParaRPr lang="en-AU"/>
            </a:p>
          </p:txBody>
        </p:sp>
        <p:sp>
          <p:nvSpPr>
            <p:cNvPr id="431690" name="Rectangle 586"/>
            <p:cNvSpPr>
              <a:spLocks noChangeArrowheads="1"/>
            </p:cNvSpPr>
            <p:nvPr/>
          </p:nvSpPr>
          <p:spPr bwMode="auto">
            <a:xfrm>
              <a:off x="2728" y="1065"/>
              <a:ext cx="14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95" name="Rectangle 591"/>
            <p:cNvSpPr>
              <a:spLocks noChangeArrowheads="1"/>
            </p:cNvSpPr>
            <p:nvPr/>
          </p:nvSpPr>
          <p:spPr bwMode="auto">
            <a:xfrm>
              <a:off x="4130" y="1796"/>
              <a:ext cx="7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96" name="Rectangle 592"/>
            <p:cNvSpPr>
              <a:spLocks noChangeArrowheads="1"/>
            </p:cNvSpPr>
            <p:nvPr/>
          </p:nvSpPr>
          <p:spPr bwMode="auto">
            <a:xfrm>
              <a:off x="4209" y="1844"/>
              <a:ext cx="46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C0C0C0"/>
                  </a:solidFill>
                </a:rPr>
                <a:t>EFB Curve</a:t>
              </a:r>
              <a:endParaRPr lang="en-AU"/>
            </a:p>
          </p:txBody>
        </p:sp>
        <p:sp>
          <p:nvSpPr>
            <p:cNvPr id="431697" name="Rectangle 593"/>
            <p:cNvSpPr>
              <a:spLocks noChangeArrowheads="1"/>
            </p:cNvSpPr>
            <p:nvPr/>
          </p:nvSpPr>
          <p:spPr bwMode="auto">
            <a:xfrm>
              <a:off x="4204" y="1839"/>
              <a:ext cx="46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FF3300"/>
                  </a:solidFill>
                </a:rPr>
                <a:t>EFB Curve</a:t>
              </a:r>
              <a:endParaRPr lang="en-AU"/>
            </a:p>
          </p:txBody>
        </p:sp>
        <p:sp>
          <p:nvSpPr>
            <p:cNvPr id="431698" name="Rectangle 594"/>
            <p:cNvSpPr>
              <a:spLocks noChangeArrowheads="1"/>
            </p:cNvSpPr>
            <p:nvPr/>
          </p:nvSpPr>
          <p:spPr bwMode="auto">
            <a:xfrm>
              <a:off x="2885" y="2649"/>
              <a:ext cx="189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31699" name="Rectangle 595"/>
            <p:cNvSpPr>
              <a:spLocks noChangeArrowheads="1"/>
            </p:cNvSpPr>
            <p:nvPr/>
          </p:nvSpPr>
          <p:spPr bwMode="auto">
            <a:xfrm>
              <a:off x="2964" y="2697"/>
              <a:ext cx="44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C0C0C0"/>
                  </a:solidFill>
                </a:rPr>
                <a:t>Cumming</a:t>
              </a:r>
              <a:endParaRPr lang="en-AU"/>
            </a:p>
          </p:txBody>
        </p:sp>
        <p:sp>
          <p:nvSpPr>
            <p:cNvPr id="431700" name="Rectangle 596"/>
            <p:cNvSpPr>
              <a:spLocks noChangeArrowheads="1"/>
            </p:cNvSpPr>
            <p:nvPr/>
          </p:nvSpPr>
          <p:spPr bwMode="auto">
            <a:xfrm>
              <a:off x="2959" y="2692"/>
              <a:ext cx="44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66FF33"/>
                  </a:solidFill>
                </a:rPr>
                <a:t>Cumming</a:t>
              </a:r>
              <a:endParaRPr lang="en-AU"/>
            </a:p>
          </p:txBody>
        </p:sp>
        <p:sp>
          <p:nvSpPr>
            <p:cNvPr id="431701" name="Rectangle 597"/>
            <p:cNvSpPr>
              <a:spLocks noChangeArrowheads="1"/>
            </p:cNvSpPr>
            <p:nvPr/>
          </p:nvSpPr>
          <p:spPr bwMode="auto">
            <a:xfrm>
              <a:off x="3526" y="2697"/>
              <a:ext cx="91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C0C0C0"/>
                  </a:solidFill>
                </a:rPr>
                <a:t> and Richards Curve</a:t>
              </a:r>
              <a:endParaRPr lang="en-AU"/>
            </a:p>
          </p:txBody>
        </p:sp>
        <p:sp>
          <p:nvSpPr>
            <p:cNvPr id="431702" name="Rectangle 598"/>
            <p:cNvSpPr>
              <a:spLocks noChangeArrowheads="1"/>
            </p:cNvSpPr>
            <p:nvPr/>
          </p:nvSpPr>
          <p:spPr bwMode="auto">
            <a:xfrm>
              <a:off x="3521" y="2692"/>
              <a:ext cx="91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sz="1500" b="1">
                  <a:solidFill>
                    <a:srgbClr val="66FF33"/>
                  </a:solidFill>
                </a:rPr>
                <a:t> and Richards Curve</a:t>
              </a:r>
              <a:endParaRPr lang="en-AU"/>
            </a:p>
          </p:txBody>
        </p:sp>
        <p:grpSp>
          <p:nvGrpSpPr>
            <p:cNvPr id="4" name="Group 604"/>
            <p:cNvGrpSpPr>
              <a:grpSpLocks/>
            </p:cNvGrpSpPr>
            <p:nvPr/>
          </p:nvGrpSpPr>
          <p:grpSpPr bwMode="auto">
            <a:xfrm>
              <a:off x="3655" y="2350"/>
              <a:ext cx="104" cy="325"/>
              <a:chOff x="3643" y="2446"/>
              <a:chExt cx="104" cy="325"/>
            </a:xfrm>
          </p:grpSpPr>
          <p:sp>
            <p:nvSpPr>
              <p:cNvPr id="431706" name="Line 602"/>
              <p:cNvSpPr>
                <a:spLocks noChangeShapeType="1"/>
              </p:cNvSpPr>
              <p:nvPr/>
            </p:nvSpPr>
            <p:spPr bwMode="auto">
              <a:xfrm flipH="1" flipV="1">
                <a:off x="3681" y="2520"/>
                <a:ext cx="66" cy="251"/>
              </a:xfrm>
              <a:prstGeom prst="line">
                <a:avLst/>
              </a:prstGeom>
              <a:noFill/>
              <a:ln w="127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1707" name="Freeform 603"/>
              <p:cNvSpPr>
                <a:spLocks/>
              </p:cNvSpPr>
              <p:nvPr/>
            </p:nvSpPr>
            <p:spPr bwMode="auto">
              <a:xfrm>
                <a:off x="3643" y="2446"/>
                <a:ext cx="77" cy="87"/>
              </a:xfrm>
              <a:custGeom>
                <a:avLst/>
                <a:gdLst/>
                <a:ahLst/>
                <a:cxnLst>
                  <a:cxn ang="0">
                    <a:pos x="77" y="66"/>
                  </a:cxn>
                  <a:cxn ang="0">
                    <a:pos x="18" y="0"/>
                  </a:cxn>
                  <a:cxn ang="0">
                    <a:pos x="0" y="87"/>
                  </a:cxn>
                  <a:cxn ang="0">
                    <a:pos x="77" y="66"/>
                  </a:cxn>
                </a:cxnLst>
                <a:rect l="0" t="0" r="r" b="b"/>
                <a:pathLst>
                  <a:path w="77" h="87">
                    <a:moveTo>
                      <a:pt x="77" y="66"/>
                    </a:moveTo>
                    <a:lnTo>
                      <a:pt x="18" y="0"/>
                    </a:lnTo>
                    <a:lnTo>
                      <a:pt x="0" y="87"/>
                    </a:lnTo>
                    <a:lnTo>
                      <a:pt x="77" y="66"/>
                    </a:lnTo>
                    <a:close/>
                  </a:path>
                </a:pathLst>
              </a:custGeom>
              <a:solidFill>
                <a:srgbClr val="66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431711" name="Rectangle 607"/>
          <p:cNvSpPr>
            <a:spLocks noChangeArrowheads="1"/>
          </p:cNvSpPr>
          <p:nvPr/>
        </p:nvSpPr>
        <p:spPr bwMode="auto">
          <a:xfrm>
            <a:off x="1585531" y="0"/>
            <a:ext cx="78009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AU" sz="3600" b="1" dirty="0"/>
              <a:t>The Mount Isa Growth Curves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smtClean="0"/>
              <a:t>Mount Isa Template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9654" y="1400084"/>
            <a:ext cx="6899796" cy="5123265"/>
            <a:chOff x="997" y="1139"/>
            <a:chExt cx="3857" cy="2698"/>
          </a:xfrm>
        </p:grpSpPr>
        <p:sp>
          <p:nvSpPr>
            <p:cNvPr id="64518" name="Freeform 4"/>
            <p:cNvSpPr>
              <a:spLocks/>
            </p:cNvSpPr>
            <p:nvPr/>
          </p:nvSpPr>
          <p:spPr bwMode="auto">
            <a:xfrm>
              <a:off x="1999" y="1780"/>
              <a:ext cx="2489" cy="1302"/>
            </a:xfrm>
            <a:custGeom>
              <a:avLst/>
              <a:gdLst>
                <a:gd name="T0" fmla="*/ 0 w 9958"/>
                <a:gd name="T1" fmla="*/ 20 h 5209"/>
                <a:gd name="T2" fmla="*/ 1 w 9958"/>
                <a:gd name="T3" fmla="*/ 16 h 5209"/>
                <a:gd name="T4" fmla="*/ 0 w 9958"/>
                <a:gd name="T5" fmla="*/ 17 h 5209"/>
                <a:gd name="T6" fmla="*/ 1 w 9958"/>
                <a:gd name="T7" fmla="*/ 17 h 5209"/>
                <a:gd name="T8" fmla="*/ 0 w 9958"/>
                <a:gd name="T9" fmla="*/ 17 h 5209"/>
                <a:gd name="T10" fmla="*/ 0 w 9958"/>
                <a:gd name="T11" fmla="*/ 16 h 5209"/>
                <a:gd name="T12" fmla="*/ 0 w 9958"/>
                <a:gd name="T13" fmla="*/ 16 h 5209"/>
                <a:gd name="T14" fmla="*/ 1 w 9958"/>
                <a:gd name="T15" fmla="*/ 16 h 5209"/>
                <a:gd name="T16" fmla="*/ 2 w 9958"/>
                <a:gd name="T17" fmla="*/ 11 h 5209"/>
                <a:gd name="T18" fmla="*/ 6 w 9958"/>
                <a:gd name="T19" fmla="*/ 10 h 5209"/>
                <a:gd name="T20" fmla="*/ 6 w 9958"/>
                <a:gd name="T21" fmla="*/ 10 h 5209"/>
                <a:gd name="T22" fmla="*/ 6 w 9958"/>
                <a:gd name="T23" fmla="*/ 10 h 5209"/>
                <a:gd name="T24" fmla="*/ 6 w 9958"/>
                <a:gd name="T25" fmla="*/ 9 h 5209"/>
                <a:gd name="T26" fmla="*/ 6 w 9958"/>
                <a:gd name="T27" fmla="*/ 10 h 5209"/>
                <a:gd name="T28" fmla="*/ 6 w 9958"/>
                <a:gd name="T29" fmla="*/ 10 h 5209"/>
                <a:gd name="T30" fmla="*/ 6 w 9958"/>
                <a:gd name="T31" fmla="*/ 10 h 5209"/>
                <a:gd name="T32" fmla="*/ 33 w 9958"/>
                <a:gd name="T33" fmla="*/ 2 h 5209"/>
                <a:gd name="T34" fmla="*/ 33 w 9958"/>
                <a:gd name="T35" fmla="*/ 1 h 5209"/>
                <a:gd name="T36" fmla="*/ 33 w 9958"/>
                <a:gd name="T37" fmla="*/ 1 h 5209"/>
                <a:gd name="T38" fmla="*/ 33 w 9958"/>
                <a:gd name="T39" fmla="*/ 1 h 5209"/>
                <a:gd name="T40" fmla="*/ 33 w 9958"/>
                <a:gd name="T41" fmla="*/ 1 h 5209"/>
                <a:gd name="T42" fmla="*/ 33 w 9958"/>
                <a:gd name="T43" fmla="*/ 1 h 5209"/>
                <a:gd name="T44" fmla="*/ 33 w 9958"/>
                <a:gd name="T45" fmla="*/ 2 h 5209"/>
                <a:gd name="T46" fmla="*/ 39 w 9958"/>
                <a:gd name="T47" fmla="*/ 0 h 5209"/>
                <a:gd name="T48" fmla="*/ 35 w 9958"/>
                <a:gd name="T49" fmla="*/ 5 h 5209"/>
                <a:gd name="T50" fmla="*/ 36 w 9958"/>
                <a:gd name="T51" fmla="*/ 5 h 5209"/>
                <a:gd name="T52" fmla="*/ 36 w 9958"/>
                <a:gd name="T53" fmla="*/ 5 h 5209"/>
                <a:gd name="T54" fmla="*/ 36 w 9958"/>
                <a:gd name="T55" fmla="*/ 5 h 5209"/>
                <a:gd name="T56" fmla="*/ 36 w 9958"/>
                <a:gd name="T57" fmla="*/ 5 h 5209"/>
                <a:gd name="T58" fmla="*/ 36 w 9958"/>
                <a:gd name="T59" fmla="*/ 5 h 5209"/>
                <a:gd name="T60" fmla="*/ 34 w 9958"/>
                <a:gd name="T61" fmla="*/ 6 h 5209"/>
                <a:gd name="T62" fmla="*/ 31 w 9958"/>
                <a:gd name="T63" fmla="*/ 11 h 5209"/>
                <a:gd name="T64" fmla="*/ 0 w 9958"/>
                <a:gd name="T65" fmla="*/ 20 h 5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58"/>
                <a:gd name="T100" fmla="*/ 0 h 5209"/>
                <a:gd name="T101" fmla="*/ 9958 w 9958"/>
                <a:gd name="T102" fmla="*/ 5209 h 5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58" h="5209">
                  <a:moveTo>
                    <a:pt x="158" y="5209"/>
                  </a:moveTo>
                  <a:lnTo>
                    <a:pt x="362" y="4213"/>
                  </a:lnTo>
                  <a:lnTo>
                    <a:pt x="157" y="4280"/>
                  </a:lnTo>
                  <a:lnTo>
                    <a:pt x="172" y="4325"/>
                  </a:lnTo>
                  <a:lnTo>
                    <a:pt x="0" y="4295"/>
                  </a:lnTo>
                  <a:lnTo>
                    <a:pt x="117" y="4180"/>
                  </a:lnTo>
                  <a:lnTo>
                    <a:pt x="134" y="4221"/>
                  </a:lnTo>
                  <a:lnTo>
                    <a:pt x="376" y="4146"/>
                  </a:lnTo>
                  <a:lnTo>
                    <a:pt x="616" y="2982"/>
                  </a:lnTo>
                  <a:lnTo>
                    <a:pt x="1529" y="2691"/>
                  </a:lnTo>
                  <a:lnTo>
                    <a:pt x="1546" y="2538"/>
                  </a:lnTo>
                  <a:lnTo>
                    <a:pt x="1493" y="2532"/>
                  </a:lnTo>
                  <a:lnTo>
                    <a:pt x="1599" y="2405"/>
                  </a:lnTo>
                  <a:lnTo>
                    <a:pt x="1663" y="2550"/>
                  </a:lnTo>
                  <a:lnTo>
                    <a:pt x="1614" y="2546"/>
                  </a:lnTo>
                  <a:lnTo>
                    <a:pt x="1600" y="2667"/>
                  </a:lnTo>
                  <a:lnTo>
                    <a:pt x="8408" y="495"/>
                  </a:lnTo>
                  <a:lnTo>
                    <a:pt x="8425" y="348"/>
                  </a:lnTo>
                  <a:lnTo>
                    <a:pt x="8372" y="342"/>
                  </a:lnTo>
                  <a:lnTo>
                    <a:pt x="8476" y="215"/>
                  </a:lnTo>
                  <a:lnTo>
                    <a:pt x="8541" y="360"/>
                  </a:lnTo>
                  <a:lnTo>
                    <a:pt x="8493" y="356"/>
                  </a:lnTo>
                  <a:lnTo>
                    <a:pt x="8479" y="472"/>
                  </a:lnTo>
                  <a:lnTo>
                    <a:pt x="9958" y="0"/>
                  </a:lnTo>
                  <a:lnTo>
                    <a:pt x="8909" y="1426"/>
                  </a:lnTo>
                  <a:lnTo>
                    <a:pt x="9156" y="1347"/>
                  </a:lnTo>
                  <a:lnTo>
                    <a:pt x="9140" y="1300"/>
                  </a:lnTo>
                  <a:lnTo>
                    <a:pt x="9312" y="1331"/>
                  </a:lnTo>
                  <a:lnTo>
                    <a:pt x="9195" y="1445"/>
                  </a:lnTo>
                  <a:lnTo>
                    <a:pt x="9178" y="1406"/>
                  </a:lnTo>
                  <a:lnTo>
                    <a:pt x="8849" y="1509"/>
                  </a:lnTo>
                  <a:lnTo>
                    <a:pt x="7904" y="2791"/>
                  </a:lnTo>
                  <a:lnTo>
                    <a:pt x="158" y="5209"/>
                  </a:lnTo>
                  <a:close/>
                </a:path>
              </a:pathLst>
            </a:custGeom>
            <a:solidFill>
              <a:srgbClr val="D8F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19" name="Freeform 5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1506" y="3106"/>
              <a:ext cx="55" cy="190"/>
            </a:xfrm>
            <a:custGeom>
              <a:avLst/>
              <a:gdLst>
                <a:gd name="T0" fmla="*/ 1 w 220"/>
                <a:gd name="T1" fmla="*/ 0 h 760"/>
                <a:gd name="T2" fmla="*/ 1 w 220"/>
                <a:gd name="T3" fmla="*/ 0 h 760"/>
                <a:gd name="T4" fmla="*/ 1 w 220"/>
                <a:gd name="T5" fmla="*/ 1 h 760"/>
                <a:gd name="T6" fmla="*/ 1 w 220"/>
                <a:gd name="T7" fmla="*/ 1 h 760"/>
                <a:gd name="T8" fmla="*/ 1 w 220"/>
                <a:gd name="T9" fmla="*/ 1 h 760"/>
                <a:gd name="T10" fmla="*/ 1 w 220"/>
                <a:gd name="T11" fmla="*/ 1 h 760"/>
                <a:gd name="T12" fmla="*/ 1 w 220"/>
                <a:gd name="T13" fmla="*/ 1 h 760"/>
                <a:gd name="T14" fmla="*/ 1 w 220"/>
                <a:gd name="T15" fmla="*/ 1 h 760"/>
                <a:gd name="T16" fmla="*/ 1 w 220"/>
                <a:gd name="T17" fmla="*/ 2 h 760"/>
                <a:gd name="T18" fmla="*/ 1 w 220"/>
                <a:gd name="T19" fmla="*/ 3 h 760"/>
                <a:gd name="T20" fmla="*/ 1 w 220"/>
                <a:gd name="T21" fmla="*/ 3 h 760"/>
                <a:gd name="T22" fmla="*/ 1 w 220"/>
                <a:gd name="T23" fmla="*/ 3 h 760"/>
                <a:gd name="T24" fmla="*/ 0 w 220"/>
                <a:gd name="T25" fmla="*/ 3 h 760"/>
                <a:gd name="T26" fmla="*/ 0 w 220"/>
                <a:gd name="T27" fmla="*/ 3 h 760"/>
                <a:gd name="T28" fmla="*/ 0 w 220"/>
                <a:gd name="T29" fmla="*/ 3 h 760"/>
                <a:gd name="T30" fmla="*/ 0 w 220"/>
                <a:gd name="T31" fmla="*/ 3 h 760"/>
                <a:gd name="T32" fmla="*/ 0 w 220"/>
                <a:gd name="T33" fmla="*/ 3 h 760"/>
                <a:gd name="T34" fmla="*/ 0 w 220"/>
                <a:gd name="T35" fmla="*/ 3 h 760"/>
                <a:gd name="T36" fmla="*/ 0 w 220"/>
                <a:gd name="T37" fmla="*/ 3 h 760"/>
                <a:gd name="T38" fmla="*/ 0 w 220"/>
                <a:gd name="T39" fmla="*/ 3 h 760"/>
                <a:gd name="T40" fmla="*/ 0 w 220"/>
                <a:gd name="T41" fmla="*/ 3 h 760"/>
                <a:gd name="T42" fmla="*/ 0 w 220"/>
                <a:gd name="T43" fmla="*/ 3 h 760"/>
                <a:gd name="T44" fmla="*/ 0 w 220"/>
                <a:gd name="T45" fmla="*/ 2 h 760"/>
                <a:gd name="T46" fmla="*/ 0 w 220"/>
                <a:gd name="T47" fmla="*/ 2 h 760"/>
                <a:gd name="T48" fmla="*/ 0 w 220"/>
                <a:gd name="T49" fmla="*/ 2 h 760"/>
                <a:gd name="T50" fmla="*/ 0 w 220"/>
                <a:gd name="T51" fmla="*/ 1 h 760"/>
                <a:gd name="T52" fmla="*/ 0 w 220"/>
                <a:gd name="T53" fmla="*/ 1 h 760"/>
                <a:gd name="T54" fmla="*/ 1 w 220"/>
                <a:gd name="T55" fmla="*/ 0 h 760"/>
                <a:gd name="T56" fmla="*/ 1 w 220"/>
                <a:gd name="T57" fmla="*/ 0 h 760"/>
                <a:gd name="T58" fmla="*/ 1 w 220"/>
                <a:gd name="T59" fmla="*/ 0 h 760"/>
                <a:gd name="T60" fmla="*/ 1 w 220"/>
                <a:gd name="T61" fmla="*/ 0 h 760"/>
                <a:gd name="T62" fmla="*/ 1 w 220"/>
                <a:gd name="T63" fmla="*/ 0 h 760"/>
                <a:gd name="T64" fmla="*/ 1 w 220"/>
                <a:gd name="T65" fmla="*/ 0 h 760"/>
                <a:gd name="T66" fmla="*/ 1 w 220"/>
                <a:gd name="T67" fmla="*/ 0 h 760"/>
                <a:gd name="T68" fmla="*/ 1 w 220"/>
                <a:gd name="T69" fmla="*/ 0 h 760"/>
                <a:gd name="T70" fmla="*/ 1 w 220"/>
                <a:gd name="T71" fmla="*/ 0 h 7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0"/>
                <a:gd name="T109" fmla="*/ 0 h 760"/>
                <a:gd name="T110" fmla="*/ 220 w 220"/>
                <a:gd name="T111" fmla="*/ 760 h 7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0" h="760">
                  <a:moveTo>
                    <a:pt x="204" y="54"/>
                  </a:moveTo>
                  <a:lnTo>
                    <a:pt x="207" y="66"/>
                  </a:lnTo>
                  <a:lnTo>
                    <a:pt x="210" y="79"/>
                  </a:lnTo>
                  <a:lnTo>
                    <a:pt x="212" y="93"/>
                  </a:lnTo>
                  <a:lnTo>
                    <a:pt x="215" y="107"/>
                  </a:lnTo>
                  <a:lnTo>
                    <a:pt x="216" y="123"/>
                  </a:lnTo>
                  <a:lnTo>
                    <a:pt x="218" y="140"/>
                  </a:lnTo>
                  <a:lnTo>
                    <a:pt x="219" y="157"/>
                  </a:lnTo>
                  <a:lnTo>
                    <a:pt x="220" y="177"/>
                  </a:lnTo>
                  <a:lnTo>
                    <a:pt x="220" y="198"/>
                  </a:lnTo>
                  <a:lnTo>
                    <a:pt x="220" y="220"/>
                  </a:lnTo>
                  <a:lnTo>
                    <a:pt x="219" y="244"/>
                  </a:lnTo>
                  <a:lnTo>
                    <a:pt x="218" y="269"/>
                  </a:lnTo>
                  <a:lnTo>
                    <a:pt x="216" y="298"/>
                  </a:lnTo>
                  <a:lnTo>
                    <a:pt x="214" y="330"/>
                  </a:lnTo>
                  <a:lnTo>
                    <a:pt x="210" y="364"/>
                  </a:lnTo>
                  <a:lnTo>
                    <a:pt x="204" y="406"/>
                  </a:lnTo>
                  <a:lnTo>
                    <a:pt x="195" y="460"/>
                  </a:lnTo>
                  <a:lnTo>
                    <a:pt x="167" y="576"/>
                  </a:lnTo>
                  <a:lnTo>
                    <a:pt x="133" y="673"/>
                  </a:lnTo>
                  <a:lnTo>
                    <a:pt x="117" y="703"/>
                  </a:lnTo>
                  <a:lnTo>
                    <a:pt x="106" y="723"/>
                  </a:lnTo>
                  <a:lnTo>
                    <a:pt x="95" y="738"/>
                  </a:lnTo>
                  <a:lnTo>
                    <a:pt x="86" y="747"/>
                  </a:lnTo>
                  <a:lnTo>
                    <a:pt x="78" y="754"/>
                  </a:lnTo>
                  <a:lnTo>
                    <a:pt x="70" y="757"/>
                  </a:lnTo>
                  <a:lnTo>
                    <a:pt x="63" y="760"/>
                  </a:lnTo>
                  <a:lnTo>
                    <a:pt x="57" y="760"/>
                  </a:lnTo>
                  <a:lnTo>
                    <a:pt x="50" y="759"/>
                  </a:lnTo>
                  <a:lnTo>
                    <a:pt x="45" y="756"/>
                  </a:lnTo>
                  <a:lnTo>
                    <a:pt x="40" y="752"/>
                  </a:lnTo>
                  <a:lnTo>
                    <a:pt x="36" y="747"/>
                  </a:lnTo>
                  <a:lnTo>
                    <a:pt x="31" y="740"/>
                  </a:lnTo>
                  <a:lnTo>
                    <a:pt x="27" y="732"/>
                  </a:lnTo>
                  <a:lnTo>
                    <a:pt x="23" y="725"/>
                  </a:lnTo>
                  <a:lnTo>
                    <a:pt x="19" y="715"/>
                  </a:lnTo>
                  <a:lnTo>
                    <a:pt x="15" y="705"/>
                  </a:lnTo>
                  <a:lnTo>
                    <a:pt x="12" y="693"/>
                  </a:lnTo>
                  <a:lnTo>
                    <a:pt x="9" y="680"/>
                  </a:lnTo>
                  <a:lnTo>
                    <a:pt x="7" y="668"/>
                  </a:lnTo>
                  <a:lnTo>
                    <a:pt x="5" y="653"/>
                  </a:lnTo>
                  <a:lnTo>
                    <a:pt x="3" y="638"/>
                  </a:lnTo>
                  <a:lnTo>
                    <a:pt x="2" y="621"/>
                  </a:lnTo>
                  <a:lnTo>
                    <a:pt x="0" y="602"/>
                  </a:lnTo>
                  <a:lnTo>
                    <a:pt x="0" y="582"/>
                  </a:lnTo>
                  <a:lnTo>
                    <a:pt x="0" y="563"/>
                  </a:lnTo>
                  <a:lnTo>
                    <a:pt x="0" y="540"/>
                  </a:lnTo>
                  <a:lnTo>
                    <a:pt x="0" y="517"/>
                  </a:lnTo>
                  <a:lnTo>
                    <a:pt x="2" y="490"/>
                  </a:lnTo>
                  <a:lnTo>
                    <a:pt x="3" y="463"/>
                  </a:lnTo>
                  <a:lnTo>
                    <a:pt x="5" y="431"/>
                  </a:lnTo>
                  <a:lnTo>
                    <a:pt x="11" y="395"/>
                  </a:lnTo>
                  <a:lnTo>
                    <a:pt x="16" y="355"/>
                  </a:lnTo>
                  <a:lnTo>
                    <a:pt x="25" y="301"/>
                  </a:lnTo>
                  <a:lnTo>
                    <a:pt x="53" y="183"/>
                  </a:lnTo>
                  <a:lnTo>
                    <a:pt x="87" y="87"/>
                  </a:lnTo>
                  <a:lnTo>
                    <a:pt x="102" y="56"/>
                  </a:lnTo>
                  <a:lnTo>
                    <a:pt x="115" y="37"/>
                  </a:lnTo>
                  <a:lnTo>
                    <a:pt x="124" y="23"/>
                  </a:lnTo>
                  <a:lnTo>
                    <a:pt x="133" y="14"/>
                  </a:lnTo>
                  <a:lnTo>
                    <a:pt x="142" y="7"/>
                  </a:lnTo>
                  <a:lnTo>
                    <a:pt x="149" y="3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9" y="2"/>
                  </a:lnTo>
                  <a:lnTo>
                    <a:pt x="174" y="4"/>
                  </a:lnTo>
                  <a:lnTo>
                    <a:pt x="179" y="8"/>
                  </a:lnTo>
                  <a:lnTo>
                    <a:pt x="185" y="14"/>
                  </a:lnTo>
                  <a:lnTo>
                    <a:pt x="189" y="20"/>
                  </a:lnTo>
                  <a:lnTo>
                    <a:pt x="193" y="28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4"/>
                  </a:lnTo>
                  <a:close/>
                </a:path>
              </a:pathLst>
            </a:custGeom>
            <a:solidFill>
              <a:srgbClr val="FF5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0" name="Freeform 6"/>
            <p:cNvSpPr>
              <a:spLocks/>
            </p:cNvSpPr>
            <p:nvPr/>
          </p:nvSpPr>
          <p:spPr bwMode="auto">
            <a:xfrm>
              <a:off x="1558" y="2877"/>
              <a:ext cx="843" cy="374"/>
            </a:xfrm>
            <a:custGeom>
              <a:avLst/>
              <a:gdLst>
                <a:gd name="T0" fmla="*/ 0 w 3374"/>
                <a:gd name="T1" fmla="*/ 3 h 1496"/>
                <a:gd name="T2" fmla="*/ 0 w 3374"/>
                <a:gd name="T3" fmla="*/ 6 h 1496"/>
                <a:gd name="T4" fmla="*/ 13 w 3374"/>
                <a:gd name="T5" fmla="*/ 3 h 1496"/>
                <a:gd name="T6" fmla="*/ 13 w 3374"/>
                <a:gd name="T7" fmla="*/ 1 h 1496"/>
                <a:gd name="T8" fmla="*/ 13 w 3374"/>
                <a:gd name="T9" fmla="*/ 1 h 1496"/>
                <a:gd name="T10" fmla="*/ 13 w 3374"/>
                <a:gd name="T11" fmla="*/ 1 h 1496"/>
                <a:gd name="T12" fmla="*/ 13 w 3374"/>
                <a:gd name="T13" fmla="*/ 1 h 1496"/>
                <a:gd name="T14" fmla="*/ 13 w 3374"/>
                <a:gd name="T15" fmla="*/ 1 h 1496"/>
                <a:gd name="T16" fmla="*/ 13 w 3374"/>
                <a:gd name="T17" fmla="*/ 1 h 1496"/>
                <a:gd name="T18" fmla="*/ 13 w 3374"/>
                <a:gd name="T19" fmla="*/ 1 h 1496"/>
                <a:gd name="T20" fmla="*/ 13 w 3374"/>
                <a:gd name="T21" fmla="*/ 0 h 1496"/>
                <a:gd name="T22" fmla="*/ 0 w 3374"/>
                <a:gd name="T23" fmla="*/ 3 h 1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4"/>
                <a:gd name="T37" fmla="*/ 0 h 1496"/>
                <a:gd name="T38" fmla="*/ 3374 w 3374"/>
                <a:gd name="T39" fmla="*/ 1496 h 14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4" h="1496">
                  <a:moveTo>
                    <a:pt x="78" y="816"/>
                  </a:moveTo>
                  <a:lnTo>
                    <a:pt x="0" y="1496"/>
                  </a:lnTo>
                  <a:lnTo>
                    <a:pt x="3257" y="637"/>
                  </a:lnTo>
                  <a:lnTo>
                    <a:pt x="3257" y="351"/>
                  </a:lnTo>
                  <a:lnTo>
                    <a:pt x="3321" y="336"/>
                  </a:lnTo>
                  <a:lnTo>
                    <a:pt x="3323" y="383"/>
                  </a:lnTo>
                  <a:lnTo>
                    <a:pt x="3374" y="291"/>
                  </a:lnTo>
                  <a:lnTo>
                    <a:pt x="3318" y="222"/>
                  </a:lnTo>
                  <a:lnTo>
                    <a:pt x="3319" y="270"/>
                  </a:lnTo>
                  <a:lnTo>
                    <a:pt x="3257" y="288"/>
                  </a:lnTo>
                  <a:lnTo>
                    <a:pt x="3257" y="0"/>
                  </a:lnTo>
                  <a:lnTo>
                    <a:pt x="78" y="816"/>
                  </a:lnTo>
                  <a:close/>
                </a:path>
              </a:pathLst>
            </a:custGeom>
            <a:solidFill>
              <a:srgbClr val="FF9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1" name="Freeform 7"/>
            <p:cNvSpPr>
              <a:spLocks/>
            </p:cNvSpPr>
            <p:nvPr/>
          </p:nvSpPr>
          <p:spPr bwMode="auto">
            <a:xfrm>
              <a:off x="1649" y="2848"/>
              <a:ext cx="189" cy="210"/>
            </a:xfrm>
            <a:custGeom>
              <a:avLst/>
              <a:gdLst>
                <a:gd name="T0" fmla="*/ 2 w 754"/>
                <a:gd name="T1" fmla="*/ 0 h 842"/>
                <a:gd name="T2" fmla="*/ 0 w 754"/>
                <a:gd name="T3" fmla="*/ 3 h 842"/>
                <a:gd name="T4" fmla="*/ 1 w 754"/>
                <a:gd name="T5" fmla="*/ 3 h 842"/>
                <a:gd name="T6" fmla="*/ 3 w 754"/>
                <a:gd name="T7" fmla="*/ 0 h 842"/>
                <a:gd name="T8" fmla="*/ 2 w 754"/>
                <a:gd name="T9" fmla="*/ 0 h 8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842"/>
                <a:gd name="T17" fmla="*/ 754 w 754"/>
                <a:gd name="T18" fmla="*/ 842 h 8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842">
                  <a:moveTo>
                    <a:pt x="463" y="86"/>
                  </a:moveTo>
                  <a:lnTo>
                    <a:pt x="0" y="842"/>
                  </a:lnTo>
                  <a:lnTo>
                    <a:pt x="275" y="775"/>
                  </a:lnTo>
                  <a:lnTo>
                    <a:pt x="754" y="0"/>
                  </a:lnTo>
                  <a:lnTo>
                    <a:pt x="463" y="86"/>
                  </a:lnTo>
                  <a:close/>
                </a:path>
              </a:pathLst>
            </a:custGeom>
            <a:solidFill>
              <a:srgbClr val="4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2" name="Freeform 8"/>
            <p:cNvSpPr>
              <a:spLocks/>
            </p:cNvSpPr>
            <p:nvPr/>
          </p:nvSpPr>
          <p:spPr bwMode="auto">
            <a:xfrm>
              <a:off x="1717" y="2695"/>
              <a:ext cx="684" cy="348"/>
            </a:xfrm>
            <a:custGeom>
              <a:avLst/>
              <a:gdLst>
                <a:gd name="T0" fmla="*/ 2 w 2735"/>
                <a:gd name="T1" fmla="*/ 2 h 1393"/>
                <a:gd name="T2" fmla="*/ 0 w 2735"/>
                <a:gd name="T3" fmla="*/ 5 h 1393"/>
                <a:gd name="T4" fmla="*/ 10 w 2735"/>
                <a:gd name="T5" fmla="*/ 3 h 1393"/>
                <a:gd name="T6" fmla="*/ 10 w 2735"/>
                <a:gd name="T7" fmla="*/ 1 h 1393"/>
                <a:gd name="T8" fmla="*/ 11 w 2735"/>
                <a:gd name="T9" fmla="*/ 1 h 1393"/>
                <a:gd name="T10" fmla="*/ 11 w 2735"/>
                <a:gd name="T11" fmla="*/ 1 h 1393"/>
                <a:gd name="T12" fmla="*/ 11 w 2735"/>
                <a:gd name="T13" fmla="*/ 1 h 1393"/>
                <a:gd name="T14" fmla="*/ 11 w 2735"/>
                <a:gd name="T15" fmla="*/ 1 h 1393"/>
                <a:gd name="T16" fmla="*/ 11 w 2735"/>
                <a:gd name="T17" fmla="*/ 1 h 1393"/>
                <a:gd name="T18" fmla="*/ 10 w 2735"/>
                <a:gd name="T19" fmla="*/ 1 h 1393"/>
                <a:gd name="T20" fmla="*/ 10 w 2735"/>
                <a:gd name="T21" fmla="*/ 0 h 1393"/>
                <a:gd name="T22" fmla="*/ 2 w 2735"/>
                <a:gd name="T23" fmla="*/ 2 h 13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5"/>
                <a:gd name="T37" fmla="*/ 0 h 1393"/>
                <a:gd name="T38" fmla="*/ 2735 w 2735"/>
                <a:gd name="T39" fmla="*/ 1393 h 13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5" h="1393">
                  <a:moveTo>
                    <a:pt x="482" y="611"/>
                  </a:moveTo>
                  <a:lnTo>
                    <a:pt x="0" y="1393"/>
                  </a:lnTo>
                  <a:lnTo>
                    <a:pt x="2619" y="731"/>
                  </a:lnTo>
                  <a:lnTo>
                    <a:pt x="2616" y="394"/>
                  </a:lnTo>
                  <a:lnTo>
                    <a:pt x="2682" y="377"/>
                  </a:lnTo>
                  <a:lnTo>
                    <a:pt x="2683" y="424"/>
                  </a:lnTo>
                  <a:lnTo>
                    <a:pt x="2735" y="334"/>
                  </a:lnTo>
                  <a:lnTo>
                    <a:pt x="2678" y="265"/>
                  </a:lnTo>
                  <a:lnTo>
                    <a:pt x="2679" y="311"/>
                  </a:lnTo>
                  <a:lnTo>
                    <a:pt x="2616" y="330"/>
                  </a:lnTo>
                  <a:lnTo>
                    <a:pt x="2613" y="0"/>
                  </a:lnTo>
                  <a:lnTo>
                    <a:pt x="482" y="611"/>
                  </a:lnTo>
                  <a:close/>
                </a:path>
              </a:pathLst>
            </a:custGeom>
            <a:solidFill>
              <a:srgbClr val="B2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3" name="Line 9"/>
            <p:cNvSpPr>
              <a:spLocks noChangeShapeType="1"/>
            </p:cNvSpPr>
            <p:nvPr/>
          </p:nvSpPr>
          <p:spPr bwMode="auto">
            <a:xfrm flipH="1">
              <a:off x="4754" y="2195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4" name="Line 10"/>
            <p:cNvSpPr>
              <a:spLocks noChangeShapeType="1"/>
            </p:cNvSpPr>
            <p:nvPr/>
          </p:nvSpPr>
          <p:spPr bwMode="auto">
            <a:xfrm flipH="1">
              <a:off x="4622" y="2233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5" name="Line 11"/>
            <p:cNvSpPr>
              <a:spLocks noChangeShapeType="1"/>
            </p:cNvSpPr>
            <p:nvPr/>
          </p:nvSpPr>
          <p:spPr bwMode="auto">
            <a:xfrm flipH="1">
              <a:off x="4489" y="2271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6" name="Line 12"/>
            <p:cNvSpPr>
              <a:spLocks noChangeShapeType="1"/>
            </p:cNvSpPr>
            <p:nvPr/>
          </p:nvSpPr>
          <p:spPr bwMode="auto">
            <a:xfrm flipH="1">
              <a:off x="4356" y="2310"/>
              <a:ext cx="63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7" name="Line 13"/>
            <p:cNvSpPr>
              <a:spLocks noChangeShapeType="1"/>
            </p:cNvSpPr>
            <p:nvPr/>
          </p:nvSpPr>
          <p:spPr bwMode="auto">
            <a:xfrm flipH="1">
              <a:off x="4224" y="2348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8" name="Line 14"/>
            <p:cNvSpPr>
              <a:spLocks noChangeShapeType="1"/>
            </p:cNvSpPr>
            <p:nvPr/>
          </p:nvSpPr>
          <p:spPr bwMode="auto">
            <a:xfrm flipH="1">
              <a:off x="4091" y="2387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29" name="Line 15"/>
            <p:cNvSpPr>
              <a:spLocks noChangeShapeType="1"/>
            </p:cNvSpPr>
            <p:nvPr/>
          </p:nvSpPr>
          <p:spPr bwMode="auto">
            <a:xfrm flipH="1">
              <a:off x="3959" y="2426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0" name="Line 16"/>
            <p:cNvSpPr>
              <a:spLocks noChangeShapeType="1"/>
            </p:cNvSpPr>
            <p:nvPr/>
          </p:nvSpPr>
          <p:spPr bwMode="auto">
            <a:xfrm flipH="1">
              <a:off x="3826" y="2466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1" name="Line 17"/>
            <p:cNvSpPr>
              <a:spLocks noChangeShapeType="1"/>
            </p:cNvSpPr>
            <p:nvPr/>
          </p:nvSpPr>
          <p:spPr bwMode="auto">
            <a:xfrm flipH="1">
              <a:off x="3693" y="2506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2" name="Line 18"/>
            <p:cNvSpPr>
              <a:spLocks noChangeShapeType="1"/>
            </p:cNvSpPr>
            <p:nvPr/>
          </p:nvSpPr>
          <p:spPr bwMode="auto">
            <a:xfrm flipH="1">
              <a:off x="3560" y="2546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3" name="Line 19"/>
            <p:cNvSpPr>
              <a:spLocks noChangeShapeType="1"/>
            </p:cNvSpPr>
            <p:nvPr/>
          </p:nvSpPr>
          <p:spPr bwMode="auto">
            <a:xfrm flipH="1">
              <a:off x="3427" y="2587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4" name="Line 20"/>
            <p:cNvSpPr>
              <a:spLocks noChangeShapeType="1"/>
            </p:cNvSpPr>
            <p:nvPr/>
          </p:nvSpPr>
          <p:spPr bwMode="auto">
            <a:xfrm flipH="1">
              <a:off x="3294" y="2628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5" name="Line 21"/>
            <p:cNvSpPr>
              <a:spLocks noChangeShapeType="1"/>
            </p:cNvSpPr>
            <p:nvPr/>
          </p:nvSpPr>
          <p:spPr bwMode="auto">
            <a:xfrm flipH="1">
              <a:off x="3162" y="2669"/>
              <a:ext cx="61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6" name="Line 22"/>
            <p:cNvSpPr>
              <a:spLocks noChangeShapeType="1"/>
            </p:cNvSpPr>
            <p:nvPr/>
          </p:nvSpPr>
          <p:spPr bwMode="auto">
            <a:xfrm flipH="1">
              <a:off x="3029" y="2710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7" name="Line 23"/>
            <p:cNvSpPr>
              <a:spLocks noChangeShapeType="1"/>
            </p:cNvSpPr>
            <p:nvPr/>
          </p:nvSpPr>
          <p:spPr bwMode="auto">
            <a:xfrm flipH="1">
              <a:off x="2896" y="2752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8" name="Line 24"/>
            <p:cNvSpPr>
              <a:spLocks noChangeShapeType="1"/>
            </p:cNvSpPr>
            <p:nvPr/>
          </p:nvSpPr>
          <p:spPr bwMode="auto">
            <a:xfrm flipH="1">
              <a:off x="2764" y="2794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39" name="Line 25"/>
            <p:cNvSpPr>
              <a:spLocks noChangeShapeType="1"/>
            </p:cNvSpPr>
            <p:nvPr/>
          </p:nvSpPr>
          <p:spPr bwMode="auto">
            <a:xfrm flipH="1">
              <a:off x="2632" y="2836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0" name="Line 26"/>
            <p:cNvSpPr>
              <a:spLocks noChangeShapeType="1"/>
            </p:cNvSpPr>
            <p:nvPr/>
          </p:nvSpPr>
          <p:spPr bwMode="auto">
            <a:xfrm flipH="1">
              <a:off x="2501" y="2878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1" name="Line 27"/>
            <p:cNvSpPr>
              <a:spLocks noChangeShapeType="1"/>
            </p:cNvSpPr>
            <p:nvPr/>
          </p:nvSpPr>
          <p:spPr bwMode="auto">
            <a:xfrm flipH="1">
              <a:off x="2369" y="2921"/>
              <a:ext cx="62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2" name="Line 28"/>
            <p:cNvSpPr>
              <a:spLocks noChangeShapeType="1"/>
            </p:cNvSpPr>
            <p:nvPr/>
          </p:nvSpPr>
          <p:spPr bwMode="auto">
            <a:xfrm flipH="1">
              <a:off x="2238" y="2963"/>
              <a:ext cx="61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3" name="Line 29"/>
            <p:cNvSpPr>
              <a:spLocks noChangeShapeType="1"/>
            </p:cNvSpPr>
            <p:nvPr/>
          </p:nvSpPr>
          <p:spPr bwMode="auto">
            <a:xfrm flipH="1">
              <a:off x="2107" y="3007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4" name="Line 30"/>
            <p:cNvSpPr>
              <a:spLocks noChangeShapeType="1"/>
            </p:cNvSpPr>
            <p:nvPr/>
          </p:nvSpPr>
          <p:spPr bwMode="auto">
            <a:xfrm flipH="1">
              <a:off x="1976" y="3050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5" name="Line 31"/>
            <p:cNvSpPr>
              <a:spLocks noChangeShapeType="1"/>
            </p:cNvSpPr>
            <p:nvPr/>
          </p:nvSpPr>
          <p:spPr bwMode="auto">
            <a:xfrm flipH="1">
              <a:off x="1844" y="3094"/>
              <a:ext cx="62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6" name="Line 32"/>
            <p:cNvSpPr>
              <a:spLocks noChangeShapeType="1"/>
            </p:cNvSpPr>
            <p:nvPr/>
          </p:nvSpPr>
          <p:spPr bwMode="auto">
            <a:xfrm flipH="1">
              <a:off x="1712" y="3138"/>
              <a:ext cx="62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7" name="Line 33"/>
            <p:cNvSpPr>
              <a:spLocks noChangeShapeType="1"/>
            </p:cNvSpPr>
            <p:nvPr/>
          </p:nvSpPr>
          <p:spPr bwMode="auto">
            <a:xfrm flipH="1">
              <a:off x="1582" y="3182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8" name="Line 34"/>
            <p:cNvSpPr>
              <a:spLocks noChangeShapeType="1"/>
            </p:cNvSpPr>
            <p:nvPr/>
          </p:nvSpPr>
          <p:spPr bwMode="auto">
            <a:xfrm flipH="1">
              <a:off x="1451" y="3226"/>
              <a:ext cx="62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49" name="Line 35"/>
            <p:cNvSpPr>
              <a:spLocks noChangeShapeType="1"/>
            </p:cNvSpPr>
            <p:nvPr/>
          </p:nvSpPr>
          <p:spPr bwMode="auto">
            <a:xfrm flipH="1" flipV="1">
              <a:off x="4001" y="2394"/>
              <a:ext cx="21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50" name="Line 36"/>
            <p:cNvSpPr>
              <a:spLocks noChangeShapeType="1"/>
            </p:cNvSpPr>
            <p:nvPr/>
          </p:nvSpPr>
          <p:spPr bwMode="auto">
            <a:xfrm flipH="1" flipV="1">
              <a:off x="2495" y="2860"/>
              <a:ext cx="24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51" name="Line 37"/>
            <p:cNvSpPr>
              <a:spLocks noChangeShapeType="1"/>
            </p:cNvSpPr>
            <p:nvPr/>
          </p:nvSpPr>
          <p:spPr bwMode="auto">
            <a:xfrm flipH="1">
              <a:off x="4401" y="2920"/>
              <a:ext cx="414" cy="551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52" name="Line 38"/>
            <p:cNvSpPr>
              <a:spLocks noChangeShapeType="1"/>
            </p:cNvSpPr>
            <p:nvPr/>
          </p:nvSpPr>
          <p:spPr bwMode="auto">
            <a:xfrm flipV="1">
              <a:off x="1387" y="1432"/>
              <a:ext cx="989" cy="1413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871" name="Text Box 39"/>
            <p:cNvSpPr txBox="1">
              <a:spLocks noChangeArrowheads="1"/>
            </p:cNvSpPr>
            <p:nvPr/>
          </p:nvSpPr>
          <p:spPr bwMode="auto">
            <a:xfrm rot="18346534">
              <a:off x="1739" y="1727"/>
              <a:ext cx="53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8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1700 Ma</a:t>
              </a:r>
            </a:p>
          </p:txBody>
        </p:sp>
        <p:sp>
          <p:nvSpPr>
            <p:cNvPr id="248872" name="Text Box 40"/>
            <p:cNvSpPr txBox="1">
              <a:spLocks noChangeArrowheads="1"/>
            </p:cNvSpPr>
            <p:nvPr/>
          </p:nvSpPr>
          <p:spPr bwMode="auto">
            <a:xfrm rot="18346534">
              <a:off x="4100" y="1982"/>
              <a:ext cx="53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8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1500 Ma</a:t>
              </a:r>
            </a:p>
          </p:txBody>
        </p:sp>
        <p:sp>
          <p:nvSpPr>
            <p:cNvPr id="248873" name="Text Box 41"/>
            <p:cNvSpPr txBox="1">
              <a:spLocks noChangeArrowheads="1"/>
            </p:cNvSpPr>
            <p:nvPr/>
          </p:nvSpPr>
          <p:spPr bwMode="auto">
            <a:xfrm rot="18346534">
              <a:off x="3144" y="1303"/>
              <a:ext cx="53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8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1600 Ma</a:t>
              </a:r>
            </a:p>
          </p:txBody>
        </p:sp>
        <p:sp>
          <p:nvSpPr>
            <p:cNvPr id="64556" name="Freeform 42"/>
            <p:cNvSpPr>
              <a:spLocks/>
            </p:cNvSpPr>
            <p:nvPr/>
          </p:nvSpPr>
          <p:spPr bwMode="auto">
            <a:xfrm>
              <a:off x="1378" y="1432"/>
              <a:ext cx="3437" cy="2048"/>
            </a:xfrm>
            <a:custGeom>
              <a:avLst/>
              <a:gdLst>
                <a:gd name="T0" fmla="*/ 0 w 10440"/>
                <a:gd name="T1" fmla="*/ 0 h 6220"/>
                <a:gd name="T2" fmla="*/ 0 w 10440"/>
                <a:gd name="T3" fmla="*/ 73 h 6220"/>
                <a:gd name="T4" fmla="*/ 123 w 10440"/>
                <a:gd name="T5" fmla="*/ 73 h 6220"/>
                <a:gd name="T6" fmla="*/ 0 60000 65536"/>
                <a:gd name="T7" fmla="*/ 0 60000 65536"/>
                <a:gd name="T8" fmla="*/ 0 60000 65536"/>
                <a:gd name="T9" fmla="*/ 0 w 10440"/>
                <a:gd name="T10" fmla="*/ 0 h 6220"/>
                <a:gd name="T11" fmla="*/ 10440 w 10440"/>
                <a:gd name="T12" fmla="*/ 6220 h 6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0" h="6220">
                  <a:moveTo>
                    <a:pt x="0" y="0"/>
                  </a:moveTo>
                  <a:lnTo>
                    <a:pt x="0" y="6220"/>
                  </a:lnTo>
                  <a:lnTo>
                    <a:pt x="10440" y="622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875" name="Rectangle 43"/>
            <p:cNvSpPr>
              <a:spLocks noChangeArrowheads="1"/>
            </p:cNvSpPr>
            <p:nvPr/>
          </p:nvSpPr>
          <p:spPr bwMode="auto">
            <a:xfrm>
              <a:off x="2804" y="3707"/>
              <a:ext cx="97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206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76" name="Rectangle 44"/>
            <p:cNvSpPr>
              <a:spLocks noChangeArrowheads="1"/>
            </p:cNvSpPr>
            <p:nvPr/>
          </p:nvSpPr>
          <p:spPr bwMode="auto">
            <a:xfrm>
              <a:off x="3114" y="3707"/>
              <a:ext cx="97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204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77" name="Rectangle 45"/>
            <p:cNvSpPr>
              <a:spLocks noChangeArrowheads="1"/>
            </p:cNvSpPr>
            <p:nvPr/>
          </p:nvSpPr>
          <p:spPr bwMode="auto">
            <a:xfrm>
              <a:off x="2920" y="3707"/>
              <a:ext cx="17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600" b="1">
                  <a:solidFill>
                    <a:srgbClr val="000000"/>
                  </a:solidFill>
                  <a:cs typeface="Arial" charset="0"/>
                </a:rPr>
                <a:t>Pb/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78" name="Rectangle 46"/>
            <p:cNvSpPr>
              <a:spLocks noChangeArrowheads="1"/>
            </p:cNvSpPr>
            <p:nvPr/>
          </p:nvSpPr>
          <p:spPr bwMode="auto">
            <a:xfrm>
              <a:off x="3231" y="3707"/>
              <a:ext cx="12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600" b="1">
                  <a:solidFill>
                    <a:srgbClr val="000000"/>
                  </a:solidFill>
                  <a:cs typeface="Arial" charset="0"/>
                </a:rPr>
                <a:t>Pb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79" name="Rectangle 47"/>
            <p:cNvSpPr>
              <a:spLocks noChangeArrowheads="1"/>
            </p:cNvSpPr>
            <p:nvPr/>
          </p:nvSpPr>
          <p:spPr bwMode="auto">
            <a:xfrm rot="16200000">
              <a:off x="990" y="2663"/>
              <a:ext cx="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207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0" name="Rectangle 48"/>
            <p:cNvSpPr>
              <a:spLocks noChangeArrowheads="1"/>
            </p:cNvSpPr>
            <p:nvPr/>
          </p:nvSpPr>
          <p:spPr bwMode="auto">
            <a:xfrm rot="16200000">
              <a:off x="991" y="2352"/>
              <a:ext cx="9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204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1" name="Rectangle 49"/>
            <p:cNvSpPr>
              <a:spLocks noChangeArrowheads="1"/>
            </p:cNvSpPr>
            <p:nvPr/>
          </p:nvSpPr>
          <p:spPr bwMode="auto">
            <a:xfrm rot="16200000">
              <a:off x="988" y="2480"/>
              <a:ext cx="16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600" b="1">
                  <a:solidFill>
                    <a:srgbClr val="000000"/>
                  </a:solidFill>
                  <a:cs typeface="Arial" charset="0"/>
                </a:rPr>
                <a:t>Pb/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2" name="Rectangle 50"/>
            <p:cNvSpPr>
              <a:spLocks noChangeArrowheads="1"/>
            </p:cNvSpPr>
            <p:nvPr/>
          </p:nvSpPr>
          <p:spPr bwMode="auto">
            <a:xfrm rot="16200000">
              <a:off x="1012" y="2184"/>
              <a:ext cx="11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600" b="1">
                  <a:solidFill>
                    <a:srgbClr val="000000"/>
                  </a:solidFill>
                  <a:cs typeface="Arial" charset="0"/>
                </a:rPr>
                <a:t>Pb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3" name="Rectangle 51"/>
            <p:cNvSpPr>
              <a:spLocks noChangeArrowheads="1"/>
            </p:cNvSpPr>
            <p:nvPr/>
          </p:nvSpPr>
          <p:spPr bwMode="auto">
            <a:xfrm>
              <a:off x="1262" y="3498"/>
              <a:ext cx="15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16.0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4" name="Rectangle 52"/>
            <p:cNvSpPr>
              <a:spLocks noChangeArrowheads="1"/>
            </p:cNvSpPr>
            <p:nvPr/>
          </p:nvSpPr>
          <p:spPr bwMode="auto">
            <a:xfrm>
              <a:off x="1949" y="3498"/>
              <a:ext cx="15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16.1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5" name="Rectangle 53"/>
            <p:cNvSpPr>
              <a:spLocks noChangeArrowheads="1"/>
            </p:cNvSpPr>
            <p:nvPr/>
          </p:nvSpPr>
          <p:spPr bwMode="auto">
            <a:xfrm>
              <a:off x="2637" y="3498"/>
              <a:ext cx="15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16.2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6" name="Rectangle 54"/>
            <p:cNvSpPr>
              <a:spLocks noChangeArrowheads="1"/>
            </p:cNvSpPr>
            <p:nvPr/>
          </p:nvSpPr>
          <p:spPr bwMode="auto">
            <a:xfrm>
              <a:off x="3324" y="3498"/>
              <a:ext cx="15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16.3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7" name="Rectangle 55"/>
            <p:cNvSpPr>
              <a:spLocks noChangeArrowheads="1"/>
            </p:cNvSpPr>
            <p:nvPr/>
          </p:nvSpPr>
          <p:spPr bwMode="auto">
            <a:xfrm>
              <a:off x="4012" y="3498"/>
              <a:ext cx="15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16.4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8" name="Rectangle 56"/>
            <p:cNvSpPr>
              <a:spLocks noChangeArrowheads="1"/>
            </p:cNvSpPr>
            <p:nvPr/>
          </p:nvSpPr>
          <p:spPr bwMode="auto">
            <a:xfrm>
              <a:off x="4699" y="3498"/>
              <a:ext cx="15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16.5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89" name="Rectangle 57"/>
            <p:cNvSpPr>
              <a:spLocks noChangeArrowheads="1"/>
            </p:cNvSpPr>
            <p:nvPr/>
          </p:nvSpPr>
          <p:spPr bwMode="auto">
            <a:xfrm>
              <a:off x="1073" y="3394"/>
              <a:ext cx="1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15.38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90" name="Rectangle 58"/>
            <p:cNvSpPr>
              <a:spLocks noChangeArrowheads="1"/>
            </p:cNvSpPr>
            <p:nvPr/>
          </p:nvSpPr>
          <p:spPr bwMode="auto">
            <a:xfrm>
              <a:off x="1073" y="2917"/>
              <a:ext cx="1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15.42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91" name="Rectangle 59"/>
            <p:cNvSpPr>
              <a:spLocks noChangeArrowheads="1"/>
            </p:cNvSpPr>
            <p:nvPr/>
          </p:nvSpPr>
          <p:spPr bwMode="auto">
            <a:xfrm>
              <a:off x="1073" y="2405"/>
              <a:ext cx="1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15.46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92" name="Rectangle 60"/>
            <p:cNvSpPr>
              <a:spLocks noChangeArrowheads="1"/>
            </p:cNvSpPr>
            <p:nvPr/>
          </p:nvSpPr>
          <p:spPr bwMode="auto">
            <a:xfrm>
              <a:off x="1073" y="1893"/>
              <a:ext cx="1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15.50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893" name="Rectangle 61"/>
            <p:cNvSpPr>
              <a:spLocks noChangeArrowheads="1"/>
            </p:cNvSpPr>
            <p:nvPr/>
          </p:nvSpPr>
          <p:spPr bwMode="auto">
            <a:xfrm>
              <a:off x="1073" y="1381"/>
              <a:ext cx="19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200" b="1">
                  <a:solidFill>
                    <a:srgbClr val="000000"/>
                  </a:solidFill>
                  <a:cs typeface="Arial" charset="0"/>
                </a:rPr>
                <a:t>15.54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64576" name="Line 62"/>
            <p:cNvSpPr>
              <a:spLocks noChangeShapeType="1"/>
            </p:cNvSpPr>
            <p:nvPr/>
          </p:nvSpPr>
          <p:spPr bwMode="auto">
            <a:xfrm flipV="1">
              <a:off x="1378" y="3461"/>
              <a:ext cx="1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77" name="Line 63"/>
            <p:cNvSpPr>
              <a:spLocks noChangeShapeType="1"/>
            </p:cNvSpPr>
            <p:nvPr/>
          </p:nvSpPr>
          <p:spPr bwMode="auto">
            <a:xfrm flipV="1">
              <a:off x="2065" y="3461"/>
              <a:ext cx="1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78" name="Line 64"/>
            <p:cNvSpPr>
              <a:spLocks noChangeShapeType="1"/>
            </p:cNvSpPr>
            <p:nvPr/>
          </p:nvSpPr>
          <p:spPr bwMode="auto">
            <a:xfrm flipV="1">
              <a:off x="2753" y="3461"/>
              <a:ext cx="1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79" name="Line 65"/>
            <p:cNvSpPr>
              <a:spLocks noChangeShapeType="1"/>
            </p:cNvSpPr>
            <p:nvPr/>
          </p:nvSpPr>
          <p:spPr bwMode="auto">
            <a:xfrm flipV="1">
              <a:off x="3440" y="3461"/>
              <a:ext cx="1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0" name="Line 66"/>
            <p:cNvSpPr>
              <a:spLocks noChangeShapeType="1"/>
            </p:cNvSpPr>
            <p:nvPr/>
          </p:nvSpPr>
          <p:spPr bwMode="auto">
            <a:xfrm flipV="1">
              <a:off x="4128" y="3461"/>
              <a:ext cx="1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1" name="Line 67"/>
            <p:cNvSpPr>
              <a:spLocks noChangeShapeType="1"/>
            </p:cNvSpPr>
            <p:nvPr/>
          </p:nvSpPr>
          <p:spPr bwMode="auto">
            <a:xfrm flipV="1">
              <a:off x="4815" y="3461"/>
              <a:ext cx="1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2" name="Line 68"/>
            <p:cNvSpPr>
              <a:spLocks noChangeShapeType="1"/>
            </p:cNvSpPr>
            <p:nvPr/>
          </p:nvSpPr>
          <p:spPr bwMode="auto">
            <a:xfrm>
              <a:off x="1378" y="3480"/>
              <a:ext cx="1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3" name="Line 69"/>
            <p:cNvSpPr>
              <a:spLocks noChangeShapeType="1"/>
            </p:cNvSpPr>
            <p:nvPr/>
          </p:nvSpPr>
          <p:spPr bwMode="auto">
            <a:xfrm>
              <a:off x="1378" y="2968"/>
              <a:ext cx="1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4" name="Line 70"/>
            <p:cNvSpPr>
              <a:spLocks noChangeShapeType="1"/>
            </p:cNvSpPr>
            <p:nvPr/>
          </p:nvSpPr>
          <p:spPr bwMode="auto">
            <a:xfrm>
              <a:off x="1378" y="2456"/>
              <a:ext cx="1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5" name="Line 71"/>
            <p:cNvSpPr>
              <a:spLocks noChangeShapeType="1"/>
            </p:cNvSpPr>
            <p:nvPr/>
          </p:nvSpPr>
          <p:spPr bwMode="auto">
            <a:xfrm>
              <a:off x="1378" y="1944"/>
              <a:ext cx="1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6" name="Line 72"/>
            <p:cNvSpPr>
              <a:spLocks noChangeShapeType="1"/>
            </p:cNvSpPr>
            <p:nvPr/>
          </p:nvSpPr>
          <p:spPr bwMode="auto">
            <a:xfrm>
              <a:off x="1378" y="1432"/>
              <a:ext cx="1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7" name="Freeform 73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176" y="2293"/>
              <a:ext cx="98" cy="174"/>
            </a:xfrm>
            <a:custGeom>
              <a:avLst/>
              <a:gdLst>
                <a:gd name="T0" fmla="*/ 2 w 391"/>
                <a:gd name="T1" fmla="*/ 0 h 695"/>
                <a:gd name="T2" fmla="*/ 2 w 391"/>
                <a:gd name="T3" fmla="*/ 1 h 695"/>
                <a:gd name="T4" fmla="*/ 2 w 391"/>
                <a:gd name="T5" fmla="*/ 1 h 695"/>
                <a:gd name="T6" fmla="*/ 2 w 391"/>
                <a:gd name="T7" fmla="*/ 1 h 695"/>
                <a:gd name="T8" fmla="*/ 2 w 391"/>
                <a:gd name="T9" fmla="*/ 1 h 695"/>
                <a:gd name="T10" fmla="*/ 2 w 391"/>
                <a:gd name="T11" fmla="*/ 1 h 695"/>
                <a:gd name="T12" fmla="*/ 1 w 391"/>
                <a:gd name="T13" fmla="*/ 1 h 695"/>
                <a:gd name="T14" fmla="*/ 1 w 391"/>
                <a:gd name="T15" fmla="*/ 2 h 695"/>
                <a:gd name="T16" fmla="*/ 1 w 391"/>
                <a:gd name="T17" fmla="*/ 2 h 695"/>
                <a:gd name="T18" fmla="*/ 1 w 391"/>
                <a:gd name="T19" fmla="*/ 3 h 695"/>
                <a:gd name="T20" fmla="*/ 0 w 391"/>
                <a:gd name="T21" fmla="*/ 3 h 695"/>
                <a:gd name="T22" fmla="*/ 0 w 391"/>
                <a:gd name="T23" fmla="*/ 3 h 695"/>
                <a:gd name="T24" fmla="*/ 0 w 391"/>
                <a:gd name="T25" fmla="*/ 3 h 695"/>
                <a:gd name="T26" fmla="*/ 0 w 391"/>
                <a:gd name="T27" fmla="*/ 3 h 695"/>
                <a:gd name="T28" fmla="*/ 0 w 391"/>
                <a:gd name="T29" fmla="*/ 3 h 695"/>
                <a:gd name="T30" fmla="*/ 0 w 391"/>
                <a:gd name="T31" fmla="*/ 3 h 695"/>
                <a:gd name="T32" fmla="*/ 0 w 391"/>
                <a:gd name="T33" fmla="*/ 3 h 695"/>
                <a:gd name="T34" fmla="*/ 0 w 391"/>
                <a:gd name="T35" fmla="*/ 3 h 695"/>
                <a:gd name="T36" fmla="*/ 0 w 391"/>
                <a:gd name="T37" fmla="*/ 3 h 695"/>
                <a:gd name="T38" fmla="*/ 0 w 391"/>
                <a:gd name="T39" fmla="*/ 2 h 695"/>
                <a:gd name="T40" fmla="*/ 0 w 391"/>
                <a:gd name="T41" fmla="*/ 2 h 695"/>
                <a:gd name="T42" fmla="*/ 0 w 391"/>
                <a:gd name="T43" fmla="*/ 2 h 695"/>
                <a:gd name="T44" fmla="*/ 0 w 391"/>
                <a:gd name="T45" fmla="*/ 2 h 695"/>
                <a:gd name="T46" fmla="*/ 0 w 391"/>
                <a:gd name="T47" fmla="*/ 2 h 695"/>
                <a:gd name="T48" fmla="*/ 0 w 391"/>
                <a:gd name="T49" fmla="*/ 2 h 695"/>
                <a:gd name="T50" fmla="*/ 1 w 391"/>
                <a:gd name="T51" fmla="*/ 1 h 695"/>
                <a:gd name="T52" fmla="*/ 1 w 391"/>
                <a:gd name="T53" fmla="*/ 1 h 695"/>
                <a:gd name="T54" fmla="*/ 1 w 391"/>
                <a:gd name="T55" fmla="*/ 0 h 695"/>
                <a:gd name="T56" fmla="*/ 1 w 391"/>
                <a:gd name="T57" fmla="*/ 0 h 695"/>
                <a:gd name="T58" fmla="*/ 1 w 391"/>
                <a:gd name="T59" fmla="*/ 0 h 695"/>
                <a:gd name="T60" fmla="*/ 2 w 391"/>
                <a:gd name="T61" fmla="*/ 0 h 695"/>
                <a:gd name="T62" fmla="*/ 2 w 391"/>
                <a:gd name="T63" fmla="*/ 0 h 695"/>
                <a:gd name="T64" fmla="*/ 2 w 391"/>
                <a:gd name="T65" fmla="*/ 0 h 695"/>
                <a:gd name="T66" fmla="*/ 2 w 391"/>
                <a:gd name="T67" fmla="*/ 0 h 695"/>
                <a:gd name="T68" fmla="*/ 2 w 391"/>
                <a:gd name="T69" fmla="*/ 0 h 695"/>
                <a:gd name="T70" fmla="*/ 2 w 391"/>
                <a:gd name="T71" fmla="*/ 0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1"/>
                <a:gd name="T109" fmla="*/ 0 h 695"/>
                <a:gd name="T110" fmla="*/ 391 w 391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1" h="695">
                  <a:moveTo>
                    <a:pt x="391" y="68"/>
                  </a:moveTo>
                  <a:lnTo>
                    <a:pt x="389" y="80"/>
                  </a:lnTo>
                  <a:lnTo>
                    <a:pt x="388" y="94"/>
                  </a:lnTo>
                  <a:lnTo>
                    <a:pt x="387" y="108"/>
                  </a:lnTo>
                  <a:lnTo>
                    <a:pt x="386" y="122"/>
                  </a:lnTo>
                  <a:lnTo>
                    <a:pt x="383" y="137"/>
                  </a:lnTo>
                  <a:lnTo>
                    <a:pt x="379" y="154"/>
                  </a:lnTo>
                  <a:lnTo>
                    <a:pt x="374" y="171"/>
                  </a:lnTo>
                  <a:lnTo>
                    <a:pt x="368" y="191"/>
                  </a:lnTo>
                  <a:lnTo>
                    <a:pt x="363" y="210"/>
                  </a:lnTo>
                  <a:lnTo>
                    <a:pt x="357" y="231"/>
                  </a:lnTo>
                  <a:lnTo>
                    <a:pt x="349" y="254"/>
                  </a:lnTo>
                  <a:lnTo>
                    <a:pt x="339" y="279"/>
                  </a:lnTo>
                  <a:lnTo>
                    <a:pt x="329" y="305"/>
                  </a:lnTo>
                  <a:lnTo>
                    <a:pt x="316" y="334"/>
                  </a:lnTo>
                  <a:lnTo>
                    <a:pt x="301" y="366"/>
                  </a:lnTo>
                  <a:lnTo>
                    <a:pt x="283" y="404"/>
                  </a:lnTo>
                  <a:lnTo>
                    <a:pt x="258" y="453"/>
                  </a:lnTo>
                  <a:lnTo>
                    <a:pt x="193" y="554"/>
                  </a:lnTo>
                  <a:lnTo>
                    <a:pt x="129" y="636"/>
                  </a:lnTo>
                  <a:lnTo>
                    <a:pt x="104" y="659"/>
                  </a:lnTo>
                  <a:lnTo>
                    <a:pt x="85" y="674"/>
                  </a:lnTo>
                  <a:lnTo>
                    <a:pt x="71" y="684"/>
                  </a:lnTo>
                  <a:lnTo>
                    <a:pt x="59" y="691"/>
                  </a:lnTo>
                  <a:lnTo>
                    <a:pt x="48" y="694"/>
                  </a:lnTo>
                  <a:lnTo>
                    <a:pt x="39" y="695"/>
                  </a:lnTo>
                  <a:lnTo>
                    <a:pt x="31" y="695"/>
                  </a:lnTo>
                  <a:lnTo>
                    <a:pt x="25" y="692"/>
                  </a:lnTo>
                  <a:lnTo>
                    <a:pt x="19" y="690"/>
                  </a:lnTo>
                  <a:lnTo>
                    <a:pt x="14" y="686"/>
                  </a:lnTo>
                  <a:lnTo>
                    <a:pt x="10" y="680"/>
                  </a:lnTo>
                  <a:lnTo>
                    <a:pt x="8" y="674"/>
                  </a:lnTo>
                  <a:lnTo>
                    <a:pt x="5" y="666"/>
                  </a:lnTo>
                  <a:lnTo>
                    <a:pt x="2" y="657"/>
                  </a:lnTo>
                  <a:lnTo>
                    <a:pt x="1" y="647"/>
                  </a:lnTo>
                  <a:lnTo>
                    <a:pt x="0" y="638"/>
                  </a:lnTo>
                  <a:lnTo>
                    <a:pt x="0" y="626"/>
                  </a:lnTo>
                  <a:lnTo>
                    <a:pt x="1" y="615"/>
                  </a:lnTo>
                  <a:lnTo>
                    <a:pt x="1" y="601"/>
                  </a:lnTo>
                  <a:lnTo>
                    <a:pt x="4" y="588"/>
                  </a:lnTo>
                  <a:lnTo>
                    <a:pt x="5" y="574"/>
                  </a:lnTo>
                  <a:lnTo>
                    <a:pt x="8" y="558"/>
                  </a:lnTo>
                  <a:lnTo>
                    <a:pt x="11" y="541"/>
                  </a:lnTo>
                  <a:lnTo>
                    <a:pt x="17" y="524"/>
                  </a:lnTo>
                  <a:lnTo>
                    <a:pt x="21" y="505"/>
                  </a:lnTo>
                  <a:lnTo>
                    <a:pt x="27" y="486"/>
                  </a:lnTo>
                  <a:lnTo>
                    <a:pt x="34" y="463"/>
                  </a:lnTo>
                  <a:lnTo>
                    <a:pt x="42" y="442"/>
                  </a:lnTo>
                  <a:lnTo>
                    <a:pt x="51" y="417"/>
                  </a:lnTo>
                  <a:lnTo>
                    <a:pt x="62" y="391"/>
                  </a:lnTo>
                  <a:lnTo>
                    <a:pt x="75" y="362"/>
                  </a:lnTo>
                  <a:lnTo>
                    <a:pt x="89" y="329"/>
                  </a:lnTo>
                  <a:lnTo>
                    <a:pt x="108" y="292"/>
                  </a:lnTo>
                  <a:lnTo>
                    <a:pt x="134" y="243"/>
                  </a:lnTo>
                  <a:lnTo>
                    <a:pt x="197" y="141"/>
                  </a:lnTo>
                  <a:lnTo>
                    <a:pt x="262" y="60"/>
                  </a:lnTo>
                  <a:lnTo>
                    <a:pt x="287" y="35"/>
                  </a:lnTo>
                  <a:lnTo>
                    <a:pt x="305" y="21"/>
                  </a:lnTo>
                  <a:lnTo>
                    <a:pt x="320" y="10"/>
                  </a:lnTo>
                  <a:lnTo>
                    <a:pt x="333" y="5"/>
                  </a:lnTo>
                  <a:lnTo>
                    <a:pt x="342" y="1"/>
                  </a:lnTo>
                  <a:lnTo>
                    <a:pt x="351" y="1"/>
                  </a:lnTo>
                  <a:lnTo>
                    <a:pt x="359" y="0"/>
                  </a:lnTo>
                  <a:lnTo>
                    <a:pt x="366" y="2"/>
                  </a:lnTo>
                  <a:lnTo>
                    <a:pt x="371" y="5"/>
                  </a:lnTo>
                  <a:lnTo>
                    <a:pt x="376" y="10"/>
                  </a:lnTo>
                  <a:lnTo>
                    <a:pt x="380" y="15"/>
                  </a:lnTo>
                  <a:lnTo>
                    <a:pt x="384" y="22"/>
                  </a:lnTo>
                  <a:lnTo>
                    <a:pt x="386" y="30"/>
                  </a:lnTo>
                  <a:lnTo>
                    <a:pt x="388" y="39"/>
                  </a:lnTo>
                  <a:lnTo>
                    <a:pt x="389" y="47"/>
                  </a:lnTo>
                  <a:lnTo>
                    <a:pt x="391" y="58"/>
                  </a:lnTo>
                  <a:lnTo>
                    <a:pt x="391" y="68"/>
                  </a:lnTo>
                  <a:close/>
                </a:path>
              </a:pathLst>
            </a:custGeom>
            <a:solidFill>
              <a:srgbClr val="E8B4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8" name="Freeform 74"/>
            <p:cNvSpPr>
              <a:spLocks/>
            </p:cNvSpPr>
            <p:nvPr/>
          </p:nvSpPr>
          <p:spPr bwMode="auto">
            <a:xfrm>
              <a:off x="2518" y="2179"/>
              <a:ext cx="117" cy="173"/>
            </a:xfrm>
            <a:custGeom>
              <a:avLst/>
              <a:gdLst>
                <a:gd name="T0" fmla="*/ 2 w 472"/>
                <a:gd name="T1" fmla="*/ 0 h 690"/>
                <a:gd name="T2" fmla="*/ 2 w 472"/>
                <a:gd name="T3" fmla="*/ 0 h 690"/>
                <a:gd name="T4" fmla="*/ 2 w 472"/>
                <a:gd name="T5" fmla="*/ 1 h 690"/>
                <a:gd name="T6" fmla="*/ 2 w 472"/>
                <a:gd name="T7" fmla="*/ 1 h 690"/>
                <a:gd name="T8" fmla="*/ 2 w 472"/>
                <a:gd name="T9" fmla="*/ 1 h 690"/>
                <a:gd name="T10" fmla="*/ 2 w 472"/>
                <a:gd name="T11" fmla="*/ 1 h 690"/>
                <a:gd name="T12" fmla="*/ 2 w 472"/>
                <a:gd name="T13" fmla="*/ 1 h 690"/>
                <a:gd name="T14" fmla="*/ 2 w 472"/>
                <a:gd name="T15" fmla="*/ 1 h 690"/>
                <a:gd name="T16" fmla="*/ 1 w 472"/>
                <a:gd name="T17" fmla="*/ 2 h 690"/>
                <a:gd name="T18" fmla="*/ 1 w 472"/>
                <a:gd name="T19" fmla="*/ 2 h 690"/>
                <a:gd name="T20" fmla="*/ 1 w 472"/>
                <a:gd name="T21" fmla="*/ 3 h 690"/>
                <a:gd name="T22" fmla="*/ 0 w 472"/>
                <a:gd name="T23" fmla="*/ 3 h 690"/>
                <a:gd name="T24" fmla="*/ 0 w 472"/>
                <a:gd name="T25" fmla="*/ 3 h 690"/>
                <a:gd name="T26" fmla="*/ 0 w 472"/>
                <a:gd name="T27" fmla="*/ 3 h 690"/>
                <a:gd name="T28" fmla="*/ 0 w 472"/>
                <a:gd name="T29" fmla="*/ 3 h 690"/>
                <a:gd name="T30" fmla="*/ 0 w 472"/>
                <a:gd name="T31" fmla="*/ 3 h 690"/>
                <a:gd name="T32" fmla="*/ 0 w 472"/>
                <a:gd name="T33" fmla="*/ 3 h 690"/>
                <a:gd name="T34" fmla="*/ 0 w 472"/>
                <a:gd name="T35" fmla="*/ 3 h 690"/>
                <a:gd name="T36" fmla="*/ 0 w 472"/>
                <a:gd name="T37" fmla="*/ 3 h 690"/>
                <a:gd name="T38" fmla="*/ 0 w 472"/>
                <a:gd name="T39" fmla="*/ 3 h 690"/>
                <a:gd name="T40" fmla="*/ 0 w 472"/>
                <a:gd name="T41" fmla="*/ 3 h 690"/>
                <a:gd name="T42" fmla="*/ 0 w 472"/>
                <a:gd name="T43" fmla="*/ 2 h 690"/>
                <a:gd name="T44" fmla="*/ 0 w 472"/>
                <a:gd name="T45" fmla="*/ 2 h 690"/>
                <a:gd name="T46" fmla="*/ 0 w 472"/>
                <a:gd name="T47" fmla="*/ 2 h 690"/>
                <a:gd name="T48" fmla="*/ 0 w 472"/>
                <a:gd name="T49" fmla="*/ 2 h 690"/>
                <a:gd name="T50" fmla="*/ 0 w 472"/>
                <a:gd name="T51" fmla="*/ 2 h 690"/>
                <a:gd name="T52" fmla="*/ 0 w 472"/>
                <a:gd name="T53" fmla="*/ 1 h 690"/>
                <a:gd name="T54" fmla="*/ 1 w 472"/>
                <a:gd name="T55" fmla="*/ 1 h 690"/>
                <a:gd name="T56" fmla="*/ 1 w 472"/>
                <a:gd name="T57" fmla="*/ 0 h 690"/>
                <a:gd name="T58" fmla="*/ 1 w 472"/>
                <a:gd name="T59" fmla="*/ 0 h 690"/>
                <a:gd name="T60" fmla="*/ 1 w 472"/>
                <a:gd name="T61" fmla="*/ 0 h 690"/>
                <a:gd name="T62" fmla="*/ 1 w 472"/>
                <a:gd name="T63" fmla="*/ 0 h 690"/>
                <a:gd name="T64" fmla="*/ 1 w 472"/>
                <a:gd name="T65" fmla="*/ 0 h 690"/>
                <a:gd name="T66" fmla="*/ 1 w 472"/>
                <a:gd name="T67" fmla="*/ 0 h 690"/>
                <a:gd name="T68" fmla="*/ 2 w 472"/>
                <a:gd name="T69" fmla="*/ 0 h 690"/>
                <a:gd name="T70" fmla="*/ 2 w 472"/>
                <a:gd name="T71" fmla="*/ 0 h 6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2"/>
                <a:gd name="T109" fmla="*/ 0 h 690"/>
                <a:gd name="T110" fmla="*/ 472 w 472"/>
                <a:gd name="T111" fmla="*/ 690 h 6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2" h="690">
                  <a:moveTo>
                    <a:pt x="449" y="38"/>
                  </a:moveTo>
                  <a:lnTo>
                    <a:pt x="454" y="47"/>
                  </a:lnTo>
                  <a:lnTo>
                    <a:pt x="460" y="58"/>
                  </a:lnTo>
                  <a:lnTo>
                    <a:pt x="462" y="70"/>
                  </a:lnTo>
                  <a:lnTo>
                    <a:pt x="466" y="82"/>
                  </a:lnTo>
                  <a:lnTo>
                    <a:pt x="469" y="95"/>
                  </a:lnTo>
                  <a:lnTo>
                    <a:pt x="472" y="109"/>
                  </a:lnTo>
                  <a:lnTo>
                    <a:pt x="472" y="124"/>
                  </a:lnTo>
                  <a:lnTo>
                    <a:pt x="472" y="141"/>
                  </a:lnTo>
                  <a:lnTo>
                    <a:pt x="472" y="159"/>
                  </a:lnTo>
                  <a:lnTo>
                    <a:pt x="469" y="179"/>
                  </a:lnTo>
                  <a:lnTo>
                    <a:pt x="465" y="199"/>
                  </a:lnTo>
                  <a:lnTo>
                    <a:pt x="462" y="223"/>
                  </a:lnTo>
                  <a:lnTo>
                    <a:pt x="456" y="248"/>
                  </a:lnTo>
                  <a:lnTo>
                    <a:pt x="448" y="275"/>
                  </a:lnTo>
                  <a:lnTo>
                    <a:pt x="437" y="307"/>
                  </a:lnTo>
                  <a:lnTo>
                    <a:pt x="423" y="345"/>
                  </a:lnTo>
                  <a:lnTo>
                    <a:pt x="400" y="394"/>
                  </a:lnTo>
                  <a:lnTo>
                    <a:pt x="336" y="503"/>
                  </a:lnTo>
                  <a:lnTo>
                    <a:pt x="260" y="595"/>
                  </a:lnTo>
                  <a:lnTo>
                    <a:pt x="227" y="627"/>
                  </a:lnTo>
                  <a:lnTo>
                    <a:pt x="202" y="647"/>
                  </a:lnTo>
                  <a:lnTo>
                    <a:pt x="179" y="661"/>
                  </a:lnTo>
                  <a:lnTo>
                    <a:pt x="159" y="672"/>
                  </a:lnTo>
                  <a:lnTo>
                    <a:pt x="142" y="679"/>
                  </a:lnTo>
                  <a:lnTo>
                    <a:pt x="126" y="685"/>
                  </a:lnTo>
                  <a:lnTo>
                    <a:pt x="113" y="689"/>
                  </a:lnTo>
                  <a:lnTo>
                    <a:pt x="100" y="690"/>
                  </a:lnTo>
                  <a:lnTo>
                    <a:pt x="90" y="690"/>
                  </a:lnTo>
                  <a:lnTo>
                    <a:pt x="78" y="690"/>
                  </a:lnTo>
                  <a:lnTo>
                    <a:pt x="67" y="687"/>
                  </a:lnTo>
                  <a:lnTo>
                    <a:pt x="58" y="685"/>
                  </a:lnTo>
                  <a:lnTo>
                    <a:pt x="50" y="679"/>
                  </a:lnTo>
                  <a:lnTo>
                    <a:pt x="41" y="674"/>
                  </a:lnTo>
                  <a:lnTo>
                    <a:pt x="34" y="668"/>
                  </a:lnTo>
                  <a:lnTo>
                    <a:pt x="28" y="661"/>
                  </a:lnTo>
                  <a:lnTo>
                    <a:pt x="21" y="653"/>
                  </a:lnTo>
                  <a:lnTo>
                    <a:pt x="17" y="643"/>
                  </a:lnTo>
                  <a:lnTo>
                    <a:pt x="12" y="632"/>
                  </a:lnTo>
                  <a:lnTo>
                    <a:pt x="8" y="622"/>
                  </a:lnTo>
                  <a:lnTo>
                    <a:pt x="4" y="610"/>
                  </a:lnTo>
                  <a:lnTo>
                    <a:pt x="3" y="597"/>
                  </a:lnTo>
                  <a:lnTo>
                    <a:pt x="0" y="582"/>
                  </a:lnTo>
                  <a:lnTo>
                    <a:pt x="0" y="566"/>
                  </a:lnTo>
                  <a:lnTo>
                    <a:pt x="0" y="549"/>
                  </a:lnTo>
                  <a:lnTo>
                    <a:pt x="1" y="532"/>
                  </a:lnTo>
                  <a:lnTo>
                    <a:pt x="3" y="512"/>
                  </a:lnTo>
                  <a:lnTo>
                    <a:pt x="5" y="491"/>
                  </a:lnTo>
                  <a:lnTo>
                    <a:pt x="9" y="469"/>
                  </a:lnTo>
                  <a:lnTo>
                    <a:pt x="16" y="444"/>
                  </a:lnTo>
                  <a:lnTo>
                    <a:pt x="24" y="415"/>
                  </a:lnTo>
                  <a:lnTo>
                    <a:pt x="34" y="383"/>
                  </a:lnTo>
                  <a:lnTo>
                    <a:pt x="49" y="346"/>
                  </a:lnTo>
                  <a:lnTo>
                    <a:pt x="71" y="296"/>
                  </a:lnTo>
                  <a:lnTo>
                    <a:pt x="136" y="188"/>
                  </a:lnTo>
                  <a:lnTo>
                    <a:pt x="212" y="95"/>
                  </a:lnTo>
                  <a:lnTo>
                    <a:pt x="245" y="65"/>
                  </a:lnTo>
                  <a:lnTo>
                    <a:pt x="271" y="45"/>
                  </a:lnTo>
                  <a:lnTo>
                    <a:pt x="292" y="29"/>
                  </a:lnTo>
                  <a:lnTo>
                    <a:pt x="312" y="18"/>
                  </a:lnTo>
                  <a:lnTo>
                    <a:pt x="329" y="12"/>
                  </a:lnTo>
                  <a:lnTo>
                    <a:pt x="344" y="7"/>
                  </a:lnTo>
                  <a:lnTo>
                    <a:pt x="358" y="3"/>
                  </a:lnTo>
                  <a:lnTo>
                    <a:pt x="371" y="0"/>
                  </a:lnTo>
                  <a:lnTo>
                    <a:pt x="383" y="0"/>
                  </a:lnTo>
                  <a:lnTo>
                    <a:pt x="395" y="1"/>
                  </a:lnTo>
                  <a:lnTo>
                    <a:pt x="404" y="3"/>
                  </a:lnTo>
                  <a:lnTo>
                    <a:pt x="414" y="7"/>
                  </a:lnTo>
                  <a:lnTo>
                    <a:pt x="421" y="12"/>
                  </a:lnTo>
                  <a:lnTo>
                    <a:pt x="431" y="17"/>
                  </a:lnTo>
                  <a:lnTo>
                    <a:pt x="437" y="22"/>
                  </a:lnTo>
                  <a:lnTo>
                    <a:pt x="444" y="30"/>
                  </a:lnTo>
                  <a:lnTo>
                    <a:pt x="449" y="38"/>
                  </a:lnTo>
                  <a:close/>
                </a:path>
              </a:pathLst>
            </a:custGeom>
            <a:solidFill>
              <a:srgbClr val="FFBB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89" name="Freeform 75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2602" y="1870"/>
              <a:ext cx="1015" cy="463"/>
            </a:xfrm>
            <a:custGeom>
              <a:avLst/>
              <a:gdLst>
                <a:gd name="T0" fmla="*/ 2 w 4059"/>
                <a:gd name="T1" fmla="*/ 4 h 1853"/>
                <a:gd name="T2" fmla="*/ 15 w 4059"/>
                <a:gd name="T3" fmla="*/ 0 h 1853"/>
                <a:gd name="T4" fmla="*/ 16 w 4059"/>
                <a:gd name="T5" fmla="*/ 2 h 1853"/>
                <a:gd name="T6" fmla="*/ 0 w 4059"/>
                <a:gd name="T7" fmla="*/ 7 h 1853"/>
                <a:gd name="T8" fmla="*/ 2 w 4059"/>
                <a:gd name="T9" fmla="*/ 4 h 18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9"/>
                <a:gd name="T16" fmla="*/ 0 h 1853"/>
                <a:gd name="T17" fmla="*/ 4059 w 4059"/>
                <a:gd name="T18" fmla="*/ 1853 h 18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9" h="1853">
                  <a:moveTo>
                    <a:pt x="362" y="1122"/>
                  </a:moveTo>
                  <a:lnTo>
                    <a:pt x="3855" y="0"/>
                  </a:lnTo>
                  <a:lnTo>
                    <a:pt x="4059" y="563"/>
                  </a:lnTo>
                  <a:lnTo>
                    <a:pt x="0" y="1853"/>
                  </a:lnTo>
                  <a:lnTo>
                    <a:pt x="362" y="1122"/>
                  </a:lnTo>
                  <a:close/>
                </a:path>
              </a:pathLst>
            </a:custGeom>
            <a:solidFill>
              <a:srgbClr val="FFF2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0" name="Freeform 76"/>
            <p:cNvSpPr>
              <a:spLocks/>
            </p:cNvSpPr>
            <p:nvPr/>
          </p:nvSpPr>
          <p:spPr bwMode="auto">
            <a:xfrm>
              <a:off x="3295" y="1930"/>
              <a:ext cx="118" cy="172"/>
            </a:xfrm>
            <a:custGeom>
              <a:avLst/>
              <a:gdLst>
                <a:gd name="T0" fmla="*/ 2 w 473"/>
                <a:gd name="T1" fmla="*/ 0 h 690"/>
                <a:gd name="T2" fmla="*/ 2 w 473"/>
                <a:gd name="T3" fmla="*/ 0 h 690"/>
                <a:gd name="T4" fmla="*/ 2 w 473"/>
                <a:gd name="T5" fmla="*/ 0 h 690"/>
                <a:gd name="T6" fmla="*/ 2 w 473"/>
                <a:gd name="T7" fmla="*/ 0 h 690"/>
                <a:gd name="T8" fmla="*/ 2 w 473"/>
                <a:gd name="T9" fmla="*/ 0 h 690"/>
                <a:gd name="T10" fmla="*/ 2 w 473"/>
                <a:gd name="T11" fmla="*/ 1 h 690"/>
                <a:gd name="T12" fmla="*/ 2 w 473"/>
                <a:gd name="T13" fmla="*/ 1 h 690"/>
                <a:gd name="T14" fmla="*/ 2 w 473"/>
                <a:gd name="T15" fmla="*/ 1 h 690"/>
                <a:gd name="T16" fmla="*/ 1 w 473"/>
                <a:gd name="T17" fmla="*/ 1 h 690"/>
                <a:gd name="T18" fmla="*/ 1 w 473"/>
                <a:gd name="T19" fmla="*/ 2 h 690"/>
                <a:gd name="T20" fmla="*/ 1 w 473"/>
                <a:gd name="T21" fmla="*/ 2 h 690"/>
                <a:gd name="T22" fmla="*/ 0 w 473"/>
                <a:gd name="T23" fmla="*/ 2 h 690"/>
                <a:gd name="T24" fmla="*/ 0 w 473"/>
                <a:gd name="T25" fmla="*/ 3 h 690"/>
                <a:gd name="T26" fmla="*/ 0 w 473"/>
                <a:gd name="T27" fmla="*/ 3 h 690"/>
                <a:gd name="T28" fmla="*/ 0 w 473"/>
                <a:gd name="T29" fmla="*/ 3 h 690"/>
                <a:gd name="T30" fmla="*/ 0 w 473"/>
                <a:gd name="T31" fmla="*/ 2 h 690"/>
                <a:gd name="T32" fmla="*/ 0 w 473"/>
                <a:gd name="T33" fmla="*/ 2 h 690"/>
                <a:gd name="T34" fmla="*/ 0 w 473"/>
                <a:gd name="T35" fmla="*/ 2 h 690"/>
                <a:gd name="T36" fmla="*/ 0 w 473"/>
                <a:gd name="T37" fmla="*/ 2 h 690"/>
                <a:gd name="T38" fmla="*/ 0 w 473"/>
                <a:gd name="T39" fmla="*/ 2 h 690"/>
                <a:gd name="T40" fmla="*/ 0 w 473"/>
                <a:gd name="T41" fmla="*/ 2 h 690"/>
                <a:gd name="T42" fmla="*/ 0 w 473"/>
                <a:gd name="T43" fmla="*/ 2 h 690"/>
                <a:gd name="T44" fmla="*/ 0 w 473"/>
                <a:gd name="T45" fmla="*/ 2 h 690"/>
                <a:gd name="T46" fmla="*/ 0 w 473"/>
                <a:gd name="T47" fmla="*/ 2 h 690"/>
                <a:gd name="T48" fmla="*/ 0 w 473"/>
                <a:gd name="T49" fmla="*/ 2 h 690"/>
                <a:gd name="T50" fmla="*/ 0 w 473"/>
                <a:gd name="T51" fmla="*/ 1 h 690"/>
                <a:gd name="T52" fmla="*/ 0 w 473"/>
                <a:gd name="T53" fmla="*/ 1 h 690"/>
                <a:gd name="T54" fmla="*/ 1 w 473"/>
                <a:gd name="T55" fmla="*/ 0 h 690"/>
                <a:gd name="T56" fmla="*/ 1 w 473"/>
                <a:gd name="T57" fmla="*/ 0 h 690"/>
                <a:gd name="T58" fmla="*/ 1 w 473"/>
                <a:gd name="T59" fmla="*/ 0 h 690"/>
                <a:gd name="T60" fmla="*/ 1 w 473"/>
                <a:gd name="T61" fmla="*/ 0 h 690"/>
                <a:gd name="T62" fmla="*/ 1 w 473"/>
                <a:gd name="T63" fmla="*/ 0 h 690"/>
                <a:gd name="T64" fmla="*/ 1 w 473"/>
                <a:gd name="T65" fmla="*/ 0 h 690"/>
                <a:gd name="T66" fmla="*/ 1 w 473"/>
                <a:gd name="T67" fmla="*/ 0 h 690"/>
                <a:gd name="T68" fmla="*/ 2 w 473"/>
                <a:gd name="T69" fmla="*/ 0 h 690"/>
                <a:gd name="T70" fmla="*/ 2 w 473"/>
                <a:gd name="T71" fmla="*/ 0 h 6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3"/>
                <a:gd name="T109" fmla="*/ 0 h 690"/>
                <a:gd name="T110" fmla="*/ 473 w 473"/>
                <a:gd name="T111" fmla="*/ 690 h 6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3" h="690">
                  <a:moveTo>
                    <a:pt x="451" y="38"/>
                  </a:moveTo>
                  <a:lnTo>
                    <a:pt x="456" y="47"/>
                  </a:lnTo>
                  <a:lnTo>
                    <a:pt x="460" y="58"/>
                  </a:lnTo>
                  <a:lnTo>
                    <a:pt x="464" y="68"/>
                  </a:lnTo>
                  <a:lnTo>
                    <a:pt x="468" y="80"/>
                  </a:lnTo>
                  <a:lnTo>
                    <a:pt x="470" y="93"/>
                  </a:lnTo>
                  <a:lnTo>
                    <a:pt x="472" y="108"/>
                  </a:lnTo>
                  <a:lnTo>
                    <a:pt x="472" y="124"/>
                  </a:lnTo>
                  <a:lnTo>
                    <a:pt x="473" y="141"/>
                  </a:lnTo>
                  <a:lnTo>
                    <a:pt x="472" y="158"/>
                  </a:lnTo>
                  <a:lnTo>
                    <a:pt x="470" y="178"/>
                  </a:lnTo>
                  <a:lnTo>
                    <a:pt x="466" y="199"/>
                  </a:lnTo>
                  <a:lnTo>
                    <a:pt x="462" y="221"/>
                  </a:lnTo>
                  <a:lnTo>
                    <a:pt x="457" y="248"/>
                  </a:lnTo>
                  <a:lnTo>
                    <a:pt x="449" y="275"/>
                  </a:lnTo>
                  <a:lnTo>
                    <a:pt x="439" y="307"/>
                  </a:lnTo>
                  <a:lnTo>
                    <a:pt x="424" y="344"/>
                  </a:lnTo>
                  <a:lnTo>
                    <a:pt x="402" y="394"/>
                  </a:lnTo>
                  <a:lnTo>
                    <a:pt x="337" y="502"/>
                  </a:lnTo>
                  <a:lnTo>
                    <a:pt x="261" y="595"/>
                  </a:lnTo>
                  <a:lnTo>
                    <a:pt x="227" y="625"/>
                  </a:lnTo>
                  <a:lnTo>
                    <a:pt x="202" y="645"/>
                  </a:lnTo>
                  <a:lnTo>
                    <a:pt x="179" y="661"/>
                  </a:lnTo>
                  <a:lnTo>
                    <a:pt x="161" y="672"/>
                  </a:lnTo>
                  <a:lnTo>
                    <a:pt x="144" y="678"/>
                  </a:lnTo>
                  <a:lnTo>
                    <a:pt x="128" y="685"/>
                  </a:lnTo>
                  <a:lnTo>
                    <a:pt x="115" y="687"/>
                  </a:lnTo>
                  <a:lnTo>
                    <a:pt x="102" y="690"/>
                  </a:lnTo>
                  <a:lnTo>
                    <a:pt x="90" y="690"/>
                  </a:lnTo>
                  <a:lnTo>
                    <a:pt x="79" y="689"/>
                  </a:lnTo>
                  <a:lnTo>
                    <a:pt x="69" y="687"/>
                  </a:lnTo>
                  <a:lnTo>
                    <a:pt x="59" y="683"/>
                  </a:lnTo>
                  <a:lnTo>
                    <a:pt x="50" y="679"/>
                  </a:lnTo>
                  <a:lnTo>
                    <a:pt x="42" y="673"/>
                  </a:lnTo>
                  <a:lnTo>
                    <a:pt x="36" y="668"/>
                  </a:lnTo>
                  <a:lnTo>
                    <a:pt x="28" y="660"/>
                  </a:lnTo>
                  <a:lnTo>
                    <a:pt x="23" y="652"/>
                  </a:lnTo>
                  <a:lnTo>
                    <a:pt x="17" y="643"/>
                  </a:lnTo>
                  <a:lnTo>
                    <a:pt x="13" y="632"/>
                  </a:lnTo>
                  <a:lnTo>
                    <a:pt x="9" y="621"/>
                  </a:lnTo>
                  <a:lnTo>
                    <a:pt x="5" y="610"/>
                  </a:lnTo>
                  <a:lnTo>
                    <a:pt x="3" y="596"/>
                  </a:lnTo>
                  <a:lnTo>
                    <a:pt x="1" y="582"/>
                  </a:lnTo>
                  <a:lnTo>
                    <a:pt x="1" y="566"/>
                  </a:lnTo>
                  <a:lnTo>
                    <a:pt x="0" y="549"/>
                  </a:lnTo>
                  <a:lnTo>
                    <a:pt x="1" y="531"/>
                  </a:lnTo>
                  <a:lnTo>
                    <a:pt x="4" y="511"/>
                  </a:lnTo>
                  <a:lnTo>
                    <a:pt x="7" y="491"/>
                  </a:lnTo>
                  <a:lnTo>
                    <a:pt x="11" y="467"/>
                  </a:lnTo>
                  <a:lnTo>
                    <a:pt x="16" y="442"/>
                  </a:lnTo>
                  <a:lnTo>
                    <a:pt x="24" y="415"/>
                  </a:lnTo>
                  <a:lnTo>
                    <a:pt x="36" y="383"/>
                  </a:lnTo>
                  <a:lnTo>
                    <a:pt x="50" y="345"/>
                  </a:lnTo>
                  <a:lnTo>
                    <a:pt x="73" y="296"/>
                  </a:lnTo>
                  <a:lnTo>
                    <a:pt x="137" y="187"/>
                  </a:lnTo>
                  <a:lnTo>
                    <a:pt x="214" y="95"/>
                  </a:lnTo>
                  <a:lnTo>
                    <a:pt x="246" y="63"/>
                  </a:lnTo>
                  <a:lnTo>
                    <a:pt x="273" y="43"/>
                  </a:lnTo>
                  <a:lnTo>
                    <a:pt x="294" y="29"/>
                  </a:lnTo>
                  <a:lnTo>
                    <a:pt x="314" y="18"/>
                  </a:lnTo>
                  <a:lnTo>
                    <a:pt x="329" y="10"/>
                  </a:lnTo>
                  <a:lnTo>
                    <a:pt x="345" y="5"/>
                  </a:lnTo>
                  <a:lnTo>
                    <a:pt x="360" y="1"/>
                  </a:lnTo>
                  <a:lnTo>
                    <a:pt x="372" y="0"/>
                  </a:lnTo>
                  <a:lnTo>
                    <a:pt x="385" y="0"/>
                  </a:lnTo>
                  <a:lnTo>
                    <a:pt x="395" y="0"/>
                  </a:lnTo>
                  <a:lnTo>
                    <a:pt x="406" y="3"/>
                  </a:lnTo>
                  <a:lnTo>
                    <a:pt x="415" y="7"/>
                  </a:lnTo>
                  <a:lnTo>
                    <a:pt x="423" y="10"/>
                  </a:lnTo>
                  <a:lnTo>
                    <a:pt x="431" y="16"/>
                  </a:lnTo>
                  <a:lnTo>
                    <a:pt x="437" y="22"/>
                  </a:lnTo>
                  <a:lnTo>
                    <a:pt x="445" y="29"/>
                  </a:lnTo>
                  <a:lnTo>
                    <a:pt x="451" y="38"/>
                  </a:lnTo>
                  <a:close/>
                </a:path>
              </a:pathLst>
            </a:custGeom>
            <a:solidFill>
              <a:srgbClr val="FFC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1" name="Freeform 77"/>
            <p:cNvSpPr>
              <a:spLocks/>
            </p:cNvSpPr>
            <p:nvPr/>
          </p:nvSpPr>
          <p:spPr bwMode="auto">
            <a:xfrm>
              <a:off x="3663" y="1502"/>
              <a:ext cx="1082" cy="493"/>
            </a:xfrm>
            <a:custGeom>
              <a:avLst/>
              <a:gdLst>
                <a:gd name="T0" fmla="*/ 1 w 4330"/>
                <a:gd name="T1" fmla="*/ 5 h 1974"/>
                <a:gd name="T2" fmla="*/ 17 w 4330"/>
                <a:gd name="T3" fmla="*/ 0 h 1974"/>
                <a:gd name="T4" fmla="*/ 16 w 4330"/>
                <a:gd name="T5" fmla="*/ 2 h 1974"/>
                <a:gd name="T6" fmla="*/ 0 w 4330"/>
                <a:gd name="T7" fmla="*/ 8 h 1974"/>
                <a:gd name="T8" fmla="*/ 1 w 4330"/>
                <a:gd name="T9" fmla="*/ 5 h 1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0"/>
                <a:gd name="T16" fmla="*/ 0 h 1974"/>
                <a:gd name="T17" fmla="*/ 4330 w 4330"/>
                <a:gd name="T18" fmla="*/ 1974 h 19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0" h="1974">
                  <a:moveTo>
                    <a:pt x="355" y="1238"/>
                  </a:moveTo>
                  <a:lnTo>
                    <a:pt x="4330" y="0"/>
                  </a:lnTo>
                  <a:lnTo>
                    <a:pt x="4122" y="681"/>
                  </a:lnTo>
                  <a:lnTo>
                    <a:pt x="0" y="1974"/>
                  </a:lnTo>
                  <a:lnTo>
                    <a:pt x="355" y="1238"/>
                  </a:lnTo>
                  <a:close/>
                </a:path>
              </a:pathLst>
            </a:custGeom>
            <a:solidFill>
              <a:srgbClr val="CB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2" name="Freeform 78"/>
            <p:cNvSpPr>
              <a:spLocks/>
            </p:cNvSpPr>
            <p:nvPr/>
          </p:nvSpPr>
          <p:spPr bwMode="auto">
            <a:xfrm>
              <a:off x="3511" y="1867"/>
              <a:ext cx="158" cy="148"/>
            </a:xfrm>
            <a:custGeom>
              <a:avLst/>
              <a:gdLst>
                <a:gd name="T0" fmla="*/ 2 w 631"/>
                <a:gd name="T1" fmla="*/ 0 h 594"/>
                <a:gd name="T2" fmla="*/ 2 w 631"/>
                <a:gd name="T3" fmla="*/ 0 h 594"/>
                <a:gd name="T4" fmla="*/ 2 w 631"/>
                <a:gd name="T5" fmla="*/ 0 h 594"/>
                <a:gd name="T6" fmla="*/ 2 w 631"/>
                <a:gd name="T7" fmla="*/ 0 h 594"/>
                <a:gd name="T8" fmla="*/ 2 w 631"/>
                <a:gd name="T9" fmla="*/ 0 h 594"/>
                <a:gd name="T10" fmla="*/ 2 w 631"/>
                <a:gd name="T11" fmla="*/ 0 h 594"/>
                <a:gd name="T12" fmla="*/ 2 w 631"/>
                <a:gd name="T13" fmla="*/ 0 h 594"/>
                <a:gd name="T14" fmla="*/ 3 w 631"/>
                <a:gd name="T15" fmla="*/ 0 h 594"/>
                <a:gd name="T16" fmla="*/ 3 w 631"/>
                <a:gd name="T17" fmla="*/ 1 h 594"/>
                <a:gd name="T18" fmla="*/ 3 w 631"/>
                <a:gd name="T19" fmla="*/ 2 h 594"/>
                <a:gd name="T20" fmla="*/ 2 w 631"/>
                <a:gd name="T21" fmla="*/ 2 h 594"/>
                <a:gd name="T22" fmla="*/ 2 w 631"/>
                <a:gd name="T23" fmla="*/ 2 h 594"/>
                <a:gd name="T24" fmla="*/ 2 w 631"/>
                <a:gd name="T25" fmla="*/ 2 h 594"/>
                <a:gd name="T26" fmla="*/ 2 w 631"/>
                <a:gd name="T27" fmla="*/ 2 h 594"/>
                <a:gd name="T28" fmla="*/ 2 w 631"/>
                <a:gd name="T29" fmla="*/ 2 h 594"/>
                <a:gd name="T30" fmla="*/ 2 w 631"/>
                <a:gd name="T31" fmla="*/ 2 h 594"/>
                <a:gd name="T32" fmla="*/ 1 w 631"/>
                <a:gd name="T33" fmla="*/ 2 h 594"/>
                <a:gd name="T34" fmla="*/ 1 w 631"/>
                <a:gd name="T35" fmla="*/ 2 h 594"/>
                <a:gd name="T36" fmla="*/ 1 w 631"/>
                <a:gd name="T37" fmla="*/ 2 h 594"/>
                <a:gd name="T38" fmla="*/ 1 w 631"/>
                <a:gd name="T39" fmla="*/ 2 h 594"/>
                <a:gd name="T40" fmla="*/ 1 w 631"/>
                <a:gd name="T41" fmla="*/ 2 h 594"/>
                <a:gd name="T42" fmla="*/ 1 w 631"/>
                <a:gd name="T43" fmla="*/ 2 h 594"/>
                <a:gd name="T44" fmla="*/ 1 w 631"/>
                <a:gd name="T45" fmla="*/ 2 h 594"/>
                <a:gd name="T46" fmla="*/ 1 w 631"/>
                <a:gd name="T47" fmla="*/ 2 h 594"/>
                <a:gd name="T48" fmla="*/ 0 w 631"/>
                <a:gd name="T49" fmla="*/ 2 h 594"/>
                <a:gd name="T50" fmla="*/ 0 w 631"/>
                <a:gd name="T51" fmla="*/ 2 h 594"/>
                <a:gd name="T52" fmla="*/ 0 w 631"/>
                <a:gd name="T53" fmla="*/ 1 h 594"/>
                <a:gd name="T54" fmla="*/ 0 w 631"/>
                <a:gd name="T55" fmla="*/ 0 h 594"/>
                <a:gd name="T56" fmla="*/ 0 w 631"/>
                <a:gd name="T57" fmla="*/ 0 h 594"/>
                <a:gd name="T58" fmla="*/ 1 w 631"/>
                <a:gd name="T59" fmla="*/ 0 h 594"/>
                <a:gd name="T60" fmla="*/ 1 w 631"/>
                <a:gd name="T61" fmla="*/ 0 h 594"/>
                <a:gd name="T62" fmla="*/ 1 w 631"/>
                <a:gd name="T63" fmla="*/ 0 h 594"/>
                <a:gd name="T64" fmla="*/ 1 w 631"/>
                <a:gd name="T65" fmla="*/ 0 h 594"/>
                <a:gd name="T66" fmla="*/ 1 w 631"/>
                <a:gd name="T67" fmla="*/ 0 h 594"/>
                <a:gd name="T68" fmla="*/ 1 w 631"/>
                <a:gd name="T69" fmla="*/ 0 h 594"/>
                <a:gd name="T70" fmla="*/ 2 w 631"/>
                <a:gd name="T71" fmla="*/ 0 h 5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94"/>
                <a:gd name="T110" fmla="*/ 631 w 631"/>
                <a:gd name="T111" fmla="*/ 594 h 5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94">
                  <a:moveTo>
                    <a:pt x="363" y="3"/>
                  </a:moveTo>
                  <a:lnTo>
                    <a:pt x="380" y="5"/>
                  </a:lnTo>
                  <a:lnTo>
                    <a:pt x="397" y="8"/>
                  </a:lnTo>
                  <a:lnTo>
                    <a:pt x="414" y="13"/>
                  </a:lnTo>
                  <a:lnTo>
                    <a:pt x="431" y="17"/>
                  </a:lnTo>
                  <a:lnTo>
                    <a:pt x="448" y="24"/>
                  </a:lnTo>
                  <a:lnTo>
                    <a:pt x="465" y="32"/>
                  </a:lnTo>
                  <a:lnTo>
                    <a:pt x="481" y="40"/>
                  </a:lnTo>
                  <a:lnTo>
                    <a:pt x="498" y="50"/>
                  </a:lnTo>
                  <a:lnTo>
                    <a:pt x="515" y="61"/>
                  </a:lnTo>
                  <a:lnTo>
                    <a:pt x="531" y="73"/>
                  </a:lnTo>
                  <a:lnTo>
                    <a:pt x="546" y="87"/>
                  </a:lnTo>
                  <a:lnTo>
                    <a:pt x="561" y="102"/>
                  </a:lnTo>
                  <a:lnTo>
                    <a:pt x="576" y="120"/>
                  </a:lnTo>
                  <a:lnTo>
                    <a:pt x="590" y="141"/>
                  </a:lnTo>
                  <a:lnTo>
                    <a:pt x="605" y="165"/>
                  </a:lnTo>
                  <a:lnTo>
                    <a:pt x="618" y="195"/>
                  </a:lnTo>
                  <a:lnTo>
                    <a:pt x="630" y="235"/>
                  </a:lnTo>
                  <a:lnTo>
                    <a:pt x="631" y="333"/>
                  </a:lnTo>
                  <a:lnTo>
                    <a:pt x="598" y="428"/>
                  </a:lnTo>
                  <a:lnTo>
                    <a:pt x="575" y="465"/>
                  </a:lnTo>
                  <a:lnTo>
                    <a:pt x="554" y="490"/>
                  </a:lnTo>
                  <a:lnTo>
                    <a:pt x="533" y="511"/>
                  </a:lnTo>
                  <a:lnTo>
                    <a:pt x="511" y="527"/>
                  </a:lnTo>
                  <a:lnTo>
                    <a:pt x="492" y="541"/>
                  </a:lnTo>
                  <a:lnTo>
                    <a:pt x="471" y="553"/>
                  </a:lnTo>
                  <a:lnTo>
                    <a:pt x="453" y="562"/>
                  </a:lnTo>
                  <a:lnTo>
                    <a:pt x="434" y="572"/>
                  </a:lnTo>
                  <a:lnTo>
                    <a:pt x="415" y="577"/>
                  </a:lnTo>
                  <a:lnTo>
                    <a:pt x="396" y="583"/>
                  </a:lnTo>
                  <a:lnTo>
                    <a:pt x="377" y="587"/>
                  </a:lnTo>
                  <a:lnTo>
                    <a:pt x="360" y="590"/>
                  </a:lnTo>
                  <a:lnTo>
                    <a:pt x="340" y="593"/>
                  </a:lnTo>
                  <a:lnTo>
                    <a:pt x="322" y="594"/>
                  </a:lnTo>
                  <a:lnTo>
                    <a:pt x="305" y="594"/>
                  </a:lnTo>
                  <a:lnTo>
                    <a:pt x="286" y="594"/>
                  </a:lnTo>
                  <a:lnTo>
                    <a:pt x="269" y="593"/>
                  </a:lnTo>
                  <a:lnTo>
                    <a:pt x="252" y="589"/>
                  </a:lnTo>
                  <a:lnTo>
                    <a:pt x="234" y="586"/>
                  </a:lnTo>
                  <a:lnTo>
                    <a:pt x="218" y="582"/>
                  </a:lnTo>
                  <a:lnTo>
                    <a:pt x="199" y="577"/>
                  </a:lnTo>
                  <a:lnTo>
                    <a:pt x="184" y="570"/>
                  </a:lnTo>
                  <a:lnTo>
                    <a:pt x="166" y="562"/>
                  </a:lnTo>
                  <a:lnTo>
                    <a:pt x="151" y="554"/>
                  </a:lnTo>
                  <a:lnTo>
                    <a:pt x="133" y="544"/>
                  </a:lnTo>
                  <a:lnTo>
                    <a:pt x="118" y="533"/>
                  </a:lnTo>
                  <a:lnTo>
                    <a:pt x="102" y="522"/>
                  </a:lnTo>
                  <a:lnTo>
                    <a:pt x="86" y="507"/>
                  </a:lnTo>
                  <a:lnTo>
                    <a:pt x="70" y="493"/>
                  </a:lnTo>
                  <a:lnTo>
                    <a:pt x="54" y="474"/>
                  </a:lnTo>
                  <a:lnTo>
                    <a:pt x="40" y="453"/>
                  </a:lnTo>
                  <a:lnTo>
                    <a:pt x="28" y="429"/>
                  </a:lnTo>
                  <a:lnTo>
                    <a:pt x="15" y="399"/>
                  </a:lnTo>
                  <a:lnTo>
                    <a:pt x="3" y="358"/>
                  </a:lnTo>
                  <a:lnTo>
                    <a:pt x="0" y="261"/>
                  </a:lnTo>
                  <a:lnTo>
                    <a:pt x="33" y="165"/>
                  </a:lnTo>
                  <a:lnTo>
                    <a:pt x="57" y="129"/>
                  </a:lnTo>
                  <a:lnTo>
                    <a:pt x="79" y="103"/>
                  </a:lnTo>
                  <a:lnTo>
                    <a:pt x="99" y="83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60" y="41"/>
                  </a:lnTo>
                  <a:lnTo>
                    <a:pt x="180" y="30"/>
                  </a:lnTo>
                  <a:lnTo>
                    <a:pt x="198" y="24"/>
                  </a:lnTo>
                  <a:lnTo>
                    <a:pt x="218" y="16"/>
                  </a:lnTo>
                  <a:lnTo>
                    <a:pt x="236" y="11"/>
                  </a:lnTo>
                  <a:lnTo>
                    <a:pt x="256" y="7"/>
                  </a:lnTo>
                  <a:lnTo>
                    <a:pt x="273" y="4"/>
                  </a:lnTo>
                  <a:lnTo>
                    <a:pt x="291" y="1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44" y="0"/>
                  </a:lnTo>
                  <a:lnTo>
                    <a:pt x="363" y="3"/>
                  </a:lnTo>
                  <a:close/>
                </a:path>
              </a:pathLst>
            </a:custGeom>
            <a:solidFill>
              <a:srgbClr val="FFF2B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3" name="Freeform 79"/>
            <p:cNvSpPr>
              <a:spLocks/>
            </p:cNvSpPr>
            <p:nvPr/>
          </p:nvSpPr>
          <p:spPr bwMode="auto">
            <a:xfrm>
              <a:off x="4655" y="1502"/>
              <a:ext cx="118" cy="173"/>
            </a:xfrm>
            <a:custGeom>
              <a:avLst/>
              <a:gdLst>
                <a:gd name="T0" fmla="*/ 2 w 472"/>
                <a:gd name="T1" fmla="*/ 0 h 690"/>
                <a:gd name="T2" fmla="*/ 2 w 472"/>
                <a:gd name="T3" fmla="*/ 0 h 690"/>
                <a:gd name="T4" fmla="*/ 2 w 472"/>
                <a:gd name="T5" fmla="*/ 1 h 690"/>
                <a:gd name="T6" fmla="*/ 2 w 472"/>
                <a:gd name="T7" fmla="*/ 1 h 690"/>
                <a:gd name="T8" fmla="*/ 2 w 472"/>
                <a:gd name="T9" fmla="*/ 1 h 690"/>
                <a:gd name="T10" fmla="*/ 2 w 472"/>
                <a:gd name="T11" fmla="*/ 1 h 690"/>
                <a:gd name="T12" fmla="*/ 2 w 472"/>
                <a:gd name="T13" fmla="*/ 1 h 690"/>
                <a:gd name="T14" fmla="*/ 2 w 472"/>
                <a:gd name="T15" fmla="*/ 1 h 690"/>
                <a:gd name="T16" fmla="*/ 2 w 472"/>
                <a:gd name="T17" fmla="*/ 2 h 690"/>
                <a:gd name="T18" fmla="*/ 1 w 472"/>
                <a:gd name="T19" fmla="*/ 2 h 690"/>
                <a:gd name="T20" fmla="*/ 1 w 472"/>
                <a:gd name="T21" fmla="*/ 3 h 690"/>
                <a:gd name="T22" fmla="*/ 1 w 472"/>
                <a:gd name="T23" fmla="*/ 3 h 690"/>
                <a:gd name="T24" fmla="*/ 1 w 472"/>
                <a:gd name="T25" fmla="*/ 3 h 690"/>
                <a:gd name="T26" fmla="*/ 1 w 472"/>
                <a:gd name="T27" fmla="*/ 3 h 690"/>
                <a:gd name="T28" fmla="*/ 0 w 472"/>
                <a:gd name="T29" fmla="*/ 3 h 690"/>
                <a:gd name="T30" fmla="*/ 0 w 472"/>
                <a:gd name="T31" fmla="*/ 3 h 690"/>
                <a:gd name="T32" fmla="*/ 0 w 472"/>
                <a:gd name="T33" fmla="*/ 3 h 690"/>
                <a:gd name="T34" fmla="*/ 0 w 472"/>
                <a:gd name="T35" fmla="*/ 3 h 690"/>
                <a:gd name="T36" fmla="*/ 0 w 472"/>
                <a:gd name="T37" fmla="*/ 3 h 690"/>
                <a:gd name="T38" fmla="*/ 0 w 472"/>
                <a:gd name="T39" fmla="*/ 3 h 690"/>
                <a:gd name="T40" fmla="*/ 0 w 472"/>
                <a:gd name="T41" fmla="*/ 2 h 690"/>
                <a:gd name="T42" fmla="*/ 0 w 472"/>
                <a:gd name="T43" fmla="*/ 2 h 690"/>
                <a:gd name="T44" fmla="*/ 0 w 472"/>
                <a:gd name="T45" fmla="*/ 2 h 690"/>
                <a:gd name="T46" fmla="*/ 0 w 472"/>
                <a:gd name="T47" fmla="*/ 2 h 690"/>
                <a:gd name="T48" fmla="*/ 0 w 472"/>
                <a:gd name="T49" fmla="*/ 2 h 690"/>
                <a:gd name="T50" fmla="*/ 0 w 472"/>
                <a:gd name="T51" fmla="*/ 2 h 690"/>
                <a:gd name="T52" fmla="*/ 0 w 472"/>
                <a:gd name="T53" fmla="*/ 1 h 690"/>
                <a:gd name="T54" fmla="*/ 1 w 472"/>
                <a:gd name="T55" fmla="*/ 1 h 690"/>
                <a:gd name="T56" fmla="*/ 1 w 472"/>
                <a:gd name="T57" fmla="*/ 0 h 690"/>
                <a:gd name="T58" fmla="*/ 1 w 472"/>
                <a:gd name="T59" fmla="*/ 0 h 690"/>
                <a:gd name="T60" fmla="*/ 2 w 472"/>
                <a:gd name="T61" fmla="*/ 0 h 690"/>
                <a:gd name="T62" fmla="*/ 2 w 472"/>
                <a:gd name="T63" fmla="*/ 0 h 690"/>
                <a:gd name="T64" fmla="*/ 2 w 472"/>
                <a:gd name="T65" fmla="*/ 0 h 690"/>
                <a:gd name="T66" fmla="*/ 2 w 472"/>
                <a:gd name="T67" fmla="*/ 0 h 690"/>
                <a:gd name="T68" fmla="*/ 2 w 472"/>
                <a:gd name="T69" fmla="*/ 0 h 690"/>
                <a:gd name="T70" fmla="*/ 2 w 472"/>
                <a:gd name="T71" fmla="*/ 0 h 6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2"/>
                <a:gd name="T109" fmla="*/ 0 h 690"/>
                <a:gd name="T110" fmla="*/ 472 w 472"/>
                <a:gd name="T111" fmla="*/ 690 h 6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2" h="690">
                  <a:moveTo>
                    <a:pt x="449" y="37"/>
                  </a:moveTo>
                  <a:lnTo>
                    <a:pt x="454" y="47"/>
                  </a:lnTo>
                  <a:lnTo>
                    <a:pt x="458" y="58"/>
                  </a:lnTo>
                  <a:lnTo>
                    <a:pt x="462" y="68"/>
                  </a:lnTo>
                  <a:lnTo>
                    <a:pt x="466" y="80"/>
                  </a:lnTo>
                  <a:lnTo>
                    <a:pt x="469" y="93"/>
                  </a:lnTo>
                  <a:lnTo>
                    <a:pt x="470" y="108"/>
                  </a:lnTo>
                  <a:lnTo>
                    <a:pt x="472" y="124"/>
                  </a:lnTo>
                  <a:lnTo>
                    <a:pt x="472" y="141"/>
                  </a:lnTo>
                  <a:lnTo>
                    <a:pt x="472" y="158"/>
                  </a:lnTo>
                  <a:lnTo>
                    <a:pt x="469" y="178"/>
                  </a:lnTo>
                  <a:lnTo>
                    <a:pt x="465" y="199"/>
                  </a:lnTo>
                  <a:lnTo>
                    <a:pt x="462" y="221"/>
                  </a:lnTo>
                  <a:lnTo>
                    <a:pt x="456" y="246"/>
                  </a:lnTo>
                  <a:lnTo>
                    <a:pt x="448" y="275"/>
                  </a:lnTo>
                  <a:lnTo>
                    <a:pt x="437" y="307"/>
                  </a:lnTo>
                  <a:lnTo>
                    <a:pt x="423" y="344"/>
                  </a:lnTo>
                  <a:lnTo>
                    <a:pt x="400" y="392"/>
                  </a:lnTo>
                  <a:lnTo>
                    <a:pt x="336" y="502"/>
                  </a:lnTo>
                  <a:lnTo>
                    <a:pt x="259" y="594"/>
                  </a:lnTo>
                  <a:lnTo>
                    <a:pt x="227" y="625"/>
                  </a:lnTo>
                  <a:lnTo>
                    <a:pt x="200" y="645"/>
                  </a:lnTo>
                  <a:lnTo>
                    <a:pt x="179" y="661"/>
                  </a:lnTo>
                  <a:lnTo>
                    <a:pt x="159" y="670"/>
                  </a:lnTo>
                  <a:lnTo>
                    <a:pt x="142" y="678"/>
                  </a:lnTo>
                  <a:lnTo>
                    <a:pt x="126" y="683"/>
                  </a:lnTo>
                  <a:lnTo>
                    <a:pt x="113" y="687"/>
                  </a:lnTo>
                  <a:lnTo>
                    <a:pt x="100" y="688"/>
                  </a:lnTo>
                  <a:lnTo>
                    <a:pt x="88" y="690"/>
                  </a:lnTo>
                  <a:lnTo>
                    <a:pt x="78" y="688"/>
                  </a:lnTo>
                  <a:lnTo>
                    <a:pt x="67" y="686"/>
                  </a:lnTo>
                  <a:lnTo>
                    <a:pt x="58" y="683"/>
                  </a:lnTo>
                  <a:lnTo>
                    <a:pt x="49" y="678"/>
                  </a:lnTo>
                  <a:lnTo>
                    <a:pt x="41" y="673"/>
                  </a:lnTo>
                  <a:lnTo>
                    <a:pt x="34" y="667"/>
                  </a:lnTo>
                  <a:lnTo>
                    <a:pt x="28" y="660"/>
                  </a:lnTo>
                  <a:lnTo>
                    <a:pt x="21" y="652"/>
                  </a:lnTo>
                  <a:lnTo>
                    <a:pt x="17" y="642"/>
                  </a:lnTo>
                  <a:lnTo>
                    <a:pt x="12" y="632"/>
                  </a:lnTo>
                  <a:lnTo>
                    <a:pt x="8" y="620"/>
                  </a:lnTo>
                  <a:lnTo>
                    <a:pt x="4" y="608"/>
                  </a:lnTo>
                  <a:lnTo>
                    <a:pt x="1" y="595"/>
                  </a:lnTo>
                  <a:lnTo>
                    <a:pt x="0" y="581"/>
                  </a:lnTo>
                  <a:lnTo>
                    <a:pt x="0" y="565"/>
                  </a:lnTo>
                  <a:lnTo>
                    <a:pt x="0" y="549"/>
                  </a:lnTo>
                  <a:lnTo>
                    <a:pt x="1" y="530"/>
                  </a:lnTo>
                  <a:lnTo>
                    <a:pt x="3" y="511"/>
                  </a:lnTo>
                  <a:lnTo>
                    <a:pt x="5" y="491"/>
                  </a:lnTo>
                  <a:lnTo>
                    <a:pt x="9" y="467"/>
                  </a:lnTo>
                  <a:lnTo>
                    <a:pt x="16" y="442"/>
                  </a:lnTo>
                  <a:lnTo>
                    <a:pt x="24" y="415"/>
                  </a:lnTo>
                  <a:lnTo>
                    <a:pt x="34" y="383"/>
                  </a:lnTo>
                  <a:lnTo>
                    <a:pt x="49" y="345"/>
                  </a:lnTo>
                  <a:lnTo>
                    <a:pt x="71" y="296"/>
                  </a:lnTo>
                  <a:lnTo>
                    <a:pt x="136" y="187"/>
                  </a:lnTo>
                  <a:lnTo>
                    <a:pt x="212" y="95"/>
                  </a:lnTo>
                  <a:lnTo>
                    <a:pt x="245" y="63"/>
                  </a:lnTo>
                  <a:lnTo>
                    <a:pt x="271" y="43"/>
                  </a:lnTo>
                  <a:lnTo>
                    <a:pt x="292" y="29"/>
                  </a:lnTo>
                  <a:lnTo>
                    <a:pt x="312" y="18"/>
                  </a:lnTo>
                  <a:lnTo>
                    <a:pt x="329" y="10"/>
                  </a:lnTo>
                  <a:lnTo>
                    <a:pt x="344" y="5"/>
                  </a:lnTo>
                  <a:lnTo>
                    <a:pt x="358" y="1"/>
                  </a:lnTo>
                  <a:lnTo>
                    <a:pt x="371" y="0"/>
                  </a:lnTo>
                  <a:lnTo>
                    <a:pt x="383" y="0"/>
                  </a:lnTo>
                  <a:lnTo>
                    <a:pt x="395" y="0"/>
                  </a:lnTo>
                  <a:lnTo>
                    <a:pt x="404" y="2"/>
                  </a:lnTo>
                  <a:lnTo>
                    <a:pt x="414" y="5"/>
                  </a:lnTo>
                  <a:lnTo>
                    <a:pt x="421" y="10"/>
                  </a:lnTo>
                  <a:lnTo>
                    <a:pt x="429" y="16"/>
                  </a:lnTo>
                  <a:lnTo>
                    <a:pt x="437" y="22"/>
                  </a:lnTo>
                  <a:lnTo>
                    <a:pt x="444" y="29"/>
                  </a:lnTo>
                  <a:lnTo>
                    <a:pt x="449" y="37"/>
                  </a:lnTo>
                  <a:close/>
                </a:path>
              </a:pathLst>
            </a:custGeom>
            <a:solidFill>
              <a:srgbClr val="CBD1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4" name="Line 80"/>
            <p:cNvSpPr>
              <a:spLocks noChangeShapeType="1"/>
            </p:cNvSpPr>
            <p:nvPr/>
          </p:nvSpPr>
          <p:spPr bwMode="auto">
            <a:xfrm flipV="1">
              <a:off x="1378" y="3461"/>
              <a:ext cx="1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5" name="Line 81"/>
            <p:cNvSpPr>
              <a:spLocks noChangeShapeType="1"/>
            </p:cNvSpPr>
            <p:nvPr/>
          </p:nvSpPr>
          <p:spPr bwMode="auto">
            <a:xfrm flipV="1">
              <a:off x="2065" y="3461"/>
              <a:ext cx="1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6" name="Line 82"/>
            <p:cNvSpPr>
              <a:spLocks noChangeShapeType="1"/>
            </p:cNvSpPr>
            <p:nvPr/>
          </p:nvSpPr>
          <p:spPr bwMode="auto">
            <a:xfrm flipV="1">
              <a:off x="2753" y="3461"/>
              <a:ext cx="1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7" name="Line 83"/>
            <p:cNvSpPr>
              <a:spLocks noChangeShapeType="1"/>
            </p:cNvSpPr>
            <p:nvPr/>
          </p:nvSpPr>
          <p:spPr bwMode="auto">
            <a:xfrm flipV="1">
              <a:off x="3440" y="3461"/>
              <a:ext cx="1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8" name="Line 84"/>
            <p:cNvSpPr>
              <a:spLocks noChangeShapeType="1"/>
            </p:cNvSpPr>
            <p:nvPr/>
          </p:nvSpPr>
          <p:spPr bwMode="auto">
            <a:xfrm flipV="1">
              <a:off x="4128" y="3461"/>
              <a:ext cx="1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599" name="Line 85"/>
            <p:cNvSpPr>
              <a:spLocks noChangeShapeType="1"/>
            </p:cNvSpPr>
            <p:nvPr/>
          </p:nvSpPr>
          <p:spPr bwMode="auto">
            <a:xfrm flipV="1">
              <a:off x="4815" y="3461"/>
              <a:ext cx="1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0" name="Line 86"/>
            <p:cNvSpPr>
              <a:spLocks noChangeShapeType="1"/>
            </p:cNvSpPr>
            <p:nvPr/>
          </p:nvSpPr>
          <p:spPr bwMode="auto">
            <a:xfrm>
              <a:off x="1378" y="3480"/>
              <a:ext cx="1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1" name="Line 87"/>
            <p:cNvSpPr>
              <a:spLocks noChangeShapeType="1"/>
            </p:cNvSpPr>
            <p:nvPr/>
          </p:nvSpPr>
          <p:spPr bwMode="auto">
            <a:xfrm>
              <a:off x="1387" y="2968"/>
              <a:ext cx="10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2" name="Line 88"/>
            <p:cNvSpPr>
              <a:spLocks noChangeShapeType="1"/>
            </p:cNvSpPr>
            <p:nvPr/>
          </p:nvSpPr>
          <p:spPr bwMode="auto">
            <a:xfrm>
              <a:off x="1387" y="2456"/>
              <a:ext cx="10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3" name="Line 89"/>
            <p:cNvSpPr>
              <a:spLocks noChangeShapeType="1"/>
            </p:cNvSpPr>
            <p:nvPr/>
          </p:nvSpPr>
          <p:spPr bwMode="auto">
            <a:xfrm>
              <a:off x="1387" y="1944"/>
              <a:ext cx="10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4" name="Line 90"/>
            <p:cNvSpPr>
              <a:spLocks noChangeShapeType="1"/>
            </p:cNvSpPr>
            <p:nvPr/>
          </p:nvSpPr>
          <p:spPr bwMode="auto">
            <a:xfrm>
              <a:off x="1387" y="1432"/>
              <a:ext cx="10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923" name="Rectangle 91"/>
            <p:cNvSpPr>
              <a:spLocks noChangeArrowheads="1"/>
            </p:cNvSpPr>
            <p:nvPr/>
          </p:nvSpPr>
          <p:spPr bwMode="auto">
            <a:xfrm>
              <a:off x="1804" y="1453"/>
              <a:ext cx="75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1300" b="1">
                  <a:solidFill>
                    <a:srgbClr val="000000"/>
                  </a:solidFill>
                  <a:cs typeface="Arial" charset="0"/>
                </a:rPr>
                <a:t>Analytical Precision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64606" name="Freeform 92"/>
            <p:cNvSpPr>
              <a:spLocks/>
            </p:cNvSpPr>
            <p:nvPr/>
          </p:nvSpPr>
          <p:spPr bwMode="auto">
            <a:xfrm>
              <a:off x="1412" y="1453"/>
              <a:ext cx="375" cy="858"/>
            </a:xfrm>
            <a:custGeom>
              <a:avLst/>
              <a:gdLst>
                <a:gd name="T0" fmla="*/ 6 w 1499"/>
                <a:gd name="T1" fmla="*/ 0 h 3433"/>
                <a:gd name="T2" fmla="*/ 6 w 1499"/>
                <a:gd name="T3" fmla="*/ 0 h 3433"/>
                <a:gd name="T4" fmla="*/ 6 w 1499"/>
                <a:gd name="T5" fmla="*/ 0 h 3433"/>
                <a:gd name="T6" fmla="*/ 6 w 1499"/>
                <a:gd name="T7" fmla="*/ 1 h 3433"/>
                <a:gd name="T8" fmla="*/ 6 w 1499"/>
                <a:gd name="T9" fmla="*/ 1 h 3433"/>
                <a:gd name="T10" fmla="*/ 6 w 1499"/>
                <a:gd name="T11" fmla="*/ 2 h 3433"/>
                <a:gd name="T12" fmla="*/ 5 w 1499"/>
                <a:gd name="T13" fmla="*/ 3 h 3433"/>
                <a:gd name="T14" fmla="*/ 5 w 1499"/>
                <a:gd name="T15" fmla="*/ 4 h 3433"/>
                <a:gd name="T16" fmla="*/ 4 w 1499"/>
                <a:gd name="T17" fmla="*/ 5 h 3433"/>
                <a:gd name="T18" fmla="*/ 2 w 1499"/>
                <a:gd name="T19" fmla="*/ 10 h 3433"/>
                <a:gd name="T20" fmla="*/ 2 w 1499"/>
                <a:gd name="T21" fmla="*/ 11 h 3433"/>
                <a:gd name="T22" fmla="*/ 1 w 1499"/>
                <a:gd name="T23" fmla="*/ 12 h 3433"/>
                <a:gd name="T24" fmla="*/ 1 w 1499"/>
                <a:gd name="T25" fmla="*/ 12 h 3433"/>
                <a:gd name="T26" fmla="*/ 1 w 1499"/>
                <a:gd name="T27" fmla="*/ 13 h 3433"/>
                <a:gd name="T28" fmla="*/ 1 w 1499"/>
                <a:gd name="T29" fmla="*/ 13 h 3433"/>
                <a:gd name="T30" fmla="*/ 0 w 1499"/>
                <a:gd name="T31" fmla="*/ 13 h 3433"/>
                <a:gd name="T32" fmla="*/ 0 w 1499"/>
                <a:gd name="T33" fmla="*/ 13 h 3433"/>
                <a:gd name="T34" fmla="*/ 0 w 1499"/>
                <a:gd name="T35" fmla="*/ 13 h 3433"/>
                <a:gd name="T36" fmla="*/ 0 w 1499"/>
                <a:gd name="T37" fmla="*/ 13 h 3433"/>
                <a:gd name="T38" fmla="*/ 0 w 1499"/>
                <a:gd name="T39" fmla="*/ 13 h 3433"/>
                <a:gd name="T40" fmla="*/ 0 w 1499"/>
                <a:gd name="T41" fmla="*/ 13 h 3433"/>
                <a:gd name="T42" fmla="*/ 0 w 1499"/>
                <a:gd name="T43" fmla="*/ 12 h 3433"/>
                <a:gd name="T44" fmla="*/ 0 w 1499"/>
                <a:gd name="T45" fmla="*/ 12 h 3433"/>
                <a:gd name="T46" fmla="*/ 1 w 1499"/>
                <a:gd name="T47" fmla="*/ 11 h 3433"/>
                <a:gd name="T48" fmla="*/ 1 w 1499"/>
                <a:gd name="T49" fmla="*/ 11 h 3433"/>
                <a:gd name="T50" fmla="*/ 1 w 1499"/>
                <a:gd name="T51" fmla="*/ 10 h 3433"/>
                <a:gd name="T52" fmla="*/ 2 w 1499"/>
                <a:gd name="T53" fmla="*/ 8 h 3433"/>
                <a:gd name="T54" fmla="*/ 4 w 1499"/>
                <a:gd name="T55" fmla="*/ 4 h 3433"/>
                <a:gd name="T56" fmla="*/ 4 w 1499"/>
                <a:gd name="T57" fmla="*/ 2 h 3433"/>
                <a:gd name="T58" fmla="*/ 5 w 1499"/>
                <a:gd name="T59" fmla="*/ 1 h 3433"/>
                <a:gd name="T60" fmla="*/ 5 w 1499"/>
                <a:gd name="T61" fmla="*/ 1 h 3433"/>
                <a:gd name="T62" fmla="*/ 5 w 1499"/>
                <a:gd name="T63" fmla="*/ 0 h 3433"/>
                <a:gd name="T64" fmla="*/ 6 w 1499"/>
                <a:gd name="T65" fmla="*/ 0 h 3433"/>
                <a:gd name="T66" fmla="*/ 6 w 1499"/>
                <a:gd name="T67" fmla="*/ 0 h 3433"/>
                <a:gd name="T68" fmla="*/ 6 w 1499"/>
                <a:gd name="T69" fmla="*/ 0 h 3433"/>
                <a:gd name="T70" fmla="*/ 6 w 1499"/>
                <a:gd name="T71" fmla="*/ 0 h 3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99"/>
                <a:gd name="T109" fmla="*/ 0 h 3433"/>
                <a:gd name="T110" fmla="*/ 1499 w 1499"/>
                <a:gd name="T111" fmla="*/ 3433 h 34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99" h="3433">
                  <a:moveTo>
                    <a:pt x="1492" y="13"/>
                  </a:moveTo>
                  <a:lnTo>
                    <a:pt x="1496" y="28"/>
                  </a:lnTo>
                  <a:lnTo>
                    <a:pt x="1499" y="49"/>
                  </a:lnTo>
                  <a:lnTo>
                    <a:pt x="1497" y="74"/>
                  </a:lnTo>
                  <a:lnTo>
                    <a:pt x="1495" y="104"/>
                  </a:lnTo>
                  <a:lnTo>
                    <a:pt x="1489" y="141"/>
                  </a:lnTo>
                  <a:lnTo>
                    <a:pt x="1482" y="183"/>
                  </a:lnTo>
                  <a:lnTo>
                    <a:pt x="1471" y="232"/>
                  </a:lnTo>
                  <a:lnTo>
                    <a:pt x="1456" y="287"/>
                  </a:lnTo>
                  <a:lnTo>
                    <a:pt x="1439" y="349"/>
                  </a:lnTo>
                  <a:lnTo>
                    <a:pt x="1420" y="420"/>
                  </a:lnTo>
                  <a:lnTo>
                    <a:pt x="1395" y="500"/>
                  </a:lnTo>
                  <a:lnTo>
                    <a:pt x="1366" y="591"/>
                  </a:lnTo>
                  <a:lnTo>
                    <a:pt x="1331" y="694"/>
                  </a:lnTo>
                  <a:lnTo>
                    <a:pt x="1289" y="814"/>
                  </a:lnTo>
                  <a:lnTo>
                    <a:pt x="1238" y="955"/>
                  </a:lnTo>
                  <a:lnTo>
                    <a:pt x="1173" y="1128"/>
                  </a:lnTo>
                  <a:lnTo>
                    <a:pt x="1082" y="1360"/>
                  </a:lnTo>
                  <a:lnTo>
                    <a:pt x="843" y="1932"/>
                  </a:lnTo>
                  <a:lnTo>
                    <a:pt x="594" y="2479"/>
                  </a:lnTo>
                  <a:lnTo>
                    <a:pt x="492" y="2689"/>
                  </a:lnTo>
                  <a:lnTo>
                    <a:pt x="417" y="2838"/>
                  </a:lnTo>
                  <a:lnTo>
                    <a:pt x="355" y="2955"/>
                  </a:lnTo>
                  <a:lnTo>
                    <a:pt x="303" y="3050"/>
                  </a:lnTo>
                  <a:lnTo>
                    <a:pt x="258" y="3130"/>
                  </a:lnTo>
                  <a:lnTo>
                    <a:pt x="219" y="3196"/>
                  </a:lnTo>
                  <a:lnTo>
                    <a:pt x="184" y="3252"/>
                  </a:lnTo>
                  <a:lnTo>
                    <a:pt x="153" y="3298"/>
                  </a:lnTo>
                  <a:lnTo>
                    <a:pt x="125" y="3338"/>
                  </a:lnTo>
                  <a:lnTo>
                    <a:pt x="101" y="3370"/>
                  </a:lnTo>
                  <a:lnTo>
                    <a:pt x="80" y="3395"/>
                  </a:lnTo>
                  <a:lnTo>
                    <a:pt x="62" y="3413"/>
                  </a:lnTo>
                  <a:lnTo>
                    <a:pt x="46" y="3425"/>
                  </a:lnTo>
                  <a:lnTo>
                    <a:pt x="33" y="3431"/>
                  </a:lnTo>
                  <a:lnTo>
                    <a:pt x="21" y="3433"/>
                  </a:lnTo>
                  <a:lnTo>
                    <a:pt x="13" y="3429"/>
                  </a:lnTo>
                  <a:lnTo>
                    <a:pt x="6" y="3420"/>
                  </a:lnTo>
                  <a:lnTo>
                    <a:pt x="3" y="3405"/>
                  </a:lnTo>
                  <a:lnTo>
                    <a:pt x="0" y="3385"/>
                  </a:lnTo>
                  <a:lnTo>
                    <a:pt x="1" y="3360"/>
                  </a:lnTo>
                  <a:lnTo>
                    <a:pt x="4" y="3329"/>
                  </a:lnTo>
                  <a:lnTo>
                    <a:pt x="9" y="3293"/>
                  </a:lnTo>
                  <a:lnTo>
                    <a:pt x="17" y="3250"/>
                  </a:lnTo>
                  <a:lnTo>
                    <a:pt x="28" y="3202"/>
                  </a:lnTo>
                  <a:lnTo>
                    <a:pt x="42" y="3146"/>
                  </a:lnTo>
                  <a:lnTo>
                    <a:pt x="59" y="3084"/>
                  </a:lnTo>
                  <a:lnTo>
                    <a:pt x="79" y="3013"/>
                  </a:lnTo>
                  <a:lnTo>
                    <a:pt x="104" y="2932"/>
                  </a:lnTo>
                  <a:lnTo>
                    <a:pt x="133" y="2843"/>
                  </a:lnTo>
                  <a:lnTo>
                    <a:pt x="167" y="2739"/>
                  </a:lnTo>
                  <a:lnTo>
                    <a:pt x="209" y="2619"/>
                  </a:lnTo>
                  <a:lnTo>
                    <a:pt x="261" y="2478"/>
                  </a:lnTo>
                  <a:lnTo>
                    <a:pt x="325" y="2306"/>
                  </a:lnTo>
                  <a:lnTo>
                    <a:pt x="416" y="2073"/>
                  </a:lnTo>
                  <a:lnTo>
                    <a:pt x="656" y="1501"/>
                  </a:lnTo>
                  <a:lnTo>
                    <a:pt x="905" y="953"/>
                  </a:lnTo>
                  <a:lnTo>
                    <a:pt x="1006" y="745"/>
                  </a:lnTo>
                  <a:lnTo>
                    <a:pt x="1081" y="595"/>
                  </a:lnTo>
                  <a:lnTo>
                    <a:pt x="1143" y="479"/>
                  </a:lnTo>
                  <a:lnTo>
                    <a:pt x="1196" y="383"/>
                  </a:lnTo>
                  <a:lnTo>
                    <a:pt x="1240" y="304"/>
                  </a:lnTo>
                  <a:lnTo>
                    <a:pt x="1280" y="237"/>
                  </a:lnTo>
                  <a:lnTo>
                    <a:pt x="1314" y="180"/>
                  </a:lnTo>
                  <a:lnTo>
                    <a:pt x="1346" y="134"/>
                  </a:lnTo>
                  <a:lnTo>
                    <a:pt x="1374" y="95"/>
                  </a:lnTo>
                  <a:lnTo>
                    <a:pt x="1397" y="65"/>
                  </a:lnTo>
                  <a:lnTo>
                    <a:pt x="1418" y="40"/>
                  </a:lnTo>
                  <a:lnTo>
                    <a:pt x="1437" y="21"/>
                  </a:lnTo>
                  <a:lnTo>
                    <a:pt x="1453" y="8"/>
                  </a:lnTo>
                  <a:lnTo>
                    <a:pt x="1466" y="1"/>
                  </a:lnTo>
                  <a:lnTo>
                    <a:pt x="1478" y="0"/>
                  </a:lnTo>
                  <a:lnTo>
                    <a:pt x="1485" y="4"/>
                  </a:lnTo>
                  <a:lnTo>
                    <a:pt x="1492" y="13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7" name="Freeform 93"/>
            <p:cNvSpPr>
              <a:spLocks/>
            </p:cNvSpPr>
            <p:nvPr/>
          </p:nvSpPr>
          <p:spPr bwMode="auto">
            <a:xfrm>
              <a:off x="1657" y="1662"/>
              <a:ext cx="41" cy="82"/>
            </a:xfrm>
            <a:custGeom>
              <a:avLst/>
              <a:gdLst>
                <a:gd name="T0" fmla="*/ 0 w 166"/>
                <a:gd name="T1" fmla="*/ 0 h 328"/>
                <a:gd name="T2" fmla="*/ 0 w 166"/>
                <a:gd name="T3" fmla="*/ 0 h 328"/>
                <a:gd name="T4" fmla="*/ 0 w 166"/>
                <a:gd name="T5" fmla="*/ 0 h 328"/>
                <a:gd name="T6" fmla="*/ 0 w 166"/>
                <a:gd name="T7" fmla="*/ 0 h 328"/>
                <a:gd name="T8" fmla="*/ 0 w 166"/>
                <a:gd name="T9" fmla="*/ 0 h 328"/>
                <a:gd name="T10" fmla="*/ 0 w 166"/>
                <a:gd name="T11" fmla="*/ 0 h 328"/>
                <a:gd name="T12" fmla="*/ 0 w 166"/>
                <a:gd name="T13" fmla="*/ 0 h 328"/>
                <a:gd name="T14" fmla="*/ 0 w 166"/>
                <a:gd name="T15" fmla="*/ 0 h 328"/>
                <a:gd name="T16" fmla="*/ 0 w 166"/>
                <a:gd name="T17" fmla="*/ 1 h 328"/>
                <a:gd name="T18" fmla="*/ 0 w 166"/>
                <a:gd name="T19" fmla="*/ 1 h 328"/>
                <a:gd name="T20" fmla="*/ 0 w 166"/>
                <a:gd name="T21" fmla="*/ 1 h 328"/>
                <a:gd name="T22" fmla="*/ 0 w 166"/>
                <a:gd name="T23" fmla="*/ 1 h 328"/>
                <a:gd name="T24" fmla="*/ 0 w 166"/>
                <a:gd name="T25" fmla="*/ 1 h 328"/>
                <a:gd name="T26" fmla="*/ 0 w 166"/>
                <a:gd name="T27" fmla="*/ 1 h 328"/>
                <a:gd name="T28" fmla="*/ 0 w 166"/>
                <a:gd name="T29" fmla="*/ 1 h 328"/>
                <a:gd name="T30" fmla="*/ 0 w 166"/>
                <a:gd name="T31" fmla="*/ 1 h 328"/>
                <a:gd name="T32" fmla="*/ 0 w 166"/>
                <a:gd name="T33" fmla="*/ 1 h 328"/>
                <a:gd name="T34" fmla="*/ 0 w 166"/>
                <a:gd name="T35" fmla="*/ 1 h 328"/>
                <a:gd name="T36" fmla="*/ 0 w 166"/>
                <a:gd name="T37" fmla="*/ 1 h 328"/>
                <a:gd name="T38" fmla="*/ 0 w 166"/>
                <a:gd name="T39" fmla="*/ 1 h 328"/>
                <a:gd name="T40" fmla="*/ 0 w 166"/>
                <a:gd name="T41" fmla="*/ 1 h 328"/>
                <a:gd name="T42" fmla="*/ 0 w 166"/>
                <a:gd name="T43" fmla="*/ 1 h 328"/>
                <a:gd name="T44" fmla="*/ 0 w 166"/>
                <a:gd name="T45" fmla="*/ 1 h 328"/>
                <a:gd name="T46" fmla="*/ 0 w 166"/>
                <a:gd name="T47" fmla="*/ 1 h 328"/>
                <a:gd name="T48" fmla="*/ 0 w 166"/>
                <a:gd name="T49" fmla="*/ 1 h 328"/>
                <a:gd name="T50" fmla="*/ 0 w 166"/>
                <a:gd name="T51" fmla="*/ 1 h 328"/>
                <a:gd name="T52" fmla="*/ 0 w 166"/>
                <a:gd name="T53" fmla="*/ 1 h 328"/>
                <a:gd name="T54" fmla="*/ 0 w 166"/>
                <a:gd name="T55" fmla="*/ 0 h 328"/>
                <a:gd name="T56" fmla="*/ 0 w 166"/>
                <a:gd name="T57" fmla="*/ 0 h 328"/>
                <a:gd name="T58" fmla="*/ 0 w 166"/>
                <a:gd name="T59" fmla="*/ 0 h 328"/>
                <a:gd name="T60" fmla="*/ 0 w 166"/>
                <a:gd name="T61" fmla="*/ 0 h 328"/>
                <a:gd name="T62" fmla="*/ 0 w 166"/>
                <a:gd name="T63" fmla="*/ 0 h 328"/>
                <a:gd name="T64" fmla="*/ 0 w 166"/>
                <a:gd name="T65" fmla="*/ 0 h 328"/>
                <a:gd name="T66" fmla="*/ 0 w 166"/>
                <a:gd name="T67" fmla="*/ 0 h 328"/>
                <a:gd name="T68" fmla="*/ 0 w 166"/>
                <a:gd name="T69" fmla="*/ 0 h 328"/>
                <a:gd name="T70" fmla="*/ 0 w 166"/>
                <a:gd name="T71" fmla="*/ 0 h 3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6"/>
                <a:gd name="T109" fmla="*/ 0 h 328"/>
                <a:gd name="T110" fmla="*/ 166 w 166"/>
                <a:gd name="T111" fmla="*/ 328 h 3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6" h="328">
                  <a:moveTo>
                    <a:pt x="166" y="0"/>
                  </a:moveTo>
                  <a:lnTo>
                    <a:pt x="166" y="2"/>
                  </a:lnTo>
                  <a:lnTo>
                    <a:pt x="166" y="4"/>
                  </a:lnTo>
                  <a:lnTo>
                    <a:pt x="166" y="6"/>
                  </a:lnTo>
                  <a:lnTo>
                    <a:pt x="166" y="8"/>
                  </a:lnTo>
                  <a:lnTo>
                    <a:pt x="165" y="12"/>
                  </a:lnTo>
                  <a:lnTo>
                    <a:pt x="164" y="15"/>
                  </a:lnTo>
                  <a:lnTo>
                    <a:pt x="162" y="20"/>
                  </a:lnTo>
                  <a:lnTo>
                    <a:pt x="161" y="25"/>
                  </a:lnTo>
                  <a:lnTo>
                    <a:pt x="158" y="31"/>
                  </a:lnTo>
                  <a:lnTo>
                    <a:pt x="157" y="37"/>
                  </a:lnTo>
                  <a:lnTo>
                    <a:pt x="153" y="44"/>
                  </a:lnTo>
                  <a:lnTo>
                    <a:pt x="151" y="53"/>
                  </a:lnTo>
                  <a:lnTo>
                    <a:pt x="147" y="62"/>
                  </a:lnTo>
                  <a:lnTo>
                    <a:pt x="141" y="74"/>
                  </a:lnTo>
                  <a:lnTo>
                    <a:pt x="136" y="87"/>
                  </a:lnTo>
                  <a:lnTo>
                    <a:pt x="128" y="103"/>
                  </a:lnTo>
                  <a:lnTo>
                    <a:pt x="118" y="126"/>
                  </a:lnTo>
                  <a:lnTo>
                    <a:pt x="91" y="180"/>
                  </a:lnTo>
                  <a:lnTo>
                    <a:pt x="64" y="232"/>
                  </a:lnTo>
                  <a:lnTo>
                    <a:pt x="52" y="253"/>
                  </a:lnTo>
                  <a:lnTo>
                    <a:pt x="44" y="268"/>
                  </a:lnTo>
                  <a:lnTo>
                    <a:pt x="37" y="278"/>
                  </a:lnTo>
                  <a:lnTo>
                    <a:pt x="32" y="289"/>
                  </a:lnTo>
                  <a:lnTo>
                    <a:pt x="27" y="297"/>
                  </a:lnTo>
                  <a:lnTo>
                    <a:pt x="23" y="303"/>
                  </a:lnTo>
                  <a:lnTo>
                    <a:pt x="19" y="309"/>
                  </a:lnTo>
                  <a:lnTo>
                    <a:pt x="15" y="314"/>
                  </a:lnTo>
                  <a:lnTo>
                    <a:pt x="12" y="318"/>
                  </a:lnTo>
                  <a:lnTo>
                    <a:pt x="10" y="320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7"/>
                  </a:lnTo>
                  <a:lnTo>
                    <a:pt x="3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7"/>
                  </a:lnTo>
                  <a:lnTo>
                    <a:pt x="0" y="324"/>
                  </a:lnTo>
                  <a:lnTo>
                    <a:pt x="0" y="323"/>
                  </a:lnTo>
                  <a:lnTo>
                    <a:pt x="0" y="320"/>
                  </a:lnTo>
                  <a:lnTo>
                    <a:pt x="2" y="316"/>
                  </a:lnTo>
                  <a:lnTo>
                    <a:pt x="3" y="314"/>
                  </a:lnTo>
                  <a:lnTo>
                    <a:pt x="4" y="309"/>
                  </a:lnTo>
                  <a:lnTo>
                    <a:pt x="6" y="303"/>
                  </a:lnTo>
                  <a:lnTo>
                    <a:pt x="8" y="298"/>
                  </a:lnTo>
                  <a:lnTo>
                    <a:pt x="10" y="291"/>
                  </a:lnTo>
                  <a:lnTo>
                    <a:pt x="14" y="285"/>
                  </a:lnTo>
                  <a:lnTo>
                    <a:pt x="16" y="276"/>
                  </a:lnTo>
                  <a:lnTo>
                    <a:pt x="20" y="266"/>
                  </a:lnTo>
                  <a:lnTo>
                    <a:pt x="25" y="255"/>
                  </a:lnTo>
                  <a:lnTo>
                    <a:pt x="31" y="241"/>
                  </a:lnTo>
                  <a:lnTo>
                    <a:pt x="39" y="226"/>
                  </a:lnTo>
                  <a:lnTo>
                    <a:pt x="49" y="203"/>
                  </a:lnTo>
                  <a:lnTo>
                    <a:pt x="75" y="149"/>
                  </a:lnTo>
                  <a:lnTo>
                    <a:pt x="103" y="97"/>
                  </a:lnTo>
                  <a:lnTo>
                    <a:pt x="115" y="76"/>
                  </a:lnTo>
                  <a:lnTo>
                    <a:pt x="123" y="61"/>
                  </a:lnTo>
                  <a:lnTo>
                    <a:pt x="129" y="50"/>
                  </a:lnTo>
                  <a:lnTo>
                    <a:pt x="135" y="40"/>
                  </a:lnTo>
                  <a:lnTo>
                    <a:pt x="140" y="32"/>
                  </a:lnTo>
                  <a:lnTo>
                    <a:pt x="144" y="25"/>
                  </a:lnTo>
                  <a:lnTo>
                    <a:pt x="148" y="20"/>
                  </a:lnTo>
                  <a:lnTo>
                    <a:pt x="152" y="15"/>
                  </a:lnTo>
                  <a:lnTo>
                    <a:pt x="155" y="11"/>
                  </a:lnTo>
                  <a:lnTo>
                    <a:pt x="157" y="8"/>
                  </a:lnTo>
                  <a:lnTo>
                    <a:pt x="158" y="6"/>
                  </a:lnTo>
                  <a:lnTo>
                    <a:pt x="161" y="3"/>
                  </a:lnTo>
                  <a:lnTo>
                    <a:pt x="162" y="2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33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8" name="Line 94"/>
            <p:cNvSpPr>
              <a:spLocks noChangeShapeType="1"/>
            </p:cNvSpPr>
            <p:nvPr/>
          </p:nvSpPr>
          <p:spPr bwMode="auto">
            <a:xfrm flipH="1">
              <a:off x="4753" y="1562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09" name="Line 95"/>
            <p:cNvSpPr>
              <a:spLocks noChangeShapeType="1"/>
            </p:cNvSpPr>
            <p:nvPr/>
          </p:nvSpPr>
          <p:spPr bwMode="auto">
            <a:xfrm flipH="1">
              <a:off x="4621" y="1601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0" name="Line 96"/>
            <p:cNvSpPr>
              <a:spLocks noChangeShapeType="1"/>
            </p:cNvSpPr>
            <p:nvPr/>
          </p:nvSpPr>
          <p:spPr bwMode="auto">
            <a:xfrm flipH="1">
              <a:off x="4488" y="1640"/>
              <a:ext cx="62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1" name="Line 97"/>
            <p:cNvSpPr>
              <a:spLocks noChangeShapeType="1"/>
            </p:cNvSpPr>
            <p:nvPr/>
          </p:nvSpPr>
          <p:spPr bwMode="auto">
            <a:xfrm flipH="1">
              <a:off x="4356" y="1680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2" name="Line 98"/>
            <p:cNvSpPr>
              <a:spLocks noChangeShapeType="1"/>
            </p:cNvSpPr>
            <p:nvPr/>
          </p:nvSpPr>
          <p:spPr bwMode="auto">
            <a:xfrm flipH="1">
              <a:off x="4223" y="1720"/>
              <a:ext cx="63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3" name="Line 99"/>
            <p:cNvSpPr>
              <a:spLocks noChangeShapeType="1"/>
            </p:cNvSpPr>
            <p:nvPr/>
          </p:nvSpPr>
          <p:spPr bwMode="auto">
            <a:xfrm flipH="1">
              <a:off x="4091" y="1760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4" name="Line 100"/>
            <p:cNvSpPr>
              <a:spLocks noChangeShapeType="1"/>
            </p:cNvSpPr>
            <p:nvPr/>
          </p:nvSpPr>
          <p:spPr bwMode="auto">
            <a:xfrm flipH="1">
              <a:off x="3958" y="1801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5" name="Line 101"/>
            <p:cNvSpPr>
              <a:spLocks noChangeShapeType="1"/>
            </p:cNvSpPr>
            <p:nvPr/>
          </p:nvSpPr>
          <p:spPr bwMode="auto">
            <a:xfrm flipH="1">
              <a:off x="3826" y="1842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6" name="Line 102"/>
            <p:cNvSpPr>
              <a:spLocks noChangeShapeType="1"/>
            </p:cNvSpPr>
            <p:nvPr/>
          </p:nvSpPr>
          <p:spPr bwMode="auto">
            <a:xfrm flipH="1">
              <a:off x="3693" y="1883"/>
              <a:ext cx="62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7" name="Line 103"/>
            <p:cNvSpPr>
              <a:spLocks noChangeShapeType="1"/>
            </p:cNvSpPr>
            <p:nvPr/>
          </p:nvSpPr>
          <p:spPr bwMode="auto">
            <a:xfrm flipH="1">
              <a:off x="3560" y="1924"/>
              <a:ext cx="62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8" name="Line 104"/>
            <p:cNvSpPr>
              <a:spLocks noChangeShapeType="1"/>
            </p:cNvSpPr>
            <p:nvPr/>
          </p:nvSpPr>
          <p:spPr bwMode="auto">
            <a:xfrm flipH="1">
              <a:off x="3428" y="1966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19" name="Line 105"/>
            <p:cNvSpPr>
              <a:spLocks noChangeShapeType="1"/>
            </p:cNvSpPr>
            <p:nvPr/>
          </p:nvSpPr>
          <p:spPr bwMode="auto">
            <a:xfrm flipH="1">
              <a:off x="3297" y="2008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0" name="Line 106"/>
            <p:cNvSpPr>
              <a:spLocks noChangeShapeType="1"/>
            </p:cNvSpPr>
            <p:nvPr/>
          </p:nvSpPr>
          <p:spPr bwMode="auto">
            <a:xfrm flipH="1">
              <a:off x="3166" y="2050"/>
              <a:ext cx="61" cy="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1" name="Line 107"/>
            <p:cNvSpPr>
              <a:spLocks noChangeShapeType="1"/>
            </p:cNvSpPr>
            <p:nvPr/>
          </p:nvSpPr>
          <p:spPr bwMode="auto">
            <a:xfrm flipH="1">
              <a:off x="3034" y="2092"/>
              <a:ext cx="62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2" name="Line 108"/>
            <p:cNvSpPr>
              <a:spLocks noChangeShapeType="1"/>
            </p:cNvSpPr>
            <p:nvPr/>
          </p:nvSpPr>
          <p:spPr bwMode="auto">
            <a:xfrm flipH="1">
              <a:off x="2903" y="2134"/>
              <a:ext cx="61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3" name="Line 109"/>
            <p:cNvSpPr>
              <a:spLocks noChangeShapeType="1"/>
            </p:cNvSpPr>
            <p:nvPr/>
          </p:nvSpPr>
          <p:spPr bwMode="auto">
            <a:xfrm flipH="1">
              <a:off x="2771" y="2178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4" name="Line 110"/>
            <p:cNvSpPr>
              <a:spLocks noChangeShapeType="1"/>
            </p:cNvSpPr>
            <p:nvPr/>
          </p:nvSpPr>
          <p:spPr bwMode="auto">
            <a:xfrm flipH="1">
              <a:off x="2640" y="2221"/>
              <a:ext cx="61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5" name="Line 111"/>
            <p:cNvSpPr>
              <a:spLocks noChangeShapeType="1"/>
            </p:cNvSpPr>
            <p:nvPr/>
          </p:nvSpPr>
          <p:spPr bwMode="auto">
            <a:xfrm flipH="1">
              <a:off x="2508" y="2265"/>
              <a:ext cx="62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6" name="Line 112"/>
            <p:cNvSpPr>
              <a:spLocks noChangeShapeType="1"/>
            </p:cNvSpPr>
            <p:nvPr/>
          </p:nvSpPr>
          <p:spPr bwMode="auto">
            <a:xfrm flipH="1">
              <a:off x="2377" y="2308"/>
              <a:ext cx="61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7" name="Line 113"/>
            <p:cNvSpPr>
              <a:spLocks noChangeShapeType="1"/>
            </p:cNvSpPr>
            <p:nvPr/>
          </p:nvSpPr>
          <p:spPr bwMode="auto">
            <a:xfrm flipH="1">
              <a:off x="2246" y="2352"/>
              <a:ext cx="61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8" name="Line 114"/>
            <p:cNvSpPr>
              <a:spLocks noChangeShapeType="1"/>
            </p:cNvSpPr>
            <p:nvPr/>
          </p:nvSpPr>
          <p:spPr bwMode="auto">
            <a:xfrm flipH="1">
              <a:off x="2114" y="2397"/>
              <a:ext cx="61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29" name="Line 115"/>
            <p:cNvSpPr>
              <a:spLocks noChangeShapeType="1"/>
            </p:cNvSpPr>
            <p:nvPr/>
          </p:nvSpPr>
          <p:spPr bwMode="auto">
            <a:xfrm flipH="1">
              <a:off x="1984" y="2442"/>
              <a:ext cx="60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0" name="Line 116"/>
            <p:cNvSpPr>
              <a:spLocks noChangeShapeType="1"/>
            </p:cNvSpPr>
            <p:nvPr/>
          </p:nvSpPr>
          <p:spPr bwMode="auto">
            <a:xfrm flipH="1">
              <a:off x="1854" y="2486"/>
              <a:ext cx="61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1" name="Line 117"/>
            <p:cNvSpPr>
              <a:spLocks noChangeShapeType="1"/>
            </p:cNvSpPr>
            <p:nvPr/>
          </p:nvSpPr>
          <p:spPr bwMode="auto">
            <a:xfrm flipH="1">
              <a:off x="1722" y="2531"/>
              <a:ext cx="62" cy="2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2" name="Line 118"/>
            <p:cNvSpPr>
              <a:spLocks noChangeShapeType="1"/>
            </p:cNvSpPr>
            <p:nvPr/>
          </p:nvSpPr>
          <p:spPr bwMode="auto">
            <a:xfrm flipH="1">
              <a:off x="1593" y="2577"/>
              <a:ext cx="60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3" name="Line 119"/>
            <p:cNvSpPr>
              <a:spLocks noChangeShapeType="1"/>
            </p:cNvSpPr>
            <p:nvPr/>
          </p:nvSpPr>
          <p:spPr bwMode="auto">
            <a:xfrm flipH="1">
              <a:off x="1463" y="2622"/>
              <a:ext cx="61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4" name="Line 120"/>
            <p:cNvSpPr>
              <a:spLocks noChangeShapeType="1"/>
            </p:cNvSpPr>
            <p:nvPr/>
          </p:nvSpPr>
          <p:spPr bwMode="auto">
            <a:xfrm flipH="1" flipV="1">
              <a:off x="4593" y="1589"/>
              <a:ext cx="21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5" name="Line 121"/>
            <p:cNvSpPr>
              <a:spLocks noChangeShapeType="1"/>
            </p:cNvSpPr>
            <p:nvPr/>
          </p:nvSpPr>
          <p:spPr bwMode="auto">
            <a:xfrm flipH="1" flipV="1">
              <a:off x="3069" y="2061"/>
              <a:ext cx="23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6" name="Line 122"/>
            <p:cNvSpPr>
              <a:spLocks noChangeShapeType="1"/>
            </p:cNvSpPr>
            <p:nvPr/>
          </p:nvSpPr>
          <p:spPr bwMode="auto">
            <a:xfrm flipH="1" flipV="1">
              <a:off x="1536" y="2578"/>
              <a:ext cx="25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7" name="Line 123"/>
            <p:cNvSpPr>
              <a:spLocks noChangeShapeType="1"/>
            </p:cNvSpPr>
            <p:nvPr/>
          </p:nvSpPr>
          <p:spPr bwMode="auto">
            <a:xfrm>
              <a:off x="2498" y="2064"/>
              <a:ext cx="66" cy="1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8" name="Line 124"/>
            <p:cNvSpPr>
              <a:spLocks noChangeShapeType="1"/>
            </p:cNvSpPr>
            <p:nvPr/>
          </p:nvSpPr>
          <p:spPr bwMode="auto">
            <a:xfrm>
              <a:off x="4525" y="1484"/>
              <a:ext cx="13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39" name="Freeform 125"/>
            <p:cNvSpPr>
              <a:spLocks/>
            </p:cNvSpPr>
            <p:nvPr/>
          </p:nvSpPr>
          <p:spPr bwMode="auto">
            <a:xfrm>
              <a:off x="2154" y="2341"/>
              <a:ext cx="28" cy="20"/>
            </a:xfrm>
            <a:custGeom>
              <a:avLst/>
              <a:gdLst>
                <a:gd name="T0" fmla="*/ 1 w 86"/>
                <a:gd name="T1" fmla="*/ 1 h 59"/>
                <a:gd name="T2" fmla="*/ 0 w 86"/>
                <a:gd name="T3" fmla="*/ 0 h 59"/>
                <a:gd name="T4" fmla="*/ 0 w 86"/>
                <a:gd name="T5" fmla="*/ 1 h 59"/>
                <a:gd name="T6" fmla="*/ 1 w 86"/>
                <a:gd name="T7" fmla="*/ 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59"/>
                <a:gd name="T14" fmla="*/ 86 w 8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59">
                  <a:moveTo>
                    <a:pt x="86" y="57"/>
                  </a:moveTo>
                  <a:lnTo>
                    <a:pt x="23" y="0"/>
                  </a:lnTo>
                  <a:lnTo>
                    <a:pt x="0" y="59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40" name="Line 126"/>
            <p:cNvSpPr>
              <a:spLocks noChangeShapeType="1"/>
            </p:cNvSpPr>
            <p:nvPr/>
          </p:nvSpPr>
          <p:spPr bwMode="auto">
            <a:xfrm>
              <a:off x="3340" y="1718"/>
              <a:ext cx="202" cy="1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959" name="Rectangle 127"/>
            <p:cNvSpPr>
              <a:spLocks noChangeArrowheads="1"/>
            </p:cNvSpPr>
            <p:nvPr/>
          </p:nvSpPr>
          <p:spPr bwMode="auto">
            <a:xfrm>
              <a:off x="1519" y="2251"/>
              <a:ext cx="40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Urquhart Shale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60" name="Rectangle 128"/>
            <p:cNvSpPr>
              <a:spLocks noChangeArrowheads="1"/>
            </p:cNvSpPr>
            <p:nvPr/>
          </p:nvSpPr>
          <p:spPr bwMode="auto">
            <a:xfrm>
              <a:off x="1524" y="2336"/>
              <a:ext cx="45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Syn Sedimentary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61" name="Rectangle 129"/>
            <p:cNvSpPr>
              <a:spLocks noChangeArrowheads="1"/>
            </p:cNvSpPr>
            <p:nvPr/>
          </p:nvSpPr>
          <p:spPr bwMode="auto">
            <a:xfrm>
              <a:off x="1709" y="1980"/>
              <a:ext cx="629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Lady Loretta Formation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62" name="Rectangle 130"/>
            <p:cNvSpPr>
              <a:spLocks noChangeArrowheads="1"/>
            </p:cNvSpPr>
            <p:nvPr/>
          </p:nvSpPr>
          <p:spPr bwMode="auto">
            <a:xfrm>
              <a:off x="1709" y="2076"/>
              <a:ext cx="45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Syn Sedimentary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63" name="Rectangle 131"/>
            <p:cNvSpPr>
              <a:spLocks noChangeArrowheads="1"/>
            </p:cNvSpPr>
            <p:nvPr/>
          </p:nvSpPr>
          <p:spPr bwMode="auto">
            <a:xfrm>
              <a:off x="2487" y="1790"/>
              <a:ext cx="54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Lawn Hill Formation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64" name="Rectangle 132"/>
            <p:cNvSpPr>
              <a:spLocks noChangeArrowheads="1"/>
            </p:cNvSpPr>
            <p:nvPr/>
          </p:nvSpPr>
          <p:spPr bwMode="auto">
            <a:xfrm>
              <a:off x="2487" y="1886"/>
              <a:ext cx="45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Syn Sedimentary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65" name="Rectangle 133"/>
            <p:cNvSpPr>
              <a:spLocks noChangeArrowheads="1"/>
            </p:cNvSpPr>
            <p:nvPr/>
          </p:nvSpPr>
          <p:spPr bwMode="auto">
            <a:xfrm>
              <a:off x="2562" y="1570"/>
              <a:ext cx="59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Isan Orogeny </a:t>
              </a:r>
            </a:p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Century - Lady Loretta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66" name="Rectangle 134"/>
            <p:cNvSpPr>
              <a:spLocks noChangeArrowheads="1"/>
            </p:cNvSpPr>
            <p:nvPr/>
          </p:nvSpPr>
          <p:spPr bwMode="auto">
            <a:xfrm>
              <a:off x="3560" y="1434"/>
              <a:ext cx="751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Isan Orogeny Lawn Hill Vein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64649" name="Line 135"/>
            <p:cNvSpPr>
              <a:spLocks noChangeShapeType="1"/>
            </p:cNvSpPr>
            <p:nvPr/>
          </p:nvSpPr>
          <p:spPr bwMode="auto">
            <a:xfrm>
              <a:off x="3198" y="188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50" name="Line 136"/>
            <p:cNvSpPr>
              <a:spLocks noChangeShapeType="1"/>
            </p:cNvSpPr>
            <p:nvPr/>
          </p:nvSpPr>
          <p:spPr bwMode="auto">
            <a:xfrm flipV="1">
              <a:off x="2094" y="1432"/>
              <a:ext cx="1464" cy="2039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51" name="Line 137"/>
            <p:cNvSpPr>
              <a:spLocks noChangeShapeType="1"/>
            </p:cNvSpPr>
            <p:nvPr/>
          </p:nvSpPr>
          <p:spPr bwMode="auto">
            <a:xfrm flipV="1">
              <a:off x="3245" y="1432"/>
              <a:ext cx="1500" cy="2039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970" name="Rectangle 138"/>
            <p:cNvSpPr>
              <a:spLocks noChangeArrowheads="1"/>
            </p:cNvSpPr>
            <p:nvPr/>
          </p:nvSpPr>
          <p:spPr bwMode="auto">
            <a:xfrm>
              <a:off x="1383" y="3339"/>
              <a:ext cx="867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Soldiers Cap – Cannington Event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71" name="Rectangle 139"/>
            <p:cNvSpPr>
              <a:spLocks noChangeArrowheads="1"/>
            </p:cNvSpPr>
            <p:nvPr/>
          </p:nvSpPr>
          <p:spPr bwMode="auto">
            <a:xfrm>
              <a:off x="1429" y="2614"/>
              <a:ext cx="50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Soldiers Cap – </a:t>
              </a:r>
            </a:p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Dugald River Event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8972" name="Rectangle 140"/>
            <p:cNvSpPr>
              <a:spLocks noChangeArrowheads="1"/>
            </p:cNvSpPr>
            <p:nvPr/>
          </p:nvSpPr>
          <p:spPr bwMode="auto">
            <a:xfrm>
              <a:off x="2336" y="2568"/>
              <a:ext cx="86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Mount Isa Orogeny Events (EFB)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64655" name="Line 141"/>
            <p:cNvSpPr>
              <a:spLocks noChangeShapeType="1"/>
            </p:cNvSpPr>
            <p:nvPr/>
          </p:nvSpPr>
          <p:spPr bwMode="auto">
            <a:xfrm>
              <a:off x="1610" y="279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56" name="Line 142"/>
            <p:cNvSpPr>
              <a:spLocks noChangeShapeType="1"/>
            </p:cNvSpPr>
            <p:nvPr/>
          </p:nvSpPr>
          <p:spPr bwMode="auto">
            <a:xfrm flipH="1" flipV="1">
              <a:off x="1565" y="3249"/>
              <a:ext cx="18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57" name="Line 143"/>
            <p:cNvSpPr>
              <a:spLocks noChangeShapeType="1"/>
            </p:cNvSpPr>
            <p:nvPr/>
          </p:nvSpPr>
          <p:spPr bwMode="auto">
            <a:xfrm flipH="1">
              <a:off x="2154" y="2659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58" name="Line 144"/>
            <p:cNvSpPr>
              <a:spLocks noChangeShapeType="1"/>
            </p:cNvSpPr>
            <p:nvPr/>
          </p:nvSpPr>
          <p:spPr bwMode="auto">
            <a:xfrm flipH="1">
              <a:off x="2245" y="2704"/>
              <a:ext cx="544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977" name="Rectangle 145"/>
            <p:cNvSpPr>
              <a:spLocks noChangeArrowheads="1"/>
            </p:cNvSpPr>
            <p:nvPr/>
          </p:nvSpPr>
          <p:spPr bwMode="auto">
            <a:xfrm>
              <a:off x="3560" y="2659"/>
              <a:ext cx="1005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Mount Isa Orogeny  Cu – Event (WFB)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64660" name="Line 146"/>
            <p:cNvSpPr>
              <a:spLocks noChangeShapeType="1"/>
            </p:cNvSpPr>
            <p:nvPr/>
          </p:nvSpPr>
          <p:spPr bwMode="auto">
            <a:xfrm flipH="1" flipV="1">
              <a:off x="3470" y="2341"/>
              <a:ext cx="63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4661" name="Freeform 147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2411" y="2211"/>
              <a:ext cx="98" cy="174"/>
            </a:xfrm>
            <a:custGeom>
              <a:avLst/>
              <a:gdLst>
                <a:gd name="T0" fmla="*/ 2 w 391"/>
                <a:gd name="T1" fmla="*/ 0 h 695"/>
                <a:gd name="T2" fmla="*/ 2 w 391"/>
                <a:gd name="T3" fmla="*/ 1 h 695"/>
                <a:gd name="T4" fmla="*/ 2 w 391"/>
                <a:gd name="T5" fmla="*/ 1 h 695"/>
                <a:gd name="T6" fmla="*/ 2 w 391"/>
                <a:gd name="T7" fmla="*/ 1 h 695"/>
                <a:gd name="T8" fmla="*/ 2 w 391"/>
                <a:gd name="T9" fmla="*/ 1 h 695"/>
                <a:gd name="T10" fmla="*/ 2 w 391"/>
                <a:gd name="T11" fmla="*/ 1 h 695"/>
                <a:gd name="T12" fmla="*/ 1 w 391"/>
                <a:gd name="T13" fmla="*/ 1 h 695"/>
                <a:gd name="T14" fmla="*/ 1 w 391"/>
                <a:gd name="T15" fmla="*/ 2 h 695"/>
                <a:gd name="T16" fmla="*/ 1 w 391"/>
                <a:gd name="T17" fmla="*/ 2 h 695"/>
                <a:gd name="T18" fmla="*/ 1 w 391"/>
                <a:gd name="T19" fmla="*/ 3 h 695"/>
                <a:gd name="T20" fmla="*/ 0 w 391"/>
                <a:gd name="T21" fmla="*/ 3 h 695"/>
                <a:gd name="T22" fmla="*/ 0 w 391"/>
                <a:gd name="T23" fmla="*/ 3 h 695"/>
                <a:gd name="T24" fmla="*/ 0 w 391"/>
                <a:gd name="T25" fmla="*/ 3 h 695"/>
                <a:gd name="T26" fmla="*/ 0 w 391"/>
                <a:gd name="T27" fmla="*/ 3 h 695"/>
                <a:gd name="T28" fmla="*/ 0 w 391"/>
                <a:gd name="T29" fmla="*/ 3 h 695"/>
                <a:gd name="T30" fmla="*/ 0 w 391"/>
                <a:gd name="T31" fmla="*/ 3 h 695"/>
                <a:gd name="T32" fmla="*/ 0 w 391"/>
                <a:gd name="T33" fmla="*/ 3 h 695"/>
                <a:gd name="T34" fmla="*/ 0 w 391"/>
                <a:gd name="T35" fmla="*/ 3 h 695"/>
                <a:gd name="T36" fmla="*/ 0 w 391"/>
                <a:gd name="T37" fmla="*/ 3 h 695"/>
                <a:gd name="T38" fmla="*/ 0 w 391"/>
                <a:gd name="T39" fmla="*/ 2 h 695"/>
                <a:gd name="T40" fmla="*/ 0 w 391"/>
                <a:gd name="T41" fmla="*/ 2 h 695"/>
                <a:gd name="T42" fmla="*/ 0 w 391"/>
                <a:gd name="T43" fmla="*/ 2 h 695"/>
                <a:gd name="T44" fmla="*/ 0 w 391"/>
                <a:gd name="T45" fmla="*/ 2 h 695"/>
                <a:gd name="T46" fmla="*/ 0 w 391"/>
                <a:gd name="T47" fmla="*/ 2 h 695"/>
                <a:gd name="T48" fmla="*/ 0 w 391"/>
                <a:gd name="T49" fmla="*/ 2 h 695"/>
                <a:gd name="T50" fmla="*/ 1 w 391"/>
                <a:gd name="T51" fmla="*/ 1 h 695"/>
                <a:gd name="T52" fmla="*/ 1 w 391"/>
                <a:gd name="T53" fmla="*/ 1 h 695"/>
                <a:gd name="T54" fmla="*/ 1 w 391"/>
                <a:gd name="T55" fmla="*/ 0 h 695"/>
                <a:gd name="T56" fmla="*/ 1 w 391"/>
                <a:gd name="T57" fmla="*/ 0 h 695"/>
                <a:gd name="T58" fmla="*/ 1 w 391"/>
                <a:gd name="T59" fmla="*/ 0 h 695"/>
                <a:gd name="T60" fmla="*/ 2 w 391"/>
                <a:gd name="T61" fmla="*/ 0 h 695"/>
                <a:gd name="T62" fmla="*/ 2 w 391"/>
                <a:gd name="T63" fmla="*/ 0 h 695"/>
                <a:gd name="T64" fmla="*/ 2 w 391"/>
                <a:gd name="T65" fmla="*/ 0 h 695"/>
                <a:gd name="T66" fmla="*/ 2 w 391"/>
                <a:gd name="T67" fmla="*/ 0 h 695"/>
                <a:gd name="T68" fmla="*/ 2 w 391"/>
                <a:gd name="T69" fmla="*/ 0 h 695"/>
                <a:gd name="T70" fmla="*/ 2 w 391"/>
                <a:gd name="T71" fmla="*/ 0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1"/>
                <a:gd name="T109" fmla="*/ 0 h 695"/>
                <a:gd name="T110" fmla="*/ 391 w 391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1" h="695">
                  <a:moveTo>
                    <a:pt x="391" y="68"/>
                  </a:moveTo>
                  <a:lnTo>
                    <a:pt x="389" y="80"/>
                  </a:lnTo>
                  <a:lnTo>
                    <a:pt x="388" y="94"/>
                  </a:lnTo>
                  <a:lnTo>
                    <a:pt x="387" y="108"/>
                  </a:lnTo>
                  <a:lnTo>
                    <a:pt x="386" y="122"/>
                  </a:lnTo>
                  <a:lnTo>
                    <a:pt x="383" y="137"/>
                  </a:lnTo>
                  <a:lnTo>
                    <a:pt x="379" y="154"/>
                  </a:lnTo>
                  <a:lnTo>
                    <a:pt x="374" y="171"/>
                  </a:lnTo>
                  <a:lnTo>
                    <a:pt x="368" y="191"/>
                  </a:lnTo>
                  <a:lnTo>
                    <a:pt x="363" y="210"/>
                  </a:lnTo>
                  <a:lnTo>
                    <a:pt x="357" y="231"/>
                  </a:lnTo>
                  <a:lnTo>
                    <a:pt x="349" y="254"/>
                  </a:lnTo>
                  <a:lnTo>
                    <a:pt x="339" y="279"/>
                  </a:lnTo>
                  <a:lnTo>
                    <a:pt x="329" y="305"/>
                  </a:lnTo>
                  <a:lnTo>
                    <a:pt x="316" y="334"/>
                  </a:lnTo>
                  <a:lnTo>
                    <a:pt x="301" y="366"/>
                  </a:lnTo>
                  <a:lnTo>
                    <a:pt x="283" y="404"/>
                  </a:lnTo>
                  <a:lnTo>
                    <a:pt x="258" y="453"/>
                  </a:lnTo>
                  <a:lnTo>
                    <a:pt x="193" y="554"/>
                  </a:lnTo>
                  <a:lnTo>
                    <a:pt x="129" y="636"/>
                  </a:lnTo>
                  <a:lnTo>
                    <a:pt x="104" y="659"/>
                  </a:lnTo>
                  <a:lnTo>
                    <a:pt x="85" y="674"/>
                  </a:lnTo>
                  <a:lnTo>
                    <a:pt x="71" y="684"/>
                  </a:lnTo>
                  <a:lnTo>
                    <a:pt x="59" y="691"/>
                  </a:lnTo>
                  <a:lnTo>
                    <a:pt x="48" y="694"/>
                  </a:lnTo>
                  <a:lnTo>
                    <a:pt x="39" y="695"/>
                  </a:lnTo>
                  <a:lnTo>
                    <a:pt x="31" y="695"/>
                  </a:lnTo>
                  <a:lnTo>
                    <a:pt x="25" y="692"/>
                  </a:lnTo>
                  <a:lnTo>
                    <a:pt x="19" y="690"/>
                  </a:lnTo>
                  <a:lnTo>
                    <a:pt x="14" y="686"/>
                  </a:lnTo>
                  <a:lnTo>
                    <a:pt x="10" y="680"/>
                  </a:lnTo>
                  <a:lnTo>
                    <a:pt x="8" y="674"/>
                  </a:lnTo>
                  <a:lnTo>
                    <a:pt x="5" y="666"/>
                  </a:lnTo>
                  <a:lnTo>
                    <a:pt x="2" y="657"/>
                  </a:lnTo>
                  <a:lnTo>
                    <a:pt x="1" y="647"/>
                  </a:lnTo>
                  <a:lnTo>
                    <a:pt x="0" y="638"/>
                  </a:lnTo>
                  <a:lnTo>
                    <a:pt x="0" y="626"/>
                  </a:lnTo>
                  <a:lnTo>
                    <a:pt x="1" y="615"/>
                  </a:lnTo>
                  <a:lnTo>
                    <a:pt x="1" y="601"/>
                  </a:lnTo>
                  <a:lnTo>
                    <a:pt x="4" y="588"/>
                  </a:lnTo>
                  <a:lnTo>
                    <a:pt x="5" y="574"/>
                  </a:lnTo>
                  <a:lnTo>
                    <a:pt x="8" y="558"/>
                  </a:lnTo>
                  <a:lnTo>
                    <a:pt x="11" y="541"/>
                  </a:lnTo>
                  <a:lnTo>
                    <a:pt x="17" y="524"/>
                  </a:lnTo>
                  <a:lnTo>
                    <a:pt x="21" y="505"/>
                  </a:lnTo>
                  <a:lnTo>
                    <a:pt x="27" y="486"/>
                  </a:lnTo>
                  <a:lnTo>
                    <a:pt x="34" y="463"/>
                  </a:lnTo>
                  <a:lnTo>
                    <a:pt x="42" y="442"/>
                  </a:lnTo>
                  <a:lnTo>
                    <a:pt x="51" y="417"/>
                  </a:lnTo>
                  <a:lnTo>
                    <a:pt x="62" y="391"/>
                  </a:lnTo>
                  <a:lnTo>
                    <a:pt x="75" y="362"/>
                  </a:lnTo>
                  <a:lnTo>
                    <a:pt x="89" y="329"/>
                  </a:lnTo>
                  <a:lnTo>
                    <a:pt x="108" y="292"/>
                  </a:lnTo>
                  <a:lnTo>
                    <a:pt x="134" y="243"/>
                  </a:lnTo>
                  <a:lnTo>
                    <a:pt x="197" y="141"/>
                  </a:lnTo>
                  <a:lnTo>
                    <a:pt x="262" y="60"/>
                  </a:lnTo>
                  <a:lnTo>
                    <a:pt x="287" y="35"/>
                  </a:lnTo>
                  <a:lnTo>
                    <a:pt x="305" y="21"/>
                  </a:lnTo>
                  <a:lnTo>
                    <a:pt x="320" y="10"/>
                  </a:lnTo>
                  <a:lnTo>
                    <a:pt x="333" y="5"/>
                  </a:lnTo>
                  <a:lnTo>
                    <a:pt x="342" y="1"/>
                  </a:lnTo>
                  <a:lnTo>
                    <a:pt x="351" y="1"/>
                  </a:lnTo>
                  <a:lnTo>
                    <a:pt x="359" y="0"/>
                  </a:lnTo>
                  <a:lnTo>
                    <a:pt x="366" y="2"/>
                  </a:lnTo>
                  <a:lnTo>
                    <a:pt x="371" y="5"/>
                  </a:lnTo>
                  <a:lnTo>
                    <a:pt x="376" y="10"/>
                  </a:lnTo>
                  <a:lnTo>
                    <a:pt x="380" y="15"/>
                  </a:lnTo>
                  <a:lnTo>
                    <a:pt x="384" y="22"/>
                  </a:lnTo>
                  <a:lnTo>
                    <a:pt x="386" y="30"/>
                  </a:lnTo>
                  <a:lnTo>
                    <a:pt x="388" y="39"/>
                  </a:lnTo>
                  <a:lnTo>
                    <a:pt x="389" y="47"/>
                  </a:lnTo>
                  <a:lnTo>
                    <a:pt x="391" y="58"/>
                  </a:lnTo>
                  <a:lnTo>
                    <a:pt x="391" y="68"/>
                  </a:lnTo>
                  <a:close/>
                </a:path>
              </a:pathLst>
            </a:cu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8980" name="Rectangle 148"/>
            <p:cNvSpPr>
              <a:spLocks noChangeArrowheads="1"/>
            </p:cNvSpPr>
            <p:nvPr/>
          </p:nvSpPr>
          <p:spPr bwMode="auto">
            <a:xfrm>
              <a:off x="2367" y="2454"/>
              <a:ext cx="513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b="1">
                  <a:solidFill>
                    <a:srgbClr val="000000"/>
                  </a:solidFill>
                  <a:cs typeface="Arial" charset="0"/>
                </a:rPr>
                <a:t>HYC Syn Sed. Event</a:t>
              </a:r>
              <a:endParaRPr lang="en-AU" sz="18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64663" name="Line 149"/>
            <p:cNvSpPr>
              <a:spLocks noChangeShapeType="1"/>
            </p:cNvSpPr>
            <p:nvPr/>
          </p:nvSpPr>
          <p:spPr bwMode="auto">
            <a:xfrm flipH="1" flipV="1">
              <a:off x="2458" y="2355"/>
              <a:ext cx="182" cy="1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4516" name="AutoShape 15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59107" y="6342064"/>
            <a:ext cx="546894" cy="5159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Footer Placeholder 15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CODES Masters 2013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necsiro_powerpoint_070705 13">
    <a:dk1>
      <a:srgbClr val="000000"/>
    </a:dk1>
    <a:lt1>
      <a:srgbClr val="FFFFFF"/>
    </a:lt1>
    <a:dk2>
      <a:srgbClr val="FFFFFF"/>
    </a:dk2>
    <a:lt2>
      <a:srgbClr val="999999"/>
    </a:lt2>
    <a:accent1>
      <a:srgbClr val="0099CC"/>
    </a:accent1>
    <a:accent2>
      <a:srgbClr val="BED600"/>
    </a:accent2>
    <a:accent3>
      <a:srgbClr val="FFFFFF"/>
    </a:accent3>
    <a:accent4>
      <a:srgbClr val="000000"/>
    </a:accent4>
    <a:accent5>
      <a:srgbClr val="AACAE2"/>
    </a:accent5>
    <a:accent6>
      <a:srgbClr val="ACC200"/>
    </a:accent6>
    <a:hlink>
      <a:srgbClr val="CB5056"/>
    </a:hlink>
    <a:folHlink>
      <a:srgbClr val="EBAB00"/>
    </a:folHlink>
  </a:clrScheme>
  <a:fontScheme name="onecsiro_powerpoint_07070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necsiro_powerpoint_070705 13">
    <a:dk1>
      <a:srgbClr val="000000"/>
    </a:dk1>
    <a:lt1>
      <a:srgbClr val="FFFFFF"/>
    </a:lt1>
    <a:dk2>
      <a:srgbClr val="FFFFFF"/>
    </a:dk2>
    <a:lt2>
      <a:srgbClr val="999999"/>
    </a:lt2>
    <a:accent1>
      <a:srgbClr val="0099CC"/>
    </a:accent1>
    <a:accent2>
      <a:srgbClr val="BED600"/>
    </a:accent2>
    <a:accent3>
      <a:srgbClr val="FFFFFF"/>
    </a:accent3>
    <a:accent4>
      <a:srgbClr val="000000"/>
    </a:accent4>
    <a:accent5>
      <a:srgbClr val="AACAE2"/>
    </a:accent5>
    <a:accent6>
      <a:srgbClr val="ACC200"/>
    </a:accent6>
    <a:hlink>
      <a:srgbClr val="CB5056"/>
    </a:hlink>
    <a:folHlink>
      <a:srgbClr val="EBAB00"/>
    </a:folHlink>
  </a:clrScheme>
  <a:fontScheme name="onecsiro_powerpoint_07070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2666</Words>
  <Application>Microsoft Office PowerPoint</Application>
  <PresentationFormat>A4 Paper (210x297 mm)</PresentationFormat>
  <Paragraphs>911</Paragraphs>
  <Slides>51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Lead Isotope Geochemistry: A Brave New World?</vt:lpstr>
      <vt:lpstr>Outline</vt:lpstr>
      <vt:lpstr>Pb Isotopes in Metallogenic Studies (Plumbotectonics)</vt:lpstr>
      <vt:lpstr>Pb Isotopes</vt:lpstr>
      <vt:lpstr>Pb Isotope Variables </vt:lpstr>
      <vt:lpstr>The Growth Curve Concept</vt:lpstr>
      <vt:lpstr>Slide 7</vt:lpstr>
      <vt:lpstr>Slide 8</vt:lpstr>
      <vt:lpstr>Mount Isa Template</vt:lpstr>
      <vt:lpstr>Relating Ores to Tectonics</vt:lpstr>
      <vt:lpstr>“Other” Deposits</vt:lpstr>
      <vt:lpstr>Slide 12</vt:lpstr>
      <vt:lpstr>Pb Isotopes in Regolith Materials</vt:lpstr>
      <vt:lpstr>The Two Dimensions of Pb</vt:lpstr>
      <vt:lpstr>The Problem is Cover</vt:lpstr>
      <vt:lpstr>Pb Isotopes in Exploration Through Cover</vt:lpstr>
      <vt:lpstr>Pb Isotopes in Exploration Through Cover</vt:lpstr>
      <vt:lpstr>Pb Mixing Model</vt:lpstr>
      <vt:lpstr>Pb In Soils – The Pb  Soil Model - 1</vt:lpstr>
      <vt:lpstr>Sources of Pb in a Regolith Sample</vt:lpstr>
      <vt:lpstr>Pb In Soils – The Pb  Soil Model - 1</vt:lpstr>
      <vt:lpstr>Pb In Soils – The Pb  Soil Model - 2</vt:lpstr>
      <vt:lpstr>Slide 23</vt:lpstr>
      <vt:lpstr>Pb In Soils – The Pb  Soil Model - 4</vt:lpstr>
      <vt:lpstr>Partial Extraction Geochemistry</vt:lpstr>
      <vt:lpstr>Research Procedure</vt:lpstr>
      <vt:lpstr>Conclusions of Study</vt:lpstr>
      <vt:lpstr>The Pb Soil Model –  CASE HISTORY  HYC</vt:lpstr>
      <vt:lpstr>HYC Deposit</vt:lpstr>
      <vt:lpstr>HYC Deposit</vt:lpstr>
      <vt:lpstr>HYC – Pb Isotope Data</vt:lpstr>
      <vt:lpstr>HYC – Test line downslope from a 60 year old drill hole</vt:lpstr>
      <vt:lpstr>Slide 33</vt:lpstr>
      <vt:lpstr>Slide 34</vt:lpstr>
      <vt:lpstr>HYC Soil Pb Model Components Surface Samples</vt:lpstr>
      <vt:lpstr>Slide 36</vt:lpstr>
      <vt:lpstr>HYC – The Lesson Learnt  </vt:lpstr>
      <vt:lpstr>Pb isotopes – a Vegetation example</vt:lpstr>
      <vt:lpstr>Vegetation 6km from an Archaean VMS Mine</vt:lpstr>
      <vt:lpstr>Partial Extraction and Vegetation</vt:lpstr>
      <vt:lpstr>Groundwater in vicinity of Archaean VMS deposit</vt:lpstr>
      <vt:lpstr>Mixing Model sensitivity</vt:lpstr>
      <vt:lpstr>Slide 43</vt:lpstr>
      <vt:lpstr>Slide 44</vt:lpstr>
      <vt:lpstr>Cover = Homogeneous, background Pb</vt:lpstr>
      <vt:lpstr>Slide 46</vt:lpstr>
      <vt:lpstr>Background Populations Proterozoic </vt:lpstr>
      <vt:lpstr>Slide 48</vt:lpstr>
      <vt:lpstr>Analytical Precision</vt:lpstr>
      <vt:lpstr>How Much precision do we need?</vt:lpstr>
      <vt:lpstr>Pb Isotopes – What we need to do</vt:lpstr>
    </vt:vector>
  </TitlesOfParts>
  <Company>University of New South Wales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z8670814</dc:creator>
  <cp:lastModifiedBy>Carr, Graham (CESRE, North Ryde)</cp:lastModifiedBy>
  <cp:revision>145</cp:revision>
  <dcterms:created xsi:type="dcterms:W3CDTF">2012-06-27T04:41:28Z</dcterms:created>
  <dcterms:modified xsi:type="dcterms:W3CDTF">2013-06-27T06:09:58Z</dcterms:modified>
</cp:coreProperties>
</file>