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62"/>
  </p:notesMasterIdLst>
  <p:sldIdLst>
    <p:sldId id="256" r:id="rId2"/>
    <p:sldId id="426" r:id="rId3"/>
    <p:sldId id="317" r:id="rId4"/>
    <p:sldId id="368" r:id="rId5"/>
    <p:sldId id="323" r:id="rId6"/>
    <p:sldId id="402" r:id="rId7"/>
    <p:sldId id="321" r:id="rId8"/>
    <p:sldId id="350" r:id="rId9"/>
    <p:sldId id="319" r:id="rId10"/>
    <p:sldId id="430" r:id="rId11"/>
    <p:sldId id="409" r:id="rId12"/>
    <p:sldId id="355" r:id="rId13"/>
    <p:sldId id="410" r:id="rId14"/>
    <p:sldId id="354" r:id="rId15"/>
    <p:sldId id="415" r:id="rId16"/>
    <p:sldId id="411" r:id="rId17"/>
    <p:sldId id="428" r:id="rId18"/>
    <p:sldId id="357" r:id="rId19"/>
    <p:sldId id="358" r:id="rId20"/>
    <p:sldId id="392" r:id="rId21"/>
    <p:sldId id="417" r:id="rId22"/>
    <p:sldId id="416" r:id="rId23"/>
    <p:sldId id="364" r:id="rId24"/>
    <p:sldId id="414" r:id="rId25"/>
    <p:sldId id="367" r:id="rId26"/>
    <p:sldId id="366" r:id="rId27"/>
    <p:sldId id="418" r:id="rId28"/>
    <p:sldId id="342" r:id="rId29"/>
    <p:sldId id="400" r:id="rId30"/>
    <p:sldId id="427" r:id="rId31"/>
    <p:sldId id="420" r:id="rId32"/>
    <p:sldId id="421" r:id="rId33"/>
    <p:sldId id="349" r:id="rId34"/>
    <p:sldId id="348" r:id="rId35"/>
    <p:sldId id="347" r:id="rId36"/>
    <p:sldId id="425" r:id="rId37"/>
    <p:sldId id="424" r:id="rId38"/>
    <p:sldId id="401" r:id="rId39"/>
    <p:sldId id="382" r:id="rId40"/>
    <p:sldId id="385" r:id="rId41"/>
    <p:sldId id="398" r:id="rId42"/>
    <p:sldId id="419" r:id="rId43"/>
    <p:sldId id="429" r:id="rId44"/>
    <p:sldId id="294" r:id="rId45"/>
    <p:sldId id="310" r:id="rId46"/>
    <p:sldId id="295" r:id="rId47"/>
    <p:sldId id="298" r:id="rId48"/>
    <p:sldId id="332" r:id="rId49"/>
    <p:sldId id="288" r:id="rId50"/>
    <p:sldId id="375" r:id="rId51"/>
    <p:sldId id="308" r:id="rId52"/>
    <p:sldId id="296" r:id="rId53"/>
    <p:sldId id="303" r:id="rId54"/>
    <p:sldId id="313" r:id="rId55"/>
    <p:sldId id="314" r:id="rId56"/>
    <p:sldId id="268" r:id="rId57"/>
    <p:sldId id="376" r:id="rId58"/>
    <p:sldId id="378" r:id="rId59"/>
    <p:sldId id="396" r:id="rId60"/>
    <p:sldId id="345" r:id="rId61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6CC"/>
    <a:srgbClr val="006600"/>
    <a:srgbClr val="990033"/>
    <a:srgbClr val="92BC9A"/>
    <a:srgbClr val="D5EECE"/>
    <a:srgbClr val="CCFFCC"/>
    <a:srgbClr val="CCFF99"/>
    <a:srgbClr val="6600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3" d="100"/>
          <a:sy n="73" d="100"/>
        </p:scale>
        <p:origin x="-1296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0" d="100"/>
        <a:sy n="7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3D00286D-C56A-4B04-A47B-86DE08762FD8}" type="datetimeFigureOut">
              <a:rPr lang="en-AU"/>
              <a:pPr>
                <a:defRPr/>
              </a:pPr>
              <a:t>24/10/2013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AU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AU" noProof="0" smtClean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79B3309-5119-4896-9BD7-3657D9B22B79}" type="slidenum">
              <a:rPr lang="en-AU"/>
              <a:pPr>
                <a:defRPr/>
              </a:pPr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77421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9B3309-5119-4896-9BD7-3657D9B22B79}" type="slidenum">
              <a:rPr lang="en-AU" smtClean="0"/>
              <a:pPr>
                <a:defRPr/>
              </a:pPr>
              <a:t>15</a:t>
            </a:fld>
            <a:endParaRPr lang="en-A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9B3309-5119-4896-9BD7-3657D9B22B79}" type="slidenum">
              <a:rPr lang="en-AU" smtClean="0"/>
              <a:pPr>
                <a:defRPr/>
              </a:pPr>
              <a:t>17</a:t>
            </a:fld>
            <a:endParaRPr lang="en-A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451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AU" smtClean="0"/>
          </a:p>
        </p:txBody>
      </p:sp>
      <p:sp>
        <p:nvSpPr>
          <p:cNvPr id="645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B336E4F-0581-4AD8-921C-19FDE35F765E}" type="slidenum">
              <a:rPr lang="en-AU" smtClean="0"/>
              <a:pPr/>
              <a:t>21</a:t>
            </a:fld>
            <a:endParaRPr lang="en-AU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553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AU" smtClean="0"/>
          </a:p>
        </p:txBody>
      </p:sp>
      <p:sp>
        <p:nvSpPr>
          <p:cNvPr id="6554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13A193A-4C6E-4659-B89B-AD681DF21684}" type="slidenum">
              <a:rPr lang="en-AU" smtClean="0"/>
              <a:pPr/>
              <a:t>41</a:t>
            </a:fld>
            <a:endParaRPr lang="en-A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625DB62-89B5-4A29-95B8-AF33FBC90655}" type="datetime1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/>
              <a:t>MINES &amp; WINES 2013- Dick Glen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F037B5-BE8F-4582-955D-9BE3EB5325A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2C8B2BA-9D56-4AC5-9788-B74A04DD0DE2}" type="datetime1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MINES &amp; WINES 2013- Dick Glen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EA1E57-7056-4CBB-A5DF-5675C4401D0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52CFDDB-5075-45E5-8A93-FD2CD3D80AAA}" type="datetime1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MINES &amp; WINES 2013- Dick Glen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D1772F4-5DAB-41C7-B68B-26D954A6CC22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61ECA45-AB4E-47A1-A9A9-51325804F76B}" type="datetime1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MINES &amp; WINES 2013- Dick Glen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CC623B-C8BD-484A-B7A7-1FB4914C803E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099199A-5598-4841-BF40-2A0C862B28D5}" type="datetime1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MINES &amp; WINES 2013- Dick Glen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408017EE-334B-45B0-82EB-63CBD1EAAEC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E127E59-A3E9-4806-9CFC-AA160C7285A5}" type="datetime1">
              <a:rPr lang="en-US" smtClean="0"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MINES &amp; WINES 2013- Dick Glen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755520D-EFEE-48EA-AC95-D598B287699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515FE2F-DF66-4BB0-965B-BBC681665701}" type="datetime1">
              <a:rPr lang="en-US" smtClean="0"/>
              <a:t>10/24/2013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MINES &amp; WINES 2013- Dick Glen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D6BB444-B26A-41A3-A596-8CA6FDAD583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A935A51-C07B-49F4-957D-CE950D2D6CDA}" type="datetime1">
              <a:rPr lang="en-US" smtClean="0"/>
              <a:t>10/24/2013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MINES &amp; WINES 2013- Dick Glen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CEE82C0-7A4D-443D-9920-0E82AF09D55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B02C291-E336-4BE8-9E6B-7BF1802FCB0D}" type="datetime1">
              <a:rPr lang="en-US" smtClean="0"/>
              <a:t>10/24/2013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MINES &amp; WINES 2013- Dick Glen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B8A7708-EA90-47B8-83AE-41587E38471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83AA5FD0-65EC-4B1D-A204-02F71087FCBE}" type="datetime1">
              <a:rPr lang="en-US" smtClean="0"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MINES &amp; WINES 2013- Dick Glen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A87C97-E8A9-43A8-9CCE-1A182757A96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251D55E-FB42-42A9-9F59-4C87A3D07C62}" type="datetime1">
              <a:rPr lang="en-US" smtClean="0"/>
              <a:t>10/24/2013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MINES &amp; WINES 2013- Dick Glen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8BC7A-BF13-4848-9ADC-2ED03CB8C70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02390AC-015C-41D0-9489-DFA8C918D7B0}" type="datetime1">
              <a:rPr lang="en-US" smtClean="0"/>
              <a:t>10/24/2013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 smtClean="0"/>
              <a:t>MINES &amp; WINES 2013- Dick Glen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5A692CD-65BE-4891-AA5D-7DF91938734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15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wm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upload.wikimedia.org/wikipedia/en/a/a4/SubZone.jpg" TargetMode="Externa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 descr="0004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5263"/>
            <a:ext cx="9144000" cy="6467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82550"/>
            <a:ext cx="7974013" cy="563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pPr eaLnBrk="0" hangingPunct="0"/>
            <a:r>
              <a:rPr lang="en-AU" sz="3600" b="1" dirty="0" err="1">
                <a:solidFill>
                  <a:srgbClr val="FFFF00"/>
                </a:solidFill>
              </a:rPr>
              <a:t>IN</a:t>
            </a:r>
            <a:r>
              <a:rPr lang="en-AU" sz="3600" b="1" dirty="0">
                <a:solidFill>
                  <a:srgbClr val="FFFF00"/>
                </a:solidFill>
              </a:rPr>
              <a:t> THE BEGINNING WERE THE </a:t>
            </a:r>
          </a:p>
          <a:p>
            <a:pPr eaLnBrk="0" hangingPunct="0"/>
            <a:r>
              <a:rPr lang="en-AU" sz="3600" b="1" dirty="0">
                <a:solidFill>
                  <a:srgbClr val="FFFF00"/>
                </a:solidFill>
              </a:rPr>
              <a:t>TASMANIDES: </a:t>
            </a:r>
          </a:p>
          <a:p>
            <a:pPr eaLnBrk="0" hangingPunct="0"/>
            <a:endParaRPr lang="en-AU" sz="3600" b="1" dirty="0">
              <a:solidFill>
                <a:srgbClr val="FFFF00"/>
              </a:solidFill>
            </a:endParaRPr>
          </a:p>
          <a:p>
            <a:pPr eaLnBrk="0" hangingPunct="0"/>
            <a:endParaRPr lang="en-AU" sz="3600" b="1" dirty="0">
              <a:solidFill>
                <a:srgbClr val="FFFF00"/>
              </a:solidFill>
            </a:endParaRPr>
          </a:p>
          <a:p>
            <a:pPr eaLnBrk="0" hangingPunct="0"/>
            <a:r>
              <a:rPr lang="en-AU" sz="3600" b="1" dirty="0">
                <a:solidFill>
                  <a:srgbClr val="FFFF00"/>
                </a:solidFill>
              </a:rPr>
              <a:t>THE TECTONIC FRAMEWORK OF </a:t>
            </a:r>
          </a:p>
          <a:p>
            <a:pPr eaLnBrk="0" hangingPunct="0"/>
            <a:r>
              <a:rPr lang="en-AU" sz="3600" b="1" dirty="0">
                <a:solidFill>
                  <a:srgbClr val="FFFF00"/>
                </a:solidFill>
              </a:rPr>
              <a:t>MINERAL DEPOSITS OF EASTERN </a:t>
            </a:r>
          </a:p>
          <a:p>
            <a:pPr eaLnBrk="0" hangingPunct="0"/>
            <a:r>
              <a:rPr lang="en-AU" sz="3600" b="1" dirty="0">
                <a:solidFill>
                  <a:srgbClr val="FFFF00"/>
                </a:solidFill>
              </a:rPr>
              <a:t>AUSTRALIA </a:t>
            </a:r>
          </a:p>
          <a:p>
            <a:pPr eaLnBrk="0" hangingPunct="0"/>
            <a:endParaRPr lang="en-AU" sz="3600" b="1" dirty="0">
              <a:solidFill>
                <a:srgbClr val="FFFF00"/>
              </a:solidFill>
            </a:endParaRPr>
          </a:p>
          <a:p>
            <a:pPr eaLnBrk="0" hangingPunct="0"/>
            <a:endParaRPr lang="en-AU" sz="3600" b="1" dirty="0">
              <a:solidFill>
                <a:srgbClr val="FFFF00"/>
              </a:solidFill>
            </a:endParaRPr>
          </a:p>
          <a:p>
            <a:pPr eaLnBrk="0" hangingPunct="0"/>
            <a:r>
              <a:rPr lang="en-AU" sz="3600" b="1" dirty="0">
                <a:solidFill>
                  <a:srgbClr val="FFFF00"/>
                </a:solidFill>
              </a:rPr>
              <a:t>Dick Glen</a:t>
            </a:r>
            <a:endParaRPr lang="en-AU" sz="3600" dirty="0">
              <a:solidFill>
                <a:srgbClr val="FFFF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4" descr="C:\Users\Dicks PC\dick glen\my papers in prep\accretionary tasmanides\2012 ajes\POST REVIEW STUFF\SOME UPDATES 2013 old final figs october 2012 AJES Tasmanides\from tranist 15.2.13\2012_10_034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388"/>
            <a:ext cx="5316538" cy="680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7" name="Picture 2" descr="C:\Users\Dicks PC\dick glen\my papers in prep\accretionary tasmanides\2012 ajes\POST REVIEW STUFF\SOME UPDATES 2013 old final figs october 2012 AJES Tasmanides\from tranist 15.2.13\2012_10_0345.jpg"/>
          <p:cNvPicPr>
            <a:picLocks noChangeAspect="1" noChangeArrowheads="1"/>
          </p:cNvPicPr>
          <p:nvPr/>
        </p:nvPicPr>
        <p:blipFill>
          <a:blip r:embed="rId3" cstate="print"/>
          <a:srcRect l="2055" t="37093" b="39650"/>
          <a:stretch>
            <a:fillRect/>
          </a:stretch>
        </p:blipFill>
        <p:spPr bwMode="auto">
          <a:xfrm>
            <a:off x="533400" y="5486400"/>
            <a:ext cx="824865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68" name="Rectangle 5"/>
          <p:cNvSpPr>
            <a:spLocks noChangeArrowheads="1"/>
          </p:cNvSpPr>
          <p:nvPr/>
        </p:nvSpPr>
        <p:spPr bwMode="auto">
          <a:xfrm>
            <a:off x="5715000" y="381000"/>
            <a:ext cx="3429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solidFill>
                  <a:srgbClr val="92D050"/>
                </a:solidFill>
              </a:rPr>
              <a:t>SSZ1  - 540-530  Ma</a:t>
            </a:r>
          </a:p>
          <a:p>
            <a:r>
              <a:rPr lang="en-AU"/>
              <a:t> </a:t>
            </a:r>
          </a:p>
        </p:txBody>
      </p:sp>
      <p:sp>
        <p:nvSpPr>
          <p:cNvPr id="5" name="Rectangle 4"/>
          <p:cNvSpPr/>
          <p:nvPr/>
        </p:nvSpPr>
        <p:spPr>
          <a:xfrm>
            <a:off x="1981200" y="5486400"/>
            <a:ext cx="12192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6" name="Rectangle 5"/>
          <p:cNvSpPr/>
          <p:nvPr/>
        </p:nvSpPr>
        <p:spPr>
          <a:xfrm>
            <a:off x="2057400" y="3581400"/>
            <a:ext cx="762000" cy="609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MINES &amp; WINES 2013- Dick Glen</a:t>
            </a: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8229600" y="6626423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Glen 2013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1" descr="fig 12 2012_03_02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0"/>
            <a:ext cx="486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 rot="20409876">
            <a:off x="1519238" y="3065463"/>
            <a:ext cx="946150" cy="3733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2292" name="TextBox 6"/>
          <p:cNvSpPr txBox="1">
            <a:spLocks noChangeArrowheads="1"/>
          </p:cNvSpPr>
          <p:nvPr/>
        </p:nvSpPr>
        <p:spPr bwMode="auto">
          <a:xfrm>
            <a:off x="3352800" y="773113"/>
            <a:ext cx="4648200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solidFill>
                  <a:srgbClr val="006600"/>
                </a:solidFill>
              </a:rPr>
              <a:t>SSZ2  524-510 Ma, Mt Wright ‘Arc’ &amp; MUC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153400" y="6553200"/>
            <a:ext cx="1447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Glen 2013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 descr="fig 12 2012_03_02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0"/>
            <a:ext cx="486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Oval 4"/>
          <p:cNvSpPr/>
          <p:nvPr/>
        </p:nvSpPr>
        <p:spPr>
          <a:xfrm rot="20409876">
            <a:off x="1519238" y="3065463"/>
            <a:ext cx="946150" cy="3733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3316" name="TextBox 6"/>
          <p:cNvSpPr txBox="1">
            <a:spLocks noChangeArrowheads="1"/>
          </p:cNvSpPr>
          <p:nvPr/>
        </p:nvSpPr>
        <p:spPr bwMode="auto">
          <a:xfrm>
            <a:off x="3429000" y="762000"/>
            <a:ext cx="54864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solidFill>
                  <a:srgbClr val="006600"/>
                </a:solidFill>
              </a:rPr>
              <a:t>SSZ2  524-510 Ma, Mt Wright ‘Arc’ &amp; MUC</a:t>
            </a:r>
          </a:p>
        </p:txBody>
      </p:sp>
      <p:pic>
        <p:nvPicPr>
          <p:cNvPr id="13317" name="Picture 1" descr="C:\Users\Dicks PC\dick glen\my papers in prep\accretionary tasmanides\2012 ajes\POST REVIEW STUFF\SOME UPDATES 2013 old final figs october 2012 AJES Tasmanides\send to proof editor as updates\fig 9 2012_10_0343.jpg"/>
          <p:cNvPicPr>
            <a:picLocks noChangeAspect="1" noChangeArrowheads="1"/>
          </p:cNvPicPr>
          <p:nvPr/>
        </p:nvPicPr>
        <p:blipFill>
          <a:blip r:embed="rId3" cstate="print"/>
          <a:srcRect r="8159" b="78098"/>
          <a:stretch>
            <a:fillRect/>
          </a:stretch>
        </p:blipFill>
        <p:spPr bwMode="auto">
          <a:xfrm>
            <a:off x="3048000" y="5999163"/>
            <a:ext cx="6096000" cy="782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1" descr="C:\Users\Dicks PC\dick glen\my papers in prep\accretionary tasmanides\2012 ajes\POST REVIEW STUFF\SOME UPDATES 2013 old final figs october 2012 AJES Tasmanides\from tranist 15.2.13\2012_03_0275 A.jpg"/>
          <p:cNvPicPr>
            <a:picLocks noChangeAspect="1" noChangeArrowheads="1"/>
          </p:cNvPicPr>
          <p:nvPr/>
        </p:nvPicPr>
        <p:blipFill>
          <a:blip r:embed="rId4" cstate="print"/>
          <a:srcRect t="50000" r="34941" b="24750"/>
          <a:stretch>
            <a:fillRect/>
          </a:stretch>
        </p:blipFill>
        <p:spPr bwMode="auto">
          <a:xfrm>
            <a:off x="3276600" y="3581400"/>
            <a:ext cx="58674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7391400" y="4343400"/>
            <a:ext cx="1752600" cy="685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934200" y="65532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Glen 2013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" descr="fig 12 2012_03_02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0"/>
            <a:ext cx="486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Box 6"/>
          <p:cNvSpPr txBox="1">
            <a:spLocks noChangeArrowheads="1"/>
          </p:cNvSpPr>
          <p:nvPr/>
        </p:nvSpPr>
        <p:spPr bwMode="auto">
          <a:xfrm>
            <a:off x="3429000" y="762000"/>
            <a:ext cx="28194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solidFill>
                  <a:srgbClr val="006600"/>
                </a:solidFill>
              </a:rPr>
              <a:t>SSZ2a-c  524-510 Ma</a:t>
            </a:r>
          </a:p>
        </p:txBody>
      </p:sp>
      <p:sp>
        <p:nvSpPr>
          <p:cNvPr id="6" name="Oval 5"/>
          <p:cNvSpPr/>
          <p:nvPr/>
        </p:nvSpPr>
        <p:spPr>
          <a:xfrm rot="20154776">
            <a:off x="1535113" y="4764088"/>
            <a:ext cx="493712" cy="990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7" name="Oval 6"/>
          <p:cNvSpPr/>
          <p:nvPr/>
        </p:nvSpPr>
        <p:spPr>
          <a:xfrm>
            <a:off x="2209800" y="5105400"/>
            <a:ext cx="990600" cy="838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8" name="Oval 7"/>
          <p:cNvSpPr/>
          <p:nvPr/>
        </p:nvSpPr>
        <p:spPr>
          <a:xfrm>
            <a:off x="3352800" y="3886200"/>
            <a:ext cx="381000" cy="609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MINES &amp; WINES 2013- Dick Glen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8153400" y="64770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Glen 2013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 descr="fig 12 2012_03_02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0"/>
            <a:ext cx="486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 rot="20877422">
            <a:off x="2505075" y="3810000"/>
            <a:ext cx="838200" cy="1752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" name="Oval 3"/>
          <p:cNvSpPr/>
          <p:nvPr/>
        </p:nvSpPr>
        <p:spPr>
          <a:xfrm>
            <a:off x="3571875" y="4267200"/>
            <a:ext cx="76200" cy="76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5" name="Oval 4"/>
          <p:cNvSpPr/>
          <p:nvPr/>
        </p:nvSpPr>
        <p:spPr>
          <a:xfrm rot="20996434">
            <a:off x="2352675" y="1219200"/>
            <a:ext cx="533400" cy="1676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5366" name="TextBox 7"/>
          <p:cNvSpPr txBox="1">
            <a:spLocks noChangeArrowheads="1"/>
          </p:cNvSpPr>
          <p:nvPr/>
        </p:nvSpPr>
        <p:spPr bwMode="auto">
          <a:xfrm>
            <a:off x="3276600" y="685800"/>
            <a:ext cx="38862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solidFill>
                  <a:srgbClr val="990099"/>
                </a:solidFill>
              </a:rPr>
              <a:t>SSZ3 480-437 Ma, Macquarie ‘Arc’  </a:t>
            </a:r>
          </a:p>
          <a:p>
            <a:endParaRPr lang="en-A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MINES &amp; WINES 2013- Dick Glen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8153400" y="65532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Glen 2013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4" descr="T7939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47625"/>
            <a:ext cx="5429250" cy="294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5" descr="T7939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0"/>
            <a:ext cx="3810000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6" descr="T87779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400" y="3079750"/>
            <a:ext cx="5037138" cy="377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7" descr="T88094a"/>
          <p:cNvPicPr>
            <a:picLocks noChangeAspect="1" noChangeArrowheads="1"/>
          </p:cNvPicPr>
          <p:nvPr/>
        </p:nvPicPr>
        <p:blipFill>
          <a:blip r:embed="rId6" cstate="print"/>
          <a:srcRect l="11765" t="13072" b="-653"/>
          <a:stretch>
            <a:fillRect/>
          </a:stretch>
        </p:blipFill>
        <p:spPr bwMode="auto">
          <a:xfrm>
            <a:off x="5105400" y="3962400"/>
            <a:ext cx="4038600" cy="3006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90" name="Oval 8"/>
          <p:cNvSpPr>
            <a:spLocks noChangeArrowheads="1"/>
          </p:cNvSpPr>
          <p:nvPr/>
        </p:nvSpPr>
        <p:spPr bwMode="auto">
          <a:xfrm>
            <a:off x="2590800" y="4267200"/>
            <a:ext cx="914400" cy="838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cxnSp>
        <p:nvCxnSpPr>
          <p:cNvPr id="8" name="Elbow Connector 7"/>
          <p:cNvCxnSpPr/>
          <p:nvPr/>
        </p:nvCxnSpPr>
        <p:spPr>
          <a:xfrm>
            <a:off x="0" y="2971800"/>
            <a:ext cx="5257800" cy="12700"/>
          </a:xfrm>
          <a:prstGeom prst="bentConnector3">
            <a:avLst>
              <a:gd name="adj1" fmla="val 50000"/>
            </a:avLst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257800" y="3048000"/>
            <a:ext cx="0" cy="91440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5257800" y="3886200"/>
            <a:ext cx="3886200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/>
              <a:t>MINES </a:t>
            </a:r>
            <a:r>
              <a:rPr lang="de-DE" dirty="0" smtClean="0">
                <a:solidFill>
                  <a:schemeClr val="tx1"/>
                </a:solidFill>
              </a:rPr>
              <a:t>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400800" y="6553200"/>
            <a:ext cx="312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 smtClean="0"/>
              <a:t>C. Simpson photos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1" descr="fig 12 2012_03_02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0"/>
            <a:ext cx="486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 rot="20877422">
            <a:off x="2505075" y="3810000"/>
            <a:ext cx="838200" cy="1752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" name="Oval 3"/>
          <p:cNvSpPr/>
          <p:nvPr/>
        </p:nvSpPr>
        <p:spPr>
          <a:xfrm>
            <a:off x="3571875" y="4267200"/>
            <a:ext cx="76200" cy="76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5" name="Oval 4"/>
          <p:cNvSpPr/>
          <p:nvPr/>
        </p:nvSpPr>
        <p:spPr>
          <a:xfrm rot="20996434">
            <a:off x="2352675" y="1219200"/>
            <a:ext cx="533400" cy="1676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7414" name="TextBox 7"/>
          <p:cNvSpPr txBox="1">
            <a:spLocks noChangeArrowheads="1"/>
          </p:cNvSpPr>
          <p:nvPr/>
        </p:nvSpPr>
        <p:spPr bwMode="auto">
          <a:xfrm>
            <a:off x="5181600" y="685800"/>
            <a:ext cx="3962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solidFill>
                  <a:srgbClr val="990099"/>
                </a:solidFill>
              </a:rPr>
              <a:t>SSZ3 480-437 Ma, Macquarie ‘Arc’  </a:t>
            </a:r>
          </a:p>
          <a:p>
            <a:endParaRPr lang="en-AU"/>
          </a:p>
        </p:txBody>
      </p:sp>
      <p:pic>
        <p:nvPicPr>
          <p:cNvPr id="17415" name="Picture 3" descr="C:\Users\Dicks PC\dick glen\my papers in prep\accretionary tasmanides\2012 ajes\POST REVIEW STUFF\SOME UPDATES 2013 old final figs october 2012 AJES Tasmanides\from tranist 15.2.13\2012_10_0341c.jpg"/>
          <p:cNvPicPr>
            <a:picLocks noChangeAspect="1" noChangeArrowheads="1"/>
          </p:cNvPicPr>
          <p:nvPr/>
        </p:nvPicPr>
        <p:blipFill>
          <a:blip r:embed="rId3" cstate="print"/>
          <a:srcRect b="20856"/>
          <a:stretch>
            <a:fillRect/>
          </a:stretch>
        </p:blipFill>
        <p:spPr bwMode="auto">
          <a:xfrm>
            <a:off x="4191000" y="76200"/>
            <a:ext cx="49657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5562600" y="2971800"/>
            <a:ext cx="914400" cy="2286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153400" y="6553200"/>
            <a:ext cx="1295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Glen 2013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1" descr="fig 12 2012_03_0277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25" y="0"/>
            <a:ext cx="486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 rot="20877422">
            <a:off x="2505075" y="3810000"/>
            <a:ext cx="838200" cy="17526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" name="Oval 3"/>
          <p:cNvSpPr/>
          <p:nvPr/>
        </p:nvSpPr>
        <p:spPr>
          <a:xfrm>
            <a:off x="3571875" y="4267200"/>
            <a:ext cx="76200" cy="762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5" name="Oval 4"/>
          <p:cNvSpPr/>
          <p:nvPr/>
        </p:nvSpPr>
        <p:spPr>
          <a:xfrm rot="20996434">
            <a:off x="2352675" y="1219200"/>
            <a:ext cx="533400" cy="16764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8438" name="TextBox 7"/>
          <p:cNvSpPr txBox="1">
            <a:spLocks noChangeArrowheads="1"/>
          </p:cNvSpPr>
          <p:nvPr/>
        </p:nvSpPr>
        <p:spPr bwMode="auto">
          <a:xfrm>
            <a:off x="5181600" y="685800"/>
            <a:ext cx="3962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solidFill>
                  <a:srgbClr val="990099"/>
                </a:solidFill>
              </a:rPr>
              <a:t>SSZ3 480-437 Ma, Macquarie ‘Arc’  </a:t>
            </a:r>
          </a:p>
          <a:p>
            <a:endParaRPr lang="en-AU"/>
          </a:p>
        </p:txBody>
      </p:sp>
      <p:pic>
        <p:nvPicPr>
          <p:cNvPr id="18439" name="Picture 3" descr="C:\Users\Dicks PC\dick glen\my papers in prep\accretionary tasmanides\2012 ajes\POST REVIEW STUFF\SOME UPDATES 2013 old final figs october 2012 AJES Tasmanides\from tranist 15.2.13\2012_10_0341c.jpg"/>
          <p:cNvPicPr>
            <a:picLocks noChangeAspect="1" noChangeArrowheads="1"/>
          </p:cNvPicPr>
          <p:nvPr/>
        </p:nvPicPr>
        <p:blipFill>
          <a:blip r:embed="rId4" cstate="print"/>
          <a:srcRect b="20856"/>
          <a:stretch>
            <a:fillRect/>
          </a:stretch>
        </p:blipFill>
        <p:spPr bwMode="auto">
          <a:xfrm>
            <a:off x="4191000" y="76200"/>
            <a:ext cx="49657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1" descr="C:\Users\Dicks PC\dick glen\my papers in prep\accretionary tasmanides\2012 ajes\POST REVIEW STUFF\SOME UPDATES 2013 old final figs october 2012 AJES Tasmanides\from tranist 15.2.13\2012_03_0275 A.jpg"/>
          <p:cNvPicPr>
            <a:picLocks noChangeAspect="1" noChangeArrowheads="1"/>
          </p:cNvPicPr>
          <p:nvPr/>
        </p:nvPicPr>
        <p:blipFill>
          <a:blip r:embed="rId5" cstate="print"/>
          <a:srcRect t="75250"/>
          <a:stretch>
            <a:fillRect/>
          </a:stretch>
        </p:blipFill>
        <p:spPr bwMode="auto">
          <a:xfrm>
            <a:off x="0" y="5334000"/>
            <a:ext cx="9018588" cy="134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229600" y="65532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Glen 2013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1" descr="fig 12 2012_03_02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0"/>
            <a:ext cx="486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 rot="20863555">
            <a:off x="2743200" y="2057400"/>
            <a:ext cx="1219200" cy="2667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" name="Oval 3"/>
          <p:cNvSpPr/>
          <p:nvPr/>
        </p:nvSpPr>
        <p:spPr>
          <a:xfrm>
            <a:off x="2438400" y="1219200"/>
            <a:ext cx="228600" cy="7620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9461" name="TextBox 4"/>
          <p:cNvSpPr txBox="1">
            <a:spLocks noChangeArrowheads="1"/>
          </p:cNvSpPr>
          <p:nvPr/>
        </p:nvSpPr>
        <p:spPr bwMode="auto">
          <a:xfrm>
            <a:off x="3048000" y="762000"/>
            <a:ext cx="19812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solidFill>
                  <a:srgbClr val="0066CC"/>
                </a:solidFill>
              </a:rPr>
              <a:t>SSZ4</a:t>
            </a:r>
          </a:p>
          <a:p>
            <a:r>
              <a:rPr lang="en-AU">
                <a:solidFill>
                  <a:srgbClr val="0066CC"/>
                </a:solidFill>
              </a:rPr>
              <a:t>425-380 Ma</a:t>
            </a:r>
            <a:r>
              <a:rPr lang="en-AU">
                <a:solidFill>
                  <a:srgbClr val="FF0000"/>
                </a:solidFill>
              </a:rPr>
              <a:t>,</a:t>
            </a:r>
          </a:p>
        </p:txBody>
      </p:sp>
      <p:sp>
        <p:nvSpPr>
          <p:cNvPr id="8" name="Oval 7"/>
          <p:cNvSpPr/>
          <p:nvPr/>
        </p:nvSpPr>
        <p:spPr>
          <a:xfrm>
            <a:off x="5867400" y="5181600"/>
            <a:ext cx="533400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19463" name="Picture 8" descr="C:\Users\Dicks PC\dick glen\my papers in prep\accretionary tasmanides\2012 ajes\POST REVIEW STUFF\SOME UPDATES 2013 old final figs october 2012 AJES Tasmanides\from tranist 15.2.13\2012_10_0341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83050" y="104775"/>
            <a:ext cx="4984750" cy="637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4114800" y="2590800"/>
            <a:ext cx="685800" cy="914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620000" y="6400800"/>
            <a:ext cx="1524000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Glen 2013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 descr="fig 12 2012_03_02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2738438" y="762000"/>
            <a:ext cx="2286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" name="Oval 3"/>
          <p:cNvSpPr/>
          <p:nvPr/>
        </p:nvSpPr>
        <p:spPr>
          <a:xfrm rot="20635346">
            <a:off x="3043238" y="2057400"/>
            <a:ext cx="1066800" cy="3124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20485" name="Picture 1" descr="C:\Users\Dicks PC\dick glen\my papers in prep\accretionary tasmanides\2012 ajes\POST REVIEW STUFF\SOME UPDATES 2013 old final figs october 2012 AJES Tasmanides\send to proof editor as updates\fig 8 2012_10_0352 B.jpg"/>
          <p:cNvPicPr>
            <a:picLocks noChangeAspect="1" noChangeArrowheads="1"/>
          </p:cNvPicPr>
          <p:nvPr/>
        </p:nvPicPr>
        <p:blipFill>
          <a:blip r:embed="rId3" cstate="print"/>
          <a:srcRect t="11848" b="65253"/>
          <a:stretch>
            <a:fillRect/>
          </a:stretch>
        </p:blipFill>
        <p:spPr bwMode="auto">
          <a:xfrm>
            <a:off x="446088" y="5410200"/>
            <a:ext cx="8555037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533400" y="5334000"/>
            <a:ext cx="5410200" cy="6096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5867400" y="5181600"/>
            <a:ext cx="533400" cy="6858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0488" name="Rectangle 9"/>
          <p:cNvSpPr>
            <a:spLocks noChangeArrowheads="1"/>
          </p:cNvSpPr>
          <p:nvPr/>
        </p:nvSpPr>
        <p:spPr bwMode="auto">
          <a:xfrm>
            <a:off x="3429000" y="685800"/>
            <a:ext cx="5105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solidFill>
                  <a:srgbClr val="0066CC"/>
                </a:solidFill>
              </a:rPr>
              <a:t>SSZ4  425-380 Ma, Calliope  &amp; Gamilaroi  ‘Arcs’</a:t>
            </a:r>
          </a:p>
          <a:p>
            <a:endParaRPr lang="en-AU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305800" y="6553200"/>
            <a:ext cx="16764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200" dirty="0" smtClean="0"/>
              <a:t>Glen 2013</a:t>
            </a:r>
            <a:endParaRPr lang="en-AU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Dicks PC\dick glen\CONFERENCES\2013 mines &amp; wines\4_Orogens_Variant  C.jpg"/>
          <p:cNvPicPr>
            <a:picLocks noChangeAspect="1" noChangeArrowheads="1"/>
          </p:cNvPicPr>
          <p:nvPr/>
        </p:nvPicPr>
        <p:blipFill>
          <a:blip r:embed="rId2" cstate="print"/>
          <a:srcRect l="15732" t="20071" r="20752" b="5820"/>
          <a:stretch>
            <a:fillRect/>
          </a:stretch>
        </p:blipFill>
        <p:spPr bwMode="auto">
          <a:xfrm>
            <a:off x="0" y="0"/>
            <a:ext cx="41544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4191000" y="381000"/>
            <a:ext cx="4953000" cy="55403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sz="3600" b="1" dirty="0">
                <a:solidFill>
                  <a:srgbClr val="FF0000"/>
                </a:solidFill>
              </a:rPr>
              <a:t>MOST BIG MINERAL DEPOSITS OCCUR  </a:t>
            </a:r>
            <a:r>
              <a:rPr lang="en-AU" sz="3600" b="1" dirty="0" err="1">
                <a:solidFill>
                  <a:srgbClr val="FF0000"/>
                </a:solidFill>
              </a:rPr>
              <a:t>IN</a:t>
            </a:r>
            <a:r>
              <a:rPr lang="en-AU" sz="3600" b="1" dirty="0">
                <a:solidFill>
                  <a:srgbClr val="FF0000"/>
                </a:solidFill>
              </a:rPr>
              <a:t> CONVERGENT MARGIN SETTINGS</a:t>
            </a:r>
          </a:p>
          <a:p>
            <a:pPr>
              <a:defRPr/>
            </a:pPr>
            <a:endParaRPr lang="en-AU" b="1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AU" sz="2400" b="1" dirty="0">
                <a:solidFill>
                  <a:srgbClr val="FF0000"/>
                </a:solidFill>
              </a:rPr>
              <a:t>Evolution of the Tasmanides, focusing on the convergent margin history </a:t>
            </a:r>
          </a:p>
          <a:p>
            <a:pPr marL="342900" indent="-342900">
              <a:defRPr/>
            </a:pPr>
            <a:endParaRPr lang="en-AU" sz="2400" b="1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AU" sz="2400" b="1" dirty="0">
                <a:solidFill>
                  <a:srgbClr val="FF0000"/>
                </a:solidFill>
              </a:rPr>
              <a:t>look briefly at the crustal architecture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endParaRPr lang="en-AU" sz="2400" b="1" dirty="0">
              <a:solidFill>
                <a:srgbClr val="FF0000"/>
              </a:solidFill>
            </a:endParaRP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AU" sz="2400" b="1" dirty="0">
                <a:solidFill>
                  <a:srgbClr val="FF0000"/>
                </a:solidFill>
              </a:rPr>
              <a:t>and implications for fluid flow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543800" y="64770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Glen 2013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1" descr="fig 12 2012_03_02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2738438" y="762000"/>
            <a:ext cx="2286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" name="Oval 3"/>
          <p:cNvSpPr/>
          <p:nvPr/>
        </p:nvSpPr>
        <p:spPr>
          <a:xfrm rot="20635346">
            <a:off x="3043238" y="2057400"/>
            <a:ext cx="1066800" cy="3124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5029200" y="685800"/>
            <a:ext cx="4114800" cy="6461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AU" dirty="0">
                <a:solidFill>
                  <a:schemeClr val="accent6">
                    <a:lumMod val="75000"/>
                  </a:schemeClr>
                </a:solidFill>
              </a:rPr>
              <a:t>SSZ5  continental margin arc </a:t>
            </a:r>
          </a:p>
          <a:p>
            <a:pPr>
              <a:defRPr/>
            </a:pPr>
            <a:r>
              <a:rPr lang="en-AU" dirty="0">
                <a:solidFill>
                  <a:schemeClr val="accent6">
                    <a:lumMod val="75000"/>
                  </a:schemeClr>
                </a:solidFill>
              </a:rPr>
              <a:t>  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800600" y="1600200"/>
            <a:ext cx="1582738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dirty="0">
                <a:solidFill>
                  <a:schemeClr val="accent6">
                    <a:lumMod val="75000"/>
                  </a:schemeClr>
                </a:solidFill>
              </a:rPr>
              <a:t> in Yarrol Belt,</a:t>
            </a:r>
          </a:p>
          <a:p>
            <a:pPr>
              <a:defRPr/>
            </a:pPr>
            <a:r>
              <a:rPr lang="en-AU" dirty="0">
                <a:solidFill>
                  <a:schemeClr val="accent6">
                    <a:lumMod val="75000"/>
                  </a:schemeClr>
                </a:solidFill>
              </a:rPr>
              <a:t>Connors Arch,</a:t>
            </a:r>
          </a:p>
          <a:p>
            <a:pPr>
              <a:defRPr/>
            </a:pPr>
            <a:r>
              <a:rPr lang="en-AU" dirty="0">
                <a:solidFill>
                  <a:schemeClr val="accent6">
                    <a:lumMod val="75000"/>
                  </a:schemeClr>
                </a:solidFill>
              </a:rPr>
              <a:t>Auburn Arch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429000" y="2362200"/>
            <a:ext cx="1447800" cy="3810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581400" y="2667000"/>
            <a:ext cx="1371600" cy="6096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4114800"/>
            <a:ext cx="30448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dirty="0">
                <a:solidFill>
                  <a:schemeClr val="accent6">
                    <a:lumMod val="75000"/>
                  </a:schemeClr>
                </a:solidFill>
              </a:rPr>
              <a:t>Baldwin &amp; </a:t>
            </a:r>
            <a:r>
              <a:rPr lang="en-AU" dirty="0" smtClean="0">
                <a:solidFill>
                  <a:schemeClr val="accent6">
                    <a:lumMod val="75000"/>
                  </a:schemeClr>
                </a:solidFill>
              </a:rPr>
              <a:t>Currabubula </a:t>
            </a:r>
            <a:r>
              <a:rPr lang="en-AU" dirty="0">
                <a:solidFill>
                  <a:schemeClr val="accent6">
                    <a:lumMod val="75000"/>
                  </a:schemeClr>
                </a:solidFill>
              </a:rPr>
              <a:t>arcs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505200" y="4038600"/>
            <a:ext cx="1295400" cy="2286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029200" y="685800"/>
            <a:ext cx="4114800" cy="369888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AU" dirty="0">
                <a:solidFill>
                  <a:schemeClr val="accent6">
                    <a:lumMod val="75000"/>
                  </a:schemeClr>
                </a:solidFill>
              </a:rPr>
              <a:t>   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953000" y="4114800"/>
            <a:ext cx="30448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dirty="0">
                <a:solidFill>
                  <a:schemeClr val="accent6">
                    <a:lumMod val="75000"/>
                  </a:schemeClr>
                </a:solidFill>
              </a:rPr>
              <a:t>Baldwin &amp; </a:t>
            </a:r>
            <a:r>
              <a:rPr lang="en-AU" dirty="0" err="1">
                <a:solidFill>
                  <a:schemeClr val="accent6">
                    <a:lumMod val="75000"/>
                  </a:schemeClr>
                </a:solidFill>
              </a:rPr>
              <a:t>Currububula</a:t>
            </a:r>
            <a:r>
              <a:rPr lang="en-AU" dirty="0">
                <a:solidFill>
                  <a:schemeClr val="accent6">
                    <a:lumMod val="75000"/>
                  </a:schemeClr>
                </a:solidFill>
              </a:rPr>
              <a:t> arcs</a:t>
            </a:r>
          </a:p>
        </p:txBody>
      </p:sp>
      <p:pic>
        <p:nvPicPr>
          <p:cNvPr id="22532" name="Picture 12" descr="NEO_poster6_TS2"/>
          <p:cNvPicPr>
            <a:picLocks noChangeAspect="1" noChangeArrowheads="1"/>
          </p:cNvPicPr>
          <p:nvPr/>
        </p:nvPicPr>
        <p:blipFill>
          <a:blip r:embed="rId3" cstate="print"/>
          <a:srcRect l="53934" t="42302" r="35803" b="28961"/>
          <a:stretch>
            <a:fillRect/>
          </a:stretch>
        </p:blipFill>
        <p:spPr bwMode="auto">
          <a:xfrm>
            <a:off x="5105400" y="2514600"/>
            <a:ext cx="4038600" cy="376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533" name="Text Box 6"/>
          <p:cNvSpPr txBox="1">
            <a:spLocks noChangeArrowheads="1"/>
          </p:cNvSpPr>
          <p:nvPr/>
        </p:nvSpPr>
        <p:spPr bwMode="auto">
          <a:xfrm>
            <a:off x="5375275" y="2209800"/>
            <a:ext cx="26257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2000"/>
              <a:t>Photo M.Buck</a:t>
            </a:r>
          </a:p>
        </p:txBody>
      </p:sp>
      <p:pic>
        <p:nvPicPr>
          <p:cNvPr id="22534" name="Picture 2" descr="C:\Users\Dicks PC\dick glen\my papers in prep\FINAL manning orocline aprill 2012\FINAL manning orocline aprill 2012\may figures\JPEGS\fig 9 offshore fig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28600" y="0"/>
            <a:ext cx="4724400" cy="354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3" descr="C:\Users\Dicks PC\dick glen\my papers in prep\FINAL manning orocline aprill 2012\FINAL manning orocline aprill 2012\may figures\JPEGS\fig 8.jpg"/>
          <p:cNvPicPr>
            <a:picLocks noChangeAspect="1" noChangeArrowheads="1"/>
          </p:cNvPicPr>
          <p:nvPr/>
        </p:nvPicPr>
        <p:blipFill>
          <a:blip r:embed="rId5" cstate="print"/>
          <a:srcRect b="62193"/>
          <a:stretch>
            <a:fillRect/>
          </a:stretch>
        </p:blipFill>
        <p:spPr bwMode="auto">
          <a:xfrm>
            <a:off x="0" y="3886200"/>
            <a:ext cx="5141913" cy="1462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5" descr="CurraKeith-R7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4600" y="1752600"/>
            <a:ext cx="2743200" cy="17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9" descr="2012_07_IGC Late Dev Late Carb"/>
          <p:cNvPicPr>
            <a:picLocks noChangeAspect="1" noChangeArrowheads="1"/>
          </p:cNvPicPr>
          <p:nvPr/>
        </p:nvPicPr>
        <p:blipFill>
          <a:blip r:embed="rId7" cstate="print"/>
          <a:srcRect l="49843" t="51979" r="10658" b="25555"/>
          <a:stretch>
            <a:fillRect/>
          </a:stretch>
        </p:blipFill>
        <p:spPr bwMode="auto">
          <a:xfrm>
            <a:off x="5715000" y="0"/>
            <a:ext cx="3048000" cy="2282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1" descr="fig 12 2012_03_02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2738438" y="762000"/>
            <a:ext cx="228600" cy="129540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" name="Oval 3"/>
          <p:cNvSpPr/>
          <p:nvPr/>
        </p:nvSpPr>
        <p:spPr>
          <a:xfrm rot="20635346">
            <a:off x="3043238" y="2057400"/>
            <a:ext cx="1066800" cy="31242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5" name="TextBox 4"/>
          <p:cNvSpPr txBox="1"/>
          <p:nvPr/>
        </p:nvSpPr>
        <p:spPr>
          <a:xfrm>
            <a:off x="5029200" y="685800"/>
            <a:ext cx="4114800" cy="6461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AU" dirty="0">
                <a:solidFill>
                  <a:schemeClr val="accent6">
                    <a:lumMod val="75000"/>
                  </a:schemeClr>
                </a:solidFill>
              </a:rPr>
              <a:t>SSZ5  continental margin arc </a:t>
            </a:r>
          </a:p>
          <a:p>
            <a:pPr>
              <a:defRPr/>
            </a:pPr>
            <a:r>
              <a:rPr lang="en-AU" dirty="0">
                <a:solidFill>
                  <a:schemeClr val="accent6">
                    <a:lumMod val="75000"/>
                  </a:schemeClr>
                </a:solidFill>
              </a:rPr>
              <a:t>   </a:t>
            </a:r>
          </a:p>
        </p:txBody>
      </p:sp>
      <p:pic>
        <p:nvPicPr>
          <p:cNvPr id="23558" name="Picture 1" descr="C:\Users\Dicks PC\dick glen\CONFERENCES\2013 mines &amp; wines\fig 8 2012_10_0352 B.jpg"/>
          <p:cNvPicPr>
            <a:picLocks noChangeAspect="1" noChangeArrowheads="1"/>
          </p:cNvPicPr>
          <p:nvPr/>
        </p:nvPicPr>
        <p:blipFill>
          <a:blip r:embed="rId3" cstate="print"/>
          <a:srcRect t="33475" r="22379" b="48714"/>
          <a:stretch>
            <a:fillRect/>
          </a:stretch>
        </p:blipFill>
        <p:spPr bwMode="auto">
          <a:xfrm>
            <a:off x="293688" y="5638800"/>
            <a:ext cx="6640512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4343400" y="6477000"/>
            <a:ext cx="2667000" cy="381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8" name="TextBox 7"/>
          <p:cNvSpPr txBox="1"/>
          <p:nvPr/>
        </p:nvSpPr>
        <p:spPr>
          <a:xfrm>
            <a:off x="4800600" y="1600200"/>
            <a:ext cx="1582738" cy="1477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AU" dirty="0">
                <a:solidFill>
                  <a:schemeClr val="accent6">
                    <a:lumMod val="75000"/>
                  </a:schemeClr>
                </a:solidFill>
              </a:rPr>
              <a:t> in Yarrol Belt,</a:t>
            </a:r>
          </a:p>
          <a:p>
            <a:pPr>
              <a:defRPr/>
            </a:pPr>
            <a:r>
              <a:rPr lang="en-AU" dirty="0">
                <a:solidFill>
                  <a:schemeClr val="accent6">
                    <a:lumMod val="75000"/>
                  </a:schemeClr>
                </a:solidFill>
              </a:rPr>
              <a:t>Connors Arch,</a:t>
            </a:r>
          </a:p>
          <a:p>
            <a:pPr>
              <a:defRPr/>
            </a:pPr>
            <a:r>
              <a:rPr lang="en-AU" dirty="0">
                <a:solidFill>
                  <a:schemeClr val="accent6">
                    <a:lumMod val="75000"/>
                  </a:schemeClr>
                </a:solidFill>
              </a:rPr>
              <a:t>Auburn Arch</a:t>
            </a:r>
          </a:p>
        </p:txBody>
      </p:sp>
      <p:cxnSp>
        <p:nvCxnSpPr>
          <p:cNvPr id="10" name="Straight Connector 9"/>
          <p:cNvCxnSpPr/>
          <p:nvPr/>
        </p:nvCxnSpPr>
        <p:spPr>
          <a:xfrm flipV="1">
            <a:off x="3429000" y="2362200"/>
            <a:ext cx="1447800" cy="3810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3581400" y="2667000"/>
            <a:ext cx="1371600" cy="6096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4953000" y="4114800"/>
            <a:ext cx="3044825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AU" dirty="0">
                <a:solidFill>
                  <a:schemeClr val="accent6">
                    <a:lumMod val="75000"/>
                  </a:schemeClr>
                </a:solidFill>
              </a:rPr>
              <a:t>Baldwin &amp; </a:t>
            </a:r>
            <a:r>
              <a:rPr lang="en-AU" dirty="0" err="1">
                <a:solidFill>
                  <a:schemeClr val="accent6">
                    <a:lumMod val="75000"/>
                  </a:schemeClr>
                </a:solidFill>
              </a:rPr>
              <a:t>Currububula</a:t>
            </a:r>
            <a:r>
              <a:rPr lang="en-AU" dirty="0">
                <a:solidFill>
                  <a:schemeClr val="accent6">
                    <a:lumMod val="75000"/>
                  </a:schemeClr>
                </a:solidFill>
              </a:rPr>
              <a:t> arcs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505200" y="4038600"/>
            <a:ext cx="1295400" cy="228600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153400" y="65532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Glen 2013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1" descr="fig 12 2012_03_02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0"/>
            <a:ext cx="486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79" name="TextBox 3"/>
          <p:cNvSpPr txBox="1">
            <a:spLocks noChangeArrowheads="1"/>
          </p:cNvSpPr>
          <p:nvPr/>
        </p:nvSpPr>
        <p:spPr bwMode="auto">
          <a:xfrm>
            <a:off x="5791200" y="838200"/>
            <a:ext cx="33528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solidFill>
                  <a:srgbClr val="00B0F0"/>
                </a:solidFill>
              </a:rPr>
              <a:t>SSZ5 to SSZ6: ROLL BACK &amp; OROCLINE FM </a:t>
            </a:r>
          </a:p>
        </p:txBody>
      </p:sp>
      <p:sp>
        <p:nvSpPr>
          <p:cNvPr id="5" name="Oval 4"/>
          <p:cNvSpPr/>
          <p:nvPr/>
        </p:nvSpPr>
        <p:spPr>
          <a:xfrm rot="20653747">
            <a:off x="3171825" y="2219325"/>
            <a:ext cx="1143000" cy="227171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4953000" y="5715000"/>
            <a:ext cx="3048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24582" name="Picture 3" descr="oroclines and dick flood granites 2012_07_0310"/>
          <p:cNvPicPr>
            <a:picLocks noChangeAspect="1" noChangeArrowheads="1"/>
          </p:cNvPicPr>
          <p:nvPr/>
        </p:nvPicPr>
        <p:blipFill>
          <a:blip r:embed="rId3" cstate="print"/>
          <a:srcRect l="9421" t="5000" r="3435" b="5000"/>
          <a:stretch>
            <a:fillRect/>
          </a:stretch>
        </p:blipFill>
        <p:spPr bwMode="auto">
          <a:xfrm>
            <a:off x="5486400" y="1519238"/>
            <a:ext cx="3657600" cy="533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391400" y="64008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Glen &amp; Roberts 2012</a:t>
            </a:r>
          </a:p>
          <a:p>
            <a:r>
              <a:rPr lang="en-AU" sz="1400" dirty="0" smtClean="0"/>
              <a:t>&amp; </a:t>
            </a:r>
            <a:r>
              <a:rPr lang="en-AU" sz="1400" dirty="0" err="1" smtClean="0"/>
              <a:t>unpubl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1" descr="fig 12 2012_03_02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0"/>
            <a:ext cx="486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03" name="TextBox 3"/>
          <p:cNvSpPr txBox="1">
            <a:spLocks noChangeArrowheads="1"/>
          </p:cNvSpPr>
          <p:nvPr/>
        </p:nvSpPr>
        <p:spPr bwMode="auto">
          <a:xfrm>
            <a:off x="5791200" y="838200"/>
            <a:ext cx="335280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solidFill>
                  <a:srgbClr val="00B0F0"/>
                </a:solidFill>
              </a:rPr>
              <a:t>SSZ6 290-275 Ma Gympie Arc </a:t>
            </a:r>
          </a:p>
        </p:txBody>
      </p:sp>
      <p:sp>
        <p:nvSpPr>
          <p:cNvPr id="5" name="Oval 4"/>
          <p:cNvSpPr/>
          <p:nvPr/>
        </p:nvSpPr>
        <p:spPr>
          <a:xfrm rot="19675284">
            <a:off x="3594100" y="2390775"/>
            <a:ext cx="419100" cy="144780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25605" name="Picture 1" descr="C:\Users\Dicks PC\dick glen\CONFERENCES\2013 mines &amp; wines\fig 8 2012_10_0352 B.jpg"/>
          <p:cNvPicPr>
            <a:picLocks noChangeAspect="1" noChangeArrowheads="1"/>
          </p:cNvPicPr>
          <p:nvPr/>
        </p:nvPicPr>
        <p:blipFill>
          <a:blip r:embed="rId3" cstate="print"/>
          <a:srcRect t="47469" b="34720"/>
          <a:stretch>
            <a:fillRect/>
          </a:stretch>
        </p:blipFill>
        <p:spPr bwMode="auto">
          <a:xfrm>
            <a:off x="293688" y="5791200"/>
            <a:ext cx="8555037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Rectangle 7"/>
          <p:cNvSpPr/>
          <p:nvPr/>
        </p:nvSpPr>
        <p:spPr>
          <a:xfrm>
            <a:off x="304800" y="5867400"/>
            <a:ext cx="2971800" cy="30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4953000" y="5715000"/>
            <a:ext cx="304800" cy="152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153400" y="65532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Glen 2013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1" descr="fig 12 2012_03_02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525" y="0"/>
            <a:ext cx="486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6019800" y="838200"/>
            <a:ext cx="3124200" cy="147796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AU" dirty="0">
                <a:solidFill>
                  <a:schemeClr val="tx2">
                    <a:lumMod val="60000"/>
                    <a:lumOff val="40000"/>
                  </a:schemeClr>
                </a:solidFill>
              </a:rPr>
              <a:t>SSZ7 275-240 Ma, New England Orogen granites = ‘arc’ roots,  Wandsworth Volcanic  Group near Armidale, tuffs in GB &amp; SB </a:t>
            </a:r>
          </a:p>
        </p:txBody>
      </p:sp>
      <p:sp>
        <p:nvSpPr>
          <p:cNvPr id="5" name="Oval 4"/>
          <p:cNvSpPr/>
          <p:nvPr/>
        </p:nvSpPr>
        <p:spPr>
          <a:xfrm rot="19675284">
            <a:off x="3151188" y="2393950"/>
            <a:ext cx="1390650" cy="1793875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6" name="Oval 5"/>
          <p:cNvSpPr/>
          <p:nvPr/>
        </p:nvSpPr>
        <p:spPr>
          <a:xfrm>
            <a:off x="3657600" y="4343400"/>
            <a:ext cx="152400" cy="152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26630" name="Picture 1" descr="C:\Users\Dicks PC\dick glen\my papers in prep\accretionary tasmanides\2012 ajes\POST REVIEW STUFF\SOME UPDATES 2013 old final figs october 2012 AJES Tasmanides\send to proof editor as updates\fig 8 2012_10_0352 B.jpg"/>
          <p:cNvPicPr>
            <a:picLocks noChangeAspect="1" noChangeArrowheads="1"/>
          </p:cNvPicPr>
          <p:nvPr/>
        </p:nvPicPr>
        <p:blipFill>
          <a:blip r:embed="rId3" cstate="print"/>
          <a:srcRect l="33977" t="65280" r="4565"/>
          <a:stretch>
            <a:fillRect/>
          </a:stretch>
        </p:blipFill>
        <p:spPr bwMode="auto">
          <a:xfrm>
            <a:off x="3886200" y="4495800"/>
            <a:ext cx="5257800" cy="207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229600" y="64008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Glen 2013 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1" descr="fig 12 2012_03_02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4800600" y="76200"/>
            <a:ext cx="3276600" cy="646113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AU" dirty="0">
                <a:solidFill>
                  <a:schemeClr val="accent3">
                    <a:lumMod val="75000"/>
                  </a:schemeClr>
                </a:solidFill>
              </a:rPr>
              <a:t>SSZ8 Whitsunday ‘Arc’</a:t>
            </a:r>
          </a:p>
          <a:p>
            <a:pPr>
              <a:defRPr/>
            </a:pPr>
            <a:endParaRPr lang="en-AU" dirty="0">
              <a:solidFill>
                <a:schemeClr val="accent3">
                  <a:lumMod val="75000"/>
                </a:schemeClr>
              </a:solidFill>
            </a:endParaRPr>
          </a:p>
        </p:txBody>
      </p:sp>
      <p:sp>
        <p:nvSpPr>
          <p:cNvPr id="4" name="Oval 3"/>
          <p:cNvSpPr/>
          <p:nvPr/>
        </p:nvSpPr>
        <p:spPr>
          <a:xfrm rot="19997089">
            <a:off x="3233738" y="1338263"/>
            <a:ext cx="923925" cy="3079750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27653" name="Picture 3"/>
          <p:cNvPicPr>
            <a:picLocks noChangeAspect="1" noChangeArrowheads="1"/>
          </p:cNvPicPr>
          <p:nvPr/>
        </p:nvPicPr>
        <p:blipFill>
          <a:blip r:embed="rId3" cstate="print"/>
          <a:srcRect l="21581" t="4109"/>
          <a:stretch>
            <a:fillRect/>
          </a:stretch>
        </p:blipFill>
        <p:spPr bwMode="auto">
          <a:xfrm>
            <a:off x="5638800" y="471488"/>
            <a:ext cx="3228975" cy="5183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4" name="Text Box 4"/>
          <p:cNvSpPr txBox="1">
            <a:spLocks noChangeArrowheads="1"/>
          </p:cNvSpPr>
          <p:nvPr/>
        </p:nvSpPr>
        <p:spPr bwMode="auto">
          <a:xfrm>
            <a:off x="3810000" y="5754688"/>
            <a:ext cx="5334000" cy="1187450"/>
          </a:xfrm>
          <a:prstGeom prst="rect">
            <a:avLst/>
          </a:prstGeom>
          <a:solidFill>
            <a:srgbClr val="9999FF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2400" dirty="0"/>
              <a:t>Basins contain &gt; 1.4 x10 km</a:t>
            </a:r>
            <a:r>
              <a:rPr lang="en-AU" sz="2400" baseline="30000" dirty="0"/>
              <a:t>3</a:t>
            </a:r>
            <a:r>
              <a:rPr lang="en-AU" sz="2400" dirty="0"/>
              <a:t> </a:t>
            </a:r>
            <a:r>
              <a:rPr lang="en-AU" sz="2400" dirty="0" err="1"/>
              <a:t>Aptian-Albian</a:t>
            </a:r>
            <a:r>
              <a:rPr lang="en-AU" sz="2400" dirty="0"/>
              <a:t>  volcanogenic sediments</a:t>
            </a:r>
          </a:p>
          <a:p>
            <a:r>
              <a:rPr lang="en-AU" sz="2400" dirty="0" err="1"/>
              <a:t>seds</a:t>
            </a:r>
            <a:r>
              <a:rPr lang="en-AU" sz="2400" dirty="0"/>
              <a:t>. Bryan et al. 2009  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53400" y="66294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Glen 2013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C:\Users\Dicks PC\dick glen\CONFERENCES\2013 mines &amp; wines\Pages from mortimer al  gov paper recosntruct tas sea.jpg"/>
          <p:cNvPicPr>
            <a:picLocks noChangeAspect="1" noChangeArrowheads="1"/>
          </p:cNvPicPr>
          <p:nvPr/>
        </p:nvPicPr>
        <p:blipFill>
          <a:blip r:embed="rId2" cstate="print"/>
          <a:srcRect l="13654" t="28789" r="12225" b="31061"/>
          <a:stretch>
            <a:fillRect/>
          </a:stretch>
        </p:blipFill>
        <p:spPr bwMode="auto">
          <a:xfrm>
            <a:off x="228600" y="0"/>
            <a:ext cx="97821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675" name="TextBox 3"/>
          <p:cNvSpPr txBox="1">
            <a:spLocks noChangeArrowheads="1"/>
          </p:cNvSpPr>
          <p:nvPr/>
        </p:nvSpPr>
        <p:spPr bwMode="auto">
          <a:xfrm>
            <a:off x="8568774" y="6477000"/>
            <a:ext cx="133722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1400" dirty="0"/>
              <a:t>Mortimer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Box 1"/>
          <p:cNvSpPr txBox="1">
            <a:spLocks noChangeArrowheads="1"/>
          </p:cNvSpPr>
          <p:nvPr/>
        </p:nvSpPr>
        <p:spPr bwMode="auto">
          <a:xfrm>
            <a:off x="479425" y="1981200"/>
            <a:ext cx="7554913" cy="3694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AU" b="1"/>
          </a:p>
          <a:p>
            <a:pPr algn="ctr"/>
            <a:r>
              <a:rPr lang="en-AU" sz="3600" b="1"/>
              <a:t>ARCHITECTURE, ANISOTROPIES</a:t>
            </a:r>
          </a:p>
          <a:p>
            <a:pPr algn="ctr"/>
            <a:r>
              <a:rPr lang="en-AU" sz="3600" b="1"/>
              <a:t>AND FLUID PATHWAYS</a:t>
            </a:r>
          </a:p>
          <a:p>
            <a:pPr algn="ctr"/>
            <a:endParaRPr lang="en-AU" b="1"/>
          </a:p>
          <a:p>
            <a:pPr algn="ctr"/>
            <a:endParaRPr lang="en-AU" b="1"/>
          </a:p>
          <a:p>
            <a:pPr algn="ctr"/>
            <a:endParaRPr lang="en-AU" b="1"/>
          </a:p>
          <a:p>
            <a:pPr algn="ctr"/>
            <a:endParaRPr lang="en-AU" b="1"/>
          </a:p>
          <a:p>
            <a:pPr algn="ctr"/>
            <a:endParaRPr lang="en-AU" b="1"/>
          </a:p>
          <a:p>
            <a:pPr algn="ctr"/>
            <a:endParaRPr lang="en-AU" b="1"/>
          </a:p>
          <a:p>
            <a:pPr algn="ctr"/>
            <a:endParaRPr lang="en-AU" b="1"/>
          </a:p>
          <a:p>
            <a:pPr algn="ctr"/>
            <a:endParaRPr lang="en-AU" b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MINES &amp; WINES 2013- Dick Glen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29 july 05 structural tempalte  lachlan crust"/>
          <p:cNvPicPr>
            <a:picLocks noChangeAspect="1" noChangeArrowheads="1"/>
          </p:cNvPicPr>
          <p:nvPr/>
        </p:nvPicPr>
        <p:blipFill>
          <a:blip r:embed="rId2" cstate="print"/>
          <a:srcRect r="16541"/>
          <a:stretch>
            <a:fillRect/>
          </a:stretch>
        </p:blipFill>
        <p:spPr bwMode="auto">
          <a:xfrm>
            <a:off x="0" y="762000"/>
            <a:ext cx="9144000" cy="540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657600" y="3505200"/>
            <a:ext cx="990600" cy="152400"/>
          </a:xfrm>
          <a:prstGeom prst="rect">
            <a:avLst/>
          </a:prstGeom>
          <a:solidFill>
            <a:srgbClr val="92BC9A"/>
          </a:solidFill>
          <a:ln>
            <a:solidFill>
              <a:srgbClr val="D5E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" name="Plus 9"/>
          <p:cNvSpPr/>
          <p:nvPr/>
        </p:nvSpPr>
        <p:spPr>
          <a:xfrm>
            <a:off x="2514600" y="2895600"/>
            <a:ext cx="228600" cy="228600"/>
          </a:xfrm>
          <a:prstGeom prst="mathPlus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1" name="Plus 10"/>
          <p:cNvSpPr/>
          <p:nvPr/>
        </p:nvSpPr>
        <p:spPr>
          <a:xfrm>
            <a:off x="2743200" y="2971800"/>
            <a:ext cx="228600" cy="228600"/>
          </a:xfrm>
          <a:prstGeom prst="mathPlus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2" name="Plus 11"/>
          <p:cNvSpPr/>
          <p:nvPr/>
        </p:nvSpPr>
        <p:spPr>
          <a:xfrm>
            <a:off x="4419600" y="2438400"/>
            <a:ext cx="228600" cy="228600"/>
          </a:xfrm>
          <a:prstGeom prst="mathPlus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3" name="Plus 12"/>
          <p:cNvSpPr/>
          <p:nvPr/>
        </p:nvSpPr>
        <p:spPr>
          <a:xfrm>
            <a:off x="4495800" y="2438400"/>
            <a:ext cx="228600" cy="228600"/>
          </a:xfrm>
          <a:prstGeom prst="mathPlus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4" name="Plus 13"/>
          <p:cNvSpPr/>
          <p:nvPr/>
        </p:nvSpPr>
        <p:spPr>
          <a:xfrm>
            <a:off x="6400800" y="2819400"/>
            <a:ext cx="228600" cy="228600"/>
          </a:xfrm>
          <a:prstGeom prst="mathPlus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dirty="0"/>
          </a:p>
        </p:txBody>
      </p:sp>
      <p:sp>
        <p:nvSpPr>
          <p:cNvPr id="15" name="Plus 14"/>
          <p:cNvSpPr/>
          <p:nvPr/>
        </p:nvSpPr>
        <p:spPr>
          <a:xfrm>
            <a:off x="6705600" y="3048000"/>
            <a:ext cx="228600" cy="228600"/>
          </a:xfrm>
          <a:prstGeom prst="mathPlus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0730" name="TextBox 17"/>
          <p:cNvSpPr txBox="1">
            <a:spLocks noChangeArrowheads="1"/>
          </p:cNvSpPr>
          <p:nvPr/>
        </p:nvSpPr>
        <p:spPr bwMode="auto">
          <a:xfrm>
            <a:off x="8458200" y="2667000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v</a:t>
            </a:r>
          </a:p>
        </p:txBody>
      </p:sp>
      <p:sp>
        <p:nvSpPr>
          <p:cNvPr id="30731" name="TextBox 18"/>
          <p:cNvSpPr txBox="1">
            <a:spLocks noChangeArrowheads="1"/>
          </p:cNvSpPr>
          <p:nvPr/>
        </p:nvSpPr>
        <p:spPr bwMode="auto">
          <a:xfrm>
            <a:off x="3886200" y="2667000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v</a:t>
            </a:r>
          </a:p>
        </p:txBody>
      </p:sp>
      <p:sp>
        <p:nvSpPr>
          <p:cNvPr id="30732" name="Rectangle 19"/>
          <p:cNvSpPr>
            <a:spLocks noChangeArrowheads="1"/>
          </p:cNvSpPr>
          <p:nvPr/>
        </p:nvSpPr>
        <p:spPr bwMode="auto">
          <a:xfrm>
            <a:off x="6405563" y="2971800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v</a:t>
            </a:r>
          </a:p>
        </p:txBody>
      </p:sp>
      <p:sp>
        <p:nvSpPr>
          <p:cNvPr id="30733" name="Rectangle 20"/>
          <p:cNvSpPr>
            <a:spLocks noChangeArrowheads="1"/>
          </p:cNvSpPr>
          <p:nvPr/>
        </p:nvSpPr>
        <p:spPr bwMode="auto">
          <a:xfrm>
            <a:off x="2971800" y="2819400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v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2438400" y="28194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7" name="5-Point Star 16"/>
          <p:cNvSpPr/>
          <p:nvPr/>
        </p:nvSpPr>
        <p:spPr>
          <a:xfrm>
            <a:off x="3200400" y="28956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2" name="5-Point Star 21"/>
          <p:cNvSpPr/>
          <p:nvPr/>
        </p:nvSpPr>
        <p:spPr>
          <a:xfrm>
            <a:off x="6705600" y="28956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3" name="5-Point Star 22"/>
          <p:cNvSpPr/>
          <p:nvPr/>
        </p:nvSpPr>
        <p:spPr>
          <a:xfrm>
            <a:off x="4038600" y="31242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4" name="5-Point Star 23"/>
          <p:cNvSpPr/>
          <p:nvPr/>
        </p:nvSpPr>
        <p:spPr>
          <a:xfrm>
            <a:off x="1676400" y="32004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7348316" y="6550223"/>
            <a:ext cx="17956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/>
              <a:t>b</a:t>
            </a:r>
            <a:r>
              <a:rPr lang="en-AU" sz="1400" dirty="0" smtClean="0"/>
              <a:t>ased on Glen 1991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4"/>
          <p:cNvSpPr>
            <a:spLocks noChangeArrowheads="1"/>
          </p:cNvSpPr>
          <p:nvPr/>
        </p:nvSpPr>
        <p:spPr bwMode="auto">
          <a:xfrm>
            <a:off x="4572000" y="0"/>
            <a:ext cx="4572000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3600">
                <a:latin typeface="Calibri" pitchFamily="34" charset="0"/>
              </a:rPr>
              <a:t>R1 rifting  beginning</a:t>
            </a:r>
          </a:p>
          <a:p>
            <a:r>
              <a:rPr lang="en-AU" sz="3600">
                <a:latin typeface="Calibri" pitchFamily="34" charset="0"/>
              </a:rPr>
              <a:t> at ~ 830 Ma was located east of present day Australia. </a:t>
            </a:r>
          </a:p>
          <a:p>
            <a:r>
              <a:rPr lang="en-AU" sz="3200">
                <a:latin typeface="Calibri" pitchFamily="34" charset="0"/>
              </a:rPr>
              <a:t> </a:t>
            </a:r>
          </a:p>
        </p:txBody>
      </p:sp>
      <p:pic>
        <p:nvPicPr>
          <p:cNvPr id="4099" name="Picture 1" descr="C:\Users\Dicks PC\dick glen\my papers in prep\accretionary tasmanides\2012 ajes\POST REVIEW STUFF\SOME UPDATES 2013 old final figs october 2012 AJES Tasmanides\from tranist 15.2.13\2012_03_0275 A.jpg"/>
          <p:cNvPicPr>
            <a:picLocks noChangeAspect="1" noChangeArrowheads="1"/>
          </p:cNvPicPr>
          <p:nvPr/>
        </p:nvPicPr>
        <p:blipFill>
          <a:blip r:embed="rId2" cstate="print"/>
          <a:srcRect l="46774" b="86111"/>
          <a:stretch>
            <a:fillRect/>
          </a:stretch>
        </p:blipFill>
        <p:spPr bwMode="auto">
          <a:xfrm>
            <a:off x="3733800" y="4724400"/>
            <a:ext cx="540385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0" name="Picture 2" descr="C:\Users\Dicks PC\dick glen\my papers in prep\accretionary tasmanides\2012 ajes\POST REVIEW STUFF\SOME UPDATES 2013 old final figs october 2012 AJES Tasmanides\from tranist 15.2.13\2012_10_0345.jpg"/>
          <p:cNvPicPr>
            <a:picLocks noChangeAspect="1" noChangeArrowheads="1"/>
          </p:cNvPicPr>
          <p:nvPr/>
        </p:nvPicPr>
        <p:blipFill>
          <a:blip r:embed="rId3" cstate="print"/>
          <a:srcRect r="51801" b="80997"/>
          <a:stretch>
            <a:fillRect/>
          </a:stretch>
        </p:blipFill>
        <p:spPr bwMode="auto">
          <a:xfrm>
            <a:off x="3886200" y="2438400"/>
            <a:ext cx="5257800" cy="145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6" descr="3_Orogens_Variant  B (3).jpg"/>
          <p:cNvPicPr>
            <a:picLocks noChangeAspect="1"/>
          </p:cNvPicPr>
          <p:nvPr/>
        </p:nvPicPr>
        <p:blipFill>
          <a:blip r:embed="rId4" cstate="print"/>
          <a:srcRect l="15411" t="18889" r="21700" b="4189"/>
          <a:stretch>
            <a:fillRect/>
          </a:stretch>
        </p:blipFill>
        <p:spPr bwMode="auto">
          <a:xfrm>
            <a:off x="0" y="0"/>
            <a:ext cx="39624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96200" y="65532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Glen 2013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29 july 05 structural tempalte  lachlan crust"/>
          <p:cNvPicPr>
            <a:picLocks noChangeAspect="1" noChangeArrowheads="1"/>
          </p:cNvPicPr>
          <p:nvPr/>
        </p:nvPicPr>
        <p:blipFill>
          <a:blip r:embed="rId2" cstate="print"/>
          <a:srcRect r="16541"/>
          <a:stretch>
            <a:fillRect/>
          </a:stretch>
        </p:blipFill>
        <p:spPr bwMode="auto">
          <a:xfrm>
            <a:off x="0" y="762000"/>
            <a:ext cx="9144000" cy="540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3657600" y="3505200"/>
            <a:ext cx="990600" cy="152400"/>
          </a:xfrm>
          <a:prstGeom prst="rect">
            <a:avLst/>
          </a:prstGeom>
          <a:solidFill>
            <a:srgbClr val="92BC9A"/>
          </a:solidFill>
          <a:ln>
            <a:solidFill>
              <a:srgbClr val="D5EEC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0" name="Plus 9"/>
          <p:cNvSpPr/>
          <p:nvPr/>
        </p:nvSpPr>
        <p:spPr>
          <a:xfrm>
            <a:off x="2514600" y="2895600"/>
            <a:ext cx="228600" cy="228600"/>
          </a:xfrm>
          <a:prstGeom prst="mathPlus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1" name="Plus 10"/>
          <p:cNvSpPr/>
          <p:nvPr/>
        </p:nvSpPr>
        <p:spPr>
          <a:xfrm>
            <a:off x="2743200" y="2971800"/>
            <a:ext cx="228600" cy="228600"/>
          </a:xfrm>
          <a:prstGeom prst="mathPlus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2" name="Plus 11"/>
          <p:cNvSpPr/>
          <p:nvPr/>
        </p:nvSpPr>
        <p:spPr>
          <a:xfrm>
            <a:off x="4419600" y="2438400"/>
            <a:ext cx="228600" cy="228600"/>
          </a:xfrm>
          <a:prstGeom prst="mathPlus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3" name="Plus 12"/>
          <p:cNvSpPr/>
          <p:nvPr/>
        </p:nvSpPr>
        <p:spPr>
          <a:xfrm>
            <a:off x="4495800" y="2438400"/>
            <a:ext cx="228600" cy="228600"/>
          </a:xfrm>
          <a:prstGeom prst="mathPlus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4" name="Plus 13"/>
          <p:cNvSpPr/>
          <p:nvPr/>
        </p:nvSpPr>
        <p:spPr>
          <a:xfrm>
            <a:off x="6400800" y="2819400"/>
            <a:ext cx="228600" cy="228600"/>
          </a:xfrm>
          <a:prstGeom prst="mathPlus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 dirty="0"/>
          </a:p>
        </p:txBody>
      </p:sp>
      <p:sp>
        <p:nvSpPr>
          <p:cNvPr id="15" name="Plus 14"/>
          <p:cNvSpPr/>
          <p:nvPr/>
        </p:nvSpPr>
        <p:spPr>
          <a:xfrm>
            <a:off x="6705600" y="3048000"/>
            <a:ext cx="228600" cy="228600"/>
          </a:xfrm>
          <a:prstGeom prst="mathPlus">
            <a:avLst/>
          </a:prstGeom>
          <a:solidFill>
            <a:srgbClr val="99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1754" name="TextBox 17"/>
          <p:cNvSpPr txBox="1">
            <a:spLocks noChangeArrowheads="1"/>
          </p:cNvSpPr>
          <p:nvPr/>
        </p:nvSpPr>
        <p:spPr bwMode="auto">
          <a:xfrm>
            <a:off x="8458200" y="2667000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v</a:t>
            </a:r>
          </a:p>
        </p:txBody>
      </p:sp>
      <p:sp>
        <p:nvSpPr>
          <p:cNvPr id="31755" name="TextBox 18"/>
          <p:cNvSpPr txBox="1">
            <a:spLocks noChangeArrowheads="1"/>
          </p:cNvSpPr>
          <p:nvPr/>
        </p:nvSpPr>
        <p:spPr bwMode="auto">
          <a:xfrm>
            <a:off x="3886200" y="2667000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v</a:t>
            </a:r>
          </a:p>
        </p:txBody>
      </p:sp>
      <p:sp>
        <p:nvSpPr>
          <p:cNvPr id="31756" name="Rectangle 19"/>
          <p:cNvSpPr>
            <a:spLocks noChangeArrowheads="1"/>
          </p:cNvSpPr>
          <p:nvPr/>
        </p:nvSpPr>
        <p:spPr bwMode="auto">
          <a:xfrm>
            <a:off x="6405563" y="2971800"/>
            <a:ext cx="30003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v</a:t>
            </a:r>
          </a:p>
        </p:txBody>
      </p:sp>
      <p:sp>
        <p:nvSpPr>
          <p:cNvPr id="31757" name="Rectangle 20"/>
          <p:cNvSpPr>
            <a:spLocks noChangeArrowheads="1"/>
          </p:cNvSpPr>
          <p:nvPr/>
        </p:nvSpPr>
        <p:spPr bwMode="auto">
          <a:xfrm>
            <a:off x="2971800" y="2819400"/>
            <a:ext cx="3000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v</a:t>
            </a:r>
          </a:p>
        </p:txBody>
      </p:sp>
      <p:sp>
        <p:nvSpPr>
          <p:cNvPr id="16" name="5-Point Star 15"/>
          <p:cNvSpPr/>
          <p:nvPr/>
        </p:nvSpPr>
        <p:spPr>
          <a:xfrm>
            <a:off x="2438400" y="28194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7" name="5-Point Star 16"/>
          <p:cNvSpPr/>
          <p:nvPr/>
        </p:nvSpPr>
        <p:spPr>
          <a:xfrm>
            <a:off x="3200400" y="28956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2" name="5-Point Star 21"/>
          <p:cNvSpPr/>
          <p:nvPr/>
        </p:nvSpPr>
        <p:spPr>
          <a:xfrm>
            <a:off x="6705600" y="28956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3" name="5-Point Star 22"/>
          <p:cNvSpPr/>
          <p:nvPr/>
        </p:nvSpPr>
        <p:spPr>
          <a:xfrm>
            <a:off x="4038600" y="31242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4" name="5-Point Star 23"/>
          <p:cNvSpPr/>
          <p:nvPr/>
        </p:nvSpPr>
        <p:spPr>
          <a:xfrm>
            <a:off x="1676400" y="3200400"/>
            <a:ext cx="381000" cy="304800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1763" name="TextBox 18"/>
          <p:cNvSpPr txBox="1">
            <a:spLocks noChangeArrowheads="1"/>
          </p:cNvSpPr>
          <p:nvPr/>
        </p:nvSpPr>
        <p:spPr bwMode="auto">
          <a:xfrm>
            <a:off x="1219200" y="4495800"/>
            <a:ext cx="758031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PLUS INPUT FROM CAMBRIAN &amp; ORDOVICIAN ENRICHED MANTLE</a:t>
            </a:r>
          </a:p>
          <a:p>
            <a:endParaRPr lang="en-AU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272116" y="6550223"/>
            <a:ext cx="17956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 smtClean="0"/>
              <a:t>based on Glen 1991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3"/>
          <p:cNvSpPr>
            <a:spLocks noChangeArrowheads="1"/>
          </p:cNvSpPr>
          <p:nvPr/>
        </p:nvSpPr>
        <p:spPr bwMode="auto">
          <a:xfrm>
            <a:off x="2286000" y="1295400"/>
            <a:ext cx="4572000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en-AU" b="1"/>
          </a:p>
          <a:p>
            <a:pPr algn="ctr"/>
            <a:endParaRPr lang="en-AU" b="1"/>
          </a:p>
          <a:p>
            <a:pPr algn="ctr"/>
            <a:r>
              <a:rPr lang="en-AU" sz="3600" b="1"/>
              <a:t>LETS EXAMINE 3 DIFFERENT SETTINGS </a:t>
            </a:r>
          </a:p>
          <a:p>
            <a:pPr algn="ctr"/>
            <a:endParaRPr lang="en-AU" b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1" descr="fig 12 2012_03_02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5" name="Picture 3" descr="C:\Users\Dicks PC\dick glen\CONFERENCES\2013 mines &amp; wines\mines wines tect model CCF10092013_0002.jpg"/>
          <p:cNvPicPr>
            <a:picLocks noChangeAspect="1" noChangeArrowheads="1"/>
          </p:cNvPicPr>
          <p:nvPr/>
        </p:nvPicPr>
        <p:blipFill>
          <a:blip r:embed="rId3" cstate="print"/>
          <a:srcRect l="22334" t="7535" r="39090" b="51540"/>
          <a:stretch>
            <a:fillRect/>
          </a:stretch>
        </p:blipFill>
        <p:spPr bwMode="auto">
          <a:xfrm>
            <a:off x="4495800" y="762000"/>
            <a:ext cx="4038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4662488" y="930275"/>
            <a:ext cx="1771650" cy="3990975"/>
          </a:xfrm>
          <a:custGeom>
            <a:avLst/>
            <a:gdLst>
              <a:gd name="connsiteX0" fmla="*/ 1421925 w 1771060"/>
              <a:gd name="connsiteY0" fmla="*/ 0 h 3990110"/>
              <a:gd name="connsiteX1" fmla="*/ 1405300 w 1771060"/>
              <a:gd name="connsiteY1" fmla="*/ 299259 h 3990110"/>
              <a:gd name="connsiteX2" fmla="*/ 1388674 w 1771060"/>
              <a:gd name="connsiteY2" fmla="*/ 349135 h 3990110"/>
              <a:gd name="connsiteX3" fmla="*/ 1438551 w 1771060"/>
              <a:gd name="connsiteY3" fmla="*/ 498764 h 3990110"/>
              <a:gd name="connsiteX4" fmla="*/ 1471802 w 1771060"/>
              <a:gd name="connsiteY4" fmla="*/ 548640 h 3990110"/>
              <a:gd name="connsiteX5" fmla="*/ 1621431 w 1771060"/>
              <a:gd name="connsiteY5" fmla="*/ 631768 h 3990110"/>
              <a:gd name="connsiteX6" fmla="*/ 1671307 w 1771060"/>
              <a:gd name="connsiteY6" fmla="*/ 665019 h 3990110"/>
              <a:gd name="connsiteX7" fmla="*/ 1771060 w 1771060"/>
              <a:gd name="connsiteY7" fmla="*/ 698270 h 3990110"/>
              <a:gd name="connsiteX8" fmla="*/ 1671307 w 1771060"/>
              <a:gd name="connsiteY8" fmla="*/ 731520 h 3990110"/>
              <a:gd name="connsiteX9" fmla="*/ 1604805 w 1771060"/>
              <a:gd name="connsiteY9" fmla="*/ 881150 h 3990110"/>
              <a:gd name="connsiteX10" fmla="*/ 1588180 w 1771060"/>
              <a:gd name="connsiteY10" fmla="*/ 931026 h 3990110"/>
              <a:gd name="connsiteX11" fmla="*/ 1521678 w 1771060"/>
              <a:gd name="connsiteY11" fmla="*/ 1030779 h 3990110"/>
              <a:gd name="connsiteX12" fmla="*/ 1471802 w 1771060"/>
              <a:gd name="connsiteY12" fmla="*/ 1130531 h 3990110"/>
              <a:gd name="connsiteX13" fmla="*/ 1421925 w 1771060"/>
              <a:gd name="connsiteY13" fmla="*/ 1230284 h 3990110"/>
              <a:gd name="connsiteX14" fmla="*/ 1288922 w 1771060"/>
              <a:gd name="connsiteY14" fmla="*/ 1396539 h 3990110"/>
              <a:gd name="connsiteX15" fmla="*/ 1239045 w 1771060"/>
              <a:gd name="connsiteY15" fmla="*/ 1429790 h 3990110"/>
              <a:gd name="connsiteX16" fmla="*/ 1139293 w 1771060"/>
              <a:gd name="connsiteY16" fmla="*/ 1579419 h 3990110"/>
              <a:gd name="connsiteX17" fmla="*/ 1106042 w 1771060"/>
              <a:gd name="connsiteY17" fmla="*/ 1629295 h 3990110"/>
              <a:gd name="connsiteX18" fmla="*/ 1006289 w 1771060"/>
              <a:gd name="connsiteY18" fmla="*/ 1662546 h 3990110"/>
              <a:gd name="connsiteX19" fmla="*/ 956413 w 1771060"/>
              <a:gd name="connsiteY19" fmla="*/ 1712422 h 3990110"/>
              <a:gd name="connsiteX20" fmla="*/ 906536 w 1771060"/>
              <a:gd name="connsiteY20" fmla="*/ 1745673 h 3990110"/>
              <a:gd name="connsiteX21" fmla="*/ 823409 w 1771060"/>
              <a:gd name="connsiteY21" fmla="*/ 1828800 h 3990110"/>
              <a:gd name="connsiteX22" fmla="*/ 740282 w 1771060"/>
              <a:gd name="connsiteY22" fmla="*/ 1895302 h 3990110"/>
              <a:gd name="connsiteX23" fmla="*/ 690405 w 1771060"/>
              <a:gd name="connsiteY23" fmla="*/ 1945179 h 3990110"/>
              <a:gd name="connsiteX24" fmla="*/ 590653 w 1771060"/>
              <a:gd name="connsiteY24" fmla="*/ 1978430 h 3990110"/>
              <a:gd name="connsiteX25" fmla="*/ 490900 w 1771060"/>
              <a:gd name="connsiteY25" fmla="*/ 2061557 h 3990110"/>
              <a:gd name="connsiteX26" fmla="*/ 391147 w 1771060"/>
              <a:gd name="connsiteY26" fmla="*/ 2128059 h 3990110"/>
              <a:gd name="connsiteX27" fmla="*/ 341271 w 1771060"/>
              <a:gd name="connsiteY27" fmla="*/ 2161310 h 3990110"/>
              <a:gd name="connsiteX28" fmla="*/ 291394 w 1771060"/>
              <a:gd name="connsiteY28" fmla="*/ 2177935 h 3990110"/>
              <a:gd name="connsiteX29" fmla="*/ 241518 w 1771060"/>
              <a:gd name="connsiteY29" fmla="*/ 2211186 h 3990110"/>
              <a:gd name="connsiteX30" fmla="*/ 58638 w 1771060"/>
              <a:gd name="connsiteY30" fmla="*/ 2261062 h 3990110"/>
              <a:gd name="connsiteX31" fmla="*/ 8762 w 1771060"/>
              <a:gd name="connsiteY31" fmla="*/ 2294313 h 3990110"/>
              <a:gd name="connsiteX32" fmla="*/ 25387 w 1771060"/>
              <a:gd name="connsiteY32" fmla="*/ 2427317 h 3990110"/>
              <a:gd name="connsiteX33" fmla="*/ 91889 w 1771060"/>
              <a:gd name="connsiteY33" fmla="*/ 2576946 h 3990110"/>
              <a:gd name="connsiteX34" fmla="*/ 125140 w 1771060"/>
              <a:gd name="connsiteY34" fmla="*/ 2676699 h 3990110"/>
              <a:gd name="connsiteX35" fmla="*/ 141765 w 1771060"/>
              <a:gd name="connsiteY35" fmla="*/ 2726575 h 3990110"/>
              <a:gd name="connsiteX36" fmla="*/ 191642 w 1771060"/>
              <a:gd name="connsiteY36" fmla="*/ 3025833 h 3990110"/>
              <a:gd name="connsiteX37" fmla="*/ 224893 w 1771060"/>
              <a:gd name="connsiteY37" fmla="*/ 3075710 h 3990110"/>
              <a:gd name="connsiteX38" fmla="*/ 241518 w 1771060"/>
              <a:gd name="connsiteY38" fmla="*/ 3125586 h 3990110"/>
              <a:gd name="connsiteX39" fmla="*/ 274769 w 1771060"/>
              <a:gd name="connsiteY39" fmla="*/ 3175462 h 3990110"/>
              <a:gd name="connsiteX40" fmla="*/ 291394 w 1771060"/>
              <a:gd name="connsiteY40" fmla="*/ 3258590 h 3990110"/>
              <a:gd name="connsiteX41" fmla="*/ 308020 w 1771060"/>
              <a:gd name="connsiteY41" fmla="*/ 3990110 h 399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771060" h="3990110">
                <a:moveTo>
                  <a:pt x="1421925" y="0"/>
                </a:moveTo>
                <a:cubicBezTo>
                  <a:pt x="1416383" y="99753"/>
                  <a:pt x="1414772" y="199802"/>
                  <a:pt x="1405300" y="299259"/>
                </a:cubicBezTo>
                <a:cubicBezTo>
                  <a:pt x="1403638" y="316705"/>
                  <a:pt x="1388674" y="331610"/>
                  <a:pt x="1388674" y="349135"/>
                </a:cubicBezTo>
                <a:cubicBezTo>
                  <a:pt x="1388674" y="405882"/>
                  <a:pt x="1411508" y="451439"/>
                  <a:pt x="1438551" y="498764"/>
                </a:cubicBezTo>
                <a:cubicBezTo>
                  <a:pt x="1448464" y="516113"/>
                  <a:pt x="1456765" y="535482"/>
                  <a:pt x="1471802" y="548640"/>
                </a:cubicBezTo>
                <a:cubicBezTo>
                  <a:pt x="1611589" y="670954"/>
                  <a:pt x="1522480" y="582292"/>
                  <a:pt x="1621431" y="631768"/>
                </a:cubicBezTo>
                <a:cubicBezTo>
                  <a:pt x="1639303" y="640704"/>
                  <a:pt x="1653048" y="656904"/>
                  <a:pt x="1671307" y="665019"/>
                </a:cubicBezTo>
                <a:cubicBezTo>
                  <a:pt x="1703336" y="679254"/>
                  <a:pt x="1771060" y="698270"/>
                  <a:pt x="1771060" y="698270"/>
                </a:cubicBezTo>
                <a:cubicBezTo>
                  <a:pt x="1737809" y="709353"/>
                  <a:pt x="1682391" y="698269"/>
                  <a:pt x="1671307" y="731520"/>
                </a:cubicBezTo>
                <a:cubicBezTo>
                  <a:pt x="1631737" y="850229"/>
                  <a:pt x="1657498" y="802110"/>
                  <a:pt x="1604805" y="881150"/>
                </a:cubicBezTo>
                <a:cubicBezTo>
                  <a:pt x="1599263" y="897775"/>
                  <a:pt x="1596691" y="915707"/>
                  <a:pt x="1588180" y="931026"/>
                </a:cubicBezTo>
                <a:cubicBezTo>
                  <a:pt x="1568772" y="965960"/>
                  <a:pt x="1521678" y="1030779"/>
                  <a:pt x="1521678" y="1030779"/>
                </a:cubicBezTo>
                <a:cubicBezTo>
                  <a:pt x="1479892" y="1156140"/>
                  <a:pt x="1536258" y="1001620"/>
                  <a:pt x="1471802" y="1130531"/>
                </a:cubicBezTo>
                <a:cubicBezTo>
                  <a:pt x="1402969" y="1268195"/>
                  <a:pt x="1517217" y="1087348"/>
                  <a:pt x="1421925" y="1230284"/>
                </a:cubicBezTo>
                <a:cubicBezTo>
                  <a:pt x="1376037" y="1367948"/>
                  <a:pt x="1417837" y="1310596"/>
                  <a:pt x="1288922" y="1396539"/>
                </a:cubicBezTo>
                <a:lnTo>
                  <a:pt x="1239045" y="1429790"/>
                </a:lnTo>
                <a:lnTo>
                  <a:pt x="1139293" y="1579419"/>
                </a:lnTo>
                <a:cubicBezTo>
                  <a:pt x="1128209" y="1596044"/>
                  <a:pt x="1124998" y="1622976"/>
                  <a:pt x="1106042" y="1629295"/>
                </a:cubicBezTo>
                <a:lnTo>
                  <a:pt x="1006289" y="1662546"/>
                </a:lnTo>
                <a:cubicBezTo>
                  <a:pt x="989664" y="1679171"/>
                  <a:pt x="974475" y="1697370"/>
                  <a:pt x="956413" y="1712422"/>
                </a:cubicBezTo>
                <a:cubicBezTo>
                  <a:pt x="941063" y="1725214"/>
                  <a:pt x="920665" y="1731544"/>
                  <a:pt x="906536" y="1745673"/>
                </a:cubicBezTo>
                <a:cubicBezTo>
                  <a:pt x="795701" y="1856508"/>
                  <a:pt x="956410" y="1740134"/>
                  <a:pt x="823409" y="1828800"/>
                </a:cubicBezTo>
                <a:cubicBezTo>
                  <a:pt x="749044" y="1940348"/>
                  <a:pt x="836647" y="1831059"/>
                  <a:pt x="740282" y="1895302"/>
                </a:cubicBezTo>
                <a:cubicBezTo>
                  <a:pt x="720719" y="1908344"/>
                  <a:pt x="710958" y="1933760"/>
                  <a:pt x="690405" y="1945179"/>
                </a:cubicBezTo>
                <a:cubicBezTo>
                  <a:pt x="659766" y="1962201"/>
                  <a:pt x="619816" y="1958989"/>
                  <a:pt x="590653" y="1978430"/>
                </a:cubicBezTo>
                <a:cubicBezTo>
                  <a:pt x="412451" y="2097227"/>
                  <a:pt x="682885" y="1912234"/>
                  <a:pt x="490900" y="2061557"/>
                </a:cubicBezTo>
                <a:cubicBezTo>
                  <a:pt x="459355" y="2086092"/>
                  <a:pt x="424398" y="2105892"/>
                  <a:pt x="391147" y="2128059"/>
                </a:cubicBezTo>
                <a:cubicBezTo>
                  <a:pt x="374522" y="2139143"/>
                  <a:pt x="360227" y="2154992"/>
                  <a:pt x="341271" y="2161310"/>
                </a:cubicBezTo>
                <a:lnTo>
                  <a:pt x="291394" y="2177935"/>
                </a:lnTo>
                <a:cubicBezTo>
                  <a:pt x="274769" y="2189019"/>
                  <a:pt x="259777" y="2203071"/>
                  <a:pt x="241518" y="2211186"/>
                </a:cubicBezTo>
                <a:cubicBezTo>
                  <a:pt x="172484" y="2241868"/>
                  <a:pt x="129755" y="2246839"/>
                  <a:pt x="58638" y="2261062"/>
                </a:cubicBezTo>
                <a:cubicBezTo>
                  <a:pt x="42013" y="2272146"/>
                  <a:pt x="12681" y="2274720"/>
                  <a:pt x="8762" y="2294313"/>
                </a:cubicBezTo>
                <a:cubicBezTo>
                  <a:pt x="0" y="2338125"/>
                  <a:pt x="16025" y="2383629"/>
                  <a:pt x="25387" y="2427317"/>
                </a:cubicBezTo>
                <a:cubicBezTo>
                  <a:pt x="44130" y="2514787"/>
                  <a:pt x="51069" y="2515716"/>
                  <a:pt x="91889" y="2576946"/>
                </a:cubicBezTo>
                <a:lnTo>
                  <a:pt x="125140" y="2676699"/>
                </a:lnTo>
                <a:lnTo>
                  <a:pt x="141765" y="2726575"/>
                </a:lnTo>
                <a:cubicBezTo>
                  <a:pt x="147516" y="2772580"/>
                  <a:pt x="172252" y="2996747"/>
                  <a:pt x="191642" y="3025833"/>
                </a:cubicBezTo>
                <a:lnTo>
                  <a:pt x="224893" y="3075710"/>
                </a:lnTo>
                <a:cubicBezTo>
                  <a:pt x="230435" y="3092335"/>
                  <a:pt x="233681" y="3109912"/>
                  <a:pt x="241518" y="3125586"/>
                </a:cubicBezTo>
                <a:cubicBezTo>
                  <a:pt x="250454" y="3143458"/>
                  <a:pt x="267753" y="3156753"/>
                  <a:pt x="274769" y="3175462"/>
                </a:cubicBezTo>
                <a:cubicBezTo>
                  <a:pt x="284691" y="3201921"/>
                  <a:pt x="285852" y="3230881"/>
                  <a:pt x="291394" y="3258590"/>
                </a:cubicBezTo>
                <a:cubicBezTo>
                  <a:pt x="314662" y="3723937"/>
                  <a:pt x="308020" y="3480124"/>
                  <a:pt x="308020" y="3990110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772400" y="3733800"/>
            <a:ext cx="76200" cy="1905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467600" y="2286000"/>
            <a:ext cx="609600" cy="533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9400" y="838200"/>
            <a:ext cx="0" cy="990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486400" y="3200400"/>
            <a:ext cx="3048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5470525" y="4122738"/>
            <a:ext cx="231775" cy="1330325"/>
          </a:xfrm>
          <a:custGeom>
            <a:avLst/>
            <a:gdLst>
              <a:gd name="connsiteX0" fmla="*/ 232756 w 232756"/>
              <a:gd name="connsiteY0" fmla="*/ 0 h 1330036"/>
              <a:gd name="connsiteX1" fmla="*/ 166254 w 232756"/>
              <a:gd name="connsiteY1" fmla="*/ 149629 h 1330036"/>
              <a:gd name="connsiteX2" fmla="*/ 116378 w 232756"/>
              <a:gd name="connsiteY2" fmla="*/ 299258 h 1330036"/>
              <a:gd name="connsiteX3" fmla="*/ 99752 w 232756"/>
              <a:gd name="connsiteY3" fmla="*/ 349134 h 1330036"/>
              <a:gd name="connsiteX4" fmla="*/ 66501 w 232756"/>
              <a:gd name="connsiteY4" fmla="*/ 399011 h 1330036"/>
              <a:gd name="connsiteX5" fmla="*/ 16625 w 232756"/>
              <a:gd name="connsiteY5" fmla="*/ 548640 h 1330036"/>
              <a:gd name="connsiteX6" fmla="*/ 0 w 232756"/>
              <a:gd name="connsiteY6" fmla="*/ 598516 h 1330036"/>
              <a:gd name="connsiteX7" fmla="*/ 16625 w 232756"/>
              <a:gd name="connsiteY7" fmla="*/ 814647 h 1330036"/>
              <a:gd name="connsiteX8" fmla="*/ 49876 w 232756"/>
              <a:gd name="connsiteY8" fmla="*/ 931025 h 1330036"/>
              <a:gd name="connsiteX9" fmla="*/ 66501 w 232756"/>
              <a:gd name="connsiteY9" fmla="*/ 1047403 h 1330036"/>
              <a:gd name="connsiteX10" fmla="*/ 83127 w 232756"/>
              <a:gd name="connsiteY10" fmla="*/ 1097280 h 1330036"/>
              <a:gd name="connsiteX11" fmla="*/ 99752 w 232756"/>
              <a:gd name="connsiteY11" fmla="*/ 1163782 h 1330036"/>
              <a:gd name="connsiteX12" fmla="*/ 133003 w 232756"/>
              <a:gd name="connsiteY12" fmla="*/ 1263534 h 1330036"/>
              <a:gd name="connsiteX13" fmla="*/ 149629 w 232756"/>
              <a:gd name="connsiteY13" fmla="*/ 1330036 h 1330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756" h="1330036">
                <a:moveTo>
                  <a:pt x="232756" y="0"/>
                </a:moveTo>
                <a:cubicBezTo>
                  <a:pt x="193186" y="118708"/>
                  <a:pt x="218947" y="70589"/>
                  <a:pt x="166254" y="149629"/>
                </a:cubicBezTo>
                <a:lnTo>
                  <a:pt x="116378" y="299258"/>
                </a:lnTo>
                <a:cubicBezTo>
                  <a:pt x="110836" y="315883"/>
                  <a:pt x="109473" y="334553"/>
                  <a:pt x="99752" y="349134"/>
                </a:cubicBezTo>
                <a:lnTo>
                  <a:pt x="66501" y="399011"/>
                </a:lnTo>
                <a:lnTo>
                  <a:pt x="16625" y="548640"/>
                </a:lnTo>
                <a:lnTo>
                  <a:pt x="0" y="598516"/>
                </a:lnTo>
                <a:cubicBezTo>
                  <a:pt x="5542" y="670560"/>
                  <a:pt x="8183" y="742885"/>
                  <a:pt x="16625" y="814647"/>
                </a:cubicBezTo>
                <a:cubicBezTo>
                  <a:pt x="20421" y="846915"/>
                  <a:pt x="39123" y="898768"/>
                  <a:pt x="49876" y="931025"/>
                </a:cubicBezTo>
                <a:cubicBezTo>
                  <a:pt x="55418" y="969818"/>
                  <a:pt x="58816" y="1008977"/>
                  <a:pt x="66501" y="1047403"/>
                </a:cubicBezTo>
                <a:cubicBezTo>
                  <a:pt x="69938" y="1064588"/>
                  <a:pt x="78313" y="1080429"/>
                  <a:pt x="83127" y="1097280"/>
                </a:cubicBezTo>
                <a:cubicBezTo>
                  <a:pt x="89404" y="1119250"/>
                  <a:pt x="93186" y="1141896"/>
                  <a:pt x="99752" y="1163782"/>
                </a:cubicBezTo>
                <a:cubicBezTo>
                  <a:pt x="109823" y="1197353"/>
                  <a:pt x="121919" y="1230283"/>
                  <a:pt x="133003" y="1263534"/>
                </a:cubicBezTo>
                <a:cubicBezTo>
                  <a:pt x="151381" y="1318669"/>
                  <a:pt x="149629" y="1295886"/>
                  <a:pt x="149629" y="1330036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cxnSp>
        <p:nvCxnSpPr>
          <p:cNvPr id="16" name="Straight Connector 15"/>
          <p:cNvCxnSpPr/>
          <p:nvPr/>
        </p:nvCxnSpPr>
        <p:spPr>
          <a:xfrm>
            <a:off x="6705600" y="6019800"/>
            <a:ext cx="76200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477000" y="1828800"/>
            <a:ext cx="1371600" cy="762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715000" y="3276600"/>
            <a:ext cx="2057400" cy="3810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15000" y="3429000"/>
            <a:ext cx="2057400" cy="3810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553200" y="1981200"/>
            <a:ext cx="1371600" cy="762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696200" y="2895600"/>
            <a:ext cx="5334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72400" y="3048000"/>
            <a:ext cx="5334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562600" y="5715000"/>
            <a:ext cx="2286000" cy="2286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715000" y="5867400"/>
            <a:ext cx="2286000" cy="2286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Isosceles Triangle 28"/>
          <p:cNvSpPr/>
          <p:nvPr/>
        </p:nvSpPr>
        <p:spPr>
          <a:xfrm rot="16513667">
            <a:off x="7451725" y="4038600"/>
            <a:ext cx="468313" cy="3667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0" name="Isosceles Triangle 29"/>
          <p:cNvSpPr/>
          <p:nvPr/>
        </p:nvSpPr>
        <p:spPr>
          <a:xfrm rot="16200000">
            <a:off x="7375525" y="4572000"/>
            <a:ext cx="468313" cy="3667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1" name="Isosceles Triangle 30"/>
          <p:cNvSpPr/>
          <p:nvPr/>
        </p:nvSpPr>
        <p:spPr>
          <a:xfrm rot="16740549">
            <a:off x="7375525" y="5181600"/>
            <a:ext cx="468313" cy="3667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2" name="Isosceles Triangle 31"/>
          <p:cNvSpPr/>
          <p:nvPr/>
        </p:nvSpPr>
        <p:spPr>
          <a:xfrm rot="13143054">
            <a:off x="7451725" y="2590800"/>
            <a:ext cx="466725" cy="3667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6274594" y="812006"/>
            <a:ext cx="466725" cy="3667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4" name="Isosceles Triangle 33"/>
          <p:cNvSpPr/>
          <p:nvPr/>
        </p:nvSpPr>
        <p:spPr>
          <a:xfrm rot="17383258">
            <a:off x="5165725" y="4191000"/>
            <a:ext cx="468313" cy="3667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5" name="Isosceles Triangle 34"/>
          <p:cNvSpPr/>
          <p:nvPr/>
        </p:nvSpPr>
        <p:spPr>
          <a:xfrm rot="15340507">
            <a:off x="5168901" y="5106987"/>
            <a:ext cx="468312" cy="3667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6" name="Isosceles Triangle 35"/>
          <p:cNvSpPr/>
          <p:nvPr/>
        </p:nvSpPr>
        <p:spPr>
          <a:xfrm rot="19036968">
            <a:off x="6610350" y="6134100"/>
            <a:ext cx="466725" cy="3667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7" name="Isosceles Triangle 36"/>
          <p:cNvSpPr/>
          <p:nvPr/>
        </p:nvSpPr>
        <p:spPr>
          <a:xfrm rot="14277644">
            <a:off x="5241925" y="3429000"/>
            <a:ext cx="468313" cy="3667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3820" name="TextBox 37"/>
          <p:cNvSpPr txBox="1">
            <a:spLocks noChangeArrowheads="1"/>
          </p:cNvSpPr>
          <p:nvPr/>
        </p:nvSpPr>
        <p:spPr bwMode="auto">
          <a:xfrm>
            <a:off x="5715000" y="64008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SSZ2</a:t>
            </a:r>
          </a:p>
        </p:txBody>
      </p:sp>
      <p:sp>
        <p:nvSpPr>
          <p:cNvPr id="33821" name="TextBox 38"/>
          <p:cNvSpPr txBox="1">
            <a:spLocks noChangeArrowheads="1"/>
          </p:cNvSpPr>
          <p:nvPr/>
        </p:nvSpPr>
        <p:spPr bwMode="auto">
          <a:xfrm>
            <a:off x="5486400" y="38862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SSZ2</a:t>
            </a:r>
          </a:p>
        </p:txBody>
      </p:sp>
      <p:sp>
        <p:nvSpPr>
          <p:cNvPr id="33822" name="TextBox 39"/>
          <p:cNvSpPr txBox="1">
            <a:spLocks noChangeArrowheads="1"/>
          </p:cNvSpPr>
          <p:nvPr/>
        </p:nvSpPr>
        <p:spPr bwMode="auto">
          <a:xfrm>
            <a:off x="7781925" y="4724400"/>
            <a:ext cx="1133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SSZ2C-7</a:t>
            </a:r>
          </a:p>
        </p:txBody>
      </p:sp>
      <p:sp>
        <p:nvSpPr>
          <p:cNvPr id="33823" name="TextBox 40"/>
          <p:cNvSpPr txBox="1">
            <a:spLocks noChangeArrowheads="1"/>
          </p:cNvSpPr>
          <p:nvPr/>
        </p:nvSpPr>
        <p:spPr bwMode="auto">
          <a:xfrm>
            <a:off x="6705600" y="2667000"/>
            <a:ext cx="966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SSZ5-8</a:t>
            </a:r>
          </a:p>
        </p:txBody>
      </p:sp>
      <p:sp>
        <p:nvSpPr>
          <p:cNvPr id="33824" name="TextBox 41"/>
          <p:cNvSpPr txBox="1">
            <a:spLocks noChangeArrowheads="1"/>
          </p:cNvSpPr>
          <p:nvPr/>
        </p:nvSpPr>
        <p:spPr bwMode="auto">
          <a:xfrm>
            <a:off x="6934200" y="1295400"/>
            <a:ext cx="966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SSZ3-5</a:t>
            </a:r>
          </a:p>
        </p:txBody>
      </p:sp>
      <p:sp>
        <p:nvSpPr>
          <p:cNvPr id="43" name="Left-Right Arrow 42"/>
          <p:cNvSpPr/>
          <p:nvPr/>
        </p:nvSpPr>
        <p:spPr>
          <a:xfrm>
            <a:off x="5867400" y="4876800"/>
            <a:ext cx="987425" cy="255588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3826" name="TextBox 43"/>
          <p:cNvSpPr txBox="1">
            <a:spLocks noChangeArrowheads="1"/>
          </p:cNvSpPr>
          <p:nvPr/>
        </p:nvSpPr>
        <p:spPr bwMode="auto">
          <a:xfrm>
            <a:off x="5715000" y="4419600"/>
            <a:ext cx="127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SSZ2A-2B</a:t>
            </a:r>
          </a:p>
        </p:txBody>
      </p:sp>
      <p:sp>
        <p:nvSpPr>
          <p:cNvPr id="33827" name="TextBox 44"/>
          <p:cNvSpPr txBox="1">
            <a:spLocks noChangeArrowheads="1"/>
          </p:cNvSpPr>
          <p:nvPr/>
        </p:nvSpPr>
        <p:spPr bwMode="auto">
          <a:xfrm rot="573460">
            <a:off x="5641975" y="3152775"/>
            <a:ext cx="2911475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>
                <a:solidFill>
                  <a:srgbClr val="00B0F0"/>
                </a:solidFill>
              </a:rPr>
              <a:t>S PART Thomson Orogen </a:t>
            </a:r>
          </a:p>
        </p:txBody>
      </p:sp>
      <p:sp>
        <p:nvSpPr>
          <p:cNvPr id="33828" name="TextBox 45"/>
          <p:cNvSpPr txBox="1">
            <a:spLocks noChangeArrowheads="1"/>
          </p:cNvSpPr>
          <p:nvPr/>
        </p:nvSpPr>
        <p:spPr bwMode="auto">
          <a:xfrm rot="185641">
            <a:off x="6324600" y="1992313"/>
            <a:ext cx="2925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>
                <a:solidFill>
                  <a:srgbClr val="00B0F0"/>
                </a:solidFill>
              </a:rPr>
              <a:t>N PART Thomson Orogen </a:t>
            </a:r>
          </a:p>
        </p:txBody>
      </p:sp>
      <p:sp>
        <p:nvSpPr>
          <p:cNvPr id="33829" name="TextBox 37"/>
          <p:cNvSpPr txBox="1">
            <a:spLocks noChangeArrowheads="1"/>
          </p:cNvSpPr>
          <p:nvPr/>
        </p:nvSpPr>
        <p:spPr bwMode="auto">
          <a:xfrm>
            <a:off x="2743200" y="76200"/>
            <a:ext cx="64008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b="1"/>
              <a:t>1. CONSEQUENCES OF DIFFERENTIAL  ROLL BACK</a:t>
            </a:r>
          </a:p>
          <a:p>
            <a:endParaRPr lang="en-AU"/>
          </a:p>
        </p:txBody>
      </p:sp>
      <p:sp>
        <p:nvSpPr>
          <p:cNvPr id="38" name="Footer Placeholder 3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7348316" y="6550223"/>
            <a:ext cx="17956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1400" dirty="0" smtClean="0"/>
              <a:t>based on Glen 2013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1" descr="Pages from Laurie Hutton - Thalanga Province North Queensland.jpg"/>
          <p:cNvPicPr>
            <a:picLocks noChangeAspect="1"/>
          </p:cNvPicPr>
          <p:nvPr/>
        </p:nvPicPr>
        <p:blipFill>
          <a:blip r:embed="rId2" cstate="print"/>
          <a:srcRect l="15738" t="3247" r="19916" b="9926"/>
          <a:stretch>
            <a:fillRect/>
          </a:stretch>
        </p:blipFill>
        <p:spPr bwMode="auto">
          <a:xfrm>
            <a:off x="0" y="228600"/>
            <a:ext cx="5867400" cy="594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819" name="TextBox 3"/>
          <p:cNvSpPr txBox="1">
            <a:spLocks noChangeArrowheads="1"/>
          </p:cNvSpPr>
          <p:nvPr/>
        </p:nvSpPr>
        <p:spPr bwMode="auto">
          <a:xfrm>
            <a:off x="7794322" y="6553200"/>
            <a:ext cx="1502078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1400" dirty="0" smtClean="0"/>
              <a:t> L .Hutton </a:t>
            </a:r>
            <a:r>
              <a:rPr lang="en-AU" sz="1400" dirty="0" err="1" smtClean="0"/>
              <a:t>GSQ</a:t>
            </a:r>
            <a:r>
              <a:rPr lang="en-AU" sz="1400" dirty="0" smtClean="0"/>
              <a:t>  </a:t>
            </a:r>
            <a:endParaRPr lang="en-AU" sz="1400" dirty="0"/>
          </a:p>
        </p:txBody>
      </p:sp>
      <p:sp>
        <p:nvSpPr>
          <p:cNvPr id="34820" name="TextBox 4"/>
          <p:cNvSpPr txBox="1">
            <a:spLocks noChangeArrowheads="1"/>
          </p:cNvSpPr>
          <p:nvPr/>
        </p:nvSpPr>
        <p:spPr bwMode="auto">
          <a:xfrm>
            <a:off x="5351463" y="5562600"/>
            <a:ext cx="29162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AU" b="1"/>
              <a:t>6million oz gold </a:t>
            </a:r>
          </a:p>
          <a:p>
            <a:r>
              <a:rPr lang="en-AU"/>
              <a:t>(Solomon &amp; Groves 2000)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1" descr="Pages from Laurie Hutton - Thalanga Province North Queensland-2_Page_1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6350"/>
            <a:ext cx="91186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17508" y="6550223"/>
            <a:ext cx="1402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>
                <a:solidFill>
                  <a:prstClr val="black"/>
                </a:solidFill>
              </a:rPr>
              <a:t>L .Hutton </a:t>
            </a:r>
            <a:r>
              <a:rPr lang="en-AU" sz="1400" dirty="0" err="1">
                <a:solidFill>
                  <a:prstClr val="black"/>
                </a:solidFill>
              </a:rPr>
              <a:t>GSQ</a:t>
            </a:r>
            <a:r>
              <a:rPr lang="en-AU" sz="1400" dirty="0">
                <a:solidFill>
                  <a:prstClr val="black"/>
                </a:solidFill>
              </a:rPr>
              <a:t> 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1" descr="Laurie Hutton - Thalanga Province North Queensland_Page_05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700" y="6350"/>
            <a:ext cx="9118600" cy="684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817508" y="6550223"/>
            <a:ext cx="14026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>
                <a:solidFill>
                  <a:prstClr val="black"/>
                </a:solidFill>
              </a:rPr>
              <a:t>L .Hutton </a:t>
            </a:r>
            <a:r>
              <a:rPr lang="en-AU" sz="1400" dirty="0" err="1">
                <a:solidFill>
                  <a:prstClr val="black"/>
                </a:solidFill>
              </a:rPr>
              <a:t>GSQ</a:t>
            </a:r>
            <a:r>
              <a:rPr lang="en-AU" sz="1400" dirty="0">
                <a:solidFill>
                  <a:prstClr val="black"/>
                </a:solidFill>
              </a:rPr>
              <a:t> </a:t>
            </a:r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Dicks PC\dick glen\CONFERENCES\2013 mines &amp; wines\Pages from bell big bend megafold 1980 geo of n qld.jpg"/>
          <p:cNvPicPr>
            <a:picLocks noChangeAspect="1" noChangeArrowheads="1"/>
          </p:cNvPicPr>
          <p:nvPr/>
        </p:nvPicPr>
        <p:blipFill>
          <a:blip r:embed="rId2" cstate="print"/>
          <a:srcRect l="8673" t="10771" r="3633" b="10033"/>
          <a:stretch>
            <a:fillRect/>
          </a:stretch>
        </p:blipFill>
        <p:spPr bwMode="auto">
          <a:xfrm rot="-60000">
            <a:off x="58738" y="46038"/>
            <a:ext cx="5310187" cy="678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1" name="TextBox 4"/>
          <p:cNvSpPr txBox="1">
            <a:spLocks noChangeArrowheads="1"/>
          </p:cNvSpPr>
          <p:nvPr/>
        </p:nvSpPr>
        <p:spPr bwMode="auto">
          <a:xfrm>
            <a:off x="8077200" y="6411912"/>
            <a:ext cx="93166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1400" dirty="0"/>
              <a:t>Bell 1980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val 53"/>
          <p:cNvSpPr/>
          <p:nvPr/>
        </p:nvSpPr>
        <p:spPr>
          <a:xfrm>
            <a:off x="5715000" y="2133600"/>
            <a:ext cx="1600200" cy="1066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>
                <a:solidFill>
                  <a:schemeClr val="tx1"/>
                </a:solidFill>
              </a:rPr>
              <a:t>Barcoo Basin</a:t>
            </a:r>
          </a:p>
          <a:p>
            <a:pPr algn="ctr">
              <a:defRPr/>
            </a:pPr>
            <a:r>
              <a:rPr lang="en-AU" dirty="0">
                <a:solidFill>
                  <a:schemeClr val="tx1"/>
                </a:solidFill>
              </a:rPr>
              <a:t>NP to C</a:t>
            </a:r>
          </a:p>
        </p:txBody>
      </p:sp>
      <p:pic>
        <p:nvPicPr>
          <p:cNvPr id="38915" name="Picture 1" descr="fig 12 2012_03_02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6" name="Picture 3" descr="C:\Users\Dicks PC\dick glen\CONFERENCES\2013 mines &amp; wines\mines wines tect model CCF10092013_0002.jpg"/>
          <p:cNvPicPr>
            <a:picLocks noChangeAspect="1" noChangeArrowheads="1"/>
          </p:cNvPicPr>
          <p:nvPr/>
        </p:nvPicPr>
        <p:blipFill>
          <a:blip r:embed="rId3" cstate="print"/>
          <a:srcRect l="22334" t="7535" r="39090" b="51540"/>
          <a:stretch>
            <a:fillRect/>
          </a:stretch>
        </p:blipFill>
        <p:spPr bwMode="auto">
          <a:xfrm>
            <a:off x="4495800" y="762000"/>
            <a:ext cx="4038600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Freeform 4"/>
          <p:cNvSpPr/>
          <p:nvPr/>
        </p:nvSpPr>
        <p:spPr>
          <a:xfrm>
            <a:off x="4662488" y="930275"/>
            <a:ext cx="1771650" cy="3990975"/>
          </a:xfrm>
          <a:custGeom>
            <a:avLst/>
            <a:gdLst>
              <a:gd name="connsiteX0" fmla="*/ 1421925 w 1771060"/>
              <a:gd name="connsiteY0" fmla="*/ 0 h 3990110"/>
              <a:gd name="connsiteX1" fmla="*/ 1405300 w 1771060"/>
              <a:gd name="connsiteY1" fmla="*/ 299259 h 3990110"/>
              <a:gd name="connsiteX2" fmla="*/ 1388674 w 1771060"/>
              <a:gd name="connsiteY2" fmla="*/ 349135 h 3990110"/>
              <a:gd name="connsiteX3" fmla="*/ 1438551 w 1771060"/>
              <a:gd name="connsiteY3" fmla="*/ 498764 h 3990110"/>
              <a:gd name="connsiteX4" fmla="*/ 1471802 w 1771060"/>
              <a:gd name="connsiteY4" fmla="*/ 548640 h 3990110"/>
              <a:gd name="connsiteX5" fmla="*/ 1621431 w 1771060"/>
              <a:gd name="connsiteY5" fmla="*/ 631768 h 3990110"/>
              <a:gd name="connsiteX6" fmla="*/ 1671307 w 1771060"/>
              <a:gd name="connsiteY6" fmla="*/ 665019 h 3990110"/>
              <a:gd name="connsiteX7" fmla="*/ 1771060 w 1771060"/>
              <a:gd name="connsiteY7" fmla="*/ 698270 h 3990110"/>
              <a:gd name="connsiteX8" fmla="*/ 1671307 w 1771060"/>
              <a:gd name="connsiteY8" fmla="*/ 731520 h 3990110"/>
              <a:gd name="connsiteX9" fmla="*/ 1604805 w 1771060"/>
              <a:gd name="connsiteY9" fmla="*/ 881150 h 3990110"/>
              <a:gd name="connsiteX10" fmla="*/ 1588180 w 1771060"/>
              <a:gd name="connsiteY10" fmla="*/ 931026 h 3990110"/>
              <a:gd name="connsiteX11" fmla="*/ 1521678 w 1771060"/>
              <a:gd name="connsiteY11" fmla="*/ 1030779 h 3990110"/>
              <a:gd name="connsiteX12" fmla="*/ 1471802 w 1771060"/>
              <a:gd name="connsiteY12" fmla="*/ 1130531 h 3990110"/>
              <a:gd name="connsiteX13" fmla="*/ 1421925 w 1771060"/>
              <a:gd name="connsiteY13" fmla="*/ 1230284 h 3990110"/>
              <a:gd name="connsiteX14" fmla="*/ 1288922 w 1771060"/>
              <a:gd name="connsiteY14" fmla="*/ 1396539 h 3990110"/>
              <a:gd name="connsiteX15" fmla="*/ 1239045 w 1771060"/>
              <a:gd name="connsiteY15" fmla="*/ 1429790 h 3990110"/>
              <a:gd name="connsiteX16" fmla="*/ 1139293 w 1771060"/>
              <a:gd name="connsiteY16" fmla="*/ 1579419 h 3990110"/>
              <a:gd name="connsiteX17" fmla="*/ 1106042 w 1771060"/>
              <a:gd name="connsiteY17" fmla="*/ 1629295 h 3990110"/>
              <a:gd name="connsiteX18" fmla="*/ 1006289 w 1771060"/>
              <a:gd name="connsiteY18" fmla="*/ 1662546 h 3990110"/>
              <a:gd name="connsiteX19" fmla="*/ 956413 w 1771060"/>
              <a:gd name="connsiteY19" fmla="*/ 1712422 h 3990110"/>
              <a:gd name="connsiteX20" fmla="*/ 906536 w 1771060"/>
              <a:gd name="connsiteY20" fmla="*/ 1745673 h 3990110"/>
              <a:gd name="connsiteX21" fmla="*/ 823409 w 1771060"/>
              <a:gd name="connsiteY21" fmla="*/ 1828800 h 3990110"/>
              <a:gd name="connsiteX22" fmla="*/ 740282 w 1771060"/>
              <a:gd name="connsiteY22" fmla="*/ 1895302 h 3990110"/>
              <a:gd name="connsiteX23" fmla="*/ 690405 w 1771060"/>
              <a:gd name="connsiteY23" fmla="*/ 1945179 h 3990110"/>
              <a:gd name="connsiteX24" fmla="*/ 590653 w 1771060"/>
              <a:gd name="connsiteY24" fmla="*/ 1978430 h 3990110"/>
              <a:gd name="connsiteX25" fmla="*/ 490900 w 1771060"/>
              <a:gd name="connsiteY25" fmla="*/ 2061557 h 3990110"/>
              <a:gd name="connsiteX26" fmla="*/ 391147 w 1771060"/>
              <a:gd name="connsiteY26" fmla="*/ 2128059 h 3990110"/>
              <a:gd name="connsiteX27" fmla="*/ 341271 w 1771060"/>
              <a:gd name="connsiteY27" fmla="*/ 2161310 h 3990110"/>
              <a:gd name="connsiteX28" fmla="*/ 291394 w 1771060"/>
              <a:gd name="connsiteY28" fmla="*/ 2177935 h 3990110"/>
              <a:gd name="connsiteX29" fmla="*/ 241518 w 1771060"/>
              <a:gd name="connsiteY29" fmla="*/ 2211186 h 3990110"/>
              <a:gd name="connsiteX30" fmla="*/ 58638 w 1771060"/>
              <a:gd name="connsiteY30" fmla="*/ 2261062 h 3990110"/>
              <a:gd name="connsiteX31" fmla="*/ 8762 w 1771060"/>
              <a:gd name="connsiteY31" fmla="*/ 2294313 h 3990110"/>
              <a:gd name="connsiteX32" fmla="*/ 25387 w 1771060"/>
              <a:gd name="connsiteY32" fmla="*/ 2427317 h 3990110"/>
              <a:gd name="connsiteX33" fmla="*/ 91889 w 1771060"/>
              <a:gd name="connsiteY33" fmla="*/ 2576946 h 3990110"/>
              <a:gd name="connsiteX34" fmla="*/ 125140 w 1771060"/>
              <a:gd name="connsiteY34" fmla="*/ 2676699 h 3990110"/>
              <a:gd name="connsiteX35" fmla="*/ 141765 w 1771060"/>
              <a:gd name="connsiteY35" fmla="*/ 2726575 h 3990110"/>
              <a:gd name="connsiteX36" fmla="*/ 191642 w 1771060"/>
              <a:gd name="connsiteY36" fmla="*/ 3025833 h 3990110"/>
              <a:gd name="connsiteX37" fmla="*/ 224893 w 1771060"/>
              <a:gd name="connsiteY37" fmla="*/ 3075710 h 3990110"/>
              <a:gd name="connsiteX38" fmla="*/ 241518 w 1771060"/>
              <a:gd name="connsiteY38" fmla="*/ 3125586 h 3990110"/>
              <a:gd name="connsiteX39" fmla="*/ 274769 w 1771060"/>
              <a:gd name="connsiteY39" fmla="*/ 3175462 h 3990110"/>
              <a:gd name="connsiteX40" fmla="*/ 291394 w 1771060"/>
              <a:gd name="connsiteY40" fmla="*/ 3258590 h 3990110"/>
              <a:gd name="connsiteX41" fmla="*/ 308020 w 1771060"/>
              <a:gd name="connsiteY41" fmla="*/ 3990110 h 3990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771060" h="3990110">
                <a:moveTo>
                  <a:pt x="1421925" y="0"/>
                </a:moveTo>
                <a:cubicBezTo>
                  <a:pt x="1416383" y="99753"/>
                  <a:pt x="1414772" y="199802"/>
                  <a:pt x="1405300" y="299259"/>
                </a:cubicBezTo>
                <a:cubicBezTo>
                  <a:pt x="1403638" y="316705"/>
                  <a:pt x="1388674" y="331610"/>
                  <a:pt x="1388674" y="349135"/>
                </a:cubicBezTo>
                <a:cubicBezTo>
                  <a:pt x="1388674" y="405882"/>
                  <a:pt x="1411508" y="451439"/>
                  <a:pt x="1438551" y="498764"/>
                </a:cubicBezTo>
                <a:cubicBezTo>
                  <a:pt x="1448464" y="516113"/>
                  <a:pt x="1456765" y="535482"/>
                  <a:pt x="1471802" y="548640"/>
                </a:cubicBezTo>
                <a:cubicBezTo>
                  <a:pt x="1611589" y="670954"/>
                  <a:pt x="1522480" y="582292"/>
                  <a:pt x="1621431" y="631768"/>
                </a:cubicBezTo>
                <a:cubicBezTo>
                  <a:pt x="1639303" y="640704"/>
                  <a:pt x="1653048" y="656904"/>
                  <a:pt x="1671307" y="665019"/>
                </a:cubicBezTo>
                <a:cubicBezTo>
                  <a:pt x="1703336" y="679254"/>
                  <a:pt x="1771060" y="698270"/>
                  <a:pt x="1771060" y="698270"/>
                </a:cubicBezTo>
                <a:cubicBezTo>
                  <a:pt x="1737809" y="709353"/>
                  <a:pt x="1682391" y="698269"/>
                  <a:pt x="1671307" y="731520"/>
                </a:cubicBezTo>
                <a:cubicBezTo>
                  <a:pt x="1631737" y="850229"/>
                  <a:pt x="1657498" y="802110"/>
                  <a:pt x="1604805" y="881150"/>
                </a:cubicBezTo>
                <a:cubicBezTo>
                  <a:pt x="1599263" y="897775"/>
                  <a:pt x="1596691" y="915707"/>
                  <a:pt x="1588180" y="931026"/>
                </a:cubicBezTo>
                <a:cubicBezTo>
                  <a:pt x="1568772" y="965960"/>
                  <a:pt x="1521678" y="1030779"/>
                  <a:pt x="1521678" y="1030779"/>
                </a:cubicBezTo>
                <a:cubicBezTo>
                  <a:pt x="1479892" y="1156140"/>
                  <a:pt x="1536258" y="1001620"/>
                  <a:pt x="1471802" y="1130531"/>
                </a:cubicBezTo>
                <a:cubicBezTo>
                  <a:pt x="1402969" y="1268195"/>
                  <a:pt x="1517217" y="1087348"/>
                  <a:pt x="1421925" y="1230284"/>
                </a:cubicBezTo>
                <a:cubicBezTo>
                  <a:pt x="1376037" y="1367948"/>
                  <a:pt x="1417837" y="1310596"/>
                  <a:pt x="1288922" y="1396539"/>
                </a:cubicBezTo>
                <a:lnTo>
                  <a:pt x="1239045" y="1429790"/>
                </a:lnTo>
                <a:lnTo>
                  <a:pt x="1139293" y="1579419"/>
                </a:lnTo>
                <a:cubicBezTo>
                  <a:pt x="1128209" y="1596044"/>
                  <a:pt x="1124998" y="1622976"/>
                  <a:pt x="1106042" y="1629295"/>
                </a:cubicBezTo>
                <a:lnTo>
                  <a:pt x="1006289" y="1662546"/>
                </a:lnTo>
                <a:cubicBezTo>
                  <a:pt x="989664" y="1679171"/>
                  <a:pt x="974475" y="1697370"/>
                  <a:pt x="956413" y="1712422"/>
                </a:cubicBezTo>
                <a:cubicBezTo>
                  <a:pt x="941063" y="1725214"/>
                  <a:pt x="920665" y="1731544"/>
                  <a:pt x="906536" y="1745673"/>
                </a:cubicBezTo>
                <a:cubicBezTo>
                  <a:pt x="795701" y="1856508"/>
                  <a:pt x="956410" y="1740134"/>
                  <a:pt x="823409" y="1828800"/>
                </a:cubicBezTo>
                <a:cubicBezTo>
                  <a:pt x="749044" y="1940348"/>
                  <a:pt x="836647" y="1831059"/>
                  <a:pt x="740282" y="1895302"/>
                </a:cubicBezTo>
                <a:cubicBezTo>
                  <a:pt x="720719" y="1908344"/>
                  <a:pt x="710958" y="1933760"/>
                  <a:pt x="690405" y="1945179"/>
                </a:cubicBezTo>
                <a:cubicBezTo>
                  <a:pt x="659766" y="1962201"/>
                  <a:pt x="619816" y="1958989"/>
                  <a:pt x="590653" y="1978430"/>
                </a:cubicBezTo>
                <a:cubicBezTo>
                  <a:pt x="412451" y="2097227"/>
                  <a:pt x="682885" y="1912234"/>
                  <a:pt x="490900" y="2061557"/>
                </a:cubicBezTo>
                <a:cubicBezTo>
                  <a:pt x="459355" y="2086092"/>
                  <a:pt x="424398" y="2105892"/>
                  <a:pt x="391147" y="2128059"/>
                </a:cubicBezTo>
                <a:cubicBezTo>
                  <a:pt x="374522" y="2139143"/>
                  <a:pt x="360227" y="2154992"/>
                  <a:pt x="341271" y="2161310"/>
                </a:cubicBezTo>
                <a:lnTo>
                  <a:pt x="291394" y="2177935"/>
                </a:lnTo>
                <a:cubicBezTo>
                  <a:pt x="274769" y="2189019"/>
                  <a:pt x="259777" y="2203071"/>
                  <a:pt x="241518" y="2211186"/>
                </a:cubicBezTo>
                <a:cubicBezTo>
                  <a:pt x="172484" y="2241868"/>
                  <a:pt x="129755" y="2246839"/>
                  <a:pt x="58638" y="2261062"/>
                </a:cubicBezTo>
                <a:cubicBezTo>
                  <a:pt x="42013" y="2272146"/>
                  <a:pt x="12681" y="2274720"/>
                  <a:pt x="8762" y="2294313"/>
                </a:cubicBezTo>
                <a:cubicBezTo>
                  <a:pt x="0" y="2338125"/>
                  <a:pt x="16025" y="2383629"/>
                  <a:pt x="25387" y="2427317"/>
                </a:cubicBezTo>
                <a:cubicBezTo>
                  <a:pt x="44130" y="2514787"/>
                  <a:pt x="51069" y="2515716"/>
                  <a:pt x="91889" y="2576946"/>
                </a:cubicBezTo>
                <a:lnTo>
                  <a:pt x="125140" y="2676699"/>
                </a:lnTo>
                <a:lnTo>
                  <a:pt x="141765" y="2726575"/>
                </a:lnTo>
                <a:cubicBezTo>
                  <a:pt x="147516" y="2772580"/>
                  <a:pt x="172252" y="2996747"/>
                  <a:pt x="191642" y="3025833"/>
                </a:cubicBezTo>
                <a:lnTo>
                  <a:pt x="224893" y="3075710"/>
                </a:lnTo>
                <a:cubicBezTo>
                  <a:pt x="230435" y="3092335"/>
                  <a:pt x="233681" y="3109912"/>
                  <a:pt x="241518" y="3125586"/>
                </a:cubicBezTo>
                <a:cubicBezTo>
                  <a:pt x="250454" y="3143458"/>
                  <a:pt x="267753" y="3156753"/>
                  <a:pt x="274769" y="3175462"/>
                </a:cubicBezTo>
                <a:cubicBezTo>
                  <a:pt x="284691" y="3201921"/>
                  <a:pt x="285852" y="3230881"/>
                  <a:pt x="291394" y="3258590"/>
                </a:cubicBezTo>
                <a:cubicBezTo>
                  <a:pt x="314662" y="3723937"/>
                  <a:pt x="308020" y="3480124"/>
                  <a:pt x="308020" y="3990110"/>
                </a:cubicBezTo>
              </a:path>
            </a:pathLst>
          </a:custGeom>
          <a:ln w="381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cxnSp>
        <p:nvCxnSpPr>
          <p:cNvPr id="7" name="Straight Connector 6"/>
          <p:cNvCxnSpPr/>
          <p:nvPr/>
        </p:nvCxnSpPr>
        <p:spPr>
          <a:xfrm flipH="1">
            <a:off x="7772400" y="3733800"/>
            <a:ext cx="76200" cy="19050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467600" y="2286000"/>
            <a:ext cx="609600" cy="5334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6629400" y="838200"/>
            <a:ext cx="0" cy="9906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5486400" y="3352800"/>
            <a:ext cx="304800" cy="6858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Freeform 13"/>
          <p:cNvSpPr/>
          <p:nvPr/>
        </p:nvSpPr>
        <p:spPr>
          <a:xfrm>
            <a:off x="5470525" y="4122738"/>
            <a:ext cx="231775" cy="1330325"/>
          </a:xfrm>
          <a:custGeom>
            <a:avLst/>
            <a:gdLst>
              <a:gd name="connsiteX0" fmla="*/ 232756 w 232756"/>
              <a:gd name="connsiteY0" fmla="*/ 0 h 1330036"/>
              <a:gd name="connsiteX1" fmla="*/ 166254 w 232756"/>
              <a:gd name="connsiteY1" fmla="*/ 149629 h 1330036"/>
              <a:gd name="connsiteX2" fmla="*/ 116378 w 232756"/>
              <a:gd name="connsiteY2" fmla="*/ 299258 h 1330036"/>
              <a:gd name="connsiteX3" fmla="*/ 99752 w 232756"/>
              <a:gd name="connsiteY3" fmla="*/ 349134 h 1330036"/>
              <a:gd name="connsiteX4" fmla="*/ 66501 w 232756"/>
              <a:gd name="connsiteY4" fmla="*/ 399011 h 1330036"/>
              <a:gd name="connsiteX5" fmla="*/ 16625 w 232756"/>
              <a:gd name="connsiteY5" fmla="*/ 548640 h 1330036"/>
              <a:gd name="connsiteX6" fmla="*/ 0 w 232756"/>
              <a:gd name="connsiteY6" fmla="*/ 598516 h 1330036"/>
              <a:gd name="connsiteX7" fmla="*/ 16625 w 232756"/>
              <a:gd name="connsiteY7" fmla="*/ 814647 h 1330036"/>
              <a:gd name="connsiteX8" fmla="*/ 49876 w 232756"/>
              <a:gd name="connsiteY8" fmla="*/ 931025 h 1330036"/>
              <a:gd name="connsiteX9" fmla="*/ 66501 w 232756"/>
              <a:gd name="connsiteY9" fmla="*/ 1047403 h 1330036"/>
              <a:gd name="connsiteX10" fmla="*/ 83127 w 232756"/>
              <a:gd name="connsiteY10" fmla="*/ 1097280 h 1330036"/>
              <a:gd name="connsiteX11" fmla="*/ 99752 w 232756"/>
              <a:gd name="connsiteY11" fmla="*/ 1163782 h 1330036"/>
              <a:gd name="connsiteX12" fmla="*/ 133003 w 232756"/>
              <a:gd name="connsiteY12" fmla="*/ 1263534 h 1330036"/>
              <a:gd name="connsiteX13" fmla="*/ 149629 w 232756"/>
              <a:gd name="connsiteY13" fmla="*/ 1330036 h 1330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32756" h="1330036">
                <a:moveTo>
                  <a:pt x="232756" y="0"/>
                </a:moveTo>
                <a:cubicBezTo>
                  <a:pt x="193186" y="118708"/>
                  <a:pt x="218947" y="70589"/>
                  <a:pt x="166254" y="149629"/>
                </a:cubicBezTo>
                <a:lnTo>
                  <a:pt x="116378" y="299258"/>
                </a:lnTo>
                <a:cubicBezTo>
                  <a:pt x="110836" y="315883"/>
                  <a:pt x="109473" y="334553"/>
                  <a:pt x="99752" y="349134"/>
                </a:cubicBezTo>
                <a:lnTo>
                  <a:pt x="66501" y="399011"/>
                </a:lnTo>
                <a:lnTo>
                  <a:pt x="16625" y="548640"/>
                </a:lnTo>
                <a:lnTo>
                  <a:pt x="0" y="598516"/>
                </a:lnTo>
                <a:cubicBezTo>
                  <a:pt x="5542" y="670560"/>
                  <a:pt x="8183" y="742885"/>
                  <a:pt x="16625" y="814647"/>
                </a:cubicBezTo>
                <a:cubicBezTo>
                  <a:pt x="20421" y="846915"/>
                  <a:pt x="39123" y="898768"/>
                  <a:pt x="49876" y="931025"/>
                </a:cubicBezTo>
                <a:cubicBezTo>
                  <a:pt x="55418" y="969818"/>
                  <a:pt x="58816" y="1008977"/>
                  <a:pt x="66501" y="1047403"/>
                </a:cubicBezTo>
                <a:cubicBezTo>
                  <a:pt x="69938" y="1064588"/>
                  <a:pt x="78313" y="1080429"/>
                  <a:pt x="83127" y="1097280"/>
                </a:cubicBezTo>
                <a:cubicBezTo>
                  <a:pt x="89404" y="1119250"/>
                  <a:pt x="93186" y="1141896"/>
                  <a:pt x="99752" y="1163782"/>
                </a:cubicBezTo>
                <a:cubicBezTo>
                  <a:pt x="109823" y="1197353"/>
                  <a:pt x="121919" y="1230283"/>
                  <a:pt x="133003" y="1263534"/>
                </a:cubicBezTo>
                <a:cubicBezTo>
                  <a:pt x="151381" y="1318669"/>
                  <a:pt x="149629" y="1295886"/>
                  <a:pt x="149629" y="1330036"/>
                </a:cubicBezTo>
              </a:path>
            </a:pathLst>
          </a:cu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cxnSp>
        <p:nvCxnSpPr>
          <p:cNvPr id="16" name="Straight Connector 15"/>
          <p:cNvCxnSpPr/>
          <p:nvPr/>
        </p:nvCxnSpPr>
        <p:spPr>
          <a:xfrm>
            <a:off x="6705600" y="6019800"/>
            <a:ext cx="76200" cy="83820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477000" y="1828800"/>
            <a:ext cx="1371600" cy="762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638800" y="3352800"/>
            <a:ext cx="2133600" cy="3048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715000" y="3581400"/>
            <a:ext cx="2057400" cy="2286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6553200" y="1981200"/>
            <a:ext cx="1371600" cy="762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7696200" y="2895600"/>
            <a:ext cx="5334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>
            <a:off x="7772400" y="3048000"/>
            <a:ext cx="533400" cy="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5562600" y="5715000"/>
            <a:ext cx="2286000" cy="2286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5715000" y="5867400"/>
            <a:ext cx="2286000" cy="228600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Isosceles Triangle 28"/>
          <p:cNvSpPr/>
          <p:nvPr/>
        </p:nvSpPr>
        <p:spPr>
          <a:xfrm rot="16513667">
            <a:off x="7451725" y="4038600"/>
            <a:ext cx="468313" cy="3667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0" name="Isosceles Triangle 29"/>
          <p:cNvSpPr/>
          <p:nvPr/>
        </p:nvSpPr>
        <p:spPr>
          <a:xfrm rot="16200000">
            <a:off x="7375525" y="4572000"/>
            <a:ext cx="468313" cy="3667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1" name="Isosceles Triangle 30"/>
          <p:cNvSpPr/>
          <p:nvPr/>
        </p:nvSpPr>
        <p:spPr>
          <a:xfrm rot="16740549">
            <a:off x="7375525" y="5181600"/>
            <a:ext cx="468313" cy="3667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2" name="Isosceles Triangle 31"/>
          <p:cNvSpPr/>
          <p:nvPr/>
        </p:nvSpPr>
        <p:spPr>
          <a:xfrm rot="13143054">
            <a:off x="7451725" y="2590800"/>
            <a:ext cx="466725" cy="3667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3" name="Isosceles Triangle 32"/>
          <p:cNvSpPr/>
          <p:nvPr/>
        </p:nvSpPr>
        <p:spPr>
          <a:xfrm rot="16200000">
            <a:off x="6274594" y="812006"/>
            <a:ext cx="466725" cy="3667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4" name="Isosceles Triangle 33"/>
          <p:cNvSpPr/>
          <p:nvPr/>
        </p:nvSpPr>
        <p:spPr>
          <a:xfrm rot="17383258">
            <a:off x="5165725" y="4191000"/>
            <a:ext cx="468313" cy="3667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5" name="Isosceles Triangle 34"/>
          <p:cNvSpPr/>
          <p:nvPr/>
        </p:nvSpPr>
        <p:spPr>
          <a:xfrm rot="15340507">
            <a:off x="5168901" y="5106987"/>
            <a:ext cx="468312" cy="3667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6" name="Isosceles Triangle 35"/>
          <p:cNvSpPr/>
          <p:nvPr/>
        </p:nvSpPr>
        <p:spPr>
          <a:xfrm rot="19036968">
            <a:off x="6610350" y="6134100"/>
            <a:ext cx="466725" cy="3667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7" name="Isosceles Triangle 36"/>
          <p:cNvSpPr/>
          <p:nvPr/>
        </p:nvSpPr>
        <p:spPr>
          <a:xfrm rot="14277644">
            <a:off x="5242719" y="3559969"/>
            <a:ext cx="466725" cy="366713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8941" name="TextBox 37"/>
          <p:cNvSpPr txBox="1">
            <a:spLocks noChangeArrowheads="1"/>
          </p:cNvSpPr>
          <p:nvPr/>
        </p:nvSpPr>
        <p:spPr bwMode="auto">
          <a:xfrm>
            <a:off x="5715000" y="64008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SSZ2</a:t>
            </a:r>
          </a:p>
        </p:txBody>
      </p:sp>
      <p:sp>
        <p:nvSpPr>
          <p:cNvPr id="38942" name="TextBox 38"/>
          <p:cNvSpPr txBox="1">
            <a:spLocks noChangeArrowheads="1"/>
          </p:cNvSpPr>
          <p:nvPr/>
        </p:nvSpPr>
        <p:spPr bwMode="auto">
          <a:xfrm>
            <a:off x="5486400" y="3886200"/>
            <a:ext cx="762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SSZ2</a:t>
            </a:r>
          </a:p>
        </p:txBody>
      </p:sp>
      <p:sp>
        <p:nvSpPr>
          <p:cNvPr id="38943" name="TextBox 39"/>
          <p:cNvSpPr txBox="1">
            <a:spLocks noChangeArrowheads="1"/>
          </p:cNvSpPr>
          <p:nvPr/>
        </p:nvSpPr>
        <p:spPr bwMode="auto">
          <a:xfrm>
            <a:off x="7781925" y="4724400"/>
            <a:ext cx="1133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SSZ2C-7</a:t>
            </a:r>
          </a:p>
        </p:txBody>
      </p:sp>
      <p:sp>
        <p:nvSpPr>
          <p:cNvPr id="38944" name="TextBox 40"/>
          <p:cNvSpPr txBox="1">
            <a:spLocks noChangeArrowheads="1"/>
          </p:cNvSpPr>
          <p:nvPr/>
        </p:nvSpPr>
        <p:spPr bwMode="auto">
          <a:xfrm>
            <a:off x="8101013" y="2667000"/>
            <a:ext cx="966787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SSZ5-8</a:t>
            </a:r>
          </a:p>
        </p:txBody>
      </p:sp>
      <p:sp>
        <p:nvSpPr>
          <p:cNvPr id="38945" name="TextBox 41"/>
          <p:cNvSpPr txBox="1">
            <a:spLocks noChangeArrowheads="1"/>
          </p:cNvSpPr>
          <p:nvPr/>
        </p:nvSpPr>
        <p:spPr bwMode="auto">
          <a:xfrm>
            <a:off x="6934200" y="1295400"/>
            <a:ext cx="9667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SSZ3-5</a:t>
            </a:r>
          </a:p>
        </p:txBody>
      </p:sp>
      <p:sp>
        <p:nvSpPr>
          <p:cNvPr id="43" name="Left-Right Arrow 42"/>
          <p:cNvSpPr/>
          <p:nvPr/>
        </p:nvSpPr>
        <p:spPr>
          <a:xfrm>
            <a:off x="5867400" y="4876800"/>
            <a:ext cx="987425" cy="255588"/>
          </a:xfrm>
          <a:prstGeom prst="leftRigh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38947" name="TextBox 43"/>
          <p:cNvSpPr txBox="1">
            <a:spLocks noChangeArrowheads="1"/>
          </p:cNvSpPr>
          <p:nvPr/>
        </p:nvSpPr>
        <p:spPr bwMode="auto">
          <a:xfrm>
            <a:off x="5715000" y="4419600"/>
            <a:ext cx="12747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SSZ2A-2B</a:t>
            </a:r>
          </a:p>
        </p:txBody>
      </p:sp>
      <p:sp>
        <p:nvSpPr>
          <p:cNvPr id="38948" name="TextBox 44"/>
          <p:cNvSpPr txBox="1">
            <a:spLocks noChangeArrowheads="1"/>
          </p:cNvSpPr>
          <p:nvPr/>
        </p:nvSpPr>
        <p:spPr bwMode="auto">
          <a:xfrm rot="573460">
            <a:off x="5656263" y="3203575"/>
            <a:ext cx="2890837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solidFill>
                  <a:srgbClr val="00B0F0"/>
                </a:solidFill>
              </a:rPr>
              <a:t>S PART Thomson Orogen </a:t>
            </a:r>
          </a:p>
        </p:txBody>
      </p:sp>
      <p:sp>
        <p:nvSpPr>
          <p:cNvPr id="38949" name="TextBox 45"/>
          <p:cNvSpPr txBox="1">
            <a:spLocks noChangeArrowheads="1"/>
          </p:cNvSpPr>
          <p:nvPr/>
        </p:nvSpPr>
        <p:spPr bwMode="auto">
          <a:xfrm rot="185641">
            <a:off x="6324600" y="1992313"/>
            <a:ext cx="292576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>
                <a:solidFill>
                  <a:srgbClr val="00B0F0"/>
                </a:solidFill>
              </a:rPr>
              <a:t>N PART Thomson Orogen </a:t>
            </a:r>
          </a:p>
        </p:txBody>
      </p:sp>
      <p:sp>
        <p:nvSpPr>
          <p:cNvPr id="38950" name="TextBox 46"/>
          <p:cNvSpPr txBox="1">
            <a:spLocks noChangeArrowheads="1"/>
          </p:cNvSpPr>
          <p:nvPr/>
        </p:nvSpPr>
        <p:spPr bwMode="auto">
          <a:xfrm>
            <a:off x="8077200" y="3810000"/>
            <a:ext cx="104457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Orocline</a:t>
            </a:r>
          </a:p>
          <a:p>
            <a:r>
              <a:rPr lang="en-AU"/>
              <a:t> here </a:t>
            </a:r>
          </a:p>
        </p:txBody>
      </p:sp>
      <p:sp>
        <p:nvSpPr>
          <p:cNvPr id="38951" name="TextBox 47"/>
          <p:cNvSpPr txBox="1">
            <a:spLocks noChangeArrowheads="1"/>
          </p:cNvSpPr>
          <p:nvPr/>
        </p:nvSpPr>
        <p:spPr bwMode="auto">
          <a:xfrm>
            <a:off x="8077200" y="1600200"/>
            <a:ext cx="104457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/>
              <a:t>Orocline</a:t>
            </a:r>
          </a:p>
          <a:p>
            <a:r>
              <a:rPr lang="en-AU"/>
              <a:t> here </a:t>
            </a:r>
          </a:p>
          <a:p>
            <a:endParaRPr lang="en-AU"/>
          </a:p>
        </p:txBody>
      </p:sp>
      <p:sp>
        <p:nvSpPr>
          <p:cNvPr id="55" name="Oval 54"/>
          <p:cNvSpPr/>
          <p:nvPr/>
        </p:nvSpPr>
        <p:spPr>
          <a:xfrm>
            <a:off x="5867400" y="2209800"/>
            <a:ext cx="1600200" cy="1066800"/>
          </a:xfrm>
          <a:prstGeom prst="ellipse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dirty="0">
                <a:solidFill>
                  <a:schemeClr val="tx1"/>
                </a:solidFill>
              </a:rPr>
              <a:t>Barcoo Basin</a:t>
            </a:r>
          </a:p>
          <a:p>
            <a:pPr algn="ctr">
              <a:defRPr/>
            </a:pPr>
            <a:r>
              <a:rPr lang="en-AU" dirty="0">
                <a:solidFill>
                  <a:schemeClr val="tx1"/>
                </a:solidFill>
              </a:rPr>
              <a:t>NP to C</a:t>
            </a:r>
          </a:p>
        </p:txBody>
      </p:sp>
      <p:sp>
        <p:nvSpPr>
          <p:cNvPr id="41" name="Footer Placeholder 4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315200" y="6477000"/>
            <a:ext cx="236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based on Glen 2013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Box 1"/>
          <p:cNvSpPr txBox="1">
            <a:spLocks noChangeArrowheads="1"/>
          </p:cNvSpPr>
          <p:nvPr/>
        </p:nvSpPr>
        <p:spPr bwMode="auto">
          <a:xfrm>
            <a:off x="457200" y="0"/>
            <a:ext cx="8305800" cy="203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AU" sz="3600" b="1"/>
              <a:t>2.  CONSEQUENCES OF OROGEN –PARALLEL  ANISOTROPY</a:t>
            </a:r>
          </a:p>
          <a:p>
            <a:pPr algn="ctr"/>
            <a:endParaRPr lang="en-AU" b="1"/>
          </a:p>
          <a:p>
            <a:pPr algn="ctr"/>
            <a:endParaRPr lang="en-AU" b="1"/>
          </a:p>
          <a:p>
            <a:pPr algn="ctr"/>
            <a:endParaRPr lang="en-AU" b="1"/>
          </a:p>
        </p:txBody>
      </p:sp>
      <p:sp>
        <p:nvSpPr>
          <p:cNvPr id="39939" name="Rectangle 3"/>
          <p:cNvSpPr>
            <a:spLocks noChangeArrowheads="1"/>
          </p:cNvSpPr>
          <p:nvPr/>
        </p:nvSpPr>
        <p:spPr bwMode="auto">
          <a:xfrm rot="10800000" flipV="1">
            <a:off x="3525838" y="6259513"/>
            <a:ext cx="2417762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AU" altLang="en-AU">
                <a:solidFill>
                  <a:schemeClr val="accent2"/>
                </a:solidFill>
                <a:latin typeface="Calibri" pitchFamily="34" charset="0"/>
              </a:rPr>
              <a:t>VandenBerg et al., 2000</a:t>
            </a:r>
          </a:p>
        </p:txBody>
      </p:sp>
      <p:pic>
        <p:nvPicPr>
          <p:cNvPr id="39940" name="Picture 10" descr="Pages from The Tasman Fold Belt System in Victoria selwynmap"/>
          <p:cNvPicPr>
            <a:picLocks noChangeAspect="1" noChangeArrowheads="1"/>
          </p:cNvPicPr>
          <p:nvPr/>
        </p:nvPicPr>
        <p:blipFill>
          <a:blip r:embed="rId2" cstate="print"/>
          <a:srcRect l="7750" t="6076" r="4446" b="8861"/>
          <a:stretch>
            <a:fillRect/>
          </a:stretch>
        </p:blipFill>
        <p:spPr bwMode="auto">
          <a:xfrm>
            <a:off x="0" y="1560513"/>
            <a:ext cx="3657600" cy="529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941" name="TextBox 6"/>
          <p:cNvSpPr txBox="1">
            <a:spLocks noChangeArrowheads="1"/>
          </p:cNvSpPr>
          <p:nvPr/>
        </p:nvSpPr>
        <p:spPr bwMode="auto">
          <a:xfrm>
            <a:off x="4648200" y="2819400"/>
            <a:ext cx="4114800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b="1"/>
              <a:t>THE SELWYN BLOCK  AND GOLD DEPOSITS OF VICTORIA </a:t>
            </a:r>
          </a:p>
          <a:p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429000" y="6416675"/>
            <a:ext cx="2895600" cy="365125"/>
          </a:xfrm>
        </p:spPr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1" descr="Pages from willman  et al victorian gold, deep seismic 2010 econ geol-5.jpg"/>
          <p:cNvPicPr>
            <a:picLocks noChangeAspect="1"/>
          </p:cNvPicPr>
          <p:nvPr/>
        </p:nvPicPr>
        <p:blipFill>
          <a:blip r:embed="rId2" cstate="print"/>
          <a:srcRect l="48428" t="39999" b="18719"/>
          <a:stretch>
            <a:fillRect/>
          </a:stretch>
        </p:blipFill>
        <p:spPr bwMode="auto">
          <a:xfrm>
            <a:off x="0" y="0"/>
            <a:ext cx="60579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0963" name="TextBox 2"/>
          <p:cNvSpPr txBox="1">
            <a:spLocks noChangeArrowheads="1"/>
          </p:cNvSpPr>
          <p:nvPr/>
        </p:nvSpPr>
        <p:spPr bwMode="auto">
          <a:xfrm>
            <a:off x="7436481" y="6553200"/>
            <a:ext cx="1707519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1400" dirty="0"/>
              <a:t>Willman et al. 2010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4"/>
          <p:cNvSpPr>
            <a:spLocks noChangeArrowheads="1"/>
          </p:cNvSpPr>
          <p:nvPr/>
        </p:nvSpPr>
        <p:spPr bwMode="auto">
          <a:xfrm>
            <a:off x="4572000" y="0"/>
            <a:ext cx="4572000" cy="230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3600">
                <a:latin typeface="Calibri" pitchFamily="34" charset="0"/>
              </a:rPr>
              <a:t>R2 rifting beginning at ~600 Ma was located within the Tasmanides.</a:t>
            </a:r>
            <a:r>
              <a:rPr lang="en-AU" sz="3200">
                <a:latin typeface="Calibri" pitchFamily="34" charset="0"/>
              </a:rPr>
              <a:t> </a:t>
            </a:r>
          </a:p>
          <a:p>
            <a:r>
              <a:rPr lang="en-AU" sz="3200">
                <a:latin typeface="Calibri" pitchFamily="34" charset="0"/>
              </a:rPr>
              <a:t> </a:t>
            </a:r>
          </a:p>
        </p:txBody>
      </p:sp>
      <p:sp>
        <p:nvSpPr>
          <p:cNvPr id="5123" name="TextBox 4"/>
          <p:cNvSpPr txBox="1">
            <a:spLocks noChangeArrowheads="1"/>
          </p:cNvSpPr>
          <p:nvPr/>
        </p:nvSpPr>
        <p:spPr bwMode="auto">
          <a:xfrm>
            <a:off x="4876800" y="5257800"/>
            <a:ext cx="4465638" cy="175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3600">
                <a:latin typeface="Calibri" pitchFamily="34" charset="0"/>
              </a:rPr>
              <a:t>Note local subduction</a:t>
            </a:r>
          </a:p>
          <a:p>
            <a:r>
              <a:rPr lang="en-AU" sz="3600">
                <a:latin typeface="Calibri" pitchFamily="34" charset="0"/>
              </a:rPr>
              <a:t> at southern margin of </a:t>
            </a:r>
          </a:p>
          <a:p>
            <a:r>
              <a:rPr lang="en-AU" sz="3600">
                <a:latin typeface="Calibri" pitchFamily="34" charset="0"/>
              </a:rPr>
              <a:t> Thomson Orogen </a:t>
            </a:r>
            <a:endParaRPr lang="en-AU" sz="3600"/>
          </a:p>
        </p:txBody>
      </p:sp>
      <p:pic>
        <p:nvPicPr>
          <p:cNvPr id="5124" name="Picture 2" descr="C:\Users\Dicks PC\dick glen\my papers in prep\accretionary tasmanides\2012 ajes\POST REVIEW STUFF\SOME UPDATES 2013 old final figs october 2012 AJES Tasmanides\from tranist 15.2.13\2012_10_0345.jpg"/>
          <p:cNvPicPr>
            <a:picLocks noChangeAspect="1" noChangeArrowheads="1"/>
          </p:cNvPicPr>
          <p:nvPr/>
        </p:nvPicPr>
        <p:blipFill>
          <a:blip r:embed="rId2" cstate="print"/>
          <a:srcRect t="17712" r="40942" b="57739"/>
          <a:stretch>
            <a:fillRect/>
          </a:stretch>
        </p:blipFill>
        <p:spPr bwMode="auto">
          <a:xfrm>
            <a:off x="4114800" y="2514600"/>
            <a:ext cx="497363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8763000" y="3733800"/>
            <a:ext cx="381000" cy="152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pic>
        <p:nvPicPr>
          <p:cNvPr id="5126" name="Picture 7" descr="2_Orogens_Variant A (2).jpg"/>
          <p:cNvPicPr>
            <a:picLocks noChangeAspect="1"/>
          </p:cNvPicPr>
          <p:nvPr/>
        </p:nvPicPr>
        <p:blipFill>
          <a:blip r:embed="rId3" cstate="print"/>
          <a:srcRect l="15411" t="18889" r="21700" b="5556"/>
          <a:stretch>
            <a:fillRect/>
          </a:stretch>
        </p:blipFill>
        <p:spPr bwMode="auto">
          <a:xfrm>
            <a:off x="0" y="0"/>
            <a:ext cx="4033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153400" y="6550223"/>
            <a:ext cx="1752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Glen 2013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1" descr="Pages from cayley et al vic deep seismic ajes 2011.jpg"/>
          <p:cNvPicPr>
            <a:picLocks noChangeAspect="1"/>
          </p:cNvPicPr>
          <p:nvPr/>
        </p:nvPicPr>
        <p:blipFill>
          <a:blip r:embed="rId2" cstate="print"/>
          <a:srcRect l="11658" t="23334" r="13078" b="27779"/>
          <a:stretch>
            <a:fillRect/>
          </a:stretch>
        </p:blipFill>
        <p:spPr bwMode="auto">
          <a:xfrm>
            <a:off x="0" y="533400"/>
            <a:ext cx="7342188" cy="609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reeform 3"/>
          <p:cNvSpPr/>
          <p:nvPr/>
        </p:nvSpPr>
        <p:spPr>
          <a:xfrm>
            <a:off x="3200400" y="5156200"/>
            <a:ext cx="3983038" cy="546100"/>
          </a:xfrm>
          <a:custGeom>
            <a:avLst/>
            <a:gdLst>
              <a:gd name="connsiteX0" fmla="*/ 5938 w 3982405"/>
              <a:gd name="connsiteY0" fmla="*/ 484408 h 545789"/>
              <a:gd name="connsiteX1" fmla="*/ 89065 w 3982405"/>
              <a:gd name="connsiteY1" fmla="*/ 472533 h 545789"/>
              <a:gd name="connsiteX2" fmla="*/ 136566 w 3982405"/>
              <a:gd name="connsiteY2" fmla="*/ 401281 h 545789"/>
              <a:gd name="connsiteX3" fmla="*/ 172192 w 3982405"/>
              <a:gd name="connsiteY3" fmla="*/ 377530 h 545789"/>
              <a:gd name="connsiteX4" fmla="*/ 243444 w 3982405"/>
              <a:gd name="connsiteY4" fmla="*/ 353780 h 545789"/>
              <a:gd name="connsiteX5" fmla="*/ 279070 w 3982405"/>
              <a:gd name="connsiteY5" fmla="*/ 341904 h 545789"/>
              <a:gd name="connsiteX6" fmla="*/ 385948 w 3982405"/>
              <a:gd name="connsiteY6" fmla="*/ 306278 h 545789"/>
              <a:gd name="connsiteX7" fmla="*/ 421574 w 3982405"/>
              <a:gd name="connsiteY7" fmla="*/ 294403 h 545789"/>
              <a:gd name="connsiteX8" fmla="*/ 457200 w 3982405"/>
              <a:gd name="connsiteY8" fmla="*/ 282528 h 545789"/>
              <a:gd name="connsiteX9" fmla="*/ 492826 w 3982405"/>
              <a:gd name="connsiteY9" fmla="*/ 258777 h 545789"/>
              <a:gd name="connsiteX10" fmla="*/ 504701 w 3982405"/>
              <a:gd name="connsiteY10" fmla="*/ 223151 h 545789"/>
              <a:gd name="connsiteX11" fmla="*/ 575953 w 3982405"/>
              <a:gd name="connsiteY11" fmla="*/ 199400 h 545789"/>
              <a:gd name="connsiteX12" fmla="*/ 884712 w 3982405"/>
              <a:gd name="connsiteY12" fmla="*/ 175650 h 545789"/>
              <a:gd name="connsiteX13" fmla="*/ 991590 w 3982405"/>
              <a:gd name="connsiteY13" fmla="*/ 163774 h 545789"/>
              <a:gd name="connsiteX14" fmla="*/ 1169719 w 3982405"/>
              <a:gd name="connsiteY14" fmla="*/ 187525 h 545789"/>
              <a:gd name="connsiteX15" fmla="*/ 1371600 w 3982405"/>
              <a:gd name="connsiteY15" fmla="*/ 175650 h 545789"/>
              <a:gd name="connsiteX16" fmla="*/ 1430977 w 3982405"/>
              <a:gd name="connsiteY16" fmla="*/ 163774 h 545789"/>
              <a:gd name="connsiteX17" fmla="*/ 1822862 w 3982405"/>
              <a:gd name="connsiteY17" fmla="*/ 175650 h 545789"/>
              <a:gd name="connsiteX18" fmla="*/ 2072244 w 3982405"/>
              <a:gd name="connsiteY18" fmla="*/ 175650 h 545789"/>
              <a:gd name="connsiteX19" fmla="*/ 2143496 w 3982405"/>
              <a:gd name="connsiteY19" fmla="*/ 151899 h 545789"/>
              <a:gd name="connsiteX20" fmla="*/ 2345377 w 3982405"/>
              <a:gd name="connsiteY20" fmla="*/ 116273 h 545789"/>
              <a:gd name="connsiteX21" fmla="*/ 2381003 w 3982405"/>
              <a:gd name="connsiteY21" fmla="*/ 104398 h 545789"/>
              <a:gd name="connsiteX22" fmla="*/ 2487881 w 3982405"/>
              <a:gd name="connsiteY22" fmla="*/ 128148 h 545789"/>
              <a:gd name="connsiteX23" fmla="*/ 2571008 w 3982405"/>
              <a:gd name="connsiteY23" fmla="*/ 151899 h 545789"/>
              <a:gd name="connsiteX24" fmla="*/ 3046021 w 3982405"/>
              <a:gd name="connsiteY24" fmla="*/ 128148 h 545789"/>
              <a:gd name="connsiteX25" fmla="*/ 3081647 w 3982405"/>
              <a:gd name="connsiteY25" fmla="*/ 116273 h 545789"/>
              <a:gd name="connsiteX26" fmla="*/ 3129148 w 3982405"/>
              <a:gd name="connsiteY26" fmla="*/ 104398 h 545789"/>
              <a:gd name="connsiteX27" fmla="*/ 3236026 w 3982405"/>
              <a:gd name="connsiteY27" fmla="*/ 68772 h 545789"/>
              <a:gd name="connsiteX28" fmla="*/ 3271652 w 3982405"/>
              <a:gd name="connsiteY28" fmla="*/ 56897 h 545789"/>
              <a:gd name="connsiteX29" fmla="*/ 3307278 w 3982405"/>
              <a:gd name="connsiteY29" fmla="*/ 45021 h 545789"/>
              <a:gd name="connsiteX30" fmla="*/ 3402281 w 3982405"/>
              <a:gd name="connsiteY30" fmla="*/ 33146 h 545789"/>
              <a:gd name="connsiteX31" fmla="*/ 3437906 w 3982405"/>
              <a:gd name="connsiteY31" fmla="*/ 21271 h 545789"/>
              <a:gd name="connsiteX32" fmla="*/ 3782291 w 3982405"/>
              <a:gd name="connsiteY32" fmla="*/ 21271 h 545789"/>
              <a:gd name="connsiteX33" fmla="*/ 3817917 w 3982405"/>
              <a:gd name="connsiteY33" fmla="*/ 45021 h 545789"/>
              <a:gd name="connsiteX34" fmla="*/ 3829792 w 3982405"/>
              <a:gd name="connsiteY34" fmla="*/ 80647 h 545789"/>
              <a:gd name="connsiteX35" fmla="*/ 3912919 w 3982405"/>
              <a:gd name="connsiteY35" fmla="*/ 175650 h 545789"/>
              <a:gd name="connsiteX36" fmla="*/ 3924795 w 3982405"/>
              <a:gd name="connsiteY36" fmla="*/ 425032 h 545789"/>
              <a:gd name="connsiteX37" fmla="*/ 3782291 w 3982405"/>
              <a:gd name="connsiteY37" fmla="*/ 436907 h 545789"/>
              <a:gd name="connsiteX38" fmla="*/ 2903517 w 3982405"/>
              <a:gd name="connsiteY38" fmla="*/ 472533 h 545789"/>
              <a:gd name="connsiteX39" fmla="*/ 2796639 w 3982405"/>
              <a:gd name="connsiteY39" fmla="*/ 484408 h 545789"/>
              <a:gd name="connsiteX40" fmla="*/ 2487881 w 3982405"/>
              <a:gd name="connsiteY40" fmla="*/ 460658 h 545789"/>
              <a:gd name="connsiteX41" fmla="*/ 2262249 w 3982405"/>
              <a:gd name="connsiteY41" fmla="*/ 448782 h 545789"/>
              <a:gd name="connsiteX42" fmla="*/ 1917865 w 3982405"/>
              <a:gd name="connsiteY42" fmla="*/ 448782 h 545789"/>
              <a:gd name="connsiteX43" fmla="*/ 944088 w 3982405"/>
              <a:gd name="connsiteY43" fmla="*/ 460658 h 545789"/>
              <a:gd name="connsiteX44" fmla="*/ 469075 w 3982405"/>
              <a:gd name="connsiteY44" fmla="*/ 484408 h 545789"/>
              <a:gd name="connsiteX45" fmla="*/ 124691 w 3982405"/>
              <a:gd name="connsiteY45" fmla="*/ 472533 h 545789"/>
              <a:gd name="connsiteX46" fmla="*/ 5938 w 3982405"/>
              <a:gd name="connsiteY46" fmla="*/ 484408 h 545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</a:cxnLst>
            <a:rect l="l" t="t" r="r" b="b"/>
            <a:pathLst>
              <a:path w="3982405" h="545789">
                <a:moveTo>
                  <a:pt x="5938" y="484408"/>
                </a:moveTo>
                <a:cubicBezTo>
                  <a:pt x="0" y="484408"/>
                  <a:pt x="65451" y="487560"/>
                  <a:pt x="89065" y="472533"/>
                </a:cubicBezTo>
                <a:cubicBezTo>
                  <a:pt x="113147" y="457208"/>
                  <a:pt x="112815" y="417115"/>
                  <a:pt x="136566" y="401281"/>
                </a:cubicBezTo>
                <a:cubicBezTo>
                  <a:pt x="148441" y="393364"/>
                  <a:pt x="159150" y="383327"/>
                  <a:pt x="172192" y="377530"/>
                </a:cubicBezTo>
                <a:cubicBezTo>
                  <a:pt x="195070" y="367362"/>
                  <a:pt x="219693" y="361697"/>
                  <a:pt x="243444" y="353780"/>
                </a:cubicBezTo>
                <a:lnTo>
                  <a:pt x="279070" y="341904"/>
                </a:lnTo>
                <a:lnTo>
                  <a:pt x="385948" y="306278"/>
                </a:lnTo>
                <a:lnTo>
                  <a:pt x="421574" y="294403"/>
                </a:lnTo>
                <a:lnTo>
                  <a:pt x="457200" y="282528"/>
                </a:lnTo>
                <a:cubicBezTo>
                  <a:pt x="469075" y="274611"/>
                  <a:pt x="483910" y="269922"/>
                  <a:pt x="492826" y="258777"/>
                </a:cubicBezTo>
                <a:cubicBezTo>
                  <a:pt x="500646" y="249002"/>
                  <a:pt x="494515" y="230427"/>
                  <a:pt x="504701" y="223151"/>
                </a:cubicBezTo>
                <a:cubicBezTo>
                  <a:pt x="525073" y="208599"/>
                  <a:pt x="552202" y="207317"/>
                  <a:pt x="575953" y="199400"/>
                </a:cubicBezTo>
                <a:cubicBezTo>
                  <a:pt x="698029" y="158708"/>
                  <a:pt x="599102" y="188067"/>
                  <a:pt x="884712" y="175650"/>
                </a:cubicBezTo>
                <a:cubicBezTo>
                  <a:pt x="920338" y="171691"/>
                  <a:pt x="955745" y="163774"/>
                  <a:pt x="991590" y="163774"/>
                </a:cubicBezTo>
                <a:cubicBezTo>
                  <a:pt x="1107821" y="163774"/>
                  <a:pt x="1099049" y="163968"/>
                  <a:pt x="1169719" y="187525"/>
                </a:cubicBezTo>
                <a:cubicBezTo>
                  <a:pt x="1237013" y="183567"/>
                  <a:pt x="1304467" y="181753"/>
                  <a:pt x="1371600" y="175650"/>
                </a:cubicBezTo>
                <a:cubicBezTo>
                  <a:pt x="1391701" y="173823"/>
                  <a:pt x="1410793" y="163774"/>
                  <a:pt x="1430977" y="163774"/>
                </a:cubicBezTo>
                <a:cubicBezTo>
                  <a:pt x="1561665" y="163774"/>
                  <a:pt x="1692234" y="171691"/>
                  <a:pt x="1822862" y="175650"/>
                </a:cubicBezTo>
                <a:cubicBezTo>
                  <a:pt x="1936122" y="189807"/>
                  <a:pt x="1939342" y="196635"/>
                  <a:pt x="2072244" y="175650"/>
                </a:cubicBezTo>
                <a:cubicBezTo>
                  <a:pt x="2096973" y="171745"/>
                  <a:pt x="2119208" y="157971"/>
                  <a:pt x="2143496" y="151899"/>
                </a:cubicBezTo>
                <a:cubicBezTo>
                  <a:pt x="2273274" y="119454"/>
                  <a:pt x="2206056" y="131753"/>
                  <a:pt x="2345377" y="116273"/>
                </a:cubicBezTo>
                <a:cubicBezTo>
                  <a:pt x="2357252" y="112315"/>
                  <a:pt x="2368485" y="104398"/>
                  <a:pt x="2381003" y="104398"/>
                </a:cubicBezTo>
                <a:cubicBezTo>
                  <a:pt x="2434577" y="104398"/>
                  <a:pt x="2445022" y="115902"/>
                  <a:pt x="2487881" y="128148"/>
                </a:cubicBezTo>
                <a:cubicBezTo>
                  <a:pt x="2592260" y="157971"/>
                  <a:pt x="2485589" y="123427"/>
                  <a:pt x="2571008" y="151899"/>
                </a:cubicBezTo>
                <a:cubicBezTo>
                  <a:pt x="2652146" y="149364"/>
                  <a:pt x="2908561" y="153141"/>
                  <a:pt x="3046021" y="128148"/>
                </a:cubicBezTo>
                <a:cubicBezTo>
                  <a:pt x="3058337" y="125909"/>
                  <a:pt x="3069611" y="119712"/>
                  <a:pt x="3081647" y="116273"/>
                </a:cubicBezTo>
                <a:cubicBezTo>
                  <a:pt x="3097340" y="111789"/>
                  <a:pt x="3113515" y="109088"/>
                  <a:pt x="3129148" y="104398"/>
                </a:cubicBezTo>
                <a:cubicBezTo>
                  <a:pt x="3165117" y="93607"/>
                  <a:pt x="3200400" y="80647"/>
                  <a:pt x="3236026" y="68772"/>
                </a:cubicBezTo>
                <a:lnTo>
                  <a:pt x="3271652" y="56897"/>
                </a:lnTo>
                <a:cubicBezTo>
                  <a:pt x="3283527" y="52938"/>
                  <a:pt x="3294857" y="46574"/>
                  <a:pt x="3307278" y="45021"/>
                </a:cubicBezTo>
                <a:lnTo>
                  <a:pt x="3402281" y="33146"/>
                </a:lnTo>
                <a:cubicBezTo>
                  <a:pt x="3414156" y="29188"/>
                  <a:pt x="3425514" y="23041"/>
                  <a:pt x="3437906" y="21271"/>
                </a:cubicBezTo>
                <a:cubicBezTo>
                  <a:pt x="3586799" y="0"/>
                  <a:pt x="3611064" y="11758"/>
                  <a:pt x="3782291" y="21271"/>
                </a:cubicBezTo>
                <a:cubicBezTo>
                  <a:pt x="3794166" y="29188"/>
                  <a:pt x="3809001" y="33876"/>
                  <a:pt x="3817917" y="45021"/>
                </a:cubicBezTo>
                <a:cubicBezTo>
                  <a:pt x="3825737" y="54796"/>
                  <a:pt x="3823713" y="69705"/>
                  <a:pt x="3829792" y="80647"/>
                </a:cubicBezTo>
                <a:cubicBezTo>
                  <a:pt x="3870540" y="153993"/>
                  <a:pt x="3860879" y="140955"/>
                  <a:pt x="3912919" y="175650"/>
                </a:cubicBezTo>
                <a:cubicBezTo>
                  <a:pt x="3936948" y="247737"/>
                  <a:pt x="3982405" y="354128"/>
                  <a:pt x="3924795" y="425032"/>
                </a:cubicBezTo>
                <a:cubicBezTo>
                  <a:pt x="3894737" y="462026"/>
                  <a:pt x="3829792" y="432949"/>
                  <a:pt x="3782291" y="436907"/>
                </a:cubicBezTo>
                <a:cubicBezTo>
                  <a:pt x="3455651" y="545789"/>
                  <a:pt x="3736072" y="460290"/>
                  <a:pt x="2903517" y="472533"/>
                </a:cubicBezTo>
                <a:cubicBezTo>
                  <a:pt x="2867891" y="476491"/>
                  <a:pt x="2832484" y="484408"/>
                  <a:pt x="2796639" y="484408"/>
                </a:cubicBezTo>
                <a:cubicBezTo>
                  <a:pt x="2352908" y="484408"/>
                  <a:pt x="2716233" y="478224"/>
                  <a:pt x="2487881" y="460658"/>
                </a:cubicBezTo>
                <a:cubicBezTo>
                  <a:pt x="2412788" y="454882"/>
                  <a:pt x="2337460" y="452741"/>
                  <a:pt x="2262249" y="448782"/>
                </a:cubicBezTo>
                <a:cubicBezTo>
                  <a:pt x="2077799" y="422433"/>
                  <a:pt x="2253874" y="442320"/>
                  <a:pt x="1917865" y="448782"/>
                </a:cubicBezTo>
                <a:lnTo>
                  <a:pt x="944088" y="460658"/>
                </a:lnTo>
                <a:cubicBezTo>
                  <a:pt x="763930" y="505697"/>
                  <a:pt x="863588" y="484408"/>
                  <a:pt x="469075" y="484408"/>
                </a:cubicBezTo>
                <a:cubicBezTo>
                  <a:pt x="354212" y="484408"/>
                  <a:pt x="239518" y="475404"/>
                  <a:pt x="124691" y="472533"/>
                </a:cubicBezTo>
                <a:cubicBezTo>
                  <a:pt x="81162" y="471445"/>
                  <a:pt x="11876" y="484408"/>
                  <a:pt x="5938" y="484408"/>
                </a:cubicBezTo>
                <a:close/>
              </a:path>
            </a:pathLst>
          </a:custGeom>
          <a:blipFill dpi="0" rotWithShape="1">
            <a:blip r:embed="rId3" cstate="print">
              <a:alphaModFix amt="58000"/>
            </a:blip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5" name="Freeform 4"/>
          <p:cNvSpPr/>
          <p:nvPr/>
        </p:nvSpPr>
        <p:spPr>
          <a:xfrm>
            <a:off x="598488" y="5046663"/>
            <a:ext cx="1670050" cy="665162"/>
          </a:xfrm>
          <a:custGeom>
            <a:avLst/>
            <a:gdLst>
              <a:gd name="connsiteX0" fmla="*/ 43119 w 1670982"/>
              <a:gd name="connsiteY0" fmla="*/ 94655 h 664670"/>
              <a:gd name="connsiteX1" fmla="*/ 114370 w 1670982"/>
              <a:gd name="connsiteY1" fmla="*/ 142156 h 664670"/>
              <a:gd name="connsiteX2" fmla="*/ 149996 w 1670982"/>
              <a:gd name="connsiteY2" fmla="*/ 165907 h 664670"/>
              <a:gd name="connsiteX3" fmla="*/ 233124 w 1670982"/>
              <a:gd name="connsiteY3" fmla="*/ 189657 h 664670"/>
              <a:gd name="connsiteX4" fmla="*/ 340002 w 1670982"/>
              <a:gd name="connsiteY4" fmla="*/ 237158 h 664670"/>
              <a:gd name="connsiteX5" fmla="*/ 375628 w 1670982"/>
              <a:gd name="connsiteY5" fmla="*/ 249034 h 664670"/>
              <a:gd name="connsiteX6" fmla="*/ 743763 w 1670982"/>
              <a:gd name="connsiteY6" fmla="*/ 272784 h 664670"/>
              <a:gd name="connsiteX7" fmla="*/ 779389 w 1670982"/>
              <a:gd name="connsiteY7" fmla="*/ 284660 h 664670"/>
              <a:gd name="connsiteX8" fmla="*/ 850641 w 1670982"/>
              <a:gd name="connsiteY8" fmla="*/ 332161 h 664670"/>
              <a:gd name="connsiteX9" fmla="*/ 886267 w 1670982"/>
              <a:gd name="connsiteY9" fmla="*/ 344036 h 664670"/>
              <a:gd name="connsiteX10" fmla="*/ 921893 w 1670982"/>
              <a:gd name="connsiteY10" fmla="*/ 367787 h 664670"/>
              <a:gd name="connsiteX11" fmla="*/ 957519 w 1670982"/>
              <a:gd name="connsiteY11" fmla="*/ 379662 h 664670"/>
              <a:gd name="connsiteX12" fmla="*/ 1100022 w 1670982"/>
              <a:gd name="connsiteY12" fmla="*/ 450914 h 664670"/>
              <a:gd name="connsiteX13" fmla="*/ 1135648 w 1670982"/>
              <a:gd name="connsiteY13" fmla="*/ 462790 h 664670"/>
              <a:gd name="connsiteX14" fmla="*/ 1171274 w 1670982"/>
              <a:gd name="connsiteY14" fmla="*/ 474665 h 664670"/>
              <a:gd name="connsiteX15" fmla="*/ 1278152 w 1670982"/>
              <a:gd name="connsiteY15" fmla="*/ 522166 h 664670"/>
              <a:gd name="connsiteX16" fmla="*/ 1349404 w 1670982"/>
              <a:gd name="connsiteY16" fmla="*/ 545917 h 664670"/>
              <a:gd name="connsiteX17" fmla="*/ 1396906 w 1670982"/>
              <a:gd name="connsiteY17" fmla="*/ 557792 h 664670"/>
              <a:gd name="connsiteX18" fmla="*/ 1468157 w 1670982"/>
              <a:gd name="connsiteY18" fmla="*/ 569668 h 664670"/>
              <a:gd name="connsiteX19" fmla="*/ 1539409 w 1670982"/>
              <a:gd name="connsiteY19" fmla="*/ 593418 h 664670"/>
              <a:gd name="connsiteX20" fmla="*/ 1575035 w 1670982"/>
              <a:gd name="connsiteY20" fmla="*/ 617169 h 664670"/>
              <a:gd name="connsiteX21" fmla="*/ 1646287 w 1670982"/>
              <a:gd name="connsiteY21" fmla="*/ 640920 h 664670"/>
              <a:gd name="connsiteX22" fmla="*/ 1575035 w 1670982"/>
              <a:gd name="connsiteY22" fmla="*/ 629044 h 664670"/>
              <a:gd name="connsiteX23" fmla="*/ 1539409 w 1670982"/>
              <a:gd name="connsiteY23" fmla="*/ 617169 h 664670"/>
              <a:gd name="connsiteX24" fmla="*/ 1432532 w 1670982"/>
              <a:gd name="connsiteY24" fmla="*/ 629044 h 664670"/>
              <a:gd name="connsiteX25" fmla="*/ 1396906 w 1670982"/>
              <a:gd name="connsiteY25" fmla="*/ 640920 h 664670"/>
              <a:gd name="connsiteX26" fmla="*/ 1242526 w 1670982"/>
              <a:gd name="connsiteY26" fmla="*/ 652795 h 664670"/>
              <a:gd name="connsiteX27" fmla="*/ 1147524 w 1670982"/>
              <a:gd name="connsiteY27" fmla="*/ 664670 h 664670"/>
              <a:gd name="connsiteX28" fmla="*/ 957519 w 1670982"/>
              <a:gd name="connsiteY28" fmla="*/ 652795 h 664670"/>
              <a:gd name="connsiteX29" fmla="*/ 708137 w 1670982"/>
              <a:gd name="connsiteY29" fmla="*/ 640920 h 664670"/>
              <a:gd name="connsiteX30" fmla="*/ 149996 w 1670982"/>
              <a:gd name="connsiteY30" fmla="*/ 605294 h 664670"/>
              <a:gd name="connsiteX31" fmla="*/ 31243 w 1670982"/>
              <a:gd name="connsiteY31" fmla="*/ 593418 h 664670"/>
              <a:gd name="connsiteX32" fmla="*/ 54994 w 1670982"/>
              <a:gd name="connsiteY32" fmla="*/ 391538 h 664670"/>
              <a:gd name="connsiteX33" fmla="*/ 43119 w 1670982"/>
              <a:gd name="connsiteY33" fmla="*/ 154031 h 664670"/>
              <a:gd name="connsiteX34" fmla="*/ 43119 w 1670982"/>
              <a:gd name="connsiteY34" fmla="*/ 94655 h 6646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670982" h="664670">
                <a:moveTo>
                  <a:pt x="43119" y="94655"/>
                </a:moveTo>
                <a:cubicBezTo>
                  <a:pt x="54994" y="92676"/>
                  <a:pt x="90620" y="126322"/>
                  <a:pt x="114370" y="142156"/>
                </a:cubicBezTo>
                <a:cubicBezTo>
                  <a:pt x="126245" y="150073"/>
                  <a:pt x="136456" y="161394"/>
                  <a:pt x="149996" y="165907"/>
                </a:cubicBezTo>
                <a:cubicBezTo>
                  <a:pt x="201106" y="182943"/>
                  <a:pt x="173478" y="174746"/>
                  <a:pt x="233124" y="189657"/>
                </a:cubicBezTo>
                <a:cubicBezTo>
                  <a:pt x="289582" y="227296"/>
                  <a:pt x="255208" y="208893"/>
                  <a:pt x="340002" y="237158"/>
                </a:cubicBezTo>
                <a:lnTo>
                  <a:pt x="375628" y="249034"/>
                </a:lnTo>
                <a:cubicBezTo>
                  <a:pt x="516463" y="295980"/>
                  <a:pt x="398803" y="260464"/>
                  <a:pt x="743763" y="272784"/>
                </a:cubicBezTo>
                <a:cubicBezTo>
                  <a:pt x="755638" y="276743"/>
                  <a:pt x="768447" y="278581"/>
                  <a:pt x="779389" y="284660"/>
                </a:cubicBezTo>
                <a:cubicBezTo>
                  <a:pt x="804342" y="298523"/>
                  <a:pt x="823561" y="323135"/>
                  <a:pt x="850641" y="332161"/>
                </a:cubicBezTo>
                <a:lnTo>
                  <a:pt x="886267" y="344036"/>
                </a:lnTo>
                <a:cubicBezTo>
                  <a:pt x="898142" y="351953"/>
                  <a:pt x="909127" y="361404"/>
                  <a:pt x="921893" y="367787"/>
                </a:cubicBezTo>
                <a:cubicBezTo>
                  <a:pt x="933089" y="373385"/>
                  <a:pt x="946577" y="373583"/>
                  <a:pt x="957519" y="379662"/>
                </a:cubicBezTo>
                <a:cubicBezTo>
                  <a:pt x="1095649" y="456402"/>
                  <a:pt x="961303" y="404674"/>
                  <a:pt x="1100022" y="450914"/>
                </a:cubicBezTo>
                <a:lnTo>
                  <a:pt x="1135648" y="462790"/>
                </a:lnTo>
                <a:lnTo>
                  <a:pt x="1171274" y="474665"/>
                </a:lnTo>
                <a:cubicBezTo>
                  <a:pt x="1227732" y="512304"/>
                  <a:pt x="1193358" y="493901"/>
                  <a:pt x="1278152" y="522166"/>
                </a:cubicBezTo>
                <a:lnTo>
                  <a:pt x="1349404" y="545917"/>
                </a:lnTo>
                <a:cubicBezTo>
                  <a:pt x="1365238" y="549875"/>
                  <a:pt x="1380902" y="554591"/>
                  <a:pt x="1396906" y="557792"/>
                </a:cubicBezTo>
                <a:cubicBezTo>
                  <a:pt x="1420516" y="562514"/>
                  <a:pt x="1444798" y="563828"/>
                  <a:pt x="1468157" y="569668"/>
                </a:cubicBezTo>
                <a:cubicBezTo>
                  <a:pt x="1492445" y="575740"/>
                  <a:pt x="1539409" y="593418"/>
                  <a:pt x="1539409" y="593418"/>
                </a:cubicBezTo>
                <a:cubicBezTo>
                  <a:pt x="1551284" y="601335"/>
                  <a:pt x="1561993" y="611372"/>
                  <a:pt x="1575035" y="617169"/>
                </a:cubicBezTo>
                <a:cubicBezTo>
                  <a:pt x="1597913" y="627337"/>
                  <a:pt x="1670982" y="645036"/>
                  <a:pt x="1646287" y="640920"/>
                </a:cubicBezTo>
                <a:cubicBezTo>
                  <a:pt x="1622536" y="636961"/>
                  <a:pt x="1598540" y="634267"/>
                  <a:pt x="1575035" y="629044"/>
                </a:cubicBezTo>
                <a:cubicBezTo>
                  <a:pt x="1562815" y="626329"/>
                  <a:pt x="1551284" y="621127"/>
                  <a:pt x="1539409" y="617169"/>
                </a:cubicBezTo>
                <a:cubicBezTo>
                  <a:pt x="1503783" y="621127"/>
                  <a:pt x="1467889" y="623151"/>
                  <a:pt x="1432532" y="629044"/>
                </a:cubicBezTo>
                <a:cubicBezTo>
                  <a:pt x="1420185" y="631102"/>
                  <a:pt x="1409327" y="639367"/>
                  <a:pt x="1396906" y="640920"/>
                </a:cubicBezTo>
                <a:cubicBezTo>
                  <a:pt x="1345693" y="647322"/>
                  <a:pt x="1293906" y="647902"/>
                  <a:pt x="1242526" y="652795"/>
                </a:cubicBezTo>
                <a:cubicBezTo>
                  <a:pt x="1210756" y="655821"/>
                  <a:pt x="1179191" y="660712"/>
                  <a:pt x="1147524" y="664670"/>
                </a:cubicBezTo>
                <a:lnTo>
                  <a:pt x="957519" y="652795"/>
                </a:lnTo>
                <a:lnTo>
                  <a:pt x="708137" y="640920"/>
                </a:lnTo>
                <a:cubicBezTo>
                  <a:pt x="0" y="595720"/>
                  <a:pt x="757575" y="634226"/>
                  <a:pt x="149996" y="605294"/>
                </a:cubicBezTo>
                <a:cubicBezTo>
                  <a:pt x="110412" y="601335"/>
                  <a:pt x="51710" y="627531"/>
                  <a:pt x="31243" y="593418"/>
                </a:cubicBezTo>
                <a:cubicBezTo>
                  <a:pt x="1150" y="543263"/>
                  <a:pt x="35207" y="450902"/>
                  <a:pt x="54994" y="391538"/>
                </a:cubicBezTo>
                <a:cubicBezTo>
                  <a:pt x="51036" y="312369"/>
                  <a:pt x="49702" y="233025"/>
                  <a:pt x="43119" y="154031"/>
                </a:cubicBezTo>
                <a:cubicBezTo>
                  <a:pt x="30283" y="0"/>
                  <a:pt x="31244" y="96634"/>
                  <a:pt x="43119" y="94655"/>
                </a:cubicBezTo>
                <a:close/>
              </a:path>
            </a:pathLst>
          </a:custGeom>
          <a:solidFill>
            <a:srgbClr val="FFC0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1989" name="Rectangle 5"/>
          <p:cNvSpPr>
            <a:spLocks noChangeArrowheads="1"/>
          </p:cNvSpPr>
          <p:nvPr/>
        </p:nvSpPr>
        <p:spPr bwMode="auto">
          <a:xfrm>
            <a:off x="990600" y="4356100"/>
            <a:ext cx="638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800"/>
              <a:t>(200 t Au)</a:t>
            </a:r>
          </a:p>
        </p:txBody>
      </p:sp>
      <p:sp>
        <p:nvSpPr>
          <p:cNvPr id="41990" name="Rectangle 6"/>
          <p:cNvSpPr>
            <a:spLocks noChangeArrowheads="1"/>
          </p:cNvSpPr>
          <p:nvPr/>
        </p:nvSpPr>
        <p:spPr bwMode="auto">
          <a:xfrm>
            <a:off x="3581400" y="4343400"/>
            <a:ext cx="6953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800"/>
              <a:t>(2000 t Au)</a:t>
            </a:r>
          </a:p>
        </p:txBody>
      </p:sp>
      <p:sp>
        <p:nvSpPr>
          <p:cNvPr id="41991" name="Rectangle 7"/>
          <p:cNvSpPr>
            <a:spLocks noChangeArrowheads="1"/>
          </p:cNvSpPr>
          <p:nvPr/>
        </p:nvSpPr>
        <p:spPr bwMode="auto">
          <a:xfrm>
            <a:off x="4848225" y="4356100"/>
            <a:ext cx="63817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800"/>
              <a:t>(134 t Au)</a:t>
            </a:r>
          </a:p>
        </p:txBody>
      </p:sp>
      <p:sp>
        <p:nvSpPr>
          <p:cNvPr id="41992" name="Rectangle 8"/>
          <p:cNvSpPr>
            <a:spLocks noChangeArrowheads="1"/>
          </p:cNvSpPr>
          <p:nvPr/>
        </p:nvSpPr>
        <p:spPr bwMode="auto">
          <a:xfrm>
            <a:off x="6429375" y="4432300"/>
            <a:ext cx="581025" cy="21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800"/>
              <a:t>(89 t Au)</a:t>
            </a:r>
          </a:p>
        </p:txBody>
      </p:sp>
      <p:sp>
        <p:nvSpPr>
          <p:cNvPr id="41993" name="TextBox 9"/>
          <p:cNvSpPr txBox="1">
            <a:spLocks noChangeArrowheads="1"/>
          </p:cNvSpPr>
          <p:nvPr/>
        </p:nvSpPr>
        <p:spPr bwMode="auto">
          <a:xfrm>
            <a:off x="7239000" y="6324600"/>
            <a:ext cx="21336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1400" dirty="0">
                <a:latin typeface="Calibri" pitchFamily="34" charset="0"/>
              </a:rPr>
              <a:t>Cayley et al. 2011,</a:t>
            </a:r>
          </a:p>
          <a:p>
            <a:r>
              <a:rPr lang="en-AU" sz="1400" dirty="0">
                <a:latin typeface="Calibri" pitchFamily="34" charset="0"/>
              </a:rPr>
              <a:t>Willman et al. 2010</a:t>
            </a:r>
          </a:p>
          <a:p>
            <a:endParaRPr lang="en-AU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smtClean="0"/>
              <a:t>MINES &amp; WINES 2013- Dick Glen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21" name="Picture 13" descr="C:\Users\Dicks PC\dick glen\CONFERENCES\2013 mines &amp; wines\2 Pages from cayley et al vic deep seismic ajes 2011.jpg"/>
          <p:cNvPicPr>
            <a:picLocks noChangeAspect="1" noChangeArrowheads="1"/>
          </p:cNvPicPr>
          <p:nvPr/>
        </p:nvPicPr>
        <p:blipFill>
          <a:blip r:embed="rId3" cstate="print"/>
          <a:srcRect l="13206" t="76631" r="18707" b="7530"/>
          <a:stretch>
            <a:fillRect/>
          </a:stretch>
        </p:blipFill>
        <p:spPr bwMode="auto">
          <a:xfrm>
            <a:off x="-6350" y="4114800"/>
            <a:ext cx="9226550" cy="2743200"/>
          </a:xfrm>
          <a:prstGeom prst="rect">
            <a:avLst/>
          </a:prstGeom>
          <a:solidFill>
            <a:srgbClr val="FFC000"/>
          </a:solidFill>
          <a:ln w="9525">
            <a:solidFill>
              <a:srgbClr val="FFC000"/>
            </a:solidFill>
            <a:miter lim="800000"/>
            <a:headEnd/>
            <a:tailEnd/>
          </a:ln>
        </p:spPr>
      </p:pic>
      <p:sp>
        <p:nvSpPr>
          <p:cNvPr id="43010" name="TextBox 9"/>
          <p:cNvSpPr txBox="1">
            <a:spLocks noChangeArrowheads="1"/>
          </p:cNvSpPr>
          <p:nvPr/>
        </p:nvSpPr>
        <p:spPr bwMode="auto">
          <a:xfrm>
            <a:off x="7848600" y="6362581"/>
            <a:ext cx="2133600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1400" dirty="0">
                <a:latin typeface="Calibri" pitchFamily="34" charset="0"/>
              </a:rPr>
              <a:t>Cayley et al. 2011,</a:t>
            </a:r>
          </a:p>
          <a:p>
            <a:r>
              <a:rPr lang="en-AU" sz="1400" dirty="0" smtClean="0">
                <a:latin typeface="Calibri" pitchFamily="34" charset="0"/>
              </a:rPr>
              <a:t>Willman </a:t>
            </a:r>
            <a:r>
              <a:rPr lang="en-AU" sz="1400" dirty="0">
                <a:latin typeface="Calibri" pitchFamily="34" charset="0"/>
              </a:rPr>
              <a:t>et al. 2010</a:t>
            </a:r>
          </a:p>
          <a:p>
            <a:endParaRPr lang="en-AU" dirty="0"/>
          </a:p>
        </p:txBody>
      </p:sp>
      <p:pic>
        <p:nvPicPr>
          <p:cNvPr id="43011" name="Picture 10" descr="Pages from cayley et al vic deep seismic ajes 2011.jpg"/>
          <p:cNvPicPr>
            <a:picLocks noChangeAspect="1"/>
          </p:cNvPicPr>
          <p:nvPr/>
        </p:nvPicPr>
        <p:blipFill>
          <a:blip r:embed="rId4" cstate="print"/>
          <a:srcRect l="14001" t="52055" r="41663" b="33888"/>
          <a:stretch>
            <a:fillRect/>
          </a:stretch>
        </p:blipFill>
        <p:spPr bwMode="auto">
          <a:xfrm>
            <a:off x="0" y="0"/>
            <a:ext cx="883920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2" name="Rectangle 13"/>
          <p:cNvSpPr>
            <a:spLocks noChangeArrowheads="1"/>
          </p:cNvSpPr>
          <p:nvPr/>
        </p:nvSpPr>
        <p:spPr bwMode="auto">
          <a:xfrm>
            <a:off x="3589338" y="609600"/>
            <a:ext cx="9620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1200"/>
              <a:t>(200 t Au)</a:t>
            </a:r>
          </a:p>
        </p:txBody>
      </p:sp>
      <p:sp>
        <p:nvSpPr>
          <p:cNvPr id="43013" name="Rectangle 14"/>
          <p:cNvSpPr>
            <a:spLocks noChangeArrowheads="1"/>
          </p:cNvSpPr>
          <p:nvPr/>
        </p:nvSpPr>
        <p:spPr bwMode="auto">
          <a:xfrm>
            <a:off x="6165850" y="609600"/>
            <a:ext cx="10493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1200"/>
              <a:t>(2000 t Au)</a:t>
            </a:r>
          </a:p>
        </p:txBody>
      </p:sp>
      <p:sp>
        <p:nvSpPr>
          <p:cNvPr id="43014" name="Rectangle 16"/>
          <p:cNvSpPr>
            <a:spLocks noChangeArrowheads="1"/>
          </p:cNvSpPr>
          <p:nvPr/>
        </p:nvSpPr>
        <p:spPr bwMode="auto">
          <a:xfrm>
            <a:off x="9043988" y="1354138"/>
            <a:ext cx="8747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800"/>
              <a:t>(</a:t>
            </a:r>
          </a:p>
        </p:txBody>
      </p:sp>
      <p:sp>
        <p:nvSpPr>
          <p:cNvPr id="18" name="Right Arrow 17"/>
          <p:cNvSpPr/>
          <p:nvPr/>
        </p:nvSpPr>
        <p:spPr>
          <a:xfrm rot="12165613" flipV="1">
            <a:off x="2535238" y="2706688"/>
            <a:ext cx="1066800" cy="304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19" name="Right Arrow 18"/>
          <p:cNvSpPr/>
          <p:nvPr/>
        </p:nvSpPr>
        <p:spPr>
          <a:xfrm rot="12606171" flipV="1">
            <a:off x="554038" y="2047875"/>
            <a:ext cx="1066800" cy="304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0" name="Right Arrow 19"/>
          <p:cNvSpPr/>
          <p:nvPr/>
        </p:nvSpPr>
        <p:spPr>
          <a:xfrm rot="20111272" flipV="1">
            <a:off x="4800600" y="2286000"/>
            <a:ext cx="1066800" cy="304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21" name="Right Arrow 20"/>
          <p:cNvSpPr/>
          <p:nvPr/>
        </p:nvSpPr>
        <p:spPr>
          <a:xfrm rot="20191740" flipV="1">
            <a:off x="3810000" y="2057400"/>
            <a:ext cx="1066800" cy="3048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cxnSp>
        <p:nvCxnSpPr>
          <p:cNvPr id="26" name="Straight Connector 25"/>
          <p:cNvCxnSpPr/>
          <p:nvPr/>
        </p:nvCxnSpPr>
        <p:spPr>
          <a:xfrm>
            <a:off x="4114800" y="304800"/>
            <a:ext cx="266700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Freeform 29"/>
          <p:cNvSpPr/>
          <p:nvPr/>
        </p:nvSpPr>
        <p:spPr>
          <a:xfrm>
            <a:off x="5986463" y="2495550"/>
            <a:ext cx="2857500" cy="628650"/>
          </a:xfrm>
          <a:custGeom>
            <a:avLst/>
            <a:gdLst>
              <a:gd name="connsiteX0" fmla="*/ 33416 w 2857460"/>
              <a:gd name="connsiteY0" fmla="*/ 609600 h 628650"/>
              <a:gd name="connsiteX1" fmla="*/ 147716 w 2857460"/>
              <a:gd name="connsiteY1" fmla="*/ 552450 h 628650"/>
              <a:gd name="connsiteX2" fmla="*/ 204866 w 2857460"/>
              <a:gd name="connsiteY2" fmla="*/ 533400 h 628650"/>
              <a:gd name="connsiteX3" fmla="*/ 319166 w 2857460"/>
              <a:gd name="connsiteY3" fmla="*/ 457200 h 628650"/>
              <a:gd name="connsiteX4" fmla="*/ 376316 w 2857460"/>
              <a:gd name="connsiteY4" fmla="*/ 438150 h 628650"/>
              <a:gd name="connsiteX5" fmla="*/ 490616 w 2857460"/>
              <a:gd name="connsiteY5" fmla="*/ 361950 h 628650"/>
              <a:gd name="connsiteX6" fmla="*/ 547766 w 2857460"/>
              <a:gd name="connsiteY6" fmla="*/ 342900 h 628650"/>
              <a:gd name="connsiteX7" fmla="*/ 776366 w 2857460"/>
              <a:gd name="connsiteY7" fmla="*/ 228600 h 628650"/>
              <a:gd name="connsiteX8" fmla="*/ 928766 w 2857460"/>
              <a:gd name="connsiteY8" fmla="*/ 190500 h 628650"/>
              <a:gd name="connsiteX9" fmla="*/ 1043066 w 2857460"/>
              <a:gd name="connsiteY9" fmla="*/ 152400 h 628650"/>
              <a:gd name="connsiteX10" fmla="*/ 1119266 w 2857460"/>
              <a:gd name="connsiteY10" fmla="*/ 133350 h 628650"/>
              <a:gd name="connsiteX11" fmla="*/ 1233566 w 2857460"/>
              <a:gd name="connsiteY11" fmla="*/ 95250 h 628650"/>
              <a:gd name="connsiteX12" fmla="*/ 1271666 w 2857460"/>
              <a:gd name="connsiteY12" fmla="*/ 38100 h 628650"/>
              <a:gd name="connsiteX13" fmla="*/ 1385966 w 2857460"/>
              <a:gd name="connsiteY13" fmla="*/ 0 h 628650"/>
              <a:gd name="connsiteX14" fmla="*/ 1576466 w 2857460"/>
              <a:gd name="connsiteY14" fmla="*/ 19050 h 628650"/>
              <a:gd name="connsiteX15" fmla="*/ 1690766 w 2857460"/>
              <a:gd name="connsiteY15" fmla="*/ 38100 h 628650"/>
              <a:gd name="connsiteX16" fmla="*/ 1824116 w 2857460"/>
              <a:gd name="connsiteY16" fmla="*/ 19050 h 628650"/>
              <a:gd name="connsiteX17" fmla="*/ 2776616 w 2857460"/>
              <a:gd name="connsiteY17" fmla="*/ 0 h 628650"/>
              <a:gd name="connsiteX18" fmla="*/ 2833766 w 2857460"/>
              <a:gd name="connsiteY18" fmla="*/ 19050 h 628650"/>
              <a:gd name="connsiteX19" fmla="*/ 2852816 w 2857460"/>
              <a:gd name="connsiteY19" fmla="*/ 133350 h 628650"/>
              <a:gd name="connsiteX20" fmla="*/ 2833766 w 2857460"/>
              <a:gd name="connsiteY20" fmla="*/ 495300 h 628650"/>
              <a:gd name="connsiteX21" fmla="*/ 2776616 w 2857460"/>
              <a:gd name="connsiteY21" fmla="*/ 514350 h 628650"/>
              <a:gd name="connsiteX22" fmla="*/ 2643266 w 2857460"/>
              <a:gd name="connsiteY22" fmla="*/ 571500 h 628650"/>
              <a:gd name="connsiteX23" fmla="*/ 2395616 w 2857460"/>
              <a:gd name="connsiteY23" fmla="*/ 552450 h 628650"/>
              <a:gd name="connsiteX24" fmla="*/ 2262266 w 2857460"/>
              <a:gd name="connsiteY24" fmla="*/ 514350 h 628650"/>
              <a:gd name="connsiteX25" fmla="*/ 1766966 w 2857460"/>
              <a:gd name="connsiteY25" fmla="*/ 533400 h 628650"/>
              <a:gd name="connsiteX26" fmla="*/ 1424066 w 2857460"/>
              <a:gd name="connsiteY26" fmla="*/ 571500 h 628650"/>
              <a:gd name="connsiteX27" fmla="*/ 1366916 w 2857460"/>
              <a:gd name="connsiteY27" fmla="*/ 590550 h 628650"/>
              <a:gd name="connsiteX28" fmla="*/ 1100216 w 2857460"/>
              <a:gd name="connsiteY28" fmla="*/ 628650 h 628650"/>
              <a:gd name="connsiteX29" fmla="*/ 33416 w 2857460"/>
              <a:gd name="connsiteY29" fmla="*/ 609600 h 628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</a:cxnLst>
            <a:rect l="l" t="t" r="r" b="b"/>
            <a:pathLst>
              <a:path w="2857460" h="628650">
                <a:moveTo>
                  <a:pt x="33416" y="609600"/>
                </a:moveTo>
                <a:cubicBezTo>
                  <a:pt x="177064" y="561717"/>
                  <a:pt x="0" y="626308"/>
                  <a:pt x="147716" y="552450"/>
                </a:cubicBezTo>
                <a:cubicBezTo>
                  <a:pt x="165677" y="543470"/>
                  <a:pt x="187313" y="543152"/>
                  <a:pt x="204866" y="533400"/>
                </a:cubicBezTo>
                <a:cubicBezTo>
                  <a:pt x="244894" y="511162"/>
                  <a:pt x="275725" y="471680"/>
                  <a:pt x="319166" y="457200"/>
                </a:cubicBezTo>
                <a:cubicBezTo>
                  <a:pt x="338216" y="450850"/>
                  <a:pt x="358763" y="447902"/>
                  <a:pt x="376316" y="438150"/>
                </a:cubicBezTo>
                <a:cubicBezTo>
                  <a:pt x="416344" y="415912"/>
                  <a:pt x="447175" y="376430"/>
                  <a:pt x="490616" y="361950"/>
                </a:cubicBezTo>
                <a:cubicBezTo>
                  <a:pt x="509666" y="355600"/>
                  <a:pt x="530213" y="352652"/>
                  <a:pt x="547766" y="342900"/>
                </a:cubicBezTo>
                <a:cubicBezTo>
                  <a:pt x="700146" y="258244"/>
                  <a:pt x="614534" y="269058"/>
                  <a:pt x="776366" y="228600"/>
                </a:cubicBezTo>
                <a:cubicBezTo>
                  <a:pt x="827166" y="215900"/>
                  <a:pt x="879090" y="207059"/>
                  <a:pt x="928766" y="190500"/>
                </a:cubicBezTo>
                <a:cubicBezTo>
                  <a:pt x="966866" y="177800"/>
                  <a:pt x="1004104" y="162140"/>
                  <a:pt x="1043066" y="152400"/>
                </a:cubicBezTo>
                <a:cubicBezTo>
                  <a:pt x="1068466" y="146050"/>
                  <a:pt x="1094188" y="140873"/>
                  <a:pt x="1119266" y="133350"/>
                </a:cubicBezTo>
                <a:cubicBezTo>
                  <a:pt x="1157733" y="121810"/>
                  <a:pt x="1233566" y="95250"/>
                  <a:pt x="1233566" y="95250"/>
                </a:cubicBezTo>
                <a:cubicBezTo>
                  <a:pt x="1246266" y="76200"/>
                  <a:pt x="1252251" y="50234"/>
                  <a:pt x="1271666" y="38100"/>
                </a:cubicBezTo>
                <a:cubicBezTo>
                  <a:pt x="1305722" y="16815"/>
                  <a:pt x="1385966" y="0"/>
                  <a:pt x="1385966" y="0"/>
                </a:cubicBezTo>
                <a:cubicBezTo>
                  <a:pt x="1449466" y="6350"/>
                  <a:pt x="1513142" y="11135"/>
                  <a:pt x="1576466" y="19050"/>
                </a:cubicBezTo>
                <a:cubicBezTo>
                  <a:pt x="1614793" y="23841"/>
                  <a:pt x="1652140" y="38100"/>
                  <a:pt x="1690766" y="38100"/>
                </a:cubicBezTo>
                <a:cubicBezTo>
                  <a:pt x="1735667" y="38100"/>
                  <a:pt x="1779242" y="20625"/>
                  <a:pt x="1824116" y="19050"/>
                </a:cubicBezTo>
                <a:cubicBezTo>
                  <a:pt x="2141484" y="7914"/>
                  <a:pt x="2459116" y="6350"/>
                  <a:pt x="2776616" y="0"/>
                </a:cubicBezTo>
                <a:cubicBezTo>
                  <a:pt x="2795666" y="6350"/>
                  <a:pt x="2823803" y="1615"/>
                  <a:pt x="2833766" y="19050"/>
                </a:cubicBezTo>
                <a:cubicBezTo>
                  <a:pt x="2852930" y="52586"/>
                  <a:pt x="2852816" y="94724"/>
                  <a:pt x="2852816" y="133350"/>
                </a:cubicBezTo>
                <a:cubicBezTo>
                  <a:pt x="2852816" y="254167"/>
                  <a:pt x="2857460" y="376829"/>
                  <a:pt x="2833766" y="495300"/>
                </a:cubicBezTo>
                <a:cubicBezTo>
                  <a:pt x="2829828" y="514991"/>
                  <a:pt x="2794577" y="505370"/>
                  <a:pt x="2776616" y="514350"/>
                </a:cubicBezTo>
                <a:cubicBezTo>
                  <a:pt x="2645058" y="580129"/>
                  <a:pt x="2801854" y="531853"/>
                  <a:pt x="2643266" y="571500"/>
                </a:cubicBezTo>
                <a:cubicBezTo>
                  <a:pt x="2560716" y="565150"/>
                  <a:pt x="2477843" y="562124"/>
                  <a:pt x="2395616" y="552450"/>
                </a:cubicBezTo>
                <a:cubicBezTo>
                  <a:pt x="2358648" y="548101"/>
                  <a:pt x="2299223" y="526669"/>
                  <a:pt x="2262266" y="514350"/>
                </a:cubicBezTo>
                <a:cubicBezTo>
                  <a:pt x="2097166" y="520700"/>
                  <a:pt x="1931805" y="522161"/>
                  <a:pt x="1766966" y="533400"/>
                </a:cubicBezTo>
                <a:cubicBezTo>
                  <a:pt x="1652229" y="541223"/>
                  <a:pt x="1424066" y="571500"/>
                  <a:pt x="1424066" y="571500"/>
                </a:cubicBezTo>
                <a:cubicBezTo>
                  <a:pt x="1405016" y="577850"/>
                  <a:pt x="1386397" y="585680"/>
                  <a:pt x="1366916" y="590550"/>
                </a:cubicBezTo>
                <a:cubicBezTo>
                  <a:pt x="1269870" y="614812"/>
                  <a:pt x="1206902" y="616796"/>
                  <a:pt x="1100216" y="628650"/>
                </a:cubicBezTo>
                <a:lnTo>
                  <a:pt x="33416" y="609600"/>
                </a:lnTo>
                <a:close/>
              </a:path>
            </a:pathLst>
          </a:custGeom>
          <a:solidFill>
            <a:srgbClr val="FFC000">
              <a:alpha val="44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43022" name="TextBox 13"/>
          <p:cNvSpPr txBox="1">
            <a:spLocks noChangeArrowheads="1"/>
          </p:cNvSpPr>
          <p:nvPr/>
        </p:nvSpPr>
        <p:spPr bwMode="auto">
          <a:xfrm>
            <a:off x="2971800" y="4495800"/>
            <a:ext cx="9540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b="1"/>
              <a:t>440 Ma</a:t>
            </a:r>
          </a:p>
        </p:txBody>
      </p:sp>
      <p:sp>
        <p:nvSpPr>
          <p:cNvPr id="16" name="Freeform 15"/>
          <p:cNvSpPr/>
          <p:nvPr/>
        </p:nvSpPr>
        <p:spPr>
          <a:xfrm>
            <a:off x="3279775" y="4903788"/>
            <a:ext cx="4227513" cy="696912"/>
          </a:xfrm>
          <a:custGeom>
            <a:avLst/>
            <a:gdLst>
              <a:gd name="connsiteX0" fmla="*/ 827039 w 4227603"/>
              <a:gd name="connsiteY0" fmla="*/ 315884 h 696098"/>
              <a:gd name="connsiteX1" fmla="*/ 926792 w 4227603"/>
              <a:gd name="connsiteY1" fmla="*/ 282633 h 696098"/>
              <a:gd name="connsiteX2" fmla="*/ 1192799 w 4227603"/>
              <a:gd name="connsiteY2" fmla="*/ 249382 h 696098"/>
              <a:gd name="connsiteX3" fmla="*/ 1525308 w 4227603"/>
              <a:gd name="connsiteY3" fmla="*/ 216131 h 696098"/>
              <a:gd name="connsiteX4" fmla="*/ 1857817 w 4227603"/>
              <a:gd name="connsiteY4" fmla="*/ 232756 h 696098"/>
              <a:gd name="connsiteX5" fmla="*/ 1974196 w 4227603"/>
              <a:gd name="connsiteY5" fmla="*/ 266007 h 696098"/>
              <a:gd name="connsiteX6" fmla="*/ 2389832 w 4227603"/>
              <a:gd name="connsiteY6" fmla="*/ 282633 h 696098"/>
              <a:gd name="connsiteX7" fmla="*/ 2722341 w 4227603"/>
              <a:gd name="connsiteY7" fmla="*/ 266007 h 696098"/>
              <a:gd name="connsiteX8" fmla="*/ 2822094 w 4227603"/>
              <a:gd name="connsiteY8" fmla="*/ 199506 h 696098"/>
              <a:gd name="connsiteX9" fmla="*/ 2871970 w 4227603"/>
              <a:gd name="connsiteY9" fmla="*/ 166255 h 696098"/>
              <a:gd name="connsiteX10" fmla="*/ 3038225 w 4227603"/>
              <a:gd name="connsiteY10" fmla="*/ 116378 h 696098"/>
              <a:gd name="connsiteX11" fmla="*/ 3137977 w 4227603"/>
              <a:gd name="connsiteY11" fmla="*/ 66502 h 696098"/>
              <a:gd name="connsiteX12" fmla="*/ 3187854 w 4227603"/>
              <a:gd name="connsiteY12" fmla="*/ 33251 h 696098"/>
              <a:gd name="connsiteX13" fmla="*/ 3304232 w 4227603"/>
              <a:gd name="connsiteY13" fmla="*/ 0 h 696098"/>
              <a:gd name="connsiteX14" fmla="*/ 3387359 w 4227603"/>
              <a:gd name="connsiteY14" fmla="*/ 16626 h 696098"/>
              <a:gd name="connsiteX15" fmla="*/ 3487112 w 4227603"/>
              <a:gd name="connsiteY15" fmla="*/ 83127 h 696098"/>
              <a:gd name="connsiteX16" fmla="*/ 3536988 w 4227603"/>
              <a:gd name="connsiteY16" fmla="*/ 99753 h 696098"/>
              <a:gd name="connsiteX17" fmla="*/ 3570239 w 4227603"/>
              <a:gd name="connsiteY17" fmla="*/ 149629 h 696098"/>
              <a:gd name="connsiteX18" fmla="*/ 3636741 w 4227603"/>
              <a:gd name="connsiteY18" fmla="*/ 166255 h 696098"/>
              <a:gd name="connsiteX19" fmla="*/ 3736494 w 4227603"/>
              <a:gd name="connsiteY19" fmla="*/ 199506 h 696098"/>
              <a:gd name="connsiteX20" fmla="*/ 3786370 w 4227603"/>
              <a:gd name="connsiteY20" fmla="*/ 216131 h 696098"/>
              <a:gd name="connsiteX21" fmla="*/ 3836247 w 4227603"/>
              <a:gd name="connsiteY21" fmla="*/ 249382 h 696098"/>
              <a:gd name="connsiteX22" fmla="*/ 3886123 w 4227603"/>
              <a:gd name="connsiteY22" fmla="*/ 266007 h 696098"/>
              <a:gd name="connsiteX23" fmla="*/ 3985876 w 4227603"/>
              <a:gd name="connsiteY23" fmla="*/ 332509 h 696098"/>
              <a:gd name="connsiteX24" fmla="*/ 4035752 w 4227603"/>
              <a:gd name="connsiteY24" fmla="*/ 365760 h 696098"/>
              <a:gd name="connsiteX25" fmla="*/ 4085628 w 4227603"/>
              <a:gd name="connsiteY25" fmla="*/ 399011 h 696098"/>
              <a:gd name="connsiteX26" fmla="*/ 4135505 w 4227603"/>
              <a:gd name="connsiteY26" fmla="*/ 598516 h 696098"/>
              <a:gd name="connsiteX27" fmla="*/ 3852872 w 4227603"/>
              <a:gd name="connsiteY27" fmla="*/ 615142 h 696098"/>
              <a:gd name="connsiteX28" fmla="*/ 3437236 w 4227603"/>
              <a:gd name="connsiteY28" fmla="*/ 631767 h 696098"/>
              <a:gd name="connsiteX29" fmla="*/ 3370734 w 4227603"/>
              <a:gd name="connsiteY29" fmla="*/ 648393 h 696098"/>
              <a:gd name="connsiteX30" fmla="*/ 3254356 w 4227603"/>
              <a:gd name="connsiteY30" fmla="*/ 681644 h 696098"/>
              <a:gd name="connsiteX31" fmla="*/ 2339956 w 4227603"/>
              <a:gd name="connsiteY31" fmla="*/ 665018 h 696098"/>
              <a:gd name="connsiteX32" fmla="*/ 2240203 w 4227603"/>
              <a:gd name="connsiteY32" fmla="*/ 648393 h 696098"/>
              <a:gd name="connsiteX33" fmla="*/ 1924319 w 4227603"/>
              <a:gd name="connsiteY33" fmla="*/ 665018 h 696098"/>
              <a:gd name="connsiteX34" fmla="*/ 627534 w 4227603"/>
              <a:gd name="connsiteY34" fmla="*/ 648393 h 696098"/>
              <a:gd name="connsiteX35" fmla="*/ 62268 w 4227603"/>
              <a:gd name="connsiteY35" fmla="*/ 681644 h 696098"/>
              <a:gd name="connsiteX36" fmla="*/ 12392 w 4227603"/>
              <a:gd name="connsiteY36" fmla="*/ 665018 h 696098"/>
              <a:gd name="connsiteX37" fmla="*/ 112145 w 4227603"/>
              <a:gd name="connsiteY37" fmla="*/ 631767 h 696098"/>
              <a:gd name="connsiteX38" fmla="*/ 211897 w 4227603"/>
              <a:gd name="connsiteY38" fmla="*/ 598516 h 696098"/>
              <a:gd name="connsiteX39" fmla="*/ 311650 w 4227603"/>
              <a:gd name="connsiteY39" fmla="*/ 532015 h 696098"/>
              <a:gd name="connsiteX40" fmla="*/ 411403 w 4227603"/>
              <a:gd name="connsiteY40" fmla="*/ 498764 h 696098"/>
              <a:gd name="connsiteX41" fmla="*/ 511156 w 4227603"/>
              <a:gd name="connsiteY41" fmla="*/ 432262 h 696098"/>
              <a:gd name="connsiteX42" fmla="*/ 610908 w 4227603"/>
              <a:gd name="connsiteY42" fmla="*/ 399011 h 696098"/>
              <a:gd name="connsiteX43" fmla="*/ 710661 w 4227603"/>
              <a:gd name="connsiteY43" fmla="*/ 349135 h 696098"/>
              <a:gd name="connsiteX44" fmla="*/ 810414 w 4227603"/>
              <a:gd name="connsiteY44" fmla="*/ 299258 h 696098"/>
              <a:gd name="connsiteX45" fmla="*/ 926792 w 4227603"/>
              <a:gd name="connsiteY45" fmla="*/ 299258 h 6960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</a:cxnLst>
            <a:rect l="l" t="t" r="r" b="b"/>
            <a:pathLst>
              <a:path w="4227603" h="696098">
                <a:moveTo>
                  <a:pt x="827039" y="315884"/>
                </a:moveTo>
                <a:lnTo>
                  <a:pt x="926792" y="282633"/>
                </a:lnTo>
                <a:cubicBezTo>
                  <a:pt x="1045220" y="243156"/>
                  <a:pt x="959178" y="267352"/>
                  <a:pt x="1192799" y="249382"/>
                </a:cubicBezTo>
                <a:cubicBezTo>
                  <a:pt x="1326239" y="222693"/>
                  <a:pt x="1340253" y="216131"/>
                  <a:pt x="1525308" y="216131"/>
                </a:cubicBezTo>
                <a:cubicBezTo>
                  <a:pt x="1636283" y="216131"/>
                  <a:pt x="1746981" y="227214"/>
                  <a:pt x="1857817" y="232756"/>
                </a:cubicBezTo>
                <a:cubicBezTo>
                  <a:pt x="1885517" y="241989"/>
                  <a:pt x="1947870" y="264191"/>
                  <a:pt x="1974196" y="266007"/>
                </a:cubicBezTo>
                <a:cubicBezTo>
                  <a:pt x="2112524" y="275547"/>
                  <a:pt x="2251287" y="277091"/>
                  <a:pt x="2389832" y="282633"/>
                </a:cubicBezTo>
                <a:cubicBezTo>
                  <a:pt x="2500668" y="277091"/>
                  <a:pt x="2613363" y="286964"/>
                  <a:pt x="2722341" y="266007"/>
                </a:cubicBezTo>
                <a:cubicBezTo>
                  <a:pt x="2761584" y="258460"/>
                  <a:pt x="2788843" y="221673"/>
                  <a:pt x="2822094" y="199506"/>
                </a:cubicBezTo>
                <a:cubicBezTo>
                  <a:pt x="2838719" y="188422"/>
                  <a:pt x="2852585" y="171101"/>
                  <a:pt x="2871970" y="166255"/>
                </a:cubicBezTo>
                <a:cubicBezTo>
                  <a:pt x="2909143" y="156961"/>
                  <a:pt x="3013941" y="132567"/>
                  <a:pt x="3038225" y="116378"/>
                </a:cubicBezTo>
                <a:cubicBezTo>
                  <a:pt x="3102682" y="73406"/>
                  <a:pt x="3069145" y="89446"/>
                  <a:pt x="3137977" y="66502"/>
                </a:cubicBezTo>
                <a:cubicBezTo>
                  <a:pt x="3154603" y="55418"/>
                  <a:pt x="3169982" y="42187"/>
                  <a:pt x="3187854" y="33251"/>
                </a:cubicBezTo>
                <a:cubicBezTo>
                  <a:pt x="3211702" y="21327"/>
                  <a:pt x="3282929" y="5326"/>
                  <a:pt x="3304232" y="0"/>
                </a:cubicBezTo>
                <a:cubicBezTo>
                  <a:pt x="3331941" y="5542"/>
                  <a:pt x="3361634" y="4933"/>
                  <a:pt x="3387359" y="16626"/>
                </a:cubicBezTo>
                <a:cubicBezTo>
                  <a:pt x="3423740" y="33163"/>
                  <a:pt x="3449200" y="70489"/>
                  <a:pt x="3487112" y="83127"/>
                </a:cubicBezTo>
                <a:lnTo>
                  <a:pt x="3536988" y="99753"/>
                </a:lnTo>
                <a:cubicBezTo>
                  <a:pt x="3548072" y="116378"/>
                  <a:pt x="3553614" y="138545"/>
                  <a:pt x="3570239" y="149629"/>
                </a:cubicBezTo>
                <a:cubicBezTo>
                  <a:pt x="3589251" y="162304"/>
                  <a:pt x="3614855" y="159689"/>
                  <a:pt x="3636741" y="166255"/>
                </a:cubicBezTo>
                <a:cubicBezTo>
                  <a:pt x="3670312" y="176327"/>
                  <a:pt x="3703243" y="188422"/>
                  <a:pt x="3736494" y="199506"/>
                </a:cubicBezTo>
                <a:lnTo>
                  <a:pt x="3786370" y="216131"/>
                </a:lnTo>
                <a:cubicBezTo>
                  <a:pt x="3802996" y="227215"/>
                  <a:pt x="3818375" y="240446"/>
                  <a:pt x="3836247" y="249382"/>
                </a:cubicBezTo>
                <a:cubicBezTo>
                  <a:pt x="3851922" y="257219"/>
                  <a:pt x="3870804" y="257496"/>
                  <a:pt x="3886123" y="266007"/>
                </a:cubicBezTo>
                <a:cubicBezTo>
                  <a:pt x="3921057" y="285415"/>
                  <a:pt x="3952625" y="310342"/>
                  <a:pt x="3985876" y="332509"/>
                </a:cubicBezTo>
                <a:lnTo>
                  <a:pt x="4035752" y="365760"/>
                </a:lnTo>
                <a:lnTo>
                  <a:pt x="4085628" y="399011"/>
                </a:lnTo>
                <a:cubicBezTo>
                  <a:pt x="4089143" y="404283"/>
                  <a:pt x="4227603" y="562700"/>
                  <a:pt x="4135505" y="598516"/>
                </a:cubicBezTo>
                <a:cubicBezTo>
                  <a:pt x="4047548" y="632721"/>
                  <a:pt x="3947139" y="610653"/>
                  <a:pt x="3852872" y="615142"/>
                </a:cubicBezTo>
                <a:lnTo>
                  <a:pt x="3437236" y="631767"/>
                </a:lnTo>
                <a:cubicBezTo>
                  <a:pt x="3415069" y="637309"/>
                  <a:pt x="3392704" y="642116"/>
                  <a:pt x="3370734" y="648393"/>
                </a:cubicBezTo>
                <a:cubicBezTo>
                  <a:pt x="3203766" y="696098"/>
                  <a:pt x="3462261" y="629665"/>
                  <a:pt x="3254356" y="681644"/>
                </a:cubicBezTo>
                <a:lnTo>
                  <a:pt x="2339956" y="665018"/>
                </a:lnTo>
                <a:cubicBezTo>
                  <a:pt x="2306264" y="663913"/>
                  <a:pt x="2273913" y="648393"/>
                  <a:pt x="2240203" y="648393"/>
                </a:cubicBezTo>
                <a:cubicBezTo>
                  <a:pt x="2134763" y="648393"/>
                  <a:pt x="2029614" y="659476"/>
                  <a:pt x="1924319" y="665018"/>
                </a:cubicBezTo>
                <a:lnTo>
                  <a:pt x="627534" y="648393"/>
                </a:lnTo>
                <a:cubicBezTo>
                  <a:pt x="297358" y="648393"/>
                  <a:pt x="292886" y="652816"/>
                  <a:pt x="62268" y="681644"/>
                </a:cubicBezTo>
                <a:cubicBezTo>
                  <a:pt x="45643" y="676102"/>
                  <a:pt x="0" y="677410"/>
                  <a:pt x="12392" y="665018"/>
                </a:cubicBezTo>
                <a:cubicBezTo>
                  <a:pt x="37176" y="640234"/>
                  <a:pt x="78894" y="642851"/>
                  <a:pt x="112145" y="631767"/>
                </a:cubicBezTo>
                <a:cubicBezTo>
                  <a:pt x="112150" y="631765"/>
                  <a:pt x="211893" y="598519"/>
                  <a:pt x="211897" y="598516"/>
                </a:cubicBezTo>
                <a:cubicBezTo>
                  <a:pt x="245148" y="576349"/>
                  <a:pt x="273738" y="544652"/>
                  <a:pt x="311650" y="532015"/>
                </a:cubicBezTo>
                <a:lnTo>
                  <a:pt x="411403" y="498764"/>
                </a:lnTo>
                <a:cubicBezTo>
                  <a:pt x="444654" y="476597"/>
                  <a:pt x="473244" y="444899"/>
                  <a:pt x="511156" y="432262"/>
                </a:cubicBezTo>
                <a:lnTo>
                  <a:pt x="610908" y="399011"/>
                </a:lnTo>
                <a:cubicBezTo>
                  <a:pt x="753855" y="303714"/>
                  <a:pt x="572991" y="417970"/>
                  <a:pt x="710661" y="349135"/>
                </a:cubicBezTo>
                <a:cubicBezTo>
                  <a:pt x="756196" y="326367"/>
                  <a:pt x="758178" y="304482"/>
                  <a:pt x="810414" y="299258"/>
                </a:cubicBezTo>
                <a:cubicBezTo>
                  <a:pt x="849014" y="295398"/>
                  <a:pt x="887999" y="299258"/>
                  <a:pt x="926792" y="299258"/>
                </a:cubicBezTo>
              </a:path>
            </a:pathLst>
          </a:custGeom>
          <a:solidFill>
            <a:srgbClr val="FFC000">
              <a:alpha val="36000"/>
            </a:srgbClr>
          </a:solidFill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cxnSp>
        <p:nvCxnSpPr>
          <p:cNvPr id="22" name="Straight Arrow Connector 21"/>
          <p:cNvCxnSpPr>
            <a:stCxn id="16" idx="36"/>
          </p:cNvCxnSpPr>
          <p:nvPr/>
        </p:nvCxnSpPr>
        <p:spPr>
          <a:xfrm flipV="1">
            <a:off x="3292475" y="4953000"/>
            <a:ext cx="1203325" cy="61595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 flipV="1">
            <a:off x="6629400" y="4876800"/>
            <a:ext cx="1066800" cy="609600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15" descr="2_Orogens_Variant A (2).jpg"/>
          <p:cNvPicPr>
            <a:picLocks noChangeAspect="1"/>
          </p:cNvPicPr>
          <p:nvPr/>
        </p:nvPicPr>
        <p:blipFill>
          <a:blip r:embed="rId2" cstate="print"/>
          <a:srcRect l="15411" t="18889" r="21700" b="5556"/>
          <a:stretch>
            <a:fillRect/>
          </a:stretch>
        </p:blipFill>
        <p:spPr bwMode="auto">
          <a:xfrm>
            <a:off x="0" y="0"/>
            <a:ext cx="4033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1981200" y="6172200"/>
            <a:ext cx="304800" cy="152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4" name="Oval 3"/>
          <p:cNvSpPr/>
          <p:nvPr/>
        </p:nvSpPr>
        <p:spPr>
          <a:xfrm>
            <a:off x="2209800" y="6400800"/>
            <a:ext cx="304800" cy="2286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6" name="Oval 5"/>
          <p:cNvSpPr/>
          <p:nvPr/>
        </p:nvSpPr>
        <p:spPr>
          <a:xfrm>
            <a:off x="1981200" y="1676400"/>
            <a:ext cx="381000" cy="2286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7" name="Oval 6"/>
          <p:cNvSpPr/>
          <p:nvPr/>
        </p:nvSpPr>
        <p:spPr>
          <a:xfrm>
            <a:off x="3048000" y="3962400"/>
            <a:ext cx="381000" cy="2286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8" name="Oval 7"/>
          <p:cNvSpPr/>
          <p:nvPr/>
        </p:nvSpPr>
        <p:spPr>
          <a:xfrm>
            <a:off x="1905000" y="4800600"/>
            <a:ext cx="228600" cy="2286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1981200" y="5257800"/>
            <a:ext cx="457200" cy="4572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5" name="Oval 14"/>
          <p:cNvSpPr/>
          <p:nvPr/>
        </p:nvSpPr>
        <p:spPr>
          <a:xfrm>
            <a:off x="5257800" y="3482975"/>
            <a:ext cx="381000" cy="2286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44042" name="TextBox 15"/>
          <p:cNvSpPr txBox="1">
            <a:spLocks noChangeArrowheads="1"/>
          </p:cNvSpPr>
          <p:nvPr/>
        </p:nvSpPr>
        <p:spPr bwMode="auto">
          <a:xfrm>
            <a:off x="6248400" y="3330575"/>
            <a:ext cx="2520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000">
                <a:solidFill>
                  <a:srgbClr val="FFC000"/>
                </a:solidFill>
                <a:latin typeface="Calibri" pitchFamily="34" charset="0"/>
              </a:rPr>
              <a:t>Inferred Precambrian</a:t>
            </a:r>
          </a:p>
          <a:p>
            <a:r>
              <a:rPr lang="en-AU" sz="2000">
                <a:solidFill>
                  <a:srgbClr val="FFC000"/>
                </a:solidFill>
                <a:latin typeface="Calibri" pitchFamily="34" charset="0"/>
              </a:rPr>
              <a:t> continental basement</a:t>
            </a:r>
          </a:p>
        </p:txBody>
      </p:sp>
      <p:sp>
        <p:nvSpPr>
          <p:cNvPr id="18" name="Oval 17"/>
          <p:cNvSpPr/>
          <p:nvPr/>
        </p:nvSpPr>
        <p:spPr>
          <a:xfrm>
            <a:off x="5334000" y="2187575"/>
            <a:ext cx="381000" cy="304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>
              <a:solidFill>
                <a:srgbClr val="FFC000"/>
              </a:solidFill>
            </a:endParaRPr>
          </a:p>
        </p:txBody>
      </p:sp>
      <p:sp>
        <p:nvSpPr>
          <p:cNvPr id="44044" name="TextBox 18"/>
          <p:cNvSpPr txBox="1">
            <a:spLocks noChangeArrowheads="1"/>
          </p:cNvSpPr>
          <p:nvPr/>
        </p:nvSpPr>
        <p:spPr bwMode="auto">
          <a:xfrm>
            <a:off x="6324600" y="2111375"/>
            <a:ext cx="25987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>
                <a:solidFill>
                  <a:srgbClr val="FFC000"/>
                </a:solidFill>
                <a:latin typeface="Calibri" pitchFamily="34" charset="0"/>
              </a:rPr>
              <a:t>Outcropping Precambrian</a:t>
            </a:r>
          </a:p>
          <a:p>
            <a:r>
              <a:rPr lang="en-AU">
                <a:solidFill>
                  <a:srgbClr val="FFC000"/>
                </a:solidFill>
                <a:latin typeface="Calibri" pitchFamily="34" charset="0"/>
              </a:rPr>
              <a:t> continental basement</a:t>
            </a:r>
          </a:p>
        </p:txBody>
      </p:sp>
      <p:sp>
        <p:nvSpPr>
          <p:cNvPr id="5" name="Oval 4"/>
          <p:cNvSpPr/>
          <p:nvPr/>
        </p:nvSpPr>
        <p:spPr>
          <a:xfrm>
            <a:off x="1143000" y="4038600"/>
            <a:ext cx="381000" cy="304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>
              <a:solidFill>
                <a:srgbClr val="FFC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19200" y="4953000"/>
            <a:ext cx="152400" cy="4572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44047" name="Rectangle 16"/>
          <p:cNvSpPr>
            <a:spLocks noChangeArrowheads="1"/>
          </p:cNvSpPr>
          <p:nvPr/>
        </p:nvSpPr>
        <p:spPr bwMode="auto">
          <a:xfrm>
            <a:off x="4343400" y="304800"/>
            <a:ext cx="4572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AU" b="1"/>
              <a:t>OROGEN –PARALLEL  ANISOTROPY</a:t>
            </a:r>
          </a:p>
          <a:p>
            <a:pPr algn="ctr"/>
            <a:endParaRPr lang="en-AU" b="1"/>
          </a:p>
          <a:p>
            <a:pPr algn="ctr"/>
            <a:endParaRPr lang="en-AU" b="1"/>
          </a:p>
          <a:p>
            <a:pPr algn="ctr"/>
            <a:r>
              <a:rPr lang="en-AU" b="1"/>
              <a:t> OTHER EXAMPLES</a:t>
            </a:r>
            <a:endParaRPr lang="en-A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918126" y="6553200"/>
            <a:ext cx="114967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Glen </a:t>
            </a:r>
            <a:r>
              <a:rPr lang="en-AU" sz="1400" dirty="0" err="1" smtClean="0"/>
              <a:t>unpubl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4" descr="NSW_Vic_TMIoverTilt_plusSWNSW_Thomson_geodetic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288"/>
            <a:ext cx="7707937" cy="687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Freeform 5"/>
          <p:cNvSpPr>
            <a:spLocks/>
          </p:cNvSpPr>
          <p:nvPr/>
        </p:nvSpPr>
        <p:spPr bwMode="auto">
          <a:xfrm>
            <a:off x="2438400" y="2619375"/>
            <a:ext cx="2043113" cy="3525838"/>
          </a:xfrm>
          <a:custGeom>
            <a:avLst/>
            <a:gdLst>
              <a:gd name="T0" fmla="*/ 2147483647 w 624"/>
              <a:gd name="T1" fmla="*/ 2147483647 h 1013"/>
              <a:gd name="T2" fmla="*/ 2147483647 w 624"/>
              <a:gd name="T3" fmla="*/ 2147483647 h 1013"/>
              <a:gd name="T4" fmla="*/ 2147483647 w 624"/>
              <a:gd name="T5" fmla="*/ 2147483647 h 1013"/>
              <a:gd name="T6" fmla="*/ 2147483647 w 624"/>
              <a:gd name="T7" fmla="*/ 2147483647 h 1013"/>
              <a:gd name="T8" fmla="*/ 2147483647 w 624"/>
              <a:gd name="T9" fmla="*/ 2147483647 h 1013"/>
              <a:gd name="T10" fmla="*/ 0 w 624"/>
              <a:gd name="T11" fmla="*/ 2147483647 h 1013"/>
              <a:gd name="T12" fmla="*/ 2147483647 w 624"/>
              <a:gd name="T13" fmla="*/ 2147483647 h 1013"/>
              <a:gd name="T14" fmla="*/ 2147483647 w 624"/>
              <a:gd name="T15" fmla="*/ 2147483647 h 1013"/>
              <a:gd name="T16" fmla="*/ 2147483647 w 624"/>
              <a:gd name="T17" fmla="*/ 2147483647 h 1013"/>
              <a:gd name="T18" fmla="*/ 2147483647 w 624"/>
              <a:gd name="T19" fmla="*/ 2147483647 h 1013"/>
              <a:gd name="T20" fmla="*/ 2147483647 w 624"/>
              <a:gd name="T21" fmla="*/ 2147483647 h 1013"/>
              <a:gd name="T22" fmla="*/ 2147483647 w 624"/>
              <a:gd name="T23" fmla="*/ 2147483647 h 1013"/>
              <a:gd name="T24" fmla="*/ 2147483647 w 624"/>
              <a:gd name="T25" fmla="*/ 2147483647 h 1013"/>
              <a:gd name="T26" fmla="*/ 2147483647 w 624"/>
              <a:gd name="T27" fmla="*/ 2147483647 h 1013"/>
              <a:gd name="T28" fmla="*/ 2147483647 w 624"/>
              <a:gd name="T29" fmla="*/ 2147483647 h 1013"/>
              <a:gd name="T30" fmla="*/ 2147483647 w 624"/>
              <a:gd name="T31" fmla="*/ 2147483647 h 1013"/>
              <a:gd name="T32" fmla="*/ 2147483647 w 624"/>
              <a:gd name="T33" fmla="*/ 2147483647 h 1013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624"/>
              <a:gd name="T52" fmla="*/ 0 h 1013"/>
              <a:gd name="T53" fmla="*/ 624 w 624"/>
              <a:gd name="T54" fmla="*/ 1013 h 1013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624" h="1013">
                <a:moveTo>
                  <a:pt x="120" y="1013"/>
                </a:moveTo>
                <a:cubicBezTo>
                  <a:pt x="111" y="978"/>
                  <a:pt x="104" y="941"/>
                  <a:pt x="84" y="911"/>
                </a:cubicBezTo>
                <a:cubicBezTo>
                  <a:pt x="75" y="874"/>
                  <a:pt x="51" y="844"/>
                  <a:pt x="36" y="809"/>
                </a:cubicBezTo>
                <a:cubicBezTo>
                  <a:pt x="31" y="797"/>
                  <a:pt x="24" y="773"/>
                  <a:pt x="24" y="773"/>
                </a:cubicBezTo>
                <a:cubicBezTo>
                  <a:pt x="22" y="721"/>
                  <a:pt x="23" y="669"/>
                  <a:pt x="18" y="617"/>
                </a:cubicBezTo>
                <a:cubicBezTo>
                  <a:pt x="16" y="598"/>
                  <a:pt x="0" y="563"/>
                  <a:pt x="0" y="563"/>
                </a:cubicBezTo>
                <a:cubicBezTo>
                  <a:pt x="2" y="495"/>
                  <a:pt x="1" y="427"/>
                  <a:pt x="6" y="359"/>
                </a:cubicBezTo>
                <a:cubicBezTo>
                  <a:pt x="9" y="318"/>
                  <a:pt x="23" y="320"/>
                  <a:pt x="54" y="299"/>
                </a:cubicBezTo>
                <a:cubicBezTo>
                  <a:pt x="80" y="282"/>
                  <a:pt x="91" y="246"/>
                  <a:pt x="114" y="227"/>
                </a:cubicBezTo>
                <a:cubicBezTo>
                  <a:pt x="124" y="219"/>
                  <a:pt x="139" y="216"/>
                  <a:pt x="150" y="209"/>
                </a:cubicBezTo>
                <a:cubicBezTo>
                  <a:pt x="154" y="203"/>
                  <a:pt x="157" y="196"/>
                  <a:pt x="162" y="191"/>
                </a:cubicBezTo>
                <a:cubicBezTo>
                  <a:pt x="167" y="186"/>
                  <a:pt x="175" y="184"/>
                  <a:pt x="180" y="179"/>
                </a:cubicBezTo>
                <a:cubicBezTo>
                  <a:pt x="222" y="131"/>
                  <a:pt x="199" y="136"/>
                  <a:pt x="252" y="101"/>
                </a:cubicBezTo>
                <a:cubicBezTo>
                  <a:pt x="264" y="93"/>
                  <a:pt x="274" y="82"/>
                  <a:pt x="288" y="77"/>
                </a:cubicBezTo>
                <a:cubicBezTo>
                  <a:pt x="348" y="57"/>
                  <a:pt x="255" y="88"/>
                  <a:pt x="330" y="65"/>
                </a:cubicBezTo>
                <a:cubicBezTo>
                  <a:pt x="342" y="61"/>
                  <a:pt x="366" y="53"/>
                  <a:pt x="366" y="53"/>
                </a:cubicBezTo>
                <a:cubicBezTo>
                  <a:pt x="621" y="59"/>
                  <a:pt x="559" y="0"/>
                  <a:pt x="624" y="65"/>
                </a:cubicBezTo>
              </a:path>
            </a:pathLst>
          </a:custGeom>
          <a:noFill/>
          <a:ln w="38100" cap="flat" cmpd="sng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45060" name="Line 6"/>
          <p:cNvSpPr>
            <a:spLocks noChangeShapeType="1"/>
          </p:cNvSpPr>
          <p:nvPr/>
        </p:nvSpPr>
        <p:spPr bwMode="auto">
          <a:xfrm flipH="1">
            <a:off x="1066800" y="1933575"/>
            <a:ext cx="1781175" cy="1106488"/>
          </a:xfrm>
          <a:prstGeom prst="line">
            <a:avLst/>
          </a:prstGeom>
          <a:noFill/>
          <a:ln w="38100" cap="rnd">
            <a:solidFill>
              <a:srgbClr val="FF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45061" name="Text Box 7"/>
          <p:cNvSpPr txBox="1">
            <a:spLocks noChangeArrowheads="1"/>
          </p:cNvSpPr>
          <p:nvPr/>
        </p:nvSpPr>
        <p:spPr bwMode="auto">
          <a:xfrm>
            <a:off x="5791200" y="4219575"/>
            <a:ext cx="1173163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solidFill>
                  <a:srgbClr val="FFFF00"/>
                </a:solidFill>
                <a:latin typeface="Calibri" pitchFamily="34" charset="0"/>
              </a:rPr>
              <a:t>Ivanhoe </a:t>
            </a:r>
          </a:p>
          <a:p>
            <a:r>
              <a:rPr lang="en-AU">
                <a:solidFill>
                  <a:srgbClr val="FFFF00"/>
                </a:solidFill>
                <a:latin typeface="Calibri" pitchFamily="34" charset="0"/>
              </a:rPr>
              <a:t>orocline</a:t>
            </a:r>
          </a:p>
        </p:txBody>
      </p:sp>
      <p:sp>
        <p:nvSpPr>
          <p:cNvPr id="45062" name="Line 8"/>
          <p:cNvSpPr>
            <a:spLocks noChangeShapeType="1"/>
          </p:cNvSpPr>
          <p:nvPr/>
        </p:nvSpPr>
        <p:spPr bwMode="auto">
          <a:xfrm flipH="1" flipV="1">
            <a:off x="3352800" y="2695575"/>
            <a:ext cx="2527300" cy="1908175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45063" name="Text Box 9"/>
          <p:cNvSpPr txBox="1">
            <a:spLocks noChangeArrowheads="1"/>
          </p:cNvSpPr>
          <p:nvPr/>
        </p:nvSpPr>
        <p:spPr bwMode="auto">
          <a:xfrm>
            <a:off x="3505200" y="5286375"/>
            <a:ext cx="2100263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dirty="0" err="1">
                <a:solidFill>
                  <a:srgbClr val="FFFF00"/>
                </a:solidFill>
                <a:latin typeface="Calibri" pitchFamily="34" charset="0"/>
              </a:rPr>
              <a:t>H_B</a:t>
            </a:r>
            <a:r>
              <a:rPr lang="en-AU" dirty="0">
                <a:solidFill>
                  <a:srgbClr val="FFFF00"/>
                </a:solidFill>
                <a:latin typeface="Calibri" pitchFamily="34" charset="0"/>
              </a:rPr>
              <a:t> Zone above</a:t>
            </a:r>
          </a:p>
          <a:p>
            <a:r>
              <a:rPr lang="en-AU" dirty="0">
                <a:solidFill>
                  <a:srgbClr val="FFFF00"/>
                </a:solidFill>
                <a:latin typeface="Calibri" pitchFamily="34" charset="0"/>
              </a:rPr>
              <a:t>?rifted Willyama</a:t>
            </a:r>
          </a:p>
          <a:p>
            <a:r>
              <a:rPr lang="en-AU" dirty="0">
                <a:solidFill>
                  <a:srgbClr val="FFFF00"/>
                </a:solidFill>
                <a:latin typeface="Calibri" pitchFamily="34" charset="0"/>
              </a:rPr>
              <a:t>basement</a:t>
            </a:r>
          </a:p>
        </p:txBody>
      </p:sp>
      <p:sp>
        <p:nvSpPr>
          <p:cNvPr id="45065" name="Line 12"/>
          <p:cNvSpPr>
            <a:spLocks noChangeShapeType="1"/>
          </p:cNvSpPr>
          <p:nvPr/>
        </p:nvSpPr>
        <p:spPr bwMode="auto">
          <a:xfrm flipV="1">
            <a:off x="4343400" y="4114800"/>
            <a:ext cx="128588" cy="1143000"/>
          </a:xfrm>
          <a:prstGeom prst="line">
            <a:avLst/>
          </a:prstGeom>
          <a:noFill/>
          <a:ln w="9525">
            <a:solidFill>
              <a:srgbClr val="FFFF00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45066" name="AutoShape 13"/>
          <p:cNvSpPr>
            <a:spLocks noChangeArrowheads="1"/>
          </p:cNvSpPr>
          <p:nvPr/>
        </p:nvSpPr>
        <p:spPr bwMode="auto">
          <a:xfrm rot="2452279">
            <a:off x="2033588" y="2505075"/>
            <a:ext cx="1316037" cy="339725"/>
          </a:xfrm>
          <a:prstGeom prst="leftRightArrow">
            <a:avLst>
              <a:gd name="adj1" fmla="val 50000"/>
              <a:gd name="adj2" fmla="val 76078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AU">
              <a:latin typeface="Calibri" pitchFamily="34" charset="0"/>
            </a:endParaRPr>
          </a:p>
        </p:txBody>
      </p:sp>
      <p:sp>
        <p:nvSpPr>
          <p:cNvPr id="45067" name="Text Box 14"/>
          <p:cNvSpPr txBox="1">
            <a:spLocks noChangeArrowheads="1"/>
          </p:cNvSpPr>
          <p:nvPr/>
        </p:nvSpPr>
        <p:spPr bwMode="auto">
          <a:xfrm>
            <a:off x="4876800" y="1781175"/>
            <a:ext cx="11588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dirty="0">
                <a:latin typeface="Calibri" pitchFamily="34" charset="0"/>
              </a:rPr>
              <a:t>Booth Ft</a:t>
            </a:r>
          </a:p>
        </p:txBody>
      </p:sp>
      <p:sp>
        <p:nvSpPr>
          <p:cNvPr id="45068" name="Text Box 15"/>
          <p:cNvSpPr txBox="1">
            <a:spLocks noChangeArrowheads="1"/>
          </p:cNvSpPr>
          <p:nvPr/>
        </p:nvSpPr>
        <p:spPr bwMode="auto">
          <a:xfrm>
            <a:off x="914400" y="4829175"/>
            <a:ext cx="1089025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solidFill>
                  <a:srgbClr val="FFFF00"/>
                </a:solidFill>
                <a:latin typeface="Calibri" pitchFamily="34" charset="0"/>
              </a:rPr>
              <a:t>Stawell </a:t>
            </a:r>
          </a:p>
          <a:p>
            <a:r>
              <a:rPr lang="en-AU">
                <a:solidFill>
                  <a:srgbClr val="FFFF00"/>
                </a:solidFill>
                <a:latin typeface="Calibri" pitchFamily="34" charset="0"/>
              </a:rPr>
              <a:t>Zone</a:t>
            </a:r>
          </a:p>
        </p:txBody>
      </p:sp>
      <p:sp>
        <p:nvSpPr>
          <p:cNvPr id="45069" name="Line 16"/>
          <p:cNvSpPr>
            <a:spLocks noChangeShapeType="1"/>
          </p:cNvSpPr>
          <p:nvPr/>
        </p:nvSpPr>
        <p:spPr bwMode="auto">
          <a:xfrm flipV="1">
            <a:off x="1752600" y="3657600"/>
            <a:ext cx="457200" cy="14986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45070" name="Freeform 17"/>
          <p:cNvSpPr>
            <a:spLocks/>
          </p:cNvSpPr>
          <p:nvPr/>
        </p:nvSpPr>
        <p:spPr bwMode="auto">
          <a:xfrm rot="452695">
            <a:off x="3343275" y="2908300"/>
            <a:ext cx="1852613" cy="1820863"/>
          </a:xfrm>
          <a:custGeom>
            <a:avLst/>
            <a:gdLst>
              <a:gd name="T0" fmla="*/ 2147483647 w 570"/>
              <a:gd name="T1" fmla="*/ 2147483647 h 422"/>
              <a:gd name="T2" fmla="*/ 2147483647 w 570"/>
              <a:gd name="T3" fmla="*/ 2147483647 h 422"/>
              <a:gd name="T4" fmla="*/ 2147483647 w 570"/>
              <a:gd name="T5" fmla="*/ 2147483647 h 422"/>
              <a:gd name="T6" fmla="*/ 2147483647 w 570"/>
              <a:gd name="T7" fmla="*/ 0 h 422"/>
              <a:gd name="T8" fmla="*/ 2147483647 w 570"/>
              <a:gd name="T9" fmla="*/ 2147483647 h 422"/>
              <a:gd name="T10" fmla="*/ 2147483647 w 570"/>
              <a:gd name="T11" fmla="*/ 2147483647 h 422"/>
              <a:gd name="T12" fmla="*/ 2147483647 w 570"/>
              <a:gd name="T13" fmla="*/ 2147483647 h 422"/>
              <a:gd name="T14" fmla="*/ 2147483647 w 570"/>
              <a:gd name="T15" fmla="*/ 2147483647 h 422"/>
              <a:gd name="T16" fmla="*/ 2147483647 w 570"/>
              <a:gd name="T17" fmla="*/ 2147483647 h 422"/>
              <a:gd name="T18" fmla="*/ 2147483647 w 570"/>
              <a:gd name="T19" fmla="*/ 2147483647 h 422"/>
              <a:gd name="T20" fmla="*/ 0 w 570"/>
              <a:gd name="T21" fmla="*/ 2147483647 h 422"/>
              <a:gd name="T22" fmla="*/ 2147483647 w 570"/>
              <a:gd name="T23" fmla="*/ 2147483647 h 422"/>
              <a:gd name="T24" fmla="*/ 2147483647 w 570"/>
              <a:gd name="T25" fmla="*/ 2147483647 h 422"/>
              <a:gd name="T26" fmla="*/ 2147483647 w 570"/>
              <a:gd name="T27" fmla="*/ 2147483647 h 422"/>
              <a:gd name="T28" fmla="*/ 2147483647 w 570"/>
              <a:gd name="T29" fmla="*/ 2147483647 h 422"/>
              <a:gd name="T30" fmla="*/ 2147483647 w 570"/>
              <a:gd name="T31" fmla="*/ 2147483647 h 422"/>
              <a:gd name="T32" fmla="*/ 2147483647 w 570"/>
              <a:gd name="T33" fmla="*/ 2147483647 h 422"/>
              <a:gd name="T34" fmla="*/ 2147483647 w 570"/>
              <a:gd name="T35" fmla="*/ 2147483647 h 422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570"/>
              <a:gd name="T55" fmla="*/ 0 h 422"/>
              <a:gd name="T56" fmla="*/ 570 w 570"/>
              <a:gd name="T57" fmla="*/ 422 h 422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570" h="422">
                <a:moveTo>
                  <a:pt x="510" y="102"/>
                </a:moveTo>
                <a:cubicBezTo>
                  <a:pt x="453" y="83"/>
                  <a:pt x="395" y="69"/>
                  <a:pt x="342" y="42"/>
                </a:cubicBezTo>
                <a:cubicBezTo>
                  <a:pt x="324" y="33"/>
                  <a:pt x="307" y="20"/>
                  <a:pt x="288" y="12"/>
                </a:cubicBezTo>
                <a:cubicBezTo>
                  <a:pt x="276" y="7"/>
                  <a:pt x="252" y="0"/>
                  <a:pt x="252" y="0"/>
                </a:cubicBezTo>
                <a:cubicBezTo>
                  <a:pt x="231" y="14"/>
                  <a:pt x="221" y="31"/>
                  <a:pt x="204" y="48"/>
                </a:cubicBezTo>
                <a:cubicBezTo>
                  <a:pt x="193" y="59"/>
                  <a:pt x="179" y="67"/>
                  <a:pt x="168" y="78"/>
                </a:cubicBezTo>
                <a:cubicBezTo>
                  <a:pt x="159" y="105"/>
                  <a:pt x="138" y="146"/>
                  <a:pt x="114" y="162"/>
                </a:cubicBezTo>
                <a:cubicBezTo>
                  <a:pt x="99" y="184"/>
                  <a:pt x="76" y="207"/>
                  <a:pt x="54" y="222"/>
                </a:cubicBezTo>
                <a:cubicBezTo>
                  <a:pt x="40" y="265"/>
                  <a:pt x="53" y="251"/>
                  <a:pt x="24" y="270"/>
                </a:cubicBezTo>
                <a:cubicBezTo>
                  <a:pt x="18" y="288"/>
                  <a:pt x="12" y="306"/>
                  <a:pt x="6" y="324"/>
                </a:cubicBezTo>
                <a:cubicBezTo>
                  <a:pt x="4" y="330"/>
                  <a:pt x="0" y="342"/>
                  <a:pt x="0" y="342"/>
                </a:cubicBezTo>
                <a:cubicBezTo>
                  <a:pt x="54" y="360"/>
                  <a:pt x="123" y="355"/>
                  <a:pt x="180" y="360"/>
                </a:cubicBezTo>
                <a:cubicBezTo>
                  <a:pt x="264" y="381"/>
                  <a:pt x="361" y="375"/>
                  <a:pt x="444" y="378"/>
                </a:cubicBezTo>
                <a:cubicBezTo>
                  <a:pt x="459" y="422"/>
                  <a:pt x="517" y="405"/>
                  <a:pt x="558" y="408"/>
                </a:cubicBezTo>
                <a:cubicBezTo>
                  <a:pt x="562" y="402"/>
                  <a:pt x="570" y="397"/>
                  <a:pt x="570" y="390"/>
                </a:cubicBezTo>
                <a:cubicBezTo>
                  <a:pt x="570" y="351"/>
                  <a:pt x="534" y="300"/>
                  <a:pt x="522" y="264"/>
                </a:cubicBezTo>
                <a:cubicBezTo>
                  <a:pt x="516" y="246"/>
                  <a:pt x="504" y="248"/>
                  <a:pt x="504" y="228"/>
                </a:cubicBezTo>
                <a:cubicBezTo>
                  <a:pt x="504" y="186"/>
                  <a:pt x="508" y="144"/>
                  <a:pt x="510" y="102"/>
                </a:cubicBezTo>
                <a:close/>
              </a:path>
            </a:pathLst>
          </a:custGeom>
          <a:noFill/>
          <a:ln w="38100" cmpd="sng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45071" name="Freeform 18"/>
          <p:cNvSpPr>
            <a:spLocks/>
          </p:cNvSpPr>
          <p:nvPr/>
        </p:nvSpPr>
        <p:spPr bwMode="auto">
          <a:xfrm>
            <a:off x="4916488" y="2219325"/>
            <a:ext cx="798512" cy="3114675"/>
          </a:xfrm>
          <a:custGeom>
            <a:avLst/>
            <a:gdLst>
              <a:gd name="T0" fmla="*/ 2147483647 w 503"/>
              <a:gd name="T1" fmla="*/ 0 h 1962"/>
              <a:gd name="T2" fmla="*/ 2147483647 w 503"/>
              <a:gd name="T3" fmla="*/ 2147483647 h 1962"/>
              <a:gd name="T4" fmla="*/ 2147483647 w 503"/>
              <a:gd name="T5" fmla="*/ 2147483647 h 1962"/>
              <a:gd name="T6" fmla="*/ 2147483647 w 503"/>
              <a:gd name="T7" fmla="*/ 2147483647 h 1962"/>
              <a:gd name="T8" fmla="*/ 2147483647 w 503"/>
              <a:gd name="T9" fmla="*/ 2147483647 h 1962"/>
              <a:gd name="T10" fmla="*/ 2147483647 w 503"/>
              <a:gd name="T11" fmla="*/ 2147483647 h 1962"/>
              <a:gd name="T12" fmla="*/ 2147483647 w 503"/>
              <a:gd name="T13" fmla="*/ 2147483647 h 1962"/>
              <a:gd name="T14" fmla="*/ 2147483647 w 503"/>
              <a:gd name="T15" fmla="*/ 2147483647 h 1962"/>
              <a:gd name="T16" fmla="*/ 2147483647 w 503"/>
              <a:gd name="T17" fmla="*/ 2147483647 h 1962"/>
              <a:gd name="T18" fmla="*/ 2147483647 w 503"/>
              <a:gd name="T19" fmla="*/ 2147483647 h 1962"/>
              <a:gd name="T20" fmla="*/ 2147483647 w 503"/>
              <a:gd name="T21" fmla="*/ 2147483647 h 1962"/>
              <a:gd name="T22" fmla="*/ 2147483647 w 503"/>
              <a:gd name="T23" fmla="*/ 2147483647 h 1962"/>
              <a:gd name="T24" fmla="*/ 2147483647 w 503"/>
              <a:gd name="T25" fmla="*/ 2147483647 h 1962"/>
              <a:gd name="T26" fmla="*/ 2147483647 w 503"/>
              <a:gd name="T27" fmla="*/ 2147483647 h 1962"/>
              <a:gd name="T28" fmla="*/ 2147483647 w 503"/>
              <a:gd name="T29" fmla="*/ 2147483647 h 1962"/>
              <a:gd name="T30" fmla="*/ 2147483647 w 503"/>
              <a:gd name="T31" fmla="*/ 2147483647 h 1962"/>
              <a:gd name="T32" fmla="*/ 2147483647 w 503"/>
              <a:gd name="T33" fmla="*/ 2147483647 h 1962"/>
              <a:gd name="T34" fmla="*/ 2147483647 w 503"/>
              <a:gd name="T35" fmla="*/ 2147483647 h 1962"/>
              <a:gd name="T36" fmla="*/ 2147483647 w 503"/>
              <a:gd name="T37" fmla="*/ 2147483647 h 196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503"/>
              <a:gd name="T58" fmla="*/ 0 h 1962"/>
              <a:gd name="T59" fmla="*/ 503 w 503"/>
              <a:gd name="T60" fmla="*/ 1962 h 196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503" h="1962">
                <a:moveTo>
                  <a:pt x="76" y="0"/>
                </a:moveTo>
                <a:cubicBezTo>
                  <a:pt x="74" y="66"/>
                  <a:pt x="90" y="190"/>
                  <a:pt x="64" y="276"/>
                </a:cubicBezTo>
                <a:cubicBezTo>
                  <a:pt x="55" y="306"/>
                  <a:pt x="44" y="336"/>
                  <a:pt x="34" y="366"/>
                </a:cubicBezTo>
                <a:cubicBezTo>
                  <a:pt x="30" y="378"/>
                  <a:pt x="22" y="402"/>
                  <a:pt x="22" y="402"/>
                </a:cubicBezTo>
                <a:cubicBezTo>
                  <a:pt x="30" y="535"/>
                  <a:pt x="0" y="494"/>
                  <a:pt x="88" y="516"/>
                </a:cubicBezTo>
                <a:cubicBezTo>
                  <a:pt x="101" y="732"/>
                  <a:pt x="118" y="949"/>
                  <a:pt x="82" y="1164"/>
                </a:cubicBezTo>
                <a:cubicBezTo>
                  <a:pt x="84" y="1244"/>
                  <a:pt x="78" y="1325"/>
                  <a:pt x="88" y="1404"/>
                </a:cubicBezTo>
                <a:cubicBezTo>
                  <a:pt x="89" y="1412"/>
                  <a:pt x="109" y="1402"/>
                  <a:pt x="112" y="1410"/>
                </a:cubicBezTo>
                <a:cubicBezTo>
                  <a:pt x="130" y="1456"/>
                  <a:pt x="103" y="1505"/>
                  <a:pt x="160" y="1524"/>
                </a:cubicBezTo>
                <a:cubicBezTo>
                  <a:pt x="166" y="1543"/>
                  <a:pt x="168" y="1570"/>
                  <a:pt x="184" y="1584"/>
                </a:cubicBezTo>
                <a:cubicBezTo>
                  <a:pt x="195" y="1593"/>
                  <a:pt x="220" y="1608"/>
                  <a:pt x="220" y="1608"/>
                </a:cubicBezTo>
                <a:cubicBezTo>
                  <a:pt x="235" y="1653"/>
                  <a:pt x="213" y="1599"/>
                  <a:pt x="244" y="1638"/>
                </a:cubicBezTo>
                <a:cubicBezTo>
                  <a:pt x="248" y="1643"/>
                  <a:pt x="247" y="1650"/>
                  <a:pt x="250" y="1656"/>
                </a:cubicBezTo>
                <a:cubicBezTo>
                  <a:pt x="271" y="1693"/>
                  <a:pt x="266" y="1686"/>
                  <a:pt x="292" y="1704"/>
                </a:cubicBezTo>
                <a:cubicBezTo>
                  <a:pt x="311" y="1732"/>
                  <a:pt x="319" y="1752"/>
                  <a:pt x="346" y="1770"/>
                </a:cubicBezTo>
                <a:cubicBezTo>
                  <a:pt x="353" y="1781"/>
                  <a:pt x="356" y="1795"/>
                  <a:pt x="364" y="1806"/>
                </a:cubicBezTo>
                <a:cubicBezTo>
                  <a:pt x="374" y="1819"/>
                  <a:pt x="400" y="1842"/>
                  <a:pt x="400" y="1842"/>
                </a:cubicBezTo>
                <a:cubicBezTo>
                  <a:pt x="408" y="1867"/>
                  <a:pt x="464" y="1921"/>
                  <a:pt x="490" y="1938"/>
                </a:cubicBezTo>
                <a:cubicBezTo>
                  <a:pt x="503" y="1958"/>
                  <a:pt x="502" y="1949"/>
                  <a:pt x="502" y="1962"/>
                </a:cubicBezTo>
              </a:path>
            </a:pathLst>
          </a:custGeom>
          <a:noFill/>
          <a:ln w="38100" cmpd="sng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A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6629400" y="3352800"/>
            <a:ext cx="914400" cy="9144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7010400" y="6362581"/>
            <a:ext cx="2193229" cy="8002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err="1" smtClean="0"/>
              <a:t>TMI</a:t>
            </a:r>
            <a:r>
              <a:rPr lang="en-AU" sz="1400" dirty="0" smtClean="0"/>
              <a:t>  image R. Musgrave,</a:t>
            </a:r>
          </a:p>
          <a:p>
            <a:r>
              <a:rPr lang="en-AU" sz="1400" dirty="0" smtClean="0"/>
              <a:t>based on Glen 2013</a:t>
            </a:r>
          </a:p>
          <a:p>
            <a:endParaRPr lang="en-A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Box 2"/>
          <p:cNvSpPr txBox="1">
            <a:spLocks noChangeArrowheads="1"/>
          </p:cNvSpPr>
          <p:nvPr/>
        </p:nvSpPr>
        <p:spPr bwMode="auto">
          <a:xfrm>
            <a:off x="762000" y="914400"/>
            <a:ext cx="7010400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AU" sz="3600" b="1"/>
              <a:t>3. CONSEQUENCES OF OROGEN-NORMAL </a:t>
            </a:r>
          </a:p>
          <a:p>
            <a:pPr algn="ctr"/>
            <a:r>
              <a:rPr lang="en-AU" sz="3600" b="1"/>
              <a:t>CROSS STRUCTURES</a:t>
            </a:r>
          </a:p>
          <a:p>
            <a:pPr algn="ctr"/>
            <a:endParaRPr lang="en-AU" b="1"/>
          </a:p>
          <a:p>
            <a:pPr algn="ctr"/>
            <a:endParaRPr lang="en-AU" b="1"/>
          </a:p>
          <a:p>
            <a:pPr algn="ctr"/>
            <a:endParaRPr lang="en-AU" b="1"/>
          </a:p>
          <a:p>
            <a:pPr algn="ctr"/>
            <a:endParaRPr lang="en-AU" b="1"/>
          </a:p>
          <a:p>
            <a:pPr algn="ctr"/>
            <a:endParaRPr lang="en-AU" b="1"/>
          </a:p>
          <a:p>
            <a:pPr algn="ctr"/>
            <a:endParaRPr lang="en-AU" b="1"/>
          </a:p>
          <a:p>
            <a:pPr algn="ctr"/>
            <a:r>
              <a:rPr lang="en-AU" b="1"/>
              <a:t>In many ways the most perplexing since not predicted by plate tectonics theory </a:t>
            </a:r>
          </a:p>
          <a:p>
            <a:endParaRPr lang="en-AU" b="1"/>
          </a:p>
          <a:p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xstructures 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41438" y="0"/>
            <a:ext cx="6475412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7" name="Text Box 3"/>
          <p:cNvSpPr txBox="1">
            <a:spLocks noChangeArrowheads="1"/>
          </p:cNvSpPr>
          <p:nvPr/>
        </p:nvSpPr>
        <p:spPr bwMode="auto">
          <a:xfrm>
            <a:off x="7964087" y="6550223"/>
            <a:ext cx="118558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AU" sz="1400" dirty="0" smtClean="0">
                <a:latin typeface="+mn-lt"/>
              </a:rPr>
              <a:t>Hill et al 2002</a:t>
            </a:r>
            <a:endParaRPr lang="en-AU" sz="1400" dirty="0">
              <a:latin typeface="+mn-l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fig 2 2012_10_0353 M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875" y="484188"/>
            <a:ext cx="8604250" cy="588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Connector 4"/>
          <p:cNvCxnSpPr/>
          <p:nvPr/>
        </p:nvCxnSpPr>
        <p:spPr>
          <a:xfrm>
            <a:off x="2700338" y="2997200"/>
            <a:ext cx="503237" cy="4318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1979613" y="1989138"/>
            <a:ext cx="647700" cy="5032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4500563" y="3357563"/>
            <a:ext cx="647700" cy="287337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059113" y="2924175"/>
            <a:ext cx="504825" cy="433388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3708400" y="3068638"/>
            <a:ext cx="576263" cy="288925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246724" y="6248400"/>
            <a:ext cx="18210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Glen &amp; Walshe 1999</a:t>
            </a:r>
          </a:p>
          <a:p>
            <a:r>
              <a:rPr lang="en-AU" sz="1400" dirty="0" smtClean="0"/>
              <a:t>Glen 2005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513238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15200" y="6477000"/>
            <a:ext cx="2209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Glen  &amp; Walshe 1999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1" descr="C:\Users\Dicks PC\dick glen\cartography fig files\lachlan &amp; nsw figs\cobar and darling basin etc\cobar_cargellig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74676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772400" y="6553200"/>
            <a:ext cx="2057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Glen et al. 1996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Glen13_NW-state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882650"/>
            <a:ext cx="8964612" cy="537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696168" y="6550223"/>
            <a:ext cx="144783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1400" dirty="0" smtClean="0"/>
              <a:t>Glen et al. 1996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5" descr="2_Orogens_Variant A (2).jpg"/>
          <p:cNvPicPr>
            <a:picLocks noChangeAspect="1"/>
          </p:cNvPicPr>
          <p:nvPr/>
        </p:nvPicPr>
        <p:blipFill>
          <a:blip r:embed="rId2" cstate="print"/>
          <a:srcRect l="15411" t="18889" r="21700" b="5556"/>
          <a:stretch>
            <a:fillRect/>
          </a:stretch>
        </p:blipFill>
        <p:spPr bwMode="auto">
          <a:xfrm>
            <a:off x="0" y="0"/>
            <a:ext cx="40338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Oval 2"/>
          <p:cNvSpPr/>
          <p:nvPr/>
        </p:nvSpPr>
        <p:spPr>
          <a:xfrm>
            <a:off x="1981200" y="6172200"/>
            <a:ext cx="304800" cy="1524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4" name="Oval 3"/>
          <p:cNvSpPr/>
          <p:nvPr/>
        </p:nvSpPr>
        <p:spPr>
          <a:xfrm>
            <a:off x="2209800" y="6400800"/>
            <a:ext cx="304800" cy="2286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6" name="Oval 5"/>
          <p:cNvSpPr/>
          <p:nvPr/>
        </p:nvSpPr>
        <p:spPr>
          <a:xfrm>
            <a:off x="1981200" y="1676400"/>
            <a:ext cx="381000" cy="2286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7" name="Oval 6"/>
          <p:cNvSpPr/>
          <p:nvPr/>
        </p:nvSpPr>
        <p:spPr>
          <a:xfrm>
            <a:off x="3048000" y="3962400"/>
            <a:ext cx="381000" cy="2286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8" name="Oval 7"/>
          <p:cNvSpPr/>
          <p:nvPr/>
        </p:nvSpPr>
        <p:spPr>
          <a:xfrm>
            <a:off x="1905000" y="4800600"/>
            <a:ext cx="228600" cy="2286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9" name="Oval 8"/>
          <p:cNvSpPr/>
          <p:nvPr/>
        </p:nvSpPr>
        <p:spPr>
          <a:xfrm>
            <a:off x="1981200" y="5257800"/>
            <a:ext cx="457200" cy="4572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5" name="Oval 14"/>
          <p:cNvSpPr/>
          <p:nvPr/>
        </p:nvSpPr>
        <p:spPr>
          <a:xfrm>
            <a:off x="5257800" y="2590800"/>
            <a:ext cx="381000" cy="2286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6154" name="TextBox 15"/>
          <p:cNvSpPr txBox="1">
            <a:spLocks noChangeArrowheads="1"/>
          </p:cNvSpPr>
          <p:nvPr/>
        </p:nvSpPr>
        <p:spPr bwMode="auto">
          <a:xfrm>
            <a:off x="6248400" y="2438400"/>
            <a:ext cx="252095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2000">
                <a:solidFill>
                  <a:srgbClr val="FFC000"/>
                </a:solidFill>
                <a:latin typeface="Calibri" pitchFamily="34" charset="0"/>
              </a:rPr>
              <a:t>Inferred Precambrian</a:t>
            </a:r>
          </a:p>
          <a:p>
            <a:r>
              <a:rPr lang="en-AU" sz="2000">
                <a:solidFill>
                  <a:srgbClr val="FFC000"/>
                </a:solidFill>
                <a:latin typeface="Calibri" pitchFamily="34" charset="0"/>
              </a:rPr>
              <a:t> continental basement</a:t>
            </a:r>
          </a:p>
        </p:txBody>
      </p:sp>
      <p:sp>
        <p:nvSpPr>
          <p:cNvPr id="18" name="Oval 17"/>
          <p:cNvSpPr/>
          <p:nvPr/>
        </p:nvSpPr>
        <p:spPr>
          <a:xfrm>
            <a:off x="5334000" y="1295400"/>
            <a:ext cx="381000" cy="304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>
              <a:solidFill>
                <a:srgbClr val="FFC000"/>
              </a:solidFill>
            </a:endParaRPr>
          </a:p>
        </p:txBody>
      </p:sp>
      <p:sp>
        <p:nvSpPr>
          <p:cNvPr id="6156" name="TextBox 18"/>
          <p:cNvSpPr txBox="1">
            <a:spLocks noChangeArrowheads="1"/>
          </p:cNvSpPr>
          <p:nvPr/>
        </p:nvSpPr>
        <p:spPr bwMode="auto">
          <a:xfrm>
            <a:off x="6324600" y="1219200"/>
            <a:ext cx="25987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>
                <a:solidFill>
                  <a:srgbClr val="FFC000"/>
                </a:solidFill>
                <a:latin typeface="Calibri" pitchFamily="34" charset="0"/>
              </a:rPr>
              <a:t>Outcropping Precambrian</a:t>
            </a:r>
          </a:p>
          <a:p>
            <a:r>
              <a:rPr lang="en-AU">
                <a:solidFill>
                  <a:srgbClr val="FFC000"/>
                </a:solidFill>
                <a:latin typeface="Calibri" pitchFamily="34" charset="0"/>
              </a:rPr>
              <a:t> continental basement</a:t>
            </a:r>
          </a:p>
        </p:txBody>
      </p:sp>
      <p:sp>
        <p:nvSpPr>
          <p:cNvPr id="5" name="Oval 4"/>
          <p:cNvSpPr/>
          <p:nvPr/>
        </p:nvSpPr>
        <p:spPr>
          <a:xfrm>
            <a:off x="1143000" y="4038600"/>
            <a:ext cx="381000" cy="30480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 dirty="0">
              <a:solidFill>
                <a:srgbClr val="FFC000"/>
              </a:solidFill>
            </a:endParaRPr>
          </a:p>
        </p:txBody>
      </p:sp>
      <p:sp>
        <p:nvSpPr>
          <p:cNvPr id="14" name="Oval 13"/>
          <p:cNvSpPr/>
          <p:nvPr/>
        </p:nvSpPr>
        <p:spPr>
          <a:xfrm>
            <a:off x="1219200" y="4953000"/>
            <a:ext cx="152400" cy="457200"/>
          </a:xfrm>
          <a:prstGeom prst="ellipse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AU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flipH="1">
            <a:off x="8001000" y="6629400"/>
            <a:ext cx="16764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Glen </a:t>
            </a:r>
            <a:r>
              <a:rPr lang="en-AU" sz="1400" dirty="0" err="1" smtClean="0"/>
              <a:t>unpubl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364"/>
          <p:cNvPicPr preferRelativeResize="0"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304800"/>
            <a:ext cx="5640388" cy="6078538"/>
          </a:xfrm>
          <a:prstGeom prst="rect">
            <a:avLst/>
          </a:prstGeom>
          <a:solidFill>
            <a:srgbClr val="FFFF00"/>
          </a:solidFill>
          <a:ln w="38100" cmpd="dbl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52227" name="Picture 365" descr="Legen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4267200"/>
            <a:ext cx="2971800" cy="1543050"/>
          </a:xfrm>
          <a:prstGeom prst="rect">
            <a:avLst/>
          </a:prstGeom>
          <a:noFill/>
          <a:ln w="38100" cmpd="dbl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4" name="Text Box 366"/>
          <p:cNvSpPr txBox="1">
            <a:spLocks noChangeArrowheads="1"/>
          </p:cNvSpPr>
          <p:nvPr/>
        </p:nvSpPr>
        <p:spPr bwMode="auto">
          <a:xfrm>
            <a:off x="5867400" y="914400"/>
            <a:ext cx="32766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HET  BASEMENT ARCHITECTURE </a:t>
            </a:r>
          </a:p>
          <a:p>
            <a:pPr algn="ct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n-AU" sz="2000" b="1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IN</a:t>
            </a:r>
            <a:r>
              <a:rPr lang="en-AU" sz="20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RELATION TO  GOLD DEPOSITS</a:t>
            </a:r>
            <a:endParaRPr lang="en-AU" sz="2000" b="1" dirty="0">
              <a:solidFill>
                <a:srgbClr val="FFFF00"/>
              </a:solidFill>
              <a:latin typeface="Times New Roman" pitchFamily="18" charset="0"/>
              <a:cs typeface="+mn-cs"/>
            </a:endParaRPr>
          </a:p>
        </p:txBody>
      </p:sp>
      <p:sp>
        <p:nvSpPr>
          <p:cNvPr id="5" name="Text Box 381"/>
          <p:cNvSpPr txBox="1">
            <a:spLocks noChangeArrowheads="1"/>
          </p:cNvSpPr>
          <p:nvPr/>
        </p:nvSpPr>
        <p:spPr bwMode="auto">
          <a:xfrm>
            <a:off x="5943600" y="2895600"/>
            <a:ext cx="2895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just" eaLnBrk="0" fontAlgn="auto" hangingPunct="0">
              <a:spcBef>
                <a:spcPts val="0"/>
              </a:spcBef>
              <a:spcAft>
                <a:spcPts val="0"/>
              </a:spcAft>
              <a:buFontTx/>
              <a:buChar char="•"/>
              <a:defRPr/>
            </a:pPr>
            <a:r>
              <a:rPr lang="en-AU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+mn-cs"/>
              </a:rPr>
              <a:t> Significant link between basement and mineral deposits</a:t>
            </a:r>
            <a:endParaRPr lang="en-AU" b="1">
              <a:solidFill>
                <a:srgbClr val="FFFF00"/>
              </a:solidFill>
              <a:latin typeface="Times New Roman" pitchFamily="18" charset="0"/>
              <a:cs typeface="+mn-cs"/>
            </a:endParaRPr>
          </a:p>
        </p:txBody>
      </p:sp>
      <p:grpSp>
        <p:nvGrpSpPr>
          <p:cNvPr id="52230" name="Group 367"/>
          <p:cNvGrpSpPr>
            <a:grpSpLocks/>
          </p:cNvGrpSpPr>
          <p:nvPr/>
        </p:nvGrpSpPr>
        <p:grpSpPr bwMode="auto">
          <a:xfrm>
            <a:off x="2895600" y="2336800"/>
            <a:ext cx="2889250" cy="1092200"/>
            <a:chOff x="1897" y="1440"/>
            <a:chExt cx="1820" cy="688"/>
          </a:xfrm>
        </p:grpSpPr>
        <p:sp>
          <p:nvSpPr>
            <p:cNvPr id="52241" name="Line 368"/>
            <p:cNvSpPr>
              <a:spLocks noChangeShapeType="1"/>
            </p:cNvSpPr>
            <p:nvPr/>
          </p:nvSpPr>
          <p:spPr bwMode="auto">
            <a:xfrm flipV="1">
              <a:off x="1897" y="1536"/>
              <a:ext cx="983" cy="39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52242" name="Line 369"/>
            <p:cNvSpPr>
              <a:spLocks noChangeShapeType="1"/>
            </p:cNvSpPr>
            <p:nvPr/>
          </p:nvSpPr>
          <p:spPr bwMode="auto">
            <a:xfrm flipV="1">
              <a:off x="2082" y="1824"/>
              <a:ext cx="894" cy="30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52243" name="Text Box 370"/>
            <p:cNvSpPr txBox="1">
              <a:spLocks noChangeArrowheads="1"/>
            </p:cNvSpPr>
            <p:nvPr/>
          </p:nvSpPr>
          <p:spPr bwMode="auto">
            <a:xfrm>
              <a:off x="2926" y="1440"/>
              <a:ext cx="657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1600" b="1">
                  <a:latin typeface="Times New Roman" pitchFamily="18" charset="0"/>
                </a:rPr>
                <a:t>Windeyer</a:t>
              </a:r>
            </a:p>
          </p:txBody>
        </p:sp>
        <p:sp>
          <p:nvSpPr>
            <p:cNvPr id="52244" name="Text Box 371"/>
            <p:cNvSpPr txBox="1">
              <a:spLocks noChangeArrowheads="1"/>
            </p:cNvSpPr>
            <p:nvPr/>
          </p:nvSpPr>
          <p:spPr bwMode="auto">
            <a:xfrm>
              <a:off x="3024" y="1728"/>
              <a:ext cx="69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1600" b="1">
                  <a:latin typeface="Times New Roman" pitchFamily="18" charset="0"/>
                </a:rPr>
                <a:t>Hargraves</a:t>
              </a:r>
            </a:p>
          </p:txBody>
        </p:sp>
      </p:grpSp>
      <p:grpSp>
        <p:nvGrpSpPr>
          <p:cNvPr id="52231" name="Group 372"/>
          <p:cNvGrpSpPr>
            <a:grpSpLocks/>
          </p:cNvGrpSpPr>
          <p:nvPr/>
        </p:nvGrpSpPr>
        <p:grpSpPr bwMode="auto">
          <a:xfrm>
            <a:off x="2743200" y="3429000"/>
            <a:ext cx="2540000" cy="635000"/>
            <a:chOff x="1903" y="2160"/>
            <a:chExt cx="1600" cy="400"/>
          </a:xfrm>
        </p:grpSpPr>
        <p:sp>
          <p:nvSpPr>
            <p:cNvPr id="52239" name="Line 373"/>
            <p:cNvSpPr>
              <a:spLocks noChangeShapeType="1"/>
            </p:cNvSpPr>
            <p:nvPr/>
          </p:nvSpPr>
          <p:spPr bwMode="auto">
            <a:xfrm flipV="1">
              <a:off x="1903" y="2256"/>
              <a:ext cx="977" cy="304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 type="triangle" w="med" len="med"/>
              <a:tailEnd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52240" name="Text Box 374"/>
            <p:cNvSpPr txBox="1">
              <a:spLocks noChangeArrowheads="1"/>
            </p:cNvSpPr>
            <p:nvPr/>
          </p:nvSpPr>
          <p:spPr bwMode="auto">
            <a:xfrm>
              <a:off x="2920" y="2160"/>
              <a:ext cx="583" cy="2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1600" b="1">
                  <a:latin typeface="Times New Roman" pitchFamily="18" charset="0"/>
                </a:rPr>
                <a:t>Hill End</a:t>
              </a:r>
            </a:p>
          </p:txBody>
        </p:sp>
      </p:grpSp>
      <p:grpSp>
        <p:nvGrpSpPr>
          <p:cNvPr id="52232" name="Group 375"/>
          <p:cNvGrpSpPr>
            <a:grpSpLocks/>
          </p:cNvGrpSpPr>
          <p:nvPr/>
        </p:nvGrpSpPr>
        <p:grpSpPr bwMode="auto">
          <a:xfrm>
            <a:off x="304800" y="2847975"/>
            <a:ext cx="1257300" cy="581025"/>
            <a:chOff x="192" y="1794"/>
            <a:chExt cx="792" cy="366"/>
          </a:xfrm>
        </p:grpSpPr>
        <p:sp>
          <p:nvSpPr>
            <p:cNvPr id="52237" name="Line 376"/>
            <p:cNvSpPr>
              <a:spLocks noChangeShapeType="1"/>
            </p:cNvSpPr>
            <p:nvPr/>
          </p:nvSpPr>
          <p:spPr bwMode="auto">
            <a:xfrm>
              <a:off x="720" y="1968"/>
              <a:ext cx="264" cy="96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52238" name="Text Box 377"/>
            <p:cNvSpPr txBox="1">
              <a:spLocks noChangeArrowheads="1"/>
            </p:cNvSpPr>
            <p:nvPr/>
          </p:nvSpPr>
          <p:spPr bwMode="auto">
            <a:xfrm>
              <a:off x="192" y="1794"/>
              <a:ext cx="497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eaLnBrk="0" hangingPunct="0"/>
              <a:r>
                <a:rPr lang="en-AU" sz="1600" b="1">
                  <a:latin typeface="Times New Roman" pitchFamily="18" charset="0"/>
                </a:rPr>
                <a:t>Stuart </a:t>
              </a:r>
            </a:p>
            <a:p>
              <a:pPr eaLnBrk="0" hangingPunct="0"/>
              <a:r>
                <a:rPr lang="en-AU" sz="1600" b="1">
                  <a:latin typeface="Times New Roman" pitchFamily="18" charset="0"/>
                </a:rPr>
                <a:t>Town</a:t>
              </a:r>
            </a:p>
          </p:txBody>
        </p:sp>
      </p:grpSp>
      <p:grpSp>
        <p:nvGrpSpPr>
          <p:cNvPr id="52233" name="Group 378"/>
          <p:cNvGrpSpPr>
            <a:grpSpLocks/>
          </p:cNvGrpSpPr>
          <p:nvPr/>
        </p:nvGrpSpPr>
        <p:grpSpPr bwMode="auto">
          <a:xfrm>
            <a:off x="533400" y="3886200"/>
            <a:ext cx="1181100" cy="604838"/>
            <a:chOff x="192" y="2448"/>
            <a:chExt cx="744" cy="381"/>
          </a:xfrm>
        </p:grpSpPr>
        <p:sp>
          <p:nvSpPr>
            <p:cNvPr id="52235" name="Line 379"/>
            <p:cNvSpPr>
              <a:spLocks noChangeShapeType="1"/>
            </p:cNvSpPr>
            <p:nvPr/>
          </p:nvSpPr>
          <p:spPr bwMode="auto">
            <a:xfrm>
              <a:off x="672" y="2688"/>
              <a:ext cx="264" cy="141"/>
            </a:xfrm>
            <a:prstGeom prst="line">
              <a:avLst/>
            </a:prstGeom>
            <a:noFill/>
            <a:ln w="28575">
              <a:solidFill>
                <a:srgbClr val="FF330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52236" name="Text Box 380"/>
            <p:cNvSpPr txBox="1">
              <a:spLocks noChangeArrowheads="1"/>
            </p:cNvSpPr>
            <p:nvPr/>
          </p:nvSpPr>
          <p:spPr bwMode="auto">
            <a:xfrm>
              <a:off x="192" y="2448"/>
              <a:ext cx="482" cy="3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eaLnBrk="0" hangingPunct="0"/>
              <a:r>
                <a:rPr lang="en-AU" sz="1600" b="1">
                  <a:latin typeface="Times New Roman" pitchFamily="18" charset="0"/>
                </a:rPr>
                <a:t>Lewis</a:t>
              </a:r>
            </a:p>
            <a:p>
              <a:pPr eaLnBrk="0" hangingPunct="0"/>
              <a:r>
                <a:rPr lang="en-AU" sz="1600" b="1">
                  <a:latin typeface="Times New Roman" pitchFamily="18" charset="0"/>
                </a:rPr>
                <a:t>Ponds </a:t>
              </a:r>
            </a:p>
          </p:txBody>
        </p:sp>
      </p:grpSp>
      <p:sp>
        <p:nvSpPr>
          <p:cNvPr id="52234" name="TextBox 19"/>
          <p:cNvSpPr txBox="1">
            <a:spLocks noChangeArrowheads="1"/>
          </p:cNvSpPr>
          <p:nvPr/>
        </p:nvSpPr>
        <p:spPr bwMode="auto">
          <a:xfrm>
            <a:off x="7675328" y="6488112"/>
            <a:ext cx="1468672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1400" dirty="0"/>
              <a:t>David et al 200x</a:t>
            </a:r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388" y="128588"/>
            <a:ext cx="8856662" cy="6548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396406" y="6553200"/>
            <a:ext cx="1747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err="1"/>
              <a:t>M</a:t>
            </a:r>
            <a:r>
              <a:rPr lang="en-AU" sz="1400" dirty="0" err="1" smtClean="0"/>
              <a:t>oly</a:t>
            </a:r>
            <a:r>
              <a:rPr lang="en-AU" sz="1400" dirty="0" smtClean="0"/>
              <a:t> Mines website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3"/>
          <p:cNvPicPr>
            <a:picLocks noChangeAspect="1" noChangeArrowheads="1"/>
          </p:cNvPicPr>
          <p:nvPr/>
        </p:nvPicPr>
        <p:blipFill>
          <a:blip r:embed="rId2" cstate="print"/>
          <a:srcRect l="6024" t="3725"/>
          <a:stretch>
            <a:fillRect/>
          </a:stretch>
        </p:blipFill>
        <p:spPr bwMode="auto">
          <a:xfrm>
            <a:off x="1524000" y="19050"/>
            <a:ext cx="7620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cadi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57288" y="165100"/>
            <a:ext cx="6829425" cy="649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299" name="Text Box 3"/>
          <p:cNvSpPr txBox="1">
            <a:spLocks noChangeArrowheads="1"/>
          </p:cNvSpPr>
          <p:nvPr/>
        </p:nvSpPr>
        <p:spPr bwMode="auto">
          <a:xfrm>
            <a:off x="7123664" y="6550223"/>
            <a:ext cx="2096536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AU" sz="1400" dirty="0">
                <a:latin typeface="+mn-lt"/>
              </a:rPr>
              <a:t>NEWCREST EXPLORATION</a:t>
            </a: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1157288" y="165100"/>
            <a:ext cx="6829425" cy="649605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latin typeface="Calibri" pitchFamily="34" charset="0"/>
            </a:endParaRPr>
          </a:p>
        </p:txBody>
      </p:sp>
      <p:sp>
        <p:nvSpPr>
          <p:cNvPr id="55301" name="Line 5"/>
          <p:cNvSpPr>
            <a:spLocks noChangeShapeType="1"/>
          </p:cNvSpPr>
          <p:nvPr/>
        </p:nvSpPr>
        <p:spPr bwMode="auto">
          <a:xfrm>
            <a:off x="2247900" y="590550"/>
            <a:ext cx="5391150" cy="3486150"/>
          </a:xfrm>
          <a:prstGeom prst="line">
            <a:avLst/>
          </a:prstGeom>
          <a:noFill/>
          <a:ln w="57150">
            <a:solidFill>
              <a:srgbClr val="00FF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55302" name="Line 6"/>
          <p:cNvSpPr>
            <a:spLocks noChangeShapeType="1"/>
          </p:cNvSpPr>
          <p:nvPr/>
        </p:nvSpPr>
        <p:spPr bwMode="auto">
          <a:xfrm flipH="1">
            <a:off x="5981700" y="3352800"/>
            <a:ext cx="285750" cy="120015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AU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1" descr="Pages from cadia Harris Cadia Au-Cu Mineralization.jpg"/>
          <p:cNvPicPr>
            <a:picLocks noChangeAspect="1"/>
          </p:cNvPicPr>
          <p:nvPr/>
        </p:nvPicPr>
        <p:blipFill>
          <a:blip r:embed="rId2" cstate="print"/>
          <a:srcRect l="1926" t="13333" r="51666" b="28889"/>
          <a:stretch>
            <a:fillRect/>
          </a:stretch>
        </p:blipFill>
        <p:spPr bwMode="auto">
          <a:xfrm>
            <a:off x="0" y="-71438"/>
            <a:ext cx="7419975" cy="692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3" name="Picture 2" descr="Pages from cadia Harris Cadia Au-Cu Mineralization.jpg"/>
          <p:cNvPicPr>
            <a:picLocks noChangeAspect="1"/>
          </p:cNvPicPr>
          <p:nvPr/>
        </p:nvPicPr>
        <p:blipFill>
          <a:blip r:embed="rId3" cstate="print"/>
          <a:srcRect r="84167" b="86667"/>
          <a:stretch>
            <a:fillRect/>
          </a:stretch>
        </p:blipFill>
        <p:spPr bwMode="auto">
          <a:xfrm>
            <a:off x="7391400" y="914400"/>
            <a:ext cx="1447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Picture 3" descr="Pages from cadia Harris Cadia Au-Cu Mineralization.jpg"/>
          <p:cNvPicPr>
            <a:picLocks noChangeAspect="1"/>
          </p:cNvPicPr>
          <p:nvPr/>
        </p:nvPicPr>
        <p:blipFill>
          <a:blip r:embed="rId3" cstate="print"/>
          <a:srcRect l="80000" b="86667"/>
          <a:stretch>
            <a:fillRect/>
          </a:stretch>
        </p:blipFill>
        <p:spPr bwMode="auto">
          <a:xfrm>
            <a:off x="7315200" y="0"/>
            <a:ext cx="18288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325" name="TextBox 4"/>
          <p:cNvSpPr txBox="1">
            <a:spLocks noChangeArrowheads="1"/>
          </p:cNvSpPr>
          <p:nvPr/>
        </p:nvSpPr>
        <p:spPr bwMode="auto">
          <a:xfrm>
            <a:off x="6858000" y="6550223"/>
            <a:ext cx="2286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AU" sz="1400" dirty="0"/>
              <a:t>Harris et al  </a:t>
            </a:r>
            <a:r>
              <a:rPr lang="en-AU" sz="1400" dirty="0" smtClean="0"/>
              <a:t>2005  </a:t>
            </a:r>
            <a:r>
              <a:rPr lang="en-AU" sz="1400" dirty="0" err="1" smtClean="0"/>
              <a:t>SMEDG</a:t>
            </a:r>
            <a:endParaRPr lang="en-AU" sz="140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3"/>
          <p:cNvPicPr>
            <a:picLocks noChangeAspect="1" noChangeArrowheads="1"/>
          </p:cNvPicPr>
          <p:nvPr/>
        </p:nvPicPr>
        <p:blipFill>
          <a:blip r:embed="rId2" cstate="print"/>
          <a:srcRect l="47527"/>
          <a:stretch>
            <a:fillRect/>
          </a:stretch>
        </p:blipFill>
        <p:spPr bwMode="auto">
          <a:xfrm>
            <a:off x="0" y="0"/>
            <a:ext cx="6221413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7" name="Picture 4"/>
          <p:cNvPicPr>
            <a:picLocks noChangeAspect="1" noChangeArrowheads="1"/>
          </p:cNvPicPr>
          <p:nvPr/>
        </p:nvPicPr>
        <p:blipFill>
          <a:blip r:embed="rId2" cstate="print"/>
          <a:srcRect l="6836" t="42731" r="63483"/>
          <a:stretch>
            <a:fillRect/>
          </a:stretch>
        </p:blipFill>
        <p:spPr bwMode="auto">
          <a:xfrm>
            <a:off x="5638800" y="914400"/>
            <a:ext cx="3616325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696200" y="6553200"/>
            <a:ext cx="13901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err="1" smtClean="0"/>
              <a:t>Alkane</a:t>
            </a:r>
            <a:r>
              <a:rPr lang="en-AU" sz="1400" dirty="0" smtClean="0"/>
              <a:t> website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" descr="Pages from Glen et al. pp.215-241.jpg"/>
          <p:cNvPicPr>
            <a:picLocks noChangeAspect="1"/>
          </p:cNvPicPr>
          <p:nvPr/>
        </p:nvPicPr>
        <p:blipFill>
          <a:blip r:embed="rId2" cstate="print"/>
          <a:srcRect l="17339" t="25566" r="17339" b="7777"/>
          <a:stretch>
            <a:fillRect/>
          </a:stretch>
        </p:blipFill>
        <p:spPr bwMode="auto">
          <a:xfrm>
            <a:off x="0" y="0"/>
            <a:ext cx="52578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4" descr="seismic 99 l1 marsden thrust dick"/>
          <p:cNvPicPr>
            <a:picLocks noChangeAspect="1" noChangeArrowheads="1"/>
          </p:cNvPicPr>
          <p:nvPr/>
        </p:nvPicPr>
        <p:blipFill>
          <a:blip r:embed="rId3" cstate="print"/>
          <a:srcRect t="15538" r="9167" b="5579"/>
          <a:stretch>
            <a:fillRect/>
          </a:stretch>
        </p:blipFill>
        <p:spPr bwMode="auto">
          <a:xfrm>
            <a:off x="3733800" y="3622675"/>
            <a:ext cx="5470525" cy="3311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/>
          <p:nvPr/>
        </p:nvSpPr>
        <p:spPr>
          <a:xfrm>
            <a:off x="7086600" y="6442075"/>
            <a:ext cx="2057400" cy="457200"/>
          </a:xfrm>
          <a:prstGeom prst="rect">
            <a:avLst/>
          </a:prstGeom>
          <a:solidFill>
            <a:srgbClr val="6600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AU" sz="1400" dirty="0" smtClean="0">
                <a:solidFill>
                  <a:schemeClr val="tx1"/>
                </a:solidFill>
              </a:rPr>
              <a:t>Glen et al. 2002</a:t>
            </a:r>
            <a:endParaRPr lang="en-AU" sz="1400" dirty="0">
              <a:solidFill>
                <a:schemeClr val="tx1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05000" y="6629400"/>
            <a:ext cx="1828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Glen  et al. 2007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4" descr="Central_Tasmanides_TMI_overTil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87450" y="188913"/>
            <a:ext cx="7058025" cy="6272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3"/>
          <p:cNvSpPr txBox="1">
            <a:spLocks noChangeArrowheads="1"/>
          </p:cNvSpPr>
          <p:nvPr/>
        </p:nvSpPr>
        <p:spPr bwMode="auto">
          <a:xfrm>
            <a:off x="2657475" y="5943600"/>
            <a:ext cx="476091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AU" sz="2000" dirty="0"/>
              <a:t>Lachlan Transverse Zone –problematic?</a:t>
            </a:r>
          </a:p>
        </p:txBody>
      </p:sp>
      <p:grpSp>
        <p:nvGrpSpPr>
          <p:cNvPr id="60419" name="Group 5"/>
          <p:cNvGrpSpPr>
            <a:grpSpLocks/>
          </p:cNvGrpSpPr>
          <p:nvPr/>
        </p:nvGrpSpPr>
        <p:grpSpPr bwMode="auto">
          <a:xfrm>
            <a:off x="2514600" y="2325688"/>
            <a:ext cx="5848350" cy="2155825"/>
            <a:chOff x="1584" y="1465"/>
            <a:chExt cx="3684" cy="1358"/>
          </a:xfrm>
        </p:grpSpPr>
        <p:sp>
          <p:nvSpPr>
            <p:cNvPr id="60422" name="Text Box 6"/>
            <p:cNvSpPr txBox="1">
              <a:spLocks noChangeArrowheads="1"/>
            </p:cNvSpPr>
            <p:nvPr/>
          </p:nvSpPr>
          <p:spPr bwMode="auto">
            <a:xfrm>
              <a:off x="4800" y="2592"/>
              <a:ext cx="468" cy="231"/>
            </a:xfrm>
            <a:prstGeom prst="rect">
              <a:avLst/>
            </a:prstGeom>
            <a:noFill/>
            <a:ln w="9525">
              <a:solidFill>
                <a:srgbClr val="7030A0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AU"/>
                <a:t>“LTZ”</a:t>
              </a:r>
            </a:p>
          </p:txBody>
        </p:sp>
        <p:sp>
          <p:nvSpPr>
            <p:cNvPr id="60423" name="Line 7"/>
            <p:cNvSpPr>
              <a:spLocks noChangeShapeType="1"/>
            </p:cNvSpPr>
            <p:nvPr/>
          </p:nvSpPr>
          <p:spPr bwMode="auto">
            <a:xfrm flipH="1" flipV="1">
              <a:off x="4268" y="2646"/>
              <a:ext cx="352" cy="131"/>
            </a:xfrm>
            <a:prstGeom prst="line">
              <a:avLst/>
            </a:prstGeom>
            <a:noFill/>
            <a:ln w="101600">
              <a:solidFill>
                <a:srgbClr val="7030A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60424" name="Line 8"/>
            <p:cNvSpPr>
              <a:spLocks noChangeShapeType="1"/>
            </p:cNvSpPr>
            <p:nvPr/>
          </p:nvSpPr>
          <p:spPr bwMode="auto">
            <a:xfrm flipH="1" flipV="1">
              <a:off x="4356" y="2384"/>
              <a:ext cx="396" cy="131"/>
            </a:xfrm>
            <a:prstGeom prst="line">
              <a:avLst/>
            </a:prstGeom>
            <a:noFill/>
            <a:ln w="101600">
              <a:solidFill>
                <a:srgbClr val="7030A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60425" name="Line 9"/>
            <p:cNvSpPr>
              <a:spLocks noChangeShapeType="1"/>
            </p:cNvSpPr>
            <p:nvPr/>
          </p:nvSpPr>
          <p:spPr bwMode="auto">
            <a:xfrm>
              <a:off x="1672" y="1727"/>
              <a:ext cx="396" cy="132"/>
            </a:xfrm>
            <a:prstGeom prst="line">
              <a:avLst/>
            </a:prstGeom>
            <a:noFill/>
            <a:ln w="101600">
              <a:solidFill>
                <a:srgbClr val="7030A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AU"/>
            </a:p>
          </p:txBody>
        </p:sp>
        <p:sp>
          <p:nvSpPr>
            <p:cNvPr id="60426" name="Line 10"/>
            <p:cNvSpPr>
              <a:spLocks noChangeShapeType="1"/>
            </p:cNvSpPr>
            <p:nvPr/>
          </p:nvSpPr>
          <p:spPr bwMode="auto">
            <a:xfrm>
              <a:off x="1584" y="1465"/>
              <a:ext cx="484" cy="175"/>
            </a:xfrm>
            <a:prstGeom prst="line">
              <a:avLst/>
            </a:prstGeom>
            <a:noFill/>
            <a:ln w="101600">
              <a:solidFill>
                <a:srgbClr val="7030A0"/>
              </a:solidFill>
              <a:round/>
              <a:headEnd/>
              <a:tailEnd type="triangle" w="med" len="med"/>
            </a:ln>
          </p:spPr>
          <p:txBody>
            <a:bodyPr wrap="none" anchor="ctr"/>
            <a:lstStyle/>
            <a:p>
              <a:endParaRPr lang="en-AU"/>
            </a:p>
          </p:txBody>
        </p:sp>
      </p:grpSp>
      <p:sp>
        <p:nvSpPr>
          <p:cNvPr id="60420" name="Text Box 12"/>
          <p:cNvSpPr txBox="1">
            <a:spLocks noChangeArrowheads="1"/>
          </p:cNvSpPr>
          <p:nvPr/>
        </p:nvSpPr>
        <p:spPr bwMode="auto">
          <a:xfrm>
            <a:off x="258763" y="412750"/>
            <a:ext cx="2959100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AU" sz="2400"/>
              <a:t>Enhanced 1VD</a:t>
            </a:r>
          </a:p>
          <a:p>
            <a:pPr algn="ctr">
              <a:spcBef>
                <a:spcPct val="50000"/>
              </a:spcBef>
            </a:pPr>
            <a:r>
              <a:rPr lang="en-AU" sz="2400"/>
              <a:t>worms of Bouguer </a:t>
            </a:r>
          </a:p>
          <a:p>
            <a:pPr algn="ctr">
              <a:spcBef>
                <a:spcPct val="50000"/>
              </a:spcBef>
            </a:pPr>
            <a:r>
              <a:rPr lang="en-AU" sz="2400"/>
              <a:t>gravity, all levels</a:t>
            </a:r>
            <a:endParaRPr lang="en-AU"/>
          </a:p>
        </p:txBody>
      </p:sp>
      <p:pic>
        <p:nvPicPr>
          <p:cNvPr id="60421" name="Picture 13" descr="K:\5\agcrc\lfb\15AGC stuff\Interp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65500" y="347663"/>
            <a:ext cx="3387725" cy="540226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0" y="6550223"/>
            <a:ext cx="26258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err="1" smtClean="0"/>
              <a:t>B.Murphy</a:t>
            </a:r>
            <a:r>
              <a:rPr lang="en-AU" sz="1400" dirty="0" smtClean="0"/>
              <a:t>  </a:t>
            </a:r>
            <a:r>
              <a:rPr lang="en-AU" sz="1400" dirty="0" err="1" smtClean="0"/>
              <a:t>pmdCRC</a:t>
            </a:r>
            <a:r>
              <a:rPr lang="en-AU" sz="1400" dirty="0" smtClean="0"/>
              <a:t> report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1" descr="20332-2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5656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3" name="Picture 1" descr="Pages from 1997 glen &amp; becket huntercoalfield.jpg"/>
          <p:cNvPicPr>
            <a:picLocks noChangeAspect="1"/>
          </p:cNvPicPr>
          <p:nvPr/>
        </p:nvPicPr>
        <p:blipFill>
          <a:blip r:embed="rId3" cstate="print"/>
          <a:srcRect l="47002" t="36667" r="15521" b="33333"/>
          <a:stretch>
            <a:fillRect/>
          </a:stretch>
        </p:blipFill>
        <p:spPr bwMode="auto">
          <a:xfrm>
            <a:off x="4724400" y="0"/>
            <a:ext cx="4419600" cy="4773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391400" y="6553200"/>
            <a:ext cx="1981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Glen &amp; Beckett 1997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5" descr="File:SubZon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52525"/>
            <a:ext cx="9180513" cy="5705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1" name="TextBox 3"/>
          <p:cNvSpPr txBox="1">
            <a:spLocks noChangeArrowheads="1"/>
          </p:cNvSpPr>
          <p:nvPr/>
        </p:nvSpPr>
        <p:spPr bwMode="auto">
          <a:xfrm>
            <a:off x="8161337" y="6553200"/>
            <a:ext cx="1211263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dirty="0">
                <a:latin typeface="Calibri" pitchFamily="34" charset="0"/>
              </a:rPr>
              <a:t>Bob Stern</a:t>
            </a: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-76200" y="76200"/>
            <a:ext cx="9525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 sz="3600"/>
              <a:t>CONVERGENCE  FROM ~535 TILL 100 Ma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Box 1"/>
          <p:cNvSpPr txBox="1">
            <a:spLocks noChangeArrowheads="1"/>
          </p:cNvSpPr>
          <p:nvPr/>
        </p:nvSpPr>
        <p:spPr bwMode="auto">
          <a:xfrm>
            <a:off x="2971800" y="152400"/>
            <a:ext cx="242093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AU" sz="3600" b="1"/>
              <a:t>WRAP UP</a:t>
            </a:r>
            <a:r>
              <a:rPr lang="en-AU"/>
              <a:t> </a:t>
            </a:r>
          </a:p>
        </p:txBody>
      </p:sp>
      <p:sp>
        <p:nvSpPr>
          <p:cNvPr id="62467" name="TextBox 3"/>
          <p:cNvSpPr txBox="1">
            <a:spLocks noChangeArrowheads="1"/>
          </p:cNvSpPr>
          <p:nvPr/>
        </p:nvSpPr>
        <p:spPr bwMode="auto">
          <a:xfrm>
            <a:off x="228600" y="838200"/>
            <a:ext cx="8915400" cy="529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AU" dirty="0"/>
              <a:t> </a:t>
            </a:r>
            <a:r>
              <a:rPr lang="en-AU" sz="2000" dirty="0"/>
              <a:t>THE TASMANIDES  of eastern Australia preserve  400 million years of convergent margin history when ocean crust was subducted. </a:t>
            </a:r>
          </a:p>
          <a:p>
            <a:endParaRPr lang="en-AU" sz="2000" dirty="0"/>
          </a:p>
          <a:p>
            <a:pPr>
              <a:buFont typeface="Arial" charset="0"/>
              <a:buChar char="•"/>
            </a:pPr>
            <a:r>
              <a:rPr lang="en-AU" sz="2000" dirty="0"/>
              <a:t>  that means for 400 million years it was underlain by enriched upper mantle </a:t>
            </a:r>
          </a:p>
          <a:p>
            <a:r>
              <a:rPr lang="en-AU" sz="2000" dirty="0"/>
              <a:t>that was undergoing periodic replenishment.</a:t>
            </a:r>
          </a:p>
          <a:p>
            <a:endParaRPr lang="en-AU" sz="2000" dirty="0"/>
          </a:p>
          <a:p>
            <a:pPr>
              <a:buFont typeface="Arial" charset="0"/>
              <a:buChar char="•"/>
            </a:pPr>
            <a:r>
              <a:rPr lang="en-AU" sz="2000" dirty="0"/>
              <a:t>This upper mantle reservoir has been tapped by a series of supra-subduction zone elements such as arcs and </a:t>
            </a:r>
            <a:r>
              <a:rPr lang="en-AU" sz="2000" dirty="0" err="1"/>
              <a:t>backarcs</a:t>
            </a:r>
            <a:r>
              <a:rPr lang="en-AU" sz="2000" dirty="0"/>
              <a:t>.</a:t>
            </a:r>
          </a:p>
          <a:p>
            <a:endParaRPr lang="en-AU" sz="2000" dirty="0"/>
          </a:p>
          <a:p>
            <a:pPr>
              <a:buFont typeface="Arial" charset="0"/>
              <a:buChar char="•"/>
            </a:pPr>
            <a:r>
              <a:rPr lang="en-AU" sz="2000" dirty="0"/>
              <a:t>Mineral–rich fluids ultimately derived from this reservoir have used pathways set up by the crustal architecture to get to the surface  or near to the surface.</a:t>
            </a:r>
          </a:p>
          <a:p>
            <a:endParaRPr lang="en-AU" sz="2000" dirty="0"/>
          </a:p>
          <a:p>
            <a:pPr>
              <a:buFont typeface="Arial" charset="0"/>
              <a:buChar char="•"/>
            </a:pPr>
            <a:r>
              <a:rPr lang="en-AU" sz="2000" dirty="0"/>
              <a:t>Both along- and cross-orogen anisotropies can focus such fluids to</a:t>
            </a:r>
          </a:p>
          <a:p>
            <a:r>
              <a:rPr lang="en-AU" sz="2000" dirty="0"/>
              <a:t>form world class mineral deposits. The challenge is to find them when they may be invisible in geophysical datasets and not predicted by plate tectonic theory.</a:t>
            </a:r>
          </a:p>
          <a:p>
            <a:pPr>
              <a:buFont typeface="Arial" charset="0"/>
              <a:buChar char="•"/>
            </a:pPr>
            <a:endParaRPr lang="en-A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1" descr="fig 12 2012_03_02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133787" y="6553200"/>
            <a:ext cx="101021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sz="1400" dirty="0" smtClean="0"/>
              <a:t>Glen 2013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 descr="fig 12 2012_03_0277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486727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Oval 3"/>
          <p:cNvSpPr/>
          <p:nvPr/>
        </p:nvSpPr>
        <p:spPr>
          <a:xfrm rot="20230915">
            <a:off x="3348038" y="3657600"/>
            <a:ext cx="762000" cy="9906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AU"/>
          </a:p>
        </p:txBody>
      </p:sp>
      <p:sp>
        <p:nvSpPr>
          <p:cNvPr id="9220" name="TextBox 5"/>
          <p:cNvSpPr txBox="1">
            <a:spLocks noChangeArrowheads="1"/>
          </p:cNvSpPr>
          <p:nvPr/>
        </p:nvSpPr>
        <p:spPr bwMode="auto">
          <a:xfrm flipH="1">
            <a:off x="6172200" y="685800"/>
            <a:ext cx="2971800" cy="646113"/>
          </a:xfrm>
          <a:prstGeom prst="rect">
            <a:avLst/>
          </a:prstGeom>
          <a:solidFill>
            <a:srgbClr val="0066CC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solidFill>
                  <a:srgbClr val="92D050"/>
                </a:solidFill>
              </a:rPr>
              <a:t>SSZ1  - 540-530  Ma</a:t>
            </a:r>
          </a:p>
          <a:p>
            <a:r>
              <a:rPr lang="en-AU"/>
              <a:t> 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 rot="10800000" flipV="1">
            <a:off x="8133787" y="6553200"/>
            <a:ext cx="1010213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AU" sz="1400" dirty="0">
                <a:solidFill>
                  <a:prstClr val="black"/>
                </a:solidFill>
              </a:rPr>
              <a:t>Glen 2013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4" descr="C:\Users\Dicks PC\dick glen\my papers in prep\accretionary tasmanides\2012 ajes\POST REVIEW STUFF\SOME UPDATES 2013 old final figs october 2012 AJES Tasmanides\from tranist 15.2.13\2012_10_0341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2388"/>
            <a:ext cx="5316538" cy="6805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43" name="Rectangle 5"/>
          <p:cNvSpPr>
            <a:spLocks noChangeArrowheads="1"/>
          </p:cNvSpPr>
          <p:nvPr/>
        </p:nvSpPr>
        <p:spPr bwMode="auto">
          <a:xfrm>
            <a:off x="5715000" y="381000"/>
            <a:ext cx="3429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AU">
                <a:solidFill>
                  <a:srgbClr val="92D050"/>
                </a:solidFill>
              </a:rPr>
              <a:t>SSZ1  - 540-530  Ma</a:t>
            </a:r>
          </a:p>
          <a:p>
            <a:r>
              <a:rPr lang="en-AU"/>
              <a:t> 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de-DE" dirty="0" smtClean="0">
                <a:solidFill>
                  <a:schemeClr val="tx1"/>
                </a:solidFill>
              </a:rPr>
              <a:t>MINES &amp; WINES 2013- Dick Glen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8229600" y="6477000"/>
            <a:ext cx="1600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sz="1400" dirty="0" smtClean="0"/>
              <a:t>Glen 2013</a:t>
            </a:r>
            <a:endParaRPr lang="en-A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1401</TotalTime>
  <Words>1196</Words>
  <Application>Microsoft Office PowerPoint</Application>
  <PresentationFormat>On-screen Show (4:3)</PresentationFormat>
  <Paragraphs>298</Paragraphs>
  <Slides>60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60</vt:i4>
      </vt:variant>
    </vt:vector>
  </HeadingPairs>
  <TitlesOfParts>
    <vt:vector size="6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Dicks PC</dc:creator>
  <cp:lastModifiedBy>kim.stanton-cook</cp:lastModifiedBy>
  <cp:revision>23</cp:revision>
  <dcterms:created xsi:type="dcterms:W3CDTF">2006-08-16T00:00:00Z</dcterms:created>
  <dcterms:modified xsi:type="dcterms:W3CDTF">2013-10-24T02:29:41Z</dcterms:modified>
</cp:coreProperties>
</file>