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9" r:id="rId1"/>
  </p:sldMasterIdLst>
  <p:notesMasterIdLst>
    <p:notesMasterId r:id="rId38"/>
  </p:notesMasterIdLst>
  <p:handoutMasterIdLst>
    <p:handoutMasterId r:id="rId39"/>
  </p:handoutMasterIdLst>
  <p:sldIdLst>
    <p:sldId id="286" r:id="rId2"/>
    <p:sldId id="396" r:id="rId3"/>
    <p:sldId id="322" r:id="rId4"/>
    <p:sldId id="374" r:id="rId5"/>
    <p:sldId id="318" r:id="rId6"/>
    <p:sldId id="375" r:id="rId7"/>
    <p:sldId id="391" r:id="rId8"/>
    <p:sldId id="387" r:id="rId9"/>
    <p:sldId id="390" r:id="rId10"/>
    <p:sldId id="325" r:id="rId11"/>
    <p:sldId id="333" r:id="rId12"/>
    <p:sldId id="331" r:id="rId13"/>
    <p:sldId id="392" r:id="rId14"/>
    <p:sldId id="356" r:id="rId15"/>
    <p:sldId id="329" r:id="rId16"/>
    <p:sldId id="330" r:id="rId17"/>
    <p:sldId id="394" r:id="rId18"/>
    <p:sldId id="381" r:id="rId19"/>
    <p:sldId id="327" r:id="rId20"/>
    <p:sldId id="328" r:id="rId21"/>
    <p:sldId id="382" r:id="rId22"/>
    <p:sldId id="393" r:id="rId23"/>
    <p:sldId id="380" r:id="rId24"/>
    <p:sldId id="383" r:id="rId25"/>
    <p:sldId id="384" r:id="rId26"/>
    <p:sldId id="385" r:id="rId27"/>
    <p:sldId id="334" r:id="rId28"/>
    <p:sldId id="340" r:id="rId29"/>
    <p:sldId id="341" r:id="rId30"/>
    <p:sldId id="376" r:id="rId31"/>
    <p:sldId id="312" r:id="rId32"/>
    <p:sldId id="388" r:id="rId33"/>
    <p:sldId id="343" r:id="rId34"/>
    <p:sldId id="319" r:id="rId35"/>
    <p:sldId id="352" r:id="rId36"/>
    <p:sldId id="354" r:id="rId37"/>
  </p:sldIdLst>
  <p:sldSz cx="9144000" cy="6858000" type="screen4x3"/>
  <p:notesSz cx="6805613"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99"/>
    <a:srgbClr val="FF9900"/>
    <a:srgbClr val="FFCC00"/>
    <a:srgbClr val="990000"/>
    <a:srgbClr val="800000"/>
    <a:srgbClr val="CC00FF"/>
    <a:srgbClr val="FF66F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4086" autoAdjust="0"/>
    <p:restoredTop sz="92077" autoAdjust="0"/>
  </p:normalViewPr>
  <p:slideViewPr>
    <p:cSldViewPr>
      <p:cViewPr varScale="1">
        <p:scale>
          <a:sx n="74" d="100"/>
          <a:sy n="74" d="100"/>
        </p:scale>
        <p:origin x="-1032" y="-90"/>
      </p:cViewPr>
      <p:guideLst>
        <p:guide orient="horz" pos="2160"/>
        <p:guide pos="1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828"/>
    </p:cViewPr>
  </p:sorterViewPr>
  <p:notesViewPr>
    <p:cSldViewPr>
      <p:cViewPr varScale="1">
        <p:scale>
          <a:sx n="49" d="100"/>
          <a:sy n="49" d="100"/>
        </p:scale>
        <p:origin x="-2952" y="-108"/>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15" cy="49730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4358" y="0"/>
            <a:ext cx="2949715" cy="497307"/>
          </a:xfrm>
          <a:prstGeom prst="rect">
            <a:avLst/>
          </a:prstGeom>
        </p:spPr>
        <p:txBody>
          <a:bodyPr vert="horz" lIns="91440" tIns="45720" rIns="91440" bIns="45720" rtlCol="0"/>
          <a:lstStyle>
            <a:lvl1pPr algn="r">
              <a:defRPr sz="1200"/>
            </a:lvl1pPr>
          </a:lstStyle>
          <a:p>
            <a:fld id="{26D458FC-79F7-4FA1-B2B8-7BFE9FD70D1D}" type="datetimeFigureOut">
              <a:rPr lang="en-US" smtClean="0"/>
              <a:pPr/>
              <a:t>10/21/2013</a:t>
            </a:fld>
            <a:endParaRPr lang="en-AU" dirty="0"/>
          </a:p>
        </p:txBody>
      </p:sp>
      <p:sp>
        <p:nvSpPr>
          <p:cNvPr id="4" name="Footer Placeholder 3"/>
          <p:cNvSpPr>
            <a:spLocks noGrp="1"/>
          </p:cNvSpPr>
          <p:nvPr>
            <p:ph type="ftr" sz="quarter" idx="2"/>
          </p:nvPr>
        </p:nvSpPr>
        <p:spPr>
          <a:xfrm>
            <a:off x="1" y="9440334"/>
            <a:ext cx="2949715" cy="49730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4358" y="9440334"/>
            <a:ext cx="2949715" cy="497307"/>
          </a:xfrm>
          <a:prstGeom prst="rect">
            <a:avLst/>
          </a:prstGeom>
        </p:spPr>
        <p:txBody>
          <a:bodyPr vert="horz" lIns="91440" tIns="45720" rIns="91440" bIns="45720" rtlCol="0" anchor="b"/>
          <a:lstStyle>
            <a:lvl1pPr algn="r">
              <a:defRPr sz="1200"/>
            </a:lvl1pPr>
          </a:lstStyle>
          <a:p>
            <a:fld id="{FA9FEE74-68F4-4AC1-8445-532917493852}" type="slidenum">
              <a:rPr lang="en-AU" smtClean="0"/>
              <a:pPr/>
              <a:t>‹#›</a:t>
            </a:fld>
            <a:endParaRPr lang="en-AU" dirty="0"/>
          </a:p>
        </p:txBody>
      </p:sp>
    </p:spTree>
    <p:extLst>
      <p:ext uri="{BB962C8B-B14F-4D97-AF65-F5344CB8AC3E}">
        <p14:creationId xmlns:p14="http://schemas.microsoft.com/office/powerpoint/2010/main" val="672967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2949715" cy="497307"/>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defTabSz="912813">
              <a:defRPr sz="1200">
                <a:latin typeface="Calibri" pitchFamily="34" charset="0"/>
              </a:defRPr>
            </a:lvl1pPr>
          </a:lstStyle>
          <a:p>
            <a:pPr>
              <a:defRPr/>
            </a:pPr>
            <a:endParaRPr lang="en-US" dirty="0"/>
          </a:p>
        </p:txBody>
      </p:sp>
      <p:sp>
        <p:nvSpPr>
          <p:cNvPr id="3" name="Date Placeholder 2"/>
          <p:cNvSpPr>
            <a:spLocks noGrp="1"/>
          </p:cNvSpPr>
          <p:nvPr>
            <p:ph type="dt" idx="1"/>
          </p:nvPr>
        </p:nvSpPr>
        <p:spPr bwMode="auto">
          <a:xfrm>
            <a:off x="3854358" y="0"/>
            <a:ext cx="2949715" cy="497307"/>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algn="r" defTabSz="912813">
              <a:defRPr sz="1200">
                <a:latin typeface="Calibri" pitchFamily="34" charset="0"/>
              </a:defRPr>
            </a:lvl1pPr>
          </a:lstStyle>
          <a:p>
            <a:pPr>
              <a:defRPr/>
            </a:pPr>
            <a:fld id="{2754AA9E-C223-4DA1-9001-2EE369F2E9FA}" type="datetimeFigureOut">
              <a:rPr lang="en-US"/>
              <a:pPr>
                <a:defRPr/>
              </a:pPr>
              <a:t>10/21/2013</a:t>
            </a:fld>
            <a:endParaRPr lang="en-US" dirty="0"/>
          </a:p>
        </p:txBody>
      </p:sp>
      <p:sp>
        <p:nvSpPr>
          <p:cNvPr id="4" name="Slide Image Placeholder 3"/>
          <p:cNvSpPr>
            <a:spLocks noGrp="1" noRot="1" noChangeAspect="1"/>
          </p:cNvSpPr>
          <p:nvPr>
            <p:ph type="sldImg" idx="2"/>
          </p:nvPr>
        </p:nvSpPr>
        <p:spPr>
          <a:xfrm>
            <a:off x="919163" y="744538"/>
            <a:ext cx="4967287" cy="3727450"/>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bwMode="auto">
          <a:xfrm>
            <a:off x="679637" y="4720168"/>
            <a:ext cx="5446340" cy="4474060"/>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1" y="9440334"/>
            <a:ext cx="2949715" cy="49730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defTabSz="912813">
              <a:defRPr sz="1200">
                <a:latin typeface="Calibri"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3854358" y="9440334"/>
            <a:ext cx="2949715" cy="49730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algn="r" defTabSz="912813">
              <a:defRPr sz="1200">
                <a:latin typeface="Calibri" pitchFamily="34" charset="0"/>
              </a:defRPr>
            </a:lvl1pPr>
          </a:lstStyle>
          <a:p>
            <a:pPr>
              <a:defRPr/>
            </a:pPr>
            <a:fld id="{BC8FADFD-A65C-4973-8E09-4AB8D295AB23}" type="slidenum">
              <a:rPr lang="en-US"/>
              <a:pPr>
                <a:defRPr/>
              </a:pPr>
              <a:t>‹#›</a:t>
            </a:fld>
            <a:endParaRPr lang="en-US" dirty="0"/>
          </a:p>
        </p:txBody>
      </p:sp>
    </p:spTree>
    <p:extLst>
      <p:ext uri="{BB962C8B-B14F-4D97-AF65-F5344CB8AC3E}">
        <p14:creationId xmlns:p14="http://schemas.microsoft.com/office/powerpoint/2010/main" val="1020836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698AE7D-749D-424D-82F9-43FA51A2F893}" type="slidenum">
              <a:rPr lang="en-US" smtClean="0"/>
              <a:pPr/>
              <a:t>3</a:t>
            </a:fld>
            <a:endParaRPr lang="en-US" dirty="0"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D4AFDCE-AE83-4A7C-BF66-261F0B7181FE}" type="slidenum">
              <a:rPr lang="en-US" smtClean="0"/>
              <a:pPr/>
              <a:t>19</a:t>
            </a:fld>
            <a:endParaRPr lang="en-US" dirty="0"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EAADD1F-A55A-4505-9A54-3AB6811A73B3}" type="slidenum">
              <a:rPr lang="en-US" smtClean="0"/>
              <a:pPr/>
              <a:t>22</a:t>
            </a:fld>
            <a:endParaRPr lang="en-US" dirty="0"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2012 slide</a:t>
            </a:r>
            <a:endParaRPr lang="en-AU" dirty="0"/>
          </a:p>
        </p:txBody>
      </p:sp>
      <p:sp>
        <p:nvSpPr>
          <p:cNvPr id="4" name="Slide Number Placeholder 3"/>
          <p:cNvSpPr>
            <a:spLocks noGrp="1"/>
          </p:cNvSpPr>
          <p:nvPr>
            <p:ph type="sldNum" sz="quarter" idx="10"/>
          </p:nvPr>
        </p:nvSpPr>
        <p:spPr/>
        <p:txBody>
          <a:bodyPr/>
          <a:lstStyle/>
          <a:p>
            <a:pPr>
              <a:defRPr/>
            </a:pPr>
            <a:fld id="{BC8FADFD-A65C-4973-8E09-4AB8D295AB23}" type="slidenum">
              <a:rPr lang="en-US" smtClean="0"/>
              <a:pPr>
                <a:defRPr/>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0C2F102-A2FF-4495-B48A-292E2ADD9705}" type="slidenum">
              <a:rPr lang="en-US" smtClean="0"/>
              <a:pPr/>
              <a:t>27</a:t>
            </a:fld>
            <a:endParaRPr lang="en-US" dirty="0"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B91233F-4FF9-4B42-A730-C487063F881D}" type="slidenum">
              <a:rPr lang="en-US" smtClean="0"/>
              <a:pPr/>
              <a:t>28</a:t>
            </a:fld>
            <a:endParaRPr lang="en-US" dirty="0"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A79535F-AB96-425B-80A4-D75B9E50827D}" type="slidenum">
              <a:rPr lang="en-US" smtClean="0"/>
              <a:pPr/>
              <a:t>29</a:t>
            </a:fld>
            <a:endParaRPr lang="en-US" dirty="0" smtClean="0"/>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a:noFill/>
          <a:ln/>
        </p:spPr>
        <p:txBody>
          <a:bodyPr/>
          <a:lstStyle/>
          <a:p>
            <a:r>
              <a:rPr lang="en-US" dirty="0" smtClean="0"/>
              <a:t>Dec 2010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a:noFill/>
          <a:ln/>
        </p:spPr>
        <p:txBody>
          <a:bodyPr/>
          <a:lstStyle/>
          <a:p>
            <a:endParaRPr lang="en-US" dirty="0" smtClean="0"/>
          </a:p>
        </p:txBody>
      </p:sp>
      <p:sp>
        <p:nvSpPr>
          <p:cNvPr id="83972" name="Slide Number Placeholder 3"/>
          <p:cNvSpPr>
            <a:spLocks noGrp="1"/>
          </p:cNvSpPr>
          <p:nvPr>
            <p:ph type="sldNum" sz="quarter" idx="5"/>
          </p:nvPr>
        </p:nvSpPr>
        <p:spPr>
          <a:noFill/>
        </p:spPr>
        <p:txBody>
          <a:bodyPr/>
          <a:lstStyle/>
          <a:p>
            <a:fld id="{401AB9DC-AB9C-473D-9974-0ACBE0B5FE97}" type="slidenum">
              <a:rPr lang="en-US" smtClean="0"/>
              <a:pPr/>
              <a:t>31</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a:noFill/>
          <a:ln/>
        </p:spPr>
        <p:txBody>
          <a:bodyPr/>
          <a:lstStyle/>
          <a:p>
            <a:endParaRPr lang="en-US" dirty="0" smtClean="0"/>
          </a:p>
        </p:txBody>
      </p:sp>
      <p:sp>
        <p:nvSpPr>
          <p:cNvPr id="84996" name="Slide Number Placeholder 3"/>
          <p:cNvSpPr>
            <a:spLocks noGrp="1"/>
          </p:cNvSpPr>
          <p:nvPr>
            <p:ph type="sldNum" sz="quarter" idx="5"/>
          </p:nvPr>
        </p:nvSpPr>
        <p:spPr>
          <a:noFill/>
        </p:spPr>
        <p:txBody>
          <a:bodyPr/>
          <a:lstStyle/>
          <a:p>
            <a:fld id="{24AF600E-7DE9-433F-9FCC-FBA43E5845AC}" type="slidenum">
              <a:rPr lang="en-US" smtClean="0"/>
              <a:pPr/>
              <a:t>32</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53BB980-9872-4879-8D3C-7EB0E5DAB717}" type="slidenum">
              <a:rPr lang="en-US" smtClean="0"/>
              <a:pPr/>
              <a:t>33</a:t>
            </a:fld>
            <a:endParaRPr lang="en-US" dirty="0"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C2C7743-90C7-4A7B-BD0A-922209C2271C}" type="slidenum">
              <a:rPr lang="en-US" smtClean="0"/>
              <a:pPr/>
              <a:t>35</a:t>
            </a:fld>
            <a:endParaRPr lang="en-US" dirty="0"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Tenement boundary</a:t>
            </a:r>
          </a:p>
        </p:txBody>
      </p:sp>
      <p:sp>
        <p:nvSpPr>
          <p:cNvPr id="4" name="Slide Number Placeholder 3"/>
          <p:cNvSpPr>
            <a:spLocks noGrp="1"/>
          </p:cNvSpPr>
          <p:nvPr>
            <p:ph type="sldNum" sz="quarter" idx="10"/>
          </p:nvPr>
        </p:nvSpPr>
        <p:spPr/>
        <p:txBody>
          <a:bodyPr/>
          <a:lstStyle/>
          <a:p>
            <a:fld id="{492902B0-2E68-4C3A-907A-81EA0DFAC74C}"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2D023AD-1F62-4D6D-8185-C184AF481F76}" type="slidenum">
              <a:rPr lang="en-US" smtClean="0"/>
              <a:pPr/>
              <a:t>5</a:t>
            </a:fld>
            <a:endParaRPr lang="en-US" dirty="0"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853BEF6E-69EF-4AA9-955B-8CD768BDB2F3}" type="slidenum">
              <a:rPr lang="en-US" smtClean="0"/>
              <a:pPr/>
              <a:t>8</a:t>
            </a:fld>
            <a:endParaRPr lang="en-US" dirty="0"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401217E-2484-43C6-AFE8-1E8FAEDF9AA2}" type="slidenum">
              <a:rPr lang="en-US" smtClean="0"/>
              <a:pPr/>
              <a:t>9</a:t>
            </a:fld>
            <a:endParaRPr lang="en-US" dirty="0"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a:noFill/>
          <a:ln/>
        </p:spPr>
        <p:txBody>
          <a:bodyPr/>
          <a:lstStyle/>
          <a:p>
            <a:r>
              <a:rPr lang="en-US" sz="2400" b="1" dirty="0" smtClean="0">
                <a:solidFill>
                  <a:srgbClr val="FF0000"/>
                </a:solidFill>
              </a:rPr>
              <a:t>Plan Needs Changing lg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7E4AF0-577C-408F-8CBC-28A11FA00E7C}" type="slidenum">
              <a:rPr lang="en-AU" smtClean="0"/>
              <a:pPr/>
              <a:t>10</a:t>
            </a:fld>
            <a:endParaRPr lang="en-AU" dirty="0"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a:noFill/>
          <a:ln/>
        </p:spPr>
        <p:txBody>
          <a:bodyPr/>
          <a:lstStyle/>
          <a:p>
            <a:endParaRPr lang="en-US" sz="1600"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2B0E4C0-107F-42E8-9E79-644E35090CC9}" type="slidenum">
              <a:rPr lang="en-AU" smtClean="0"/>
              <a:pPr/>
              <a:t>11</a:t>
            </a:fld>
            <a:endParaRPr lang="en-AU" dirty="0"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a:noFill/>
          <a:ln/>
        </p:spPr>
        <p:txBody>
          <a:bodyPr/>
          <a:lstStyle/>
          <a:p>
            <a:pPr>
              <a:buFontTx/>
              <a:buChar char="•"/>
            </a:pPr>
            <a:endParaRPr lang="en-US" sz="1600" b="1" dirty="0" smtClean="0"/>
          </a:p>
          <a:p>
            <a:pPr>
              <a:buFontTx/>
              <a:buChar char="•"/>
            </a:pPr>
            <a:endParaRPr lang="en-US" sz="1600" dirty="0" smtClean="0"/>
          </a:p>
          <a:p>
            <a:pPr>
              <a:buFontTx/>
              <a:buChar char="•"/>
            </a:pPr>
            <a:endParaRPr lang="en-AU" sz="16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870E9D9-FCB7-4970-BF34-F36703118C1E}" type="slidenum">
              <a:rPr lang="en-US" smtClean="0"/>
              <a:pPr/>
              <a:t>12</a:t>
            </a:fld>
            <a:endParaRPr lang="en-US" dirty="0"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3D4E018-B90E-4CB5-92B4-B8D34F0D10E6}" type="slidenum">
              <a:rPr lang="en-US" smtClean="0"/>
              <a:pPr/>
              <a:t>17</a:t>
            </a:fld>
            <a:endParaRPr lang="en-US" dirty="0"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D6350E13-90BB-41F7-844D-99E6992C3DDB}" type="datetime1">
              <a:rPr lang="en-US" smtClean="0"/>
              <a:pPr>
                <a:defRPr/>
              </a:pPr>
              <a:t>10/21/2013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6986016" y="6592824"/>
            <a:ext cx="2133600" cy="365125"/>
          </a:xfrm>
          <a:prstGeom prst="rect">
            <a:avLst/>
          </a:prstGeom>
        </p:spPr>
        <p:txBody>
          <a:bodyPr/>
          <a:lstStyle/>
          <a:p>
            <a:pPr>
              <a:defRPr/>
            </a:pPr>
            <a:fld id="{1937053A-DC8C-47E1-B529-FF88E9D82217}" type="slidenum">
              <a:rPr lang="en-US" smtClean="0"/>
              <a:pPr>
                <a:defRPr/>
              </a:pPr>
              <a:t>‹#›</a:t>
            </a:fld>
            <a:endParaRPr lang="en-US" dirty="0"/>
          </a:p>
        </p:txBody>
      </p:sp>
      <p:sp>
        <p:nvSpPr>
          <p:cNvPr id="7" name="Rectangle 6"/>
          <p:cNvSpPr/>
          <p:nvPr userDrawn="1"/>
        </p:nvSpPr>
        <p:spPr>
          <a:xfrm>
            <a:off x="0" y="0"/>
            <a:ext cx="9144000" cy="1316038"/>
          </a:xfrm>
          <a:prstGeom prst="rect">
            <a:avLst/>
          </a:prstGeom>
          <a:gradFill flip="none" rotWithShape="1">
            <a:gsLst>
              <a:gs pos="0">
                <a:srgbClr val="FFFCFB"/>
              </a:gs>
              <a:gs pos="0">
                <a:schemeClr val="bg1"/>
              </a:gs>
              <a:gs pos="50000">
                <a:srgbClr val="F3C829">
                  <a:alpha val="65000"/>
                </a:srgbClr>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pic>
        <p:nvPicPr>
          <p:cNvPr id="8" name="Picture 8" hidden="1"/>
          <p:cNvPicPr>
            <a:picLocks noChangeAspect="1" noChangeArrowheads="1"/>
          </p:cNvPicPr>
          <p:nvPr/>
        </p:nvPicPr>
        <p:blipFill>
          <a:blip r:embed="rId2" cstate="email">
            <a:duotone>
              <a:prstClr val="black"/>
              <a:srgbClr val="C6A00C">
                <a:tint val="45000"/>
                <a:satMod val="400000"/>
              </a:srgbClr>
            </a:duotone>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FAADFB3E-9750-4F7B-A85D-48BA95B4D70E}" type="slidenum">
              <a:rPr lang="en-CA" smtClean="0"/>
              <a:pPr>
                <a:defRPr/>
              </a:pPr>
              <a:t>‹#›</a:t>
            </a:fld>
            <a:endParaRPr lang="en-CA"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8" hidden="1"/>
          <p:cNvPicPr>
            <a:picLocks noChangeAspect="1" noChangeArrowheads="1"/>
          </p:cNvPicPr>
          <p:nvPr/>
        </p:nvPicPr>
        <p:blipFill>
          <a:blip r:embed="rId2" cstate="email">
            <a:duotone>
              <a:prstClr val="black"/>
              <a:srgbClr val="C6A00C">
                <a:tint val="45000"/>
                <a:satMod val="400000"/>
              </a:srgbClr>
            </a:duotone>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247322C-0EF8-44BD-9AB6-C0059DF171C2}" type="datetime1">
              <a:rPr lang="en-US" smtClean="0"/>
              <a:pPr>
                <a:defRPr/>
              </a:pPr>
              <a:t>10/21/2013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FEF46D7E-A82E-4716-AB82-3E5E836270ED}" type="slidenum">
              <a:rPr lang="en-US" smtClean="0"/>
              <a:pPr>
                <a:defRPr/>
              </a:pPr>
              <a:t>‹#›</a:t>
            </a:fld>
            <a:endParaRPr 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email">
            <a:duotone>
              <a:schemeClr val="accent6">
                <a:shade val="45000"/>
                <a:satMod val="135000"/>
              </a:schemeClr>
              <a:prstClr val="white"/>
            </a:duotone>
            <a:lum bright="30000"/>
            <a:extLst/>
          </a:blip>
          <a:srcRect/>
          <a:stretch>
            <a:fillRect/>
          </a:stretch>
        </p:blipFill>
        <p:spPr bwMode="auto">
          <a:xfrm>
            <a:off x="0" y="0"/>
            <a:ext cx="9144000" cy="914400"/>
          </a:xfrm>
          <a:prstGeom prst="rect">
            <a:avLst/>
          </a:prstGeom>
          <a:noFill/>
          <a:ln w="9525">
            <a:noFill/>
            <a:miter lim="800000"/>
            <a:headEnd/>
            <a:tailEnd/>
          </a:ln>
        </p:spPr>
      </p:pic>
      <p:sp>
        <p:nvSpPr>
          <p:cNvPr id="5" name="Rectangle 4"/>
          <p:cNvSpPr/>
          <p:nvPr userDrawn="1"/>
        </p:nvSpPr>
        <p:spPr>
          <a:xfrm>
            <a:off x="0" y="0"/>
            <a:ext cx="9144000" cy="914400"/>
          </a:xfrm>
          <a:prstGeom prst="rect">
            <a:avLst/>
          </a:prstGeom>
          <a:gradFill flip="none" rotWithShape="1">
            <a:gsLst>
              <a:gs pos="0">
                <a:srgbClr val="FFFCFB"/>
              </a:gs>
              <a:gs pos="0">
                <a:schemeClr val="bg1"/>
              </a:gs>
              <a:gs pos="50000">
                <a:srgbClr val="F3C829">
                  <a:alpha val="65000"/>
                </a:srgbClr>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5"/>
          <p:cNvCxnSpPr/>
          <p:nvPr userDrawn="1"/>
        </p:nvCxnSpPr>
        <p:spPr>
          <a:xfrm>
            <a:off x="0" y="914400"/>
            <a:ext cx="914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pic>
        <p:nvPicPr>
          <p:cNvPr id="7" name="Picture 6" descr="Crocodile Gold Corp Logo_png.png"/>
          <p:cNvPicPr>
            <a:picLocks noChangeAspect="1"/>
          </p:cNvPicPr>
          <p:nvPr userDrawn="1"/>
        </p:nvPicPr>
        <p:blipFill>
          <a:blip r:embed="rId3" cstate="print"/>
          <a:srcRect/>
          <a:stretch>
            <a:fillRect/>
          </a:stretch>
        </p:blipFill>
        <p:spPr bwMode="auto">
          <a:xfrm>
            <a:off x="6862763" y="152400"/>
            <a:ext cx="1900237" cy="612775"/>
          </a:xfrm>
          <a:prstGeom prst="rect">
            <a:avLst/>
          </a:prstGeom>
          <a:noFill/>
          <a:ln w="9525">
            <a:noFill/>
            <a:miter lim="800000"/>
            <a:headEnd/>
            <a:tailEnd/>
          </a:ln>
          <a:effectLst>
            <a:outerShdw blurRad="12700" dist="12700" dir="13500000" algn="br" rotWithShape="0">
              <a:prstClr val="black">
                <a:alpha val="40000"/>
              </a:prstClr>
            </a:outerShdw>
          </a:effectLst>
        </p:spPr>
      </p:pic>
      <p:sp>
        <p:nvSpPr>
          <p:cNvPr id="3" name="Content Placeholder 2"/>
          <p:cNvSpPr>
            <a:spLocks noGrp="1"/>
          </p:cNvSpPr>
          <p:nvPr>
            <p:ph idx="1"/>
          </p:nvPr>
        </p:nvSpPr>
        <p:spPr>
          <a:xfrm>
            <a:off x="457200" y="1447799"/>
            <a:ext cx="8583574" cy="4964667"/>
          </a:xfrm>
        </p:spPr>
        <p:txBody>
          <a:bodyPr lIns="0" tIns="0" rIns="0" bIns="0">
            <a:noAutofit/>
          </a:bodyPr>
          <a:lstStyle>
            <a:lvl1pPr marL="0" indent="0">
              <a:lnSpc>
                <a:spcPts val="2400"/>
              </a:lnSpc>
              <a:spcBef>
                <a:spcPts val="600"/>
              </a:spcBef>
              <a:buNone/>
              <a:defRPr sz="1800">
                <a:solidFill>
                  <a:schemeClr val="tx2"/>
                </a:solidFill>
                <a:latin typeface="Arial"/>
                <a:cs typeface="Arial"/>
              </a:defRPr>
            </a:lvl1pPr>
            <a:lvl2pPr marL="228600" indent="-228600">
              <a:lnSpc>
                <a:spcPts val="2400"/>
              </a:lnSpc>
              <a:spcBef>
                <a:spcPts val="600"/>
              </a:spcBef>
              <a:buClr>
                <a:schemeClr val="accent1"/>
              </a:buClr>
              <a:buFont typeface="Arial"/>
              <a:buChar char="•"/>
              <a:defRPr sz="1800">
                <a:solidFill>
                  <a:schemeClr val="tx2"/>
                </a:solidFill>
                <a:latin typeface="Arial"/>
                <a:cs typeface="Arial"/>
              </a:defRPr>
            </a:lvl2pPr>
            <a:lvl3pPr marL="458788" indent="-230188">
              <a:lnSpc>
                <a:spcPts val="2400"/>
              </a:lnSpc>
              <a:spcBef>
                <a:spcPts val="600"/>
              </a:spcBef>
              <a:buClr>
                <a:schemeClr val="accent1"/>
              </a:buClr>
              <a:buFont typeface="Arial"/>
              <a:buChar char="•"/>
              <a:defRPr sz="1800">
                <a:solidFill>
                  <a:schemeClr val="tx2"/>
                </a:solidFill>
                <a:latin typeface="Arial"/>
                <a:cs typeface="Arial"/>
              </a:defRPr>
            </a:lvl3pPr>
            <a:lvl4pPr marL="1600200" indent="-228600">
              <a:buClr>
                <a:schemeClr val="accent1"/>
              </a:buClr>
              <a:buFont typeface="Wingdings" charset="2"/>
              <a:buChar char="§"/>
              <a:defRPr sz="2000">
                <a:solidFill>
                  <a:schemeClr val="tx2"/>
                </a:solidFill>
                <a:latin typeface="Arial"/>
                <a:cs typeface="Arial"/>
              </a:defRPr>
            </a:lvl4pPr>
            <a:lvl5pPr marL="2057400" indent="-228600">
              <a:buClr>
                <a:schemeClr val="accent1"/>
              </a:buClr>
              <a:buFont typeface="Wingdings" charset="2"/>
              <a:buChar char="§"/>
              <a:defRPr sz="2000">
                <a:solidFill>
                  <a:schemeClr val="tx2"/>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0"/>
          </p:nvPr>
        </p:nvSpPr>
        <p:spPr>
          <a:xfrm>
            <a:off x="6908800" y="6591300"/>
            <a:ext cx="2133600" cy="203200"/>
          </a:xfrm>
        </p:spPr>
        <p:txBody>
          <a:bodyPr lIns="0" tIns="0" rIns="0" bIns="0"/>
          <a:lstStyle>
            <a:lvl1pPr algn="r" fontAlgn="auto">
              <a:spcBef>
                <a:spcPts val="0"/>
              </a:spcBef>
              <a:spcAft>
                <a:spcPts val="0"/>
              </a:spcAft>
              <a:defRPr sz="1200">
                <a:latin typeface="Arial"/>
                <a:cs typeface="Arial"/>
              </a:defRPr>
            </a:lvl1pPr>
          </a:lstStyle>
          <a:p>
            <a:pPr>
              <a:defRPr/>
            </a:pPr>
            <a:fld id="{0301E87E-2CE3-4AFF-9B60-1B99984AE67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5" descr="gold for title page.jpg"/>
          <p:cNvPicPr>
            <a:picLocks noChangeAspect="1"/>
          </p:cNvPicPr>
          <p:nvPr/>
        </p:nvPicPr>
        <p:blipFill>
          <a:blip r:embed="rId2" cstate="print"/>
          <a:srcRect/>
          <a:stretch>
            <a:fillRect/>
          </a:stretch>
        </p:blipFill>
        <p:spPr bwMode="auto">
          <a:xfrm>
            <a:off x="228600" y="228600"/>
            <a:ext cx="8686800" cy="6400800"/>
          </a:xfrm>
          <a:prstGeom prst="rect">
            <a:avLst/>
          </a:prstGeom>
          <a:noFill/>
          <a:ln w="9525">
            <a:noFill/>
            <a:miter lim="800000"/>
            <a:headEnd/>
            <a:tailEnd/>
          </a:ln>
        </p:spPr>
      </p:pic>
      <p:sp>
        <p:nvSpPr>
          <p:cNvPr id="5" name="Diamond 4"/>
          <p:cNvSpPr/>
          <p:nvPr/>
        </p:nvSpPr>
        <p:spPr>
          <a:xfrm>
            <a:off x="8316913" y="3276600"/>
            <a:ext cx="1228725" cy="122872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descr="AuRicoGold-White_Gold.png"/>
          <p:cNvPicPr>
            <a:picLocks noChangeAspect="1"/>
          </p:cNvPicPr>
          <p:nvPr/>
        </p:nvPicPr>
        <p:blipFill>
          <a:blip r:embed="rId3" cstate="print"/>
          <a:srcRect/>
          <a:stretch>
            <a:fillRect/>
          </a:stretch>
        </p:blipFill>
        <p:spPr bwMode="auto">
          <a:xfrm>
            <a:off x="693738" y="714375"/>
            <a:ext cx="2773362" cy="522288"/>
          </a:xfrm>
          <a:prstGeom prst="rect">
            <a:avLst/>
          </a:prstGeom>
          <a:noFill/>
          <a:ln w="9525">
            <a:noFill/>
            <a:miter lim="800000"/>
            <a:headEnd/>
            <a:tailEnd/>
          </a:ln>
        </p:spPr>
      </p:pic>
      <p:pic>
        <p:nvPicPr>
          <p:cNvPr id="7" name="Picture 8" descr="gold for title page.jpg"/>
          <p:cNvPicPr>
            <a:picLocks noChangeAspect="1"/>
          </p:cNvPicPr>
          <p:nvPr/>
        </p:nvPicPr>
        <p:blipFill>
          <a:blip r:embed="rId2" cstate="print"/>
          <a:srcRect/>
          <a:stretch>
            <a:fillRect/>
          </a:stretch>
        </p:blipFill>
        <p:spPr bwMode="auto">
          <a:xfrm>
            <a:off x="228600" y="228600"/>
            <a:ext cx="8686800" cy="6400800"/>
          </a:xfrm>
          <a:prstGeom prst="rect">
            <a:avLst/>
          </a:prstGeom>
          <a:noFill/>
          <a:ln w="9525">
            <a:noFill/>
            <a:miter lim="800000"/>
            <a:headEnd/>
            <a:tailEnd/>
          </a:ln>
        </p:spPr>
      </p:pic>
      <p:sp>
        <p:nvSpPr>
          <p:cNvPr id="8" name="Diamond 7"/>
          <p:cNvSpPr/>
          <p:nvPr/>
        </p:nvSpPr>
        <p:spPr>
          <a:xfrm>
            <a:off x="8316913" y="3276600"/>
            <a:ext cx="1228725" cy="1228725"/>
          </a:xfrm>
          <a:prstGeom prst="diamond">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10" descr="AuRicoGold-White_Gold.png"/>
          <p:cNvPicPr>
            <a:picLocks noChangeAspect="1"/>
          </p:cNvPicPr>
          <p:nvPr userDrawn="1"/>
        </p:nvPicPr>
        <p:blipFill>
          <a:blip r:embed="rId4" cstate="print"/>
          <a:srcRect/>
          <a:stretch>
            <a:fillRect/>
          </a:stretch>
        </p:blipFill>
        <p:spPr bwMode="auto">
          <a:xfrm>
            <a:off x="742950" y="762000"/>
            <a:ext cx="2995613" cy="658813"/>
          </a:xfrm>
          <a:prstGeom prst="rect">
            <a:avLst/>
          </a:prstGeom>
          <a:noFill/>
          <a:ln w="9525">
            <a:noFill/>
            <a:miter lim="800000"/>
            <a:headEnd/>
            <a:tailEnd/>
          </a:ln>
        </p:spPr>
      </p:pic>
      <p:sp>
        <p:nvSpPr>
          <p:cNvPr id="12" name="Title 1"/>
          <p:cNvSpPr>
            <a:spLocks noGrp="1"/>
          </p:cNvSpPr>
          <p:nvPr>
            <p:ph type="ctrTitle"/>
          </p:nvPr>
        </p:nvSpPr>
        <p:spPr>
          <a:xfrm>
            <a:off x="693738" y="3444266"/>
            <a:ext cx="6400800" cy="1324585"/>
          </a:xfrm>
          <a:prstGeom prst="rect">
            <a:avLst/>
          </a:prstGeom>
          <a:noFill/>
          <a:ln>
            <a:noFill/>
          </a:ln>
          <a:effectLst/>
        </p:spPr>
        <p:txBody>
          <a:bodyPr lIns="0" tIns="0" rIns="0" bIns="0" anchor="t">
            <a:normAutofit/>
          </a:bodyPr>
          <a:lstStyle>
            <a:lvl1pPr algn="l">
              <a:defRPr sz="3600" b="1">
                <a:solidFill>
                  <a:schemeClr val="bg1"/>
                </a:solidFill>
                <a:effectLst>
                  <a:outerShdw blurRad="50800" dist="38100" dir="2700000">
                    <a:srgbClr val="000000">
                      <a:alpha val="43000"/>
                    </a:srgbClr>
                  </a:outerShdw>
                </a:effectLst>
                <a:latin typeface="Arial"/>
                <a:cs typeface="Arial"/>
              </a:defRPr>
            </a:lvl1pPr>
          </a:lstStyle>
          <a:p>
            <a:r>
              <a:rPr lang="en-US" dirty="0" smtClean="0"/>
              <a:t>Click to edit Master title style</a:t>
            </a:r>
            <a:endParaRPr lang="en-US" dirty="0"/>
          </a:p>
        </p:txBody>
      </p:sp>
      <p:sp>
        <p:nvSpPr>
          <p:cNvPr id="13" name="Subtitle 2"/>
          <p:cNvSpPr>
            <a:spLocks noGrp="1"/>
          </p:cNvSpPr>
          <p:nvPr>
            <p:ph type="subTitle" idx="1"/>
          </p:nvPr>
        </p:nvSpPr>
        <p:spPr>
          <a:xfrm>
            <a:off x="693738" y="4768852"/>
            <a:ext cx="6400800" cy="934513"/>
          </a:xfrm>
        </p:spPr>
        <p:txBody>
          <a:bodyPr lIns="0" tIns="0" rIns="0" bIns="0">
            <a:normAutofit/>
          </a:bodyPr>
          <a:lstStyle>
            <a:lvl1pPr marL="0" indent="0" algn="l">
              <a:buNone/>
              <a:defRPr sz="2000">
                <a:solidFill>
                  <a:srgbClr val="FFFFFF"/>
                </a:solidFill>
                <a:effectLst>
                  <a:outerShdw blurRad="50800" dist="38100" dir="2700000">
                    <a:srgbClr val="000000">
                      <a:alpha val="43000"/>
                    </a:srgb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6986016" y="6592824"/>
            <a:ext cx="2133600" cy="365125"/>
          </a:xfrm>
          <a:prstGeom prst="rect">
            <a:avLst/>
          </a:prstGeom>
        </p:spPr>
        <p:txBody>
          <a:bodyPr/>
          <a:lstStyle>
            <a:lvl1pPr>
              <a:defRPr sz="1000"/>
            </a:lvl1pPr>
          </a:lstStyle>
          <a:p>
            <a:pPr>
              <a:defRPr/>
            </a:pPr>
            <a:fld id="{FAADFB3E-9750-4F7B-A85D-48BA95B4D70E}" type="slidenum">
              <a:rPr lang="en-CA" smtClean="0"/>
              <a:pPr>
                <a:defRPr/>
              </a:pPr>
              <a:t>‹#›</a:t>
            </a:fld>
            <a:endParaRPr lang="en-CA" dirty="0"/>
          </a:p>
        </p:txBody>
      </p:sp>
      <p:pic>
        <p:nvPicPr>
          <p:cNvPr id="12" name="Picture 8"/>
          <p:cNvPicPr>
            <a:picLocks noChangeAspect="1" noChangeArrowheads="1"/>
          </p:cNvPicPr>
          <p:nvPr/>
        </p:nvPicPr>
        <p:blipFill>
          <a:blip r:embed="rId2" cstate="email">
            <a:duotone>
              <a:schemeClr val="accent6">
                <a:shade val="45000"/>
                <a:satMod val="135000"/>
              </a:schemeClr>
              <a:prstClr val="white"/>
            </a:duotone>
            <a:lum bright="30000"/>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8" name="Rectangle 7"/>
          <p:cNvSpPr/>
          <p:nvPr/>
        </p:nvSpPr>
        <p:spPr>
          <a:xfrm>
            <a:off x="0" y="0"/>
            <a:ext cx="9144000" cy="1316736"/>
          </a:xfrm>
          <a:prstGeom prst="rect">
            <a:avLst/>
          </a:prstGeom>
          <a:gradFill flip="none" rotWithShape="1">
            <a:gsLst>
              <a:gs pos="0">
                <a:srgbClr val="FFFCFB"/>
              </a:gs>
              <a:gs pos="0">
                <a:schemeClr val="bg1"/>
              </a:gs>
              <a:gs pos="50000">
                <a:srgbClr val="F3C829">
                  <a:alpha val="65000"/>
                </a:srgbClr>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Crocodile Gold Corp Logo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52400"/>
            <a:ext cx="2128838" cy="685800"/>
          </a:xfrm>
          <a:prstGeom prst="rect">
            <a:avLst/>
          </a:prstGeom>
          <a:noFill/>
          <a:ln w="9525">
            <a:noFill/>
            <a:miter lim="800000"/>
            <a:headEnd/>
            <a:tailEnd/>
          </a:ln>
          <a:effectLst>
            <a:outerShdw blurRad="12700" dist="12700" dir="13500000" algn="br" rotWithShape="0">
              <a:prstClr val="black">
                <a:alpha val="40000"/>
              </a:prstClr>
            </a:outerShdw>
          </a:effectLst>
        </p:spPr>
      </p:pic>
      <p:sp>
        <p:nvSpPr>
          <p:cNvPr id="10" name="TextBox 9"/>
          <p:cNvSpPr txBox="1"/>
          <p:nvPr/>
        </p:nvSpPr>
        <p:spPr>
          <a:xfrm>
            <a:off x="6324600" y="911225"/>
            <a:ext cx="2819400" cy="307777"/>
          </a:xfrm>
          <a:prstGeom prst="rect">
            <a:avLst/>
          </a:prstGeom>
          <a:noFill/>
          <a:effectLst>
            <a:outerShdw blurRad="12700" dist="12700" dir="13500000" sx="105000" sy="105000" algn="br" rotWithShape="0">
              <a:prstClr val="black">
                <a:alpha val="40000"/>
              </a:prstClr>
            </a:outerShdw>
          </a:effectLst>
        </p:spPr>
        <p:txBody>
          <a:bodyPr wrap="square">
            <a:spAutoFit/>
          </a:bodyPr>
          <a:lstStyle/>
          <a:p>
            <a:pPr>
              <a:defRPr/>
            </a:pPr>
            <a:r>
              <a:rPr lang="en-US" sz="1400" b="1" dirty="0" smtClean="0">
                <a:solidFill>
                  <a:srgbClr val="8C2633"/>
                </a:solidFill>
                <a:effectLst>
                  <a:outerShdw blurRad="50800" dist="38100" dir="2700000" algn="tl" rotWithShape="0">
                    <a:prstClr val="black">
                      <a:alpha val="40000"/>
                    </a:prstClr>
                  </a:outerShdw>
                </a:effectLst>
                <a:latin typeface="Verdana" pitchFamily="34" charset="0"/>
              </a:rPr>
              <a:t>TSX:CRK   OTCQX: CROCF</a:t>
            </a:r>
            <a:endParaRPr lang="en-US" sz="1400" b="1" dirty="0">
              <a:solidFill>
                <a:srgbClr val="8C2633"/>
              </a:solidFill>
              <a:effectLst>
                <a:outerShdw blurRad="50800" dist="38100" dir="2700000" algn="tl" rotWithShape="0">
                  <a:prstClr val="black">
                    <a:alpha val="40000"/>
                  </a:prstClr>
                </a:outerShdw>
              </a:effectLst>
              <a:latin typeface="Verdana" pitchFamily="34" charset="0"/>
            </a:endParaRPr>
          </a:p>
        </p:txBody>
      </p:sp>
      <p:cxnSp>
        <p:nvCxnSpPr>
          <p:cNvPr id="11" name="Straight Connector 10"/>
          <p:cNvCxnSpPr/>
          <p:nvPr/>
        </p:nvCxnSpPr>
        <p:spPr>
          <a:xfrm>
            <a:off x="0" y="1295400"/>
            <a:ext cx="914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3200" y="6324600"/>
            <a:ext cx="2133600" cy="365125"/>
          </a:xfrm>
        </p:spPr>
        <p:txBody>
          <a:bodyPr/>
          <a:lstStyle/>
          <a:p>
            <a:pPr>
              <a:defRPr/>
            </a:pPr>
            <a:fld id="{D530B782-F55A-4E3E-9160-5B94D7DA202B}" type="datetime1">
              <a:rPr lang="en-US" smtClean="0"/>
              <a:pPr>
                <a:defRPr/>
              </a:pPr>
              <a:t>10/21/2013</a:t>
            </a:fld>
            <a:endParaRPr lang="en-US" dirty="0"/>
          </a:p>
        </p:txBody>
      </p:sp>
      <p:sp>
        <p:nvSpPr>
          <p:cNvPr id="5" name="Footer Placeholder 4"/>
          <p:cNvSpPr>
            <a:spLocks noGrp="1"/>
          </p:cNvSpPr>
          <p:nvPr>
            <p:ph type="ftr" sz="quarter" idx="11"/>
          </p:nvPr>
        </p:nvSpPr>
        <p:spPr/>
        <p:txBody>
          <a:bodyPr/>
          <a:lstStyle/>
          <a:p>
            <a:pPr>
              <a:defRPr/>
            </a:pPr>
            <a:endParaRPr lang="en-US" dirty="0"/>
          </a:p>
        </p:txBody>
      </p:sp>
      <p:pic>
        <p:nvPicPr>
          <p:cNvPr id="14" name="Picture 8"/>
          <p:cNvPicPr>
            <a:picLocks noChangeAspect="1" noChangeArrowheads="1"/>
          </p:cNvPicPr>
          <p:nvPr/>
        </p:nvPicPr>
        <p:blipFill>
          <a:blip r:embed="rId2" cstate="email">
            <a:duotone>
              <a:schemeClr val="accent6">
                <a:shade val="45000"/>
                <a:satMod val="135000"/>
              </a:schemeClr>
              <a:prstClr val="white"/>
            </a:duotone>
            <a:lum bright="30000"/>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12" name="Rectangle 11"/>
          <p:cNvSpPr/>
          <p:nvPr/>
        </p:nvSpPr>
        <p:spPr>
          <a:xfrm>
            <a:off x="0" y="0"/>
            <a:ext cx="9144000" cy="1316736"/>
          </a:xfrm>
          <a:prstGeom prst="rect">
            <a:avLst/>
          </a:prstGeom>
          <a:gradFill flip="none" rotWithShape="1">
            <a:gsLst>
              <a:gs pos="0">
                <a:srgbClr val="FFFCFB"/>
              </a:gs>
              <a:gs pos="0">
                <a:schemeClr val="bg1"/>
              </a:gs>
              <a:gs pos="50000">
                <a:srgbClr val="F3C829">
                  <a:alpha val="65000"/>
                </a:srgbClr>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0" y="1295400"/>
            <a:ext cx="914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pic>
        <p:nvPicPr>
          <p:cNvPr id="13" name="Picture 6" descr="Crocodile Gold Corp Logo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52400"/>
            <a:ext cx="2128838" cy="685800"/>
          </a:xfrm>
          <a:prstGeom prst="rect">
            <a:avLst/>
          </a:prstGeom>
          <a:noFill/>
          <a:ln w="9525">
            <a:noFill/>
            <a:miter lim="800000"/>
            <a:headEnd/>
            <a:tailEnd/>
          </a:ln>
          <a:effectLst>
            <a:outerShdw blurRad="12700" dist="12700" dir="13500000" algn="br" rotWithShape="0">
              <a:prstClr val="black">
                <a:alpha val="40000"/>
              </a:prstClr>
            </a:outerShdw>
          </a:effectLst>
        </p:spPr>
      </p:pic>
      <p:sp>
        <p:nvSpPr>
          <p:cNvPr id="15" name="TextBox 14"/>
          <p:cNvSpPr txBox="1"/>
          <p:nvPr/>
        </p:nvSpPr>
        <p:spPr>
          <a:xfrm>
            <a:off x="6324600" y="911225"/>
            <a:ext cx="2819400" cy="307777"/>
          </a:xfrm>
          <a:prstGeom prst="rect">
            <a:avLst/>
          </a:prstGeom>
          <a:noFill/>
          <a:effectLst>
            <a:outerShdw blurRad="12700" dist="12700" dir="13500000" sx="105000" sy="105000" algn="br" rotWithShape="0">
              <a:prstClr val="black">
                <a:alpha val="40000"/>
              </a:prstClr>
            </a:outerShdw>
          </a:effectLst>
        </p:spPr>
        <p:txBody>
          <a:bodyPr wrap="square">
            <a:spAutoFit/>
          </a:bodyPr>
          <a:lstStyle/>
          <a:p>
            <a:pPr>
              <a:defRPr/>
            </a:pPr>
            <a:r>
              <a:rPr lang="en-US" sz="1400" b="1" dirty="0" smtClean="0">
                <a:solidFill>
                  <a:srgbClr val="8C2633"/>
                </a:solidFill>
                <a:effectLst>
                  <a:outerShdw blurRad="50800" dist="38100" dir="2700000" algn="tl" rotWithShape="0">
                    <a:prstClr val="black">
                      <a:alpha val="40000"/>
                    </a:prstClr>
                  </a:outerShdw>
                </a:effectLst>
                <a:latin typeface="Verdana" pitchFamily="34" charset="0"/>
              </a:rPr>
              <a:t>TSX:CRK   OTCQX: CROCF</a:t>
            </a:r>
            <a:endParaRPr lang="en-US" sz="1400" b="1" dirty="0">
              <a:solidFill>
                <a:srgbClr val="8C2633"/>
              </a:solidFill>
              <a:effectLst>
                <a:outerShdw blurRad="50800" dist="38100" dir="2700000" algn="tl" rotWithShape="0">
                  <a:prstClr val="black">
                    <a:alpha val="40000"/>
                  </a:prstClr>
                </a:outerShdw>
              </a:effectLst>
              <a:latin typeface="Verdana" pitchFamily="34" charset="0"/>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6986016" y="6592824"/>
            <a:ext cx="2133600" cy="365125"/>
          </a:xfrm>
          <a:prstGeom prst="rect">
            <a:avLst/>
          </a:prstGeom>
        </p:spPr>
        <p:txBody>
          <a:bodyPr/>
          <a:lstStyle>
            <a:lvl1pPr>
              <a:defRPr sz="1000"/>
            </a:lvl1pPr>
          </a:lstStyle>
          <a:p>
            <a:pPr>
              <a:defRPr/>
            </a:pPr>
            <a:fld id="{FAADFB3E-9750-4F7B-A85D-48BA95B4D70E}" type="slidenum">
              <a:rPr lang="en-CA" smtClean="0"/>
              <a:pPr>
                <a:defRPr/>
              </a:pPr>
              <a:t>‹#›</a:t>
            </a:fld>
            <a:endParaRPr lang="en-CA" dirty="0"/>
          </a:p>
        </p:txBody>
      </p:sp>
      <p:pic>
        <p:nvPicPr>
          <p:cNvPr id="12" name="Picture 8"/>
          <p:cNvPicPr>
            <a:picLocks noChangeAspect="1" noChangeArrowheads="1"/>
          </p:cNvPicPr>
          <p:nvPr/>
        </p:nvPicPr>
        <p:blipFill>
          <a:blip r:embed="rId2" cstate="email">
            <a:duotone>
              <a:schemeClr val="accent6">
                <a:shade val="45000"/>
                <a:satMod val="135000"/>
              </a:schemeClr>
              <a:prstClr val="white"/>
            </a:duotone>
            <a:lum bright="30000"/>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14" name="Rectangle 13"/>
          <p:cNvSpPr/>
          <p:nvPr/>
        </p:nvSpPr>
        <p:spPr>
          <a:xfrm>
            <a:off x="0" y="0"/>
            <a:ext cx="9144000" cy="1316736"/>
          </a:xfrm>
          <a:prstGeom prst="rect">
            <a:avLst/>
          </a:prstGeom>
          <a:gradFill flip="none" rotWithShape="1">
            <a:gsLst>
              <a:gs pos="0">
                <a:srgbClr val="FFFCFB"/>
              </a:gs>
              <a:gs pos="0">
                <a:schemeClr val="bg1"/>
              </a:gs>
              <a:gs pos="50000">
                <a:srgbClr val="F3C829">
                  <a:alpha val="65000"/>
                </a:srgbClr>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0" y="1295400"/>
            <a:ext cx="9144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pic>
        <p:nvPicPr>
          <p:cNvPr id="13" name="Picture 6" descr="Crocodile Gold Corp Logo_p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52400"/>
            <a:ext cx="2128838" cy="685800"/>
          </a:xfrm>
          <a:prstGeom prst="rect">
            <a:avLst/>
          </a:prstGeom>
          <a:noFill/>
          <a:ln w="9525">
            <a:noFill/>
            <a:miter lim="800000"/>
            <a:headEnd/>
            <a:tailEnd/>
          </a:ln>
          <a:effectLst>
            <a:outerShdw blurRad="12700" dist="12700" dir="13500000" algn="br" rotWithShape="0">
              <a:prstClr val="black">
                <a:alpha val="40000"/>
              </a:prstClr>
            </a:outerShdw>
          </a:effectLst>
        </p:spPr>
      </p:pic>
      <p:sp>
        <p:nvSpPr>
          <p:cNvPr id="15" name="TextBox 14"/>
          <p:cNvSpPr txBox="1"/>
          <p:nvPr/>
        </p:nvSpPr>
        <p:spPr>
          <a:xfrm>
            <a:off x="6324600" y="911225"/>
            <a:ext cx="2819400" cy="307777"/>
          </a:xfrm>
          <a:prstGeom prst="rect">
            <a:avLst/>
          </a:prstGeom>
          <a:noFill/>
          <a:effectLst>
            <a:outerShdw blurRad="12700" dist="12700" dir="13500000" sx="105000" sy="105000" algn="br" rotWithShape="0">
              <a:prstClr val="black">
                <a:alpha val="40000"/>
              </a:prstClr>
            </a:outerShdw>
          </a:effectLst>
        </p:spPr>
        <p:txBody>
          <a:bodyPr wrap="square">
            <a:spAutoFit/>
          </a:bodyPr>
          <a:lstStyle/>
          <a:p>
            <a:pPr>
              <a:defRPr/>
            </a:pPr>
            <a:r>
              <a:rPr lang="en-US" sz="1400" b="1" dirty="0" smtClean="0">
                <a:solidFill>
                  <a:srgbClr val="8C2633"/>
                </a:solidFill>
                <a:effectLst>
                  <a:outerShdw blurRad="50800" dist="38100" dir="2700000" algn="tl" rotWithShape="0">
                    <a:prstClr val="black">
                      <a:alpha val="40000"/>
                    </a:prstClr>
                  </a:outerShdw>
                </a:effectLst>
                <a:latin typeface="Verdana" pitchFamily="34" charset="0"/>
              </a:rPr>
              <a:t>TSX:CRK   OTCQX: CROCF</a:t>
            </a:r>
            <a:endParaRPr lang="en-US" sz="1400" b="1" dirty="0">
              <a:solidFill>
                <a:srgbClr val="8C2633"/>
              </a:solidFill>
              <a:effectLst>
                <a:outerShdw blurRad="50800" dist="38100" dir="2700000" algn="tl" rotWithShape="0">
                  <a:prstClr val="black">
                    <a:alpha val="40000"/>
                  </a:prstClr>
                </a:outerShdw>
              </a:effectLst>
              <a:latin typeface="Verdana" pitchFamily="34" charset="0"/>
            </a:endParaRPr>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a:xfrm>
            <a:off x="6986016" y="6592824"/>
            <a:ext cx="2133600" cy="365125"/>
          </a:xfrm>
          <a:prstGeom prst="rect">
            <a:avLst/>
          </a:prstGeom>
        </p:spPr>
        <p:txBody>
          <a:bodyPr/>
          <a:lstStyle/>
          <a:p>
            <a:pPr>
              <a:defRPr/>
            </a:pPr>
            <a:fld id="{FAADFB3E-9750-4F7B-A85D-48BA95B4D70E}" type="slidenum">
              <a:rPr lang="en-CA" smtClean="0"/>
              <a:pPr>
                <a:defRPr/>
              </a:pPr>
              <a:t>‹#›</a:t>
            </a:fld>
            <a:endParaRPr lang="en-CA" dirty="0"/>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a:xfrm>
            <a:off x="6986016" y="6592824"/>
            <a:ext cx="2133600" cy="365125"/>
          </a:xfrm>
          <a:prstGeom prst="rect">
            <a:avLst/>
          </a:prstGeom>
        </p:spPr>
        <p:txBody>
          <a:bodyPr/>
          <a:lstStyle/>
          <a:p>
            <a:pPr>
              <a:defRPr/>
            </a:pPr>
            <a:fld id="{FAADFB3E-9750-4F7B-A85D-48BA95B4D70E}" type="slidenum">
              <a:rPr lang="en-CA" smtClean="0"/>
              <a:pPr>
                <a:defRPr/>
              </a:pPr>
              <a:t>‹#›</a:t>
            </a:fld>
            <a:endParaRPr lang="en-CA"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E4D8B47-C682-4B14-A1C2-D1101D93C3A9}" type="datetime1">
              <a:rPr lang="en-US" smtClean="0"/>
              <a:pPr>
                <a:defRPr/>
              </a:pPr>
              <a:t>10/21/2013</a:t>
            </a:fld>
            <a:endParaRPr lang="en-US" dirty="0"/>
          </a:p>
        </p:txBody>
      </p:sp>
      <p:sp>
        <p:nvSpPr>
          <p:cNvPr id="3" name="Footer Placeholder 2"/>
          <p:cNvSpPr>
            <a:spLocks noGrp="1"/>
          </p:cNvSpPr>
          <p:nvPr>
            <p:ph type="ftr" sz="quarter" idx="11"/>
          </p:nvPr>
        </p:nvSpPr>
        <p:spPr/>
        <p:txBody>
          <a:bodyPr/>
          <a:lstStyle/>
          <a:p>
            <a:pPr>
              <a:defRPr/>
            </a:pPr>
            <a:r>
              <a:rPr lang="en-US" dirty="0" smtClean="0"/>
              <a:t>Fosterville Gold Mine</a:t>
            </a:r>
            <a:endParaRPr lang="en-US" dirty="0"/>
          </a:p>
        </p:txBody>
      </p:sp>
      <p:sp>
        <p:nvSpPr>
          <p:cNvPr id="4" name="Slide Number Placeholder 3"/>
          <p:cNvSpPr>
            <a:spLocks noGrp="1"/>
          </p:cNvSpPr>
          <p:nvPr>
            <p:ph type="sldNum" sz="quarter" idx="12"/>
          </p:nvPr>
        </p:nvSpPr>
        <p:spPr>
          <a:xfrm>
            <a:off x="6986016" y="6592824"/>
            <a:ext cx="2133600" cy="365125"/>
          </a:xfrm>
          <a:prstGeom prst="rect">
            <a:avLst/>
          </a:prstGeom>
        </p:spPr>
        <p:txBody>
          <a:bodyPr/>
          <a:lstStyle/>
          <a:p>
            <a:pPr>
              <a:defRPr/>
            </a:pPr>
            <a:fld id="{7AC25DAD-8DE4-4D6D-A014-4C78235ECF1C}"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9" name="Picture 8" hidden="1"/>
          <p:cNvPicPr>
            <a:picLocks noChangeAspect="1" noChangeArrowheads="1"/>
          </p:cNvPicPr>
          <p:nvPr/>
        </p:nvPicPr>
        <p:blipFill>
          <a:blip r:embed="rId2" cstate="email">
            <a:duotone>
              <a:prstClr val="black"/>
              <a:srgbClr val="C6A00C">
                <a:tint val="45000"/>
                <a:satMod val="400000"/>
              </a:srgbClr>
            </a:duotone>
            <a:extLst>
              <a:ext uri="{28A0092B-C50C-407E-A947-70E740481C1C}">
                <a14:useLocalDpi xmlns:a14="http://schemas.microsoft.com/office/drawing/2010/main"/>
              </a:ext>
            </a:extLst>
          </a:blip>
          <a:srcRect/>
          <a:stretch>
            <a:fillRect/>
          </a:stretch>
        </p:blipFill>
        <p:spPr bwMode="auto">
          <a:xfrm>
            <a:off x="0" y="0"/>
            <a:ext cx="9144000" cy="1295400"/>
          </a:xfrm>
          <a:prstGeom prst="rect">
            <a:avLst/>
          </a:prstGeom>
          <a:noFill/>
          <a:ln w="9525">
            <a:noFill/>
            <a:miter lim="800000"/>
            <a:headEnd/>
            <a:tailEnd/>
          </a:ln>
        </p:spPr>
      </p:pic>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8115AD5-747B-421D-8FE3-B36BC83D9F53}" type="datetime1">
              <a:rPr lang="en-US" smtClean="0"/>
              <a:pPr>
                <a:defRPr/>
              </a:pPr>
              <a:t>10/21/2013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6986016" y="6592824"/>
            <a:ext cx="2133600" cy="365125"/>
          </a:xfrm>
          <a:prstGeom prst="rect">
            <a:avLst/>
          </a:prstGeom>
        </p:spPr>
        <p:txBody>
          <a:bodyPr/>
          <a:lstStyle/>
          <a:p>
            <a:pPr>
              <a:defRPr/>
            </a:pPr>
            <a:fld id="{FAADFB3E-9750-4F7B-A85D-48BA95B4D70E}" type="slidenum">
              <a:rPr lang="en-CA" smtClean="0"/>
              <a:pPr>
                <a:defRPr/>
              </a:pPr>
              <a:t>‹#›</a:t>
            </a:fld>
            <a:endParaRPr lang="en-CA"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843FEF6-58C5-454C-8595-B29575B5AC09}" type="datetime1">
              <a:rPr lang="en-US" smtClean="0"/>
              <a:pPr>
                <a:defRPr/>
              </a:pPr>
              <a:t>10/21/2013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9F84B39E-7633-4412-A5F1-FDC2D1BB064A}" type="slidenum">
              <a:rPr lang="en-US" smtClean="0"/>
              <a:pPr>
                <a:defRPr/>
              </a:pPr>
              <a:t>‹#›</a:t>
            </a:fld>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6929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8115AD5-747B-421D-8FE3-B36BC83D9F53}" type="datetime1">
              <a:rPr lang="en-US" smtClean="0"/>
              <a:pPr>
                <a:defRPr/>
              </a:pPr>
              <a:t>10/21/2013</a:t>
            </a:fld>
            <a:endParaRPr lang="en-US" dirty="0"/>
          </a:p>
        </p:txBody>
      </p:sp>
      <p:sp>
        <p:nvSpPr>
          <p:cNvPr id="5" name="Footer Placeholder 4"/>
          <p:cNvSpPr>
            <a:spLocks noGrp="1"/>
          </p:cNvSpPr>
          <p:nvPr>
            <p:ph type="ftr" sz="quarter" idx="3"/>
          </p:nvPr>
        </p:nvSpPr>
        <p:spPr>
          <a:xfrm>
            <a:off x="3124200" y="636929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12" name="Slide Number Placeholder 5"/>
          <p:cNvSpPr>
            <a:spLocks noGrp="1"/>
          </p:cNvSpPr>
          <p:nvPr>
            <p:ph type="sldNum" sz="quarter" idx="4"/>
          </p:nvPr>
        </p:nvSpPr>
        <p:spPr>
          <a:xfrm>
            <a:off x="6986016" y="6592824"/>
            <a:ext cx="2133600" cy="365125"/>
          </a:xfrm>
          <a:prstGeom prst="rect">
            <a:avLst/>
          </a:prstGeom>
        </p:spPr>
        <p:txBody>
          <a:bodyPr/>
          <a:lstStyle>
            <a:lvl1pPr algn="r">
              <a:defRPr sz="1000" b="1" baseline="0">
                <a:solidFill>
                  <a:srgbClr val="8C2633"/>
                </a:solidFill>
                <a:latin typeface="Verdana" pitchFamily="34" charset="0"/>
              </a:defRPr>
            </a:lvl1pPr>
          </a:lstStyle>
          <a:p>
            <a:pPr>
              <a:defRPr/>
            </a:pPr>
            <a:fld id="{FAADFB3E-9750-4F7B-A85D-48BA95B4D70E}" type="slidenum">
              <a:rPr lang="en-CA" smtClean="0"/>
              <a:pPr>
                <a:defRPr/>
              </a:pPr>
              <a:t>‹#›</a:t>
            </a:fld>
            <a:endParaRPr lang="en-CA" dirty="0"/>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04"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www.sedar.com/"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12.xml"/><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5502" r="13287" b="17717"/>
          <a:stretch>
            <a:fillRect/>
          </a:stretch>
        </p:blipFill>
        <p:spPr bwMode="auto">
          <a:xfrm>
            <a:off x="0" y="990600"/>
            <a:ext cx="9239785" cy="8007468"/>
          </a:xfrm>
          <a:prstGeom prst="rect">
            <a:avLst/>
          </a:prstGeom>
          <a:ln>
            <a:noFill/>
          </a:ln>
          <a:effectLst>
            <a:outerShdw blurRad="292100" dist="139700" dir="2700000" algn="tl" rotWithShape="0">
              <a:srgbClr val="333333">
                <a:alpha val="65000"/>
              </a:srgbClr>
            </a:outerShdw>
          </a:effectLst>
        </p:spPr>
      </p:pic>
      <p:pic>
        <p:nvPicPr>
          <p:cNvPr id="15362" name="Picture 2" descr="C:\Users\rhopkins\Desktop\Title page_orange.png"/>
          <p:cNvPicPr>
            <a:picLocks noChangeAspect="1" noChangeArrowheads="1"/>
          </p:cNvPicPr>
          <p:nvPr/>
        </p:nvPicPr>
        <p:blipFill>
          <a:blip r:embed="rId3" cstate="print"/>
          <a:srcRect/>
          <a:stretch>
            <a:fillRect/>
          </a:stretch>
        </p:blipFill>
        <p:spPr bwMode="auto">
          <a:xfrm>
            <a:off x="7111998" y="43542"/>
            <a:ext cx="1962114" cy="893512"/>
          </a:xfrm>
          <a:prstGeom prst="rect">
            <a:avLst/>
          </a:prstGeom>
          <a:noFill/>
          <a:ln w="9525">
            <a:noFill/>
            <a:miter lim="800000"/>
            <a:headEnd/>
            <a:tailEnd/>
          </a:ln>
        </p:spPr>
      </p:pic>
      <p:sp>
        <p:nvSpPr>
          <p:cNvPr id="7172" name="TextBox 5"/>
          <p:cNvSpPr txBox="1">
            <a:spLocks noChangeArrowheads="1"/>
          </p:cNvSpPr>
          <p:nvPr/>
        </p:nvSpPr>
        <p:spPr bwMode="auto">
          <a:xfrm>
            <a:off x="0" y="990600"/>
            <a:ext cx="8686800" cy="2057400"/>
          </a:xfrm>
          <a:prstGeom prst="rect">
            <a:avLst/>
          </a:prstGeom>
          <a:effectLst>
            <a:outerShdw blurRad="50800" dist="38100" dir="2700000" algn="tl" rotWithShape="0">
              <a:prstClr val="black">
                <a:alpha val="40000"/>
              </a:prstClr>
            </a:outerShdw>
          </a:effectLst>
        </p:spPr>
        <p:txBody>
          <a:bodyPr/>
          <a:lstStyle/>
          <a:p>
            <a:pPr algn="ctr" fontAlgn="auto">
              <a:spcAft>
                <a:spcPts val="0"/>
              </a:spcAft>
              <a:defRPr/>
            </a:pPr>
            <a:r>
              <a:rPr lang="en-US" sz="4000" b="1" dirty="0" smtClean="0">
                <a:solidFill>
                  <a:srgbClr val="FF0000"/>
                </a:solidFill>
                <a:effectLst>
                  <a:outerShdw blurRad="38100" dist="38100" dir="2700000" algn="tl">
                    <a:srgbClr val="000000">
                      <a:alpha val="43137"/>
                    </a:srgbClr>
                  </a:outerShdw>
                </a:effectLst>
                <a:latin typeface="+mj-lt"/>
                <a:ea typeface="+mj-ea"/>
                <a:cs typeface="+mj-cs"/>
              </a:rPr>
              <a:t>Understandings of the Deposit and Exploration Potential Through Time</a:t>
            </a:r>
            <a:endParaRPr lang="en-AU" sz="4000" b="1"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7" name="Title 1"/>
          <p:cNvSpPr txBox="1">
            <a:spLocks/>
          </p:cNvSpPr>
          <p:nvPr/>
        </p:nvSpPr>
        <p:spPr>
          <a:xfrm>
            <a:off x="245378" y="6051958"/>
            <a:ext cx="1583422" cy="729842"/>
          </a:xfrm>
          <a:prstGeom prst="rect">
            <a:avLst/>
          </a:prstGeom>
          <a:effectLst>
            <a:outerShdw blurRad="50800" dist="38100" dir="2700000" algn="tl" rotWithShape="0">
              <a:prstClr val="black">
                <a:alpha val="40000"/>
              </a:prstClr>
            </a:outerShdw>
          </a:effectLst>
        </p:spPr>
        <p:txBody>
          <a:bodyPr/>
          <a:lstStyle/>
          <a:p>
            <a:pPr fontAlgn="auto">
              <a:spcAft>
                <a:spcPts val="0"/>
              </a:spcAft>
              <a:defRPr/>
            </a:pPr>
            <a:r>
              <a:rPr lang="en-US" sz="1100" b="1" dirty="0">
                <a:solidFill>
                  <a:srgbClr val="FF0000"/>
                </a:solidFill>
                <a:latin typeface="+mj-lt"/>
                <a:ea typeface="+mj-ea"/>
                <a:cs typeface="+mj-cs"/>
              </a:rPr>
              <a:t>TSX: CRK	</a:t>
            </a:r>
          </a:p>
          <a:p>
            <a:pPr fontAlgn="auto">
              <a:spcAft>
                <a:spcPts val="0"/>
              </a:spcAft>
              <a:defRPr/>
            </a:pPr>
            <a:r>
              <a:rPr lang="en-US" sz="1100" b="1" dirty="0">
                <a:solidFill>
                  <a:srgbClr val="FF0000"/>
                </a:solidFill>
                <a:latin typeface="+mj-lt"/>
                <a:ea typeface="+mj-ea"/>
                <a:cs typeface="+mj-cs"/>
              </a:rPr>
              <a:t>OTCQX: CROCF	</a:t>
            </a:r>
          </a:p>
          <a:p>
            <a:pPr fontAlgn="auto">
              <a:spcAft>
                <a:spcPts val="0"/>
              </a:spcAft>
              <a:defRPr/>
            </a:pPr>
            <a:r>
              <a:rPr lang="en-US" sz="1100" b="1" dirty="0">
                <a:solidFill>
                  <a:srgbClr val="FF0000"/>
                </a:solidFill>
                <a:latin typeface="+mj-lt"/>
                <a:ea typeface="+mj-ea"/>
                <a:cs typeface="+mj-cs"/>
              </a:rPr>
              <a:t>FRANKFURT: XGC</a:t>
            </a:r>
          </a:p>
        </p:txBody>
      </p:sp>
      <p:sp>
        <p:nvSpPr>
          <p:cNvPr id="9" name="Title 1"/>
          <p:cNvSpPr txBox="1">
            <a:spLocks/>
          </p:cNvSpPr>
          <p:nvPr/>
        </p:nvSpPr>
        <p:spPr>
          <a:xfrm>
            <a:off x="6745943" y="5562600"/>
            <a:ext cx="2330822" cy="914400"/>
          </a:xfrm>
          <a:prstGeom prst="rect">
            <a:avLst/>
          </a:prstGeom>
          <a:effectLst>
            <a:outerShdw blurRad="50800" dist="38100" dir="2700000" algn="tl" rotWithShape="0">
              <a:prstClr val="black">
                <a:alpha val="40000"/>
              </a:prstClr>
            </a:outerShdw>
          </a:effectLst>
        </p:spPr>
        <p:txBody>
          <a:bodyPr/>
          <a:lstStyle/>
          <a:p>
            <a:pPr fontAlgn="auto">
              <a:spcAft>
                <a:spcPts val="0"/>
              </a:spcAft>
              <a:defRPr/>
            </a:pPr>
            <a:r>
              <a:rPr lang="en-US" sz="2000" b="1" dirty="0" smtClean="0">
                <a:solidFill>
                  <a:srgbClr val="FF0000"/>
                </a:solidFill>
                <a:effectLst>
                  <a:outerShdw blurRad="38100" dist="38100" dir="2700000" algn="tl">
                    <a:srgbClr val="000000">
                      <a:alpha val="43137"/>
                    </a:srgbClr>
                  </a:outerShdw>
                </a:effectLst>
                <a:latin typeface="+mj-lt"/>
                <a:ea typeface="+mj-ea"/>
                <a:cs typeface="+mj-cs"/>
              </a:rPr>
              <a:t>Presented by </a:t>
            </a:r>
          </a:p>
          <a:p>
            <a:pPr fontAlgn="auto">
              <a:spcAft>
                <a:spcPts val="0"/>
              </a:spcAft>
              <a:defRPr/>
            </a:pPr>
            <a:r>
              <a:rPr lang="en-US" sz="2000" b="1" dirty="0" smtClean="0">
                <a:solidFill>
                  <a:srgbClr val="FF0000"/>
                </a:solidFill>
                <a:effectLst>
                  <a:outerShdw blurRad="38100" dist="38100" dir="2700000" algn="tl">
                    <a:srgbClr val="000000">
                      <a:alpha val="43137"/>
                    </a:srgbClr>
                  </a:outerShdw>
                </a:effectLst>
                <a:latin typeface="+mj-lt"/>
                <a:ea typeface="+mj-ea"/>
                <a:cs typeface="+mj-cs"/>
              </a:rPr>
              <a:t>Simon Hitchman</a:t>
            </a:r>
          </a:p>
          <a:p>
            <a:pPr fontAlgn="auto">
              <a:spcAft>
                <a:spcPts val="0"/>
              </a:spcAft>
              <a:defRPr/>
            </a:pPr>
            <a:r>
              <a:rPr lang="en-US" sz="2000" b="1" dirty="0" smtClean="0">
                <a:solidFill>
                  <a:srgbClr val="FF0000"/>
                </a:solidFill>
                <a:effectLst>
                  <a:outerShdw blurRad="38100" dist="38100" dir="2700000" algn="tl">
                    <a:srgbClr val="000000">
                      <a:alpha val="43137"/>
                    </a:srgbClr>
                  </a:outerShdw>
                </a:effectLst>
                <a:latin typeface="+mj-lt"/>
                <a:ea typeface="+mj-ea"/>
                <a:cs typeface="+mj-cs"/>
              </a:rPr>
              <a:t>13</a:t>
            </a:r>
            <a:r>
              <a:rPr lang="en-US" sz="2000" b="1" baseline="30000" dirty="0" smtClean="0">
                <a:solidFill>
                  <a:srgbClr val="FF0000"/>
                </a:solidFill>
                <a:effectLst>
                  <a:outerShdw blurRad="38100" dist="38100" dir="2700000" algn="tl">
                    <a:srgbClr val="000000">
                      <a:alpha val="43137"/>
                    </a:srgbClr>
                  </a:outerShdw>
                </a:effectLst>
                <a:latin typeface="+mj-lt"/>
                <a:ea typeface="+mj-ea"/>
                <a:cs typeface="+mj-cs"/>
              </a:rPr>
              <a:t>th</a:t>
            </a:r>
            <a:r>
              <a:rPr lang="en-US" sz="2000" b="1" dirty="0" smtClean="0">
                <a:solidFill>
                  <a:srgbClr val="FF0000"/>
                </a:solidFill>
                <a:effectLst>
                  <a:outerShdw blurRad="38100" dist="38100" dir="2700000" algn="tl">
                    <a:srgbClr val="000000">
                      <a:alpha val="43137"/>
                    </a:srgbClr>
                  </a:outerShdw>
                </a:effectLst>
                <a:latin typeface="+mj-lt"/>
                <a:ea typeface="+mj-ea"/>
                <a:cs typeface="+mj-cs"/>
              </a:rPr>
              <a:t> Sep 2013 </a:t>
            </a:r>
            <a:endParaRPr lang="en-US" sz="2000" b="1"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11" name="TextBox 10"/>
          <p:cNvSpPr txBox="1"/>
          <p:nvPr/>
        </p:nvSpPr>
        <p:spPr>
          <a:xfrm>
            <a:off x="170544" y="101598"/>
            <a:ext cx="6535056" cy="707886"/>
          </a:xfrm>
          <a:prstGeom prst="rect">
            <a:avLst/>
          </a:prstGeom>
          <a:noFill/>
          <a:scene3d>
            <a:camera prst="orthographicFront"/>
            <a:lightRig rig="threePt" dir="t"/>
          </a:scene3d>
          <a:sp3d>
            <a:bevelT prst="relaxedInset"/>
          </a:sp3d>
        </p:spPr>
        <p:txBody>
          <a:bodyPr wrap="square">
            <a:spAutoFit/>
          </a:bodyPr>
          <a:lstStyle/>
          <a:p>
            <a:pPr algn="ctr">
              <a:defRPr/>
            </a:pPr>
            <a:r>
              <a:rPr lang="en-US" sz="4000" b="1" dirty="0">
                <a:solidFill>
                  <a:srgbClr val="800000"/>
                </a:solidFill>
                <a:latin typeface="+mj-lt"/>
              </a:rPr>
              <a:t>FOSTERVILLE GOLD MINE</a:t>
            </a:r>
            <a:endParaRPr lang="en-AU" sz="4000" b="1" dirty="0">
              <a:solidFill>
                <a:srgbClr val="800000"/>
              </a:solidFill>
              <a:latin typeface="+mj-l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p:txBody>
          <a:bodyPr/>
          <a:lstStyle/>
          <a:p>
            <a:pPr>
              <a:defRPr/>
            </a:pPr>
            <a:fld id="{0301E87E-2CE3-4AFF-9B60-1B99984AE678}" type="slidenum">
              <a:rPr lang="en-US" smtClean="0"/>
              <a:pPr>
                <a:defRPr/>
              </a:pPr>
              <a:t>10</a:t>
            </a:fld>
            <a:endParaRPr lang="en-US" dirty="0"/>
          </a:p>
        </p:txBody>
      </p:sp>
      <p:sp>
        <p:nvSpPr>
          <p:cNvPr id="15362" name="Rectangle 2"/>
          <p:cNvSpPr>
            <a:spLocks noGrp="1" noChangeArrowheads="1"/>
          </p:cNvSpPr>
          <p:nvPr>
            <p:ph type="title" idx="4294967295"/>
          </p:nvPr>
        </p:nvSpPr>
        <p:spPr>
          <a:xfrm>
            <a:off x="381000" y="109184"/>
            <a:ext cx="5791200" cy="685800"/>
          </a:xfrm>
          <a:prstGeom prst="rect">
            <a:avLst/>
          </a:prstGeom>
          <a:effectLst>
            <a:outerShdw blurRad="50800" dist="38100" dir="2700000" algn="tl" rotWithShape="0">
              <a:prstClr val="black">
                <a:alpha val="40000"/>
              </a:prstClr>
            </a:outerShdw>
          </a:effectLst>
        </p:spPr>
        <p:txBody>
          <a:bodyPr>
            <a:noAutofit/>
          </a:bodyPr>
          <a:lstStyle/>
          <a:p>
            <a:pPr algn="l" fontAlgn="auto">
              <a:spcAft>
                <a:spcPts val="0"/>
              </a:spcAft>
              <a:defRPr/>
            </a:pPr>
            <a:r>
              <a:rPr lang="en-US" sz="4000" dirty="0" smtClean="0">
                <a:solidFill>
                  <a:srgbClr val="990000"/>
                </a:solidFill>
              </a:rPr>
              <a:t>Host Rocks</a:t>
            </a:r>
          </a:p>
        </p:txBody>
      </p:sp>
      <p:pic>
        <p:nvPicPr>
          <p:cNvPr id="22531" name="Picture 6" descr="sh-topped sst"/>
          <p:cNvPicPr>
            <a:picLocks noChangeAspect="1" noChangeArrowheads="1"/>
          </p:cNvPicPr>
          <p:nvPr/>
        </p:nvPicPr>
        <p:blipFill>
          <a:blip r:embed="rId3" cstate="print"/>
          <a:srcRect l="16220" t="46994" r="17155" b="32439"/>
          <a:stretch>
            <a:fillRect/>
          </a:stretch>
        </p:blipFill>
        <p:spPr bwMode="auto">
          <a:xfrm>
            <a:off x="2268538" y="1628775"/>
            <a:ext cx="6624637" cy="1536700"/>
          </a:xfrm>
          <a:prstGeom prst="rect">
            <a:avLst/>
          </a:prstGeom>
          <a:noFill/>
          <a:ln w="9525">
            <a:solidFill>
              <a:schemeClr val="tx1"/>
            </a:solidFill>
            <a:miter lim="800000"/>
            <a:headEnd/>
            <a:tailEnd/>
          </a:ln>
        </p:spPr>
      </p:pic>
      <p:sp>
        <p:nvSpPr>
          <p:cNvPr id="35847" name="Text Box 7"/>
          <p:cNvSpPr txBox="1">
            <a:spLocks noChangeArrowheads="1"/>
          </p:cNvSpPr>
          <p:nvPr/>
        </p:nvSpPr>
        <p:spPr bwMode="auto">
          <a:xfrm>
            <a:off x="323850" y="1844675"/>
            <a:ext cx="1763713" cy="904875"/>
          </a:xfrm>
          <a:prstGeom prst="rect">
            <a:avLst/>
          </a:prstGeom>
          <a:noFill/>
          <a:ln w="9525">
            <a:noFill/>
            <a:miter lim="800000"/>
            <a:headEnd/>
            <a:tailEnd/>
          </a:ln>
          <a:effectLst/>
        </p:spPr>
        <p:txBody>
          <a:bodyPr>
            <a:spAutoFit/>
          </a:bodyPr>
          <a:lstStyle/>
          <a:p>
            <a:pPr algn="r">
              <a:lnSpc>
                <a:spcPct val="120000"/>
              </a:lnSpc>
              <a:defRPr/>
            </a:pPr>
            <a:r>
              <a:rPr lang="en-US" sz="1600" b="1" dirty="0">
                <a:solidFill>
                  <a:schemeClr val="tx2"/>
                </a:solidFill>
                <a:effectLst>
                  <a:outerShdw blurRad="38100" dist="38100" dir="2700000" algn="tl">
                    <a:srgbClr val="C0C0C0"/>
                  </a:outerShdw>
                </a:effectLst>
                <a:latin typeface="Arial" charset="0"/>
              </a:rPr>
              <a:t>Shale topped sandstone</a:t>
            </a:r>
          </a:p>
          <a:p>
            <a:pPr algn="r">
              <a:lnSpc>
                <a:spcPct val="120000"/>
              </a:lnSpc>
              <a:defRPr/>
            </a:pPr>
            <a:r>
              <a:rPr lang="en-US" sz="1200" dirty="0">
                <a:solidFill>
                  <a:schemeClr val="tx2"/>
                </a:solidFill>
                <a:effectLst>
                  <a:outerShdw blurRad="38100" dist="38100" dir="2700000" algn="tl">
                    <a:srgbClr val="C0C0C0"/>
                  </a:outerShdw>
                </a:effectLst>
                <a:latin typeface="Arial" charset="0"/>
              </a:rPr>
              <a:t>SPD309</a:t>
            </a:r>
            <a:endParaRPr lang="en-AU" sz="1200" dirty="0">
              <a:solidFill>
                <a:schemeClr val="tx2"/>
              </a:solidFill>
              <a:effectLst>
                <a:outerShdw blurRad="38100" dist="38100" dir="2700000" algn="tl">
                  <a:srgbClr val="C0C0C0"/>
                </a:outerShdw>
              </a:effectLst>
              <a:latin typeface="Arial" charset="0"/>
            </a:endParaRPr>
          </a:p>
        </p:txBody>
      </p:sp>
      <p:sp>
        <p:nvSpPr>
          <p:cNvPr id="35851" name="Text Box 11"/>
          <p:cNvSpPr txBox="1">
            <a:spLocks noChangeArrowheads="1"/>
          </p:cNvSpPr>
          <p:nvPr/>
        </p:nvSpPr>
        <p:spPr bwMode="auto">
          <a:xfrm>
            <a:off x="6156325" y="4713288"/>
            <a:ext cx="755650" cy="609600"/>
          </a:xfrm>
          <a:prstGeom prst="rect">
            <a:avLst/>
          </a:prstGeom>
          <a:noFill/>
          <a:ln w="9525">
            <a:noFill/>
            <a:miter lim="800000"/>
            <a:headEnd/>
            <a:tailEnd/>
          </a:ln>
          <a:effectLst/>
        </p:spPr>
        <p:txBody>
          <a:bodyPr wrap="none">
            <a:spAutoFit/>
          </a:bodyPr>
          <a:lstStyle/>
          <a:p>
            <a:pPr>
              <a:lnSpc>
                <a:spcPct val="120000"/>
              </a:lnSpc>
              <a:defRPr/>
            </a:pPr>
            <a:r>
              <a:rPr lang="en-US" sz="1600" b="1" dirty="0">
                <a:solidFill>
                  <a:schemeClr val="tx2"/>
                </a:solidFill>
                <a:effectLst>
                  <a:outerShdw blurRad="38100" dist="38100" dir="2700000" algn="tl">
                    <a:srgbClr val="C0C0C0"/>
                  </a:outerShdw>
                </a:effectLst>
                <a:latin typeface="Arial" charset="0"/>
              </a:rPr>
              <a:t>Shale</a:t>
            </a:r>
          </a:p>
          <a:p>
            <a:pPr>
              <a:lnSpc>
                <a:spcPct val="120000"/>
              </a:lnSpc>
              <a:defRPr/>
            </a:pPr>
            <a:r>
              <a:rPr lang="en-US" sz="1200" dirty="0">
                <a:solidFill>
                  <a:schemeClr val="tx2"/>
                </a:solidFill>
                <a:effectLst>
                  <a:outerShdw blurRad="38100" dist="38100" dir="2700000" algn="tl">
                    <a:srgbClr val="C0C0C0"/>
                  </a:outerShdw>
                </a:effectLst>
                <a:latin typeface="Arial" charset="0"/>
              </a:rPr>
              <a:t>SPD303</a:t>
            </a:r>
            <a:endParaRPr lang="en-AU" sz="1200" dirty="0">
              <a:solidFill>
                <a:schemeClr val="tx2"/>
              </a:solidFill>
              <a:effectLst>
                <a:outerShdw blurRad="38100" dist="38100" dir="2700000" algn="tl">
                  <a:srgbClr val="C0C0C0"/>
                </a:outerShdw>
              </a:effectLst>
              <a:latin typeface="Arial" charset="0"/>
            </a:endParaRPr>
          </a:p>
        </p:txBody>
      </p:sp>
      <p:sp>
        <p:nvSpPr>
          <p:cNvPr id="35853" name="Text Box 13"/>
          <p:cNvSpPr txBox="1">
            <a:spLocks noChangeArrowheads="1"/>
          </p:cNvSpPr>
          <p:nvPr/>
        </p:nvSpPr>
        <p:spPr bwMode="auto">
          <a:xfrm>
            <a:off x="7886700" y="5661025"/>
            <a:ext cx="1268413" cy="904875"/>
          </a:xfrm>
          <a:prstGeom prst="rect">
            <a:avLst/>
          </a:prstGeom>
          <a:noFill/>
          <a:ln w="9525">
            <a:noFill/>
            <a:miter lim="800000"/>
            <a:headEnd/>
            <a:tailEnd/>
          </a:ln>
          <a:effectLst/>
        </p:spPr>
        <p:txBody>
          <a:bodyPr wrap="none">
            <a:spAutoFit/>
          </a:bodyPr>
          <a:lstStyle/>
          <a:p>
            <a:pPr>
              <a:lnSpc>
                <a:spcPct val="120000"/>
              </a:lnSpc>
              <a:defRPr/>
            </a:pPr>
            <a:r>
              <a:rPr lang="en-US" sz="1600" b="1" dirty="0">
                <a:solidFill>
                  <a:schemeClr val="tx2"/>
                </a:solidFill>
                <a:effectLst>
                  <a:outerShdw blurRad="38100" dist="38100" dir="2700000" algn="tl">
                    <a:srgbClr val="C0C0C0"/>
                  </a:outerShdw>
                </a:effectLst>
                <a:latin typeface="Arial" charset="0"/>
              </a:rPr>
              <a:t>Laminated </a:t>
            </a:r>
          </a:p>
          <a:p>
            <a:pPr>
              <a:lnSpc>
                <a:spcPct val="120000"/>
              </a:lnSpc>
              <a:defRPr/>
            </a:pPr>
            <a:r>
              <a:rPr lang="en-US" sz="1600" b="1" dirty="0">
                <a:solidFill>
                  <a:schemeClr val="tx2"/>
                </a:solidFill>
                <a:effectLst>
                  <a:outerShdw blurRad="38100" dist="38100" dir="2700000" algn="tl">
                    <a:srgbClr val="C0C0C0"/>
                  </a:outerShdw>
                </a:effectLst>
                <a:latin typeface="Arial" charset="0"/>
              </a:rPr>
              <a:t>Shale</a:t>
            </a:r>
          </a:p>
          <a:p>
            <a:pPr>
              <a:lnSpc>
                <a:spcPct val="120000"/>
              </a:lnSpc>
              <a:defRPr/>
            </a:pPr>
            <a:r>
              <a:rPr lang="en-US" sz="1200" dirty="0">
                <a:solidFill>
                  <a:schemeClr val="tx2"/>
                </a:solidFill>
                <a:effectLst>
                  <a:outerShdw blurRad="38100" dist="38100" dir="2700000" algn="tl">
                    <a:srgbClr val="C0C0C0"/>
                  </a:outerShdw>
                </a:effectLst>
                <a:latin typeface="Arial" charset="0"/>
              </a:rPr>
              <a:t>SPD283</a:t>
            </a:r>
            <a:endParaRPr lang="en-AU" sz="1200" dirty="0">
              <a:solidFill>
                <a:schemeClr val="tx2"/>
              </a:solidFill>
              <a:effectLst>
                <a:outerShdw blurRad="38100" dist="38100" dir="2700000" algn="tl">
                  <a:srgbClr val="C0C0C0"/>
                </a:outerShdw>
              </a:effectLst>
              <a:latin typeface="Arial" charset="0"/>
            </a:endParaRPr>
          </a:p>
        </p:txBody>
      </p:sp>
      <p:pic>
        <p:nvPicPr>
          <p:cNvPr id="22535" name="Picture 16" descr="SPD303_008"/>
          <p:cNvPicPr>
            <a:picLocks noChangeAspect="1" noChangeArrowheads="1"/>
          </p:cNvPicPr>
          <p:nvPr/>
        </p:nvPicPr>
        <p:blipFill>
          <a:blip r:embed="rId4" cstate="print"/>
          <a:srcRect l="10916" t="47826" r="16531" b="32855"/>
          <a:stretch>
            <a:fillRect/>
          </a:stretch>
        </p:blipFill>
        <p:spPr bwMode="auto">
          <a:xfrm>
            <a:off x="1258888" y="4581525"/>
            <a:ext cx="4824412" cy="960438"/>
          </a:xfrm>
          <a:prstGeom prst="rect">
            <a:avLst/>
          </a:prstGeom>
          <a:noFill/>
          <a:ln w="9525">
            <a:solidFill>
              <a:schemeClr val="tx1"/>
            </a:solidFill>
            <a:miter lim="800000"/>
            <a:headEnd/>
            <a:tailEnd/>
          </a:ln>
        </p:spPr>
      </p:pic>
      <p:pic>
        <p:nvPicPr>
          <p:cNvPr id="22536" name="Picture 12" descr="SPD283_013"/>
          <p:cNvPicPr>
            <a:picLocks noChangeAspect="1" noChangeArrowheads="1"/>
          </p:cNvPicPr>
          <p:nvPr/>
        </p:nvPicPr>
        <p:blipFill>
          <a:blip r:embed="rId5" cstate="print"/>
          <a:srcRect l="19962" t="38261" r="37430" b="46579"/>
          <a:stretch>
            <a:fillRect/>
          </a:stretch>
        </p:blipFill>
        <p:spPr bwMode="auto">
          <a:xfrm>
            <a:off x="4432300" y="5734050"/>
            <a:ext cx="3475038" cy="933450"/>
          </a:xfrm>
          <a:prstGeom prst="rect">
            <a:avLst/>
          </a:prstGeom>
          <a:noFill/>
          <a:ln w="9525">
            <a:solidFill>
              <a:schemeClr val="tx1"/>
            </a:solidFill>
            <a:miter lim="800000"/>
            <a:headEnd/>
            <a:tailEnd/>
          </a:ln>
        </p:spPr>
      </p:pic>
      <p:sp>
        <p:nvSpPr>
          <p:cNvPr id="35857" name="Text Box 17"/>
          <p:cNvSpPr txBox="1">
            <a:spLocks noChangeArrowheads="1"/>
          </p:cNvSpPr>
          <p:nvPr/>
        </p:nvSpPr>
        <p:spPr bwMode="auto">
          <a:xfrm>
            <a:off x="1042988" y="1125538"/>
            <a:ext cx="3097212" cy="400050"/>
          </a:xfrm>
          <a:prstGeom prst="rect">
            <a:avLst/>
          </a:prstGeom>
          <a:noFill/>
          <a:ln w="9525">
            <a:noFill/>
            <a:miter lim="800000"/>
            <a:headEnd/>
            <a:tailEnd/>
          </a:ln>
          <a:effectLst/>
        </p:spPr>
        <p:txBody>
          <a:bodyPr>
            <a:spAutoFit/>
          </a:bodyPr>
          <a:lstStyle/>
          <a:p>
            <a:pPr>
              <a:spcBef>
                <a:spcPct val="50000"/>
              </a:spcBef>
              <a:buFontTx/>
              <a:buChar char="•"/>
              <a:defRPr/>
            </a:pPr>
            <a:r>
              <a:rPr lang="en-US" sz="2000" b="1" dirty="0">
                <a:solidFill>
                  <a:schemeClr val="tx2"/>
                </a:solidFill>
                <a:effectLst>
                  <a:outerShdw blurRad="38100" dist="38100" dir="2700000" algn="tl">
                    <a:srgbClr val="C0C0C0"/>
                  </a:outerShdw>
                </a:effectLst>
                <a:latin typeface="Arial" charset="0"/>
              </a:rPr>
              <a:t> Ordovician turbidites</a:t>
            </a:r>
            <a:endParaRPr lang="en-AU" sz="2000" b="1" dirty="0">
              <a:solidFill>
                <a:schemeClr val="tx2"/>
              </a:solidFill>
              <a:effectLst>
                <a:outerShdw blurRad="38100" dist="38100" dir="2700000" algn="tl">
                  <a:srgbClr val="C0C0C0"/>
                </a:outerShdw>
              </a:effectLst>
              <a:latin typeface="Arial" charset="0"/>
            </a:endParaRPr>
          </a:p>
        </p:txBody>
      </p:sp>
      <p:pic>
        <p:nvPicPr>
          <p:cNvPr id="22538" name="Picture 18" descr="RHD21_005"/>
          <p:cNvPicPr>
            <a:picLocks noChangeAspect="1" noChangeArrowheads="1"/>
          </p:cNvPicPr>
          <p:nvPr/>
        </p:nvPicPr>
        <p:blipFill>
          <a:blip r:embed="rId6" cstate="print"/>
          <a:srcRect l="29320" t="46579" r="16220" b="37845"/>
          <a:stretch>
            <a:fillRect/>
          </a:stretch>
        </p:blipFill>
        <p:spPr bwMode="auto">
          <a:xfrm>
            <a:off x="179388" y="3357563"/>
            <a:ext cx="5029200" cy="1073150"/>
          </a:xfrm>
          <a:prstGeom prst="rect">
            <a:avLst/>
          </a:prstGeom>
          <a:noFill/>
          <a:ln w="9525">
            <a:solidFill>
              <a:schemeClr val="tx1"/>
            </a:solidFill>
            <a:miter lim="800000"/>
            <a:headEnd/>
            <a:tailEnd/>
          </a:ln>
        </p:spPr>
      </p:pic>
      <p:sp>
        <p:nvSpPr>
          <p:cNvPr id="35859" name="Rectangle 19"/>
          <p:cNvSpPr>
            <a:spLocks noChangeArrowheads="1"/>
          </p:cNvSpPr>
          <p:nvPr/>
        </p:nvSpPr>
        <p:spPr bwMode="auto">
          <a:xfrm>
            <a:off x="5221288" y="3644900"/>
            <a:ext cx="2374900" cy="609600"/>
          </a:xfrm>
          <a:prstGeom prst="rect">
            <a:avLst/>
          </a:prstGeom>
          <a:noFill/>
          <a:ln w="9525">
            <a:noFill/>
            <a:miter lim="800000"/>
            <a:headEnd/>
            <a:tailEnd/>
          </a:ln>
          <a:effectLst/>
        </p:spPr>
        <p:txBody>
          <a:bodyPr>
            <a:spAutoFit/>
          </a:bodyPr>
          <a:lstStyle/>
          <a:p>
            <a:pPr>
              <a:lnSpc>
                <a:spcPct val="120000"/>
              </a:lnSpc>
              <a:defRPr/>
            </a:pPr>
            <a:r>
              <a:rPr lang="en-US" sz="1600" b="1" dirty="0">
                <a:solidFill>
                  <a:schemeClr val="tx2"/>
                </a:solidFill>
                <a:effectLst>
                  <a:outerShdw blurRad="38100" dist="38100" dir="2700000" algn="tl">
                    <a:srgbClr val="C0C0C0"/>
                  </a:outerShdw>
                </a:effectLst>
                <a:latin typeface="Arial" charset="0"/>
              </a:rPr>
              <a:t>Massive Sandstone</a:t>
            </a:r>
          </a:p>
          <a:p>
            <a:pPr>
              <a:lnSpc>
                <a:spcPct val="120000"/>
              </a:lnSpc>
              <a:defRPr/>
            </a:pPr>
            <a:r>
              <a:rPr lang="en-US" sz="1200" dirty="0">
                <a:solidFill>
                  <a:schemeClr val="tx2"/>
                </a:solidFill>
                <a:effectLst>
                  <a:outerShdw blurRad="38100" dist="38100" dir="2700000" algn="tl">
                    <a:srgbClr val="C0C0C0"/>
                  </a:outerShdw>
                </a:effectLst>
                <a:latin typeface="Arial" charset="0"/>
              </a:rPr>
              <a:t>RHD021</a:t>
            </a:r>
            <a:endParaRPr lang="en-AU" sz="1200" dirty="0">
              <a:solidFill>
                <a:schemeClr val="tx2"/>
              </a:solidFill>
              <a:effectLst>
                <a:outerShdw blurRad="38100" dist="38100" dir="2700000" algn="tl">
                  <a:srgbClr val="C0C0C0"/>
                </a:outerShdw>
              </a:effectLst>
              <a:latin typeface="Arial" charset="0"/>
            </a:endParaRPr>
          </a:p>
        </p:txBody>
      </p:sp>
      <p:pic>
        <p:nvPicPr>
          <p:cNvPr id="22540" name="Picture 20" descr="SPD292_052"/>
          <p:cNvPicPr>
            <a:picLocks noChangeAspect="1" noChangeArrowheads="1"/>
          </p:cNvPicPr>
          <p:nvPr/>
        </p:nvPicPr>
        <p:blipFill>
          <a:blip r:embed="rId7" cstate="print"/>
          <a:srcRect l="9981" t="23289" r="50218" b="62383"/>
          <a:stretch>
            <a:fillRect/>
          </a:stretch>
        </p:blipFill>
        <p:spPr bwMode="auto">
          <a:xfrm>
            <a:off x="900113" y="5734050"/>
            <a:ext cx="3478212" cy="923925"/>
          </a:xfrm>
          <a:prstGeom prst="rect">
            <a:avLst/>
          </a:prstGeom>
          <a:noFill/>
          <a:ln w="9525">
            <a:solidFill>
              <a:schemeClr val="tx1"/>
            </a:solidFill>
            <a:miter lim="800000"/>
            <a:headEnd/>
            <a:tailEnd/>
          </a:ln>
        </p:spPr>
      </p:pic>
      <p:sp>
        <p:nvSpPr>
          <p:cNvPr id="35862" name="Text Box 22"/>
          <p:cNvSpPr txBox="1">
            <a:spLocks noChangeArrowheads="1"/>
          </p:cNvSpPr>
          <p:nvPr/>
        </p:nvSpPr>
        <p:spPr bwMode="auto">
          <a:xfrm>
            <a:off x="0" y="5734050"/>
            <a:ext cx="863600" cy="904875"/>
          </a:xfrm>
          <a:prstGeom prst="rect">
            <a:avLst/>
          </a:prstGeom>
          <a:noFill/>
          <a:ln w="9525">
            <a:noFill/>
            <a:miter lim="800000"/>
            <a:headEnd/>
            <a:tailEnd/>
          </a:ln>
          <a:effectLst/>
        </p:spPr>
        <p:txBody>
          <a:bodyPr>
            <a:spAutoFit/>
          </a:bodyPr>
          <a:lstStyle/>
          <a:p>
            <a:pPr algn="r">
              <a:lnSpc>
                <a:spcPct val="120000"/>
              </a:lnSpc>
              <a:defRPr/>
            </a:pPr>
            <a:r>
              <a:rPr lang="en-US" sz="1600" b="1" dirty="0">
                <a:solidFill>
                  <a:schemeClr val="tx2"/>
                </a:solidFill>
                <a:effectLst>
                  <a:outerShdw blurRad="38100" dist="38100" dir="2700000" algn="tl">
                    <a:srgbClr val="C0C0C0"/>
                  </a:outerShdw>
                </a:effectLst>
                <a:latin typeface="Arial" charset="0"/>
              </a:rPr>
              <a:t>Black </a:t>
            </a:r>
          </a:p>
          <a:p>
            <a:pPr algn="r">
              <a:lnSpc>
                <a:spcPct val="120000"/>
              </a:lnSpc>
              <a:defRPr/>
            </a:pPr>
            <a:r>
              <a:rPr lang="en-US" sz="1600" b="1" dirty="0">
                <a:solidFill>
                  <a:schemeClr val="tx2"/>
                </a:solidFill>
                <a:effectLst>
                  <a:outerShdw blurRad="38100" dist="38100" dir="2700000" algn="tl">
                    <a:srgbClr val="C0C0C0"/>
                  </a:outerShdw>
                </a:effectLst>
                <a:latin typeface="Arial" charset="0"/>
              </a:rPr>
              <a:t>Shale</a:t>
            </a:r>
          </a:p>
          <a:p>
            <a:pPr algn="r">
              <a:lnSpc>
                <a:spcPct val="120000"/>
              </a:lnSpc>
              <a:defRPr/>
            </a:pPr>
            <a:r>
              <a:rPr lang="en-US" sz="1200" dirty="0">
                <a:solidFill>
                  <a:schemeClr val="tx2"/>
                </a:solidFill>
                <a:effectLst>
                  <a:outerShdw blurRad="38100" dist="38100" dir="2700000" algn="tl">
                    <a:srgbClr val="C0C0C0"/>
                  </a:outerShdw>
                </a:effectLst>
                <a:latin typeface="Arial" charset="0"/>
              </a:rPr>
              <a:t>SPD292</a:t>
            </a:r>
            <a:endParaRPr lang="en-AU" sz="1200" dirty="0">
              <a:solidFill>
                <a:schemeClr val="tx2"/>
              </a:solidFill>
              <a:effectLst>
                <a:outerShdw blurRad="38100" dist="38100" dir="2700000" algn="tl">
                  <a:srgbClr val="C0C0C0"/>
                </a:outerShdw>
              </a:effectLst>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a:spLocks noGrp="1"/>
          </p:cNvSpPr>
          <p:nvPr>
            <p:ph type="sldNum" sz="quarter" idx="10"/>
          </p:nvPr>
        </p:nvSpPr>
        <p:spPr/>
        <p:txBody>
          <a:bodyPr/>
          <a:lstStyle/>
          <a:p>
            <a:pPr>
              <a:defRPr/>
            </a:pPr>
            <a:fld id="{0301E87E-2CE3-4AFF-9B60-1B99984AE678}" type="slidenum">
              <a:rPr lang="en-US" smtClean="0"/>
              <a:pPr>
                <a:defRPr/>
              </a:pPr>
              <a:t>11</a:t>
            </a:fld>
            <a:endParaRPr lang="en-US" dirty="0"/>
          </a:p>
        </p:txBody>
      </p:sp>
      <p:sp>
        <p:nvSpPr>
          <p:cNvPr id="44034" name="Rectangle 2"/>
          <p:cNvSpPr>
            <a:spLocks noGrp="1" noChangeArrowheads="1"/>
          </p:cNvSpPr>
          <p:nvPr>
            <p:ph type="title" idx="4294967295"/>
          </p:nvPr>
        </p:nvSpPr>
        <p:spPr>
          <a:xfrm>
            <a:off x="381000" y="152400"/>
            <a:ext cx="6032500" cy="714375"/>
          </a:xfrm>
          <a:prstGeom prst="rect">
            <a:avLst/>
          </a:prstGeom>
          <a:effectLst>
            <a:outerShdw blurRad="50800" dist="38100" dir="2700000" algn="tl" rotWithShape="0">
              <a:prstClr val="black">
                <a:alpha val="40000"/>
              </a:prstClr>
            </a:outerShdw>
          </a:effectLst>
        </p:spPr>
        <p:txBody>
          <a:bodyPr>
            <a:noAutofit/>
          </a:bodyPr>
          <a:lstStyle/>
          <a:p>
            <a:pPr algn="l">
              <a:defRPr/>
            </a:pPr>
            <a:r>
              <a:rPr lang="en-US" sz="4000" dirty="0" smtClean="0">
                <a:solidFill>
                  <a:srgbClr val="990000"/>
                </a:solidFill>
              </a:rPr>
              <a:t>Mineralisation</a:t>
            </a:r>
            <a:endParaRPr lang="en-US" sz="4000" dirty="0">
              <a:solidFill>
                <a:srgbClr val="990000"/>
              </a:solidFill>
            </a:endParaRPr>
          </a:p>
        </p:txBody>
      </p:sp>
      <p:pic>
        <p:nvPicPr>
          <p:cNvPr id="30723" name="Picture 8"/>
          <p:cNvPicPr>
            <a:picLocks noChangeAspect="1" noChangeArrowheads="1"/>
          </p:cNvPicPr>
          <p:nvPr/>
        </p:nvPicPr>
        <p:blipFill>
          <a:blip r:embed="rId3" cstate="print"/>
          <a:srcRect l="19138" t="38277" r="38277" b="41193"/>
          <a:stretch>
            <a:fillRect/>
          </a:stretch>
        </p:blipFill>
        <p:spPr bwMode="auto">
          <a:xfrm>
            <a:off x="2700338" y="1538288"/>
            <a:ext cx="4184650" cy="1516062"/>
          </a:xfrm>
          <a:prstGeom prst="rect">
            <a:avLst/>
          </a:prstGeom>
          <a:ln>
            <a:noFill/>
          </a:ln>
          <a:effectLst>
            <a:outerShdw blurRad="292100" dist="139700" dir="2700000" algn="tl" rotWithShape="0">
              <a:srgbClr val="333333">
                <a:alpha val="65000"/>
              </a:srgbClr>
            </a:outerShdw>
          </a:effectLst>
        </p:spPr>
      </p:pic>
      <p:sp>
        <p:nvSpPr>
          <p:cNvPr id="30724" name="Line 12"/>
          <p:cNvSpPr>
            <a:spLocks noChangeShapeType="1"/>
          </p:cNvSpPr>
          <p:nvPr/>
        </p:nvSpPr>
        <p:spPr bwMode="auto">
          <a:xfrm rot="5400000">
            <a:off x="1076325" y="2892425"/>
            <a:ext cx="1665288" cy="1588"/>
          </a:xfrm>
          <a:prstGeom prst="line">
            <a:avLst/>
          </a:prstGeom>
          <a:noFill/>
          <a:ln w="12700">
            <a:solidFill>
              <a:srgbClr val="FF0000"/>
            </a:solidFill>
            <a:round/>
            <a:headEnd type="oval" w="med" len="med"/>
            <a:tailEnd type="oval" w="med" len="med"/>
          </a:ln>
        </p:spPr>
        <p:txBody>
          <a:bodyPr/>
          <a:lstStyle/>
          <a:p>
            <a:endParaRPr lang="en-AU" dirty="0"/>
          </a:p>
        </p:txBody>
      </p:sp>
      <p:sp>
        <p:nvSpPr>
          <p:cNvPr id="30725" name="Text Box 13"/>
          <p:cNvSpPr txBox="1">
            <a:spLocks noChangeArrowheads="1"/>
          </p:cNvSpPr>
          <p:nvPr/>
        </p:nvSpPr>
        <p:spPr bwMode="auto">
          <a:xfrm rot="5400000">
            <a:off x="1736726" y="3040249"/>
            <a:ext cx="647700" cy="307975"/>
          </a:xfrm>
          <a:prstGeom prst="rect">
            <a:avLst/>
          </a:prstGeom>
          <a:noFill/>
          <a:ln w="9525">
            <a:noFill/>
            <a:miter lim="800000"/>
            <a:headEnd/>
            <a:tailEnd/>
          </a:ln>
        </p:spPr>
        <p:txBody>
          <a:bodyPr>
            <a:spAutoFit/>
          </a:bodyPr>
          <a:lstStyle/>
          <a:p>
            <a:pPr>
              <a:spcBef>
                <a:spcPct val="50000"/>
              </a:spcBef>
            </a:pPr>
            <a:r>
              <a:rPr lang="en-US" sz="1400" b="1" dirty="0">
                <a:solidFill>
                  <a:srgbClr val="FF0000"/>
                </a:solidFill>
              </a:rPr>
              <a:t>10cm</a:t>
            </a:r>
            <a:endParaRPr lang="en-AU" sz="1400" b="1" dirty="0">
              <a:solidFill>
                <a:srgbClr val="FF0000"/>
              </a:solidFill>
            </a:endParaRPr>
          </a:p>
        </p:txBody>
      </p:sp>
      <p:pic>
        <p:nvPicPr>
          <p:cNvPr id="30726" name="Picture 22"/>
          <p:cNvPicPr>
            <a:picLocks noChangeAspect="1" noChangeArrowheads="1"/>
          </p:cNvPicPr>
          <p:nvPr/>
        </p:nvPicPr>
        <p:blipFill>
          <a:blip r:embed="rId4" cstate="print"/>
          <a:srcRect l="21143" t="3554" r="35361"/>
          <a:stretch>
            <a:fillRect/>
          </a:stretch>
        </p:blipFill>
        <p:spPr bwMode="auto">
          <a:xfrm>
            <a:off x="179388" y="1868115"/>
            <a:ext cx="1635125" cy="4824412"/>
          </a:xfrm>
          <a:prstGeom prst="rect">
            <a:avLst/>
          </a:prstGeom>
          <a:ln>
            <a:noFill/>
          </a:ln>
          <a:effectLst>
            <a:outerShdw blurRad="292100" dist="139700" dir="2700000" algn="tl" rotWithShape="0">
              <a:srgbClr val="333333">
                <a:alpha val="65000"/>
              </a:srgbClr>
            </a:outerShdw>
          </a:effectLst>
        </p:spPr>
      </p:pic>
      <p:sp>
        <p:nvSpPr>
          <p:cNvPr id="30729" name="Line 26"/>
          <p:cNvSpPr>
            <a:spLocks noChangeShapeType="1"/>
          </p:cNvSpPr>
          <p:nvPr/>
        </p:nvSpPr>
        <p:spPr bwMode="auto">
          <a:xfrm rot="16200000" flipH="1">
            <a:off x="5244306" y="1604169"/>
            <a:ext cx="1588" cy="3219450"/>
          </a:xfrm>
          <a:prstGeom prst="line">
            <a:avLst/>
          </a:prstGeom>
          <a:noFill/>
          <a:ln w="12700">
            <a:solidFill>
              <a:srgbClr val="FF0000"/>
            </a:solidFill>
            <a:round/>
            <a:headEnd type="oval" w="med" len="med"/>
            <a:tailEnd type="oval" w="med" len="med"/>
          </a:ln>
        </p:spPr>
        <p:txBody>
          <a:bodyPr/>
          <a:lstStyle/>
          <a:p>
            <a:endParaRPr lang="en-AU" dirty="0"/>
          </a:p>
        </p:txBody>
      </p:sp>
      <p:pic>
        <p:nvPicPr>
          <p:cNvPr id="30731" name="Picture 28" descr="SPD333_044"/>
          <p:cNvPicPr>
            <a:picLocks noChangeAspect="1" noChangeArrowheads="1"/>
          </p:cNvPicPr>
          <p:nvPr/>
        </p:nvPicPr>
        <p:blipFill>
          <a:blip r:embed="rId5" cstate="print"/>
          <a:srcRect l="645" t="5734" r="645" b="2458"/>
          <a:stretch>
            <a:fillRect/>
          </a:stretch>
        </p:blipFill>
        <p:spPr bwMode="auto">
          <a:xfrm>
            <a:off x="2124075" y="4076700"/>
            <a:ext cx="6840538" cy="2506663"/>
          </a:xfrm>
          <a:prstGeom prst="rect">
            <a:avLst/>
          </a:prstGeom>
          <a:ln>
            <a:noFill/>
          </a:ln>
          <a:effectLst>
            <a:outerShdw blurRad="292100" dist="139700" dir="2700000" algn="tl" rotWithShape="0">
              <a:srgbClr val="333333">
                <a:alpha val="65000"/>
              </a:srgbClr>
            </a:outerShdw>
          </a:effectLst>
        </p:spPr>
      </p:pic>
      <p:sp>
        <p:nvSpPr>
          <p:cNvPr id="44061" name="Text Box 29"/>
          <p:cNvSpPr txBox="1">
            <a:spLocks noChangeArrowheads="1"/>
          </p:cNvSpPr>
          <p:nvPr/>
        </p:nvSpPr>
        <p:spPr bwMode="auto">
          <a:xfrm>
            <a:off x="107950" y="1004515"/>
            <a:ext cx="1655763" cy="904875"/>
          </a:xfrm>
          <a:prstGeom prst="rect">
            <a:avLst/>
          </a:prstGeom>
          <a:noFill/>
          <a:ln w="9525">
            <a:noFill/>
            <a:miter lim="800000"/>
            <a:headEnd/>
            <a:tailEnd/>
          </a:ln>
          <a:effectLst/>
        </p:spPr>
        <p:txBody>
          <a:bodyPr>
            <a:spAutoFit/>
          </a:bodyPr>
          <a:lstStyle/>
          <a:p>
            <a:pPr algn="ctr">
              <a:lnSpc>
                <a:spcPct val="110000"/>
              </a:lnSpc>
              <a:defRPr/>
            </a:pPr>
            <a:r>
              <a:rPr lang="en-US" sz="1600" b="1" dirty="0">
                <a:solidFill>
                  <a:schemeClr val="tx2"/>
                </a:solidFill>
                <a:effectLst>
                  <a:outerShdw blurRad="38100" dist="38100" dir="2700000" algn="tl">
                    <a:srgbClr val="C0C0C0"/>
                  </a:outerShdw>
                </a:effectLst>
                <a:latin typeface="Arial" charset="0"/>
              </a:rPr>
              <a:t>Laminated</a:t>
            </a:r>
          </a:p>
          <a:p>
            <a:pPr algn="ctr">
              <a:lnSpc>
                <a:spcPct val="110000"/>
              </a:lnSpc>
              <a:defRPr/>
            </a:pPr>
            <a:r>
              <a:rPr lang="en-US" sz="1600" b="1" dirty="0">
                <a:solidFill>
                  <a:schemeClr val="tx2"/>
                </a:solidFill>
                <a:effectLst>
                  <a:outerShdw blurRad="38100" dist="38100" dir="2700000" algn="tl">
                    <a:srgbClr val="C0C0C0"/>
                  </a:outerShdw>
                </a:effectLst>
                <a:latin typeface="Arial" charset="0"/>
              </a:rPr>
              <a:t>Quartz Veins</a:t>
            </a:r>
          </a:p>
          <a:p>
            <a:pPr algn="ctr">
              <a:lnSpc>
                <a:spcPct val="110000"/>
              </a:lnSpc>
              <a:defRPr/>
            </a:pPr>
            <a:r>
              <a:rPr lang="en-US" sz="1200" dirty="0">
                <a:solidFill>
                  <a:schemeClr val="tx2"/>
                </a:solidFill>
                <a:effectLst>
                  <a:outerShdw blurRad="38100" dist="38100" dir="2700000" algn="tl">
                    <a:srgbClr val="C0C0C0"/>
                  </a:outerShdw>
                </a:effectLst>
                <a:latin typeface="Arial" charset="0"/>
              </a:rPr>
              <a:t>SPD336</a:t>
            </a:r>
            <a:r>
              <a:rPr lang="en-US" sz="1600" dirty="0">
                <a:solidFill>
                  <a:schemeClr val="tx2"/>
                </a:solidFill>
                <a:latin typeface="Arial" charset="0"/>
              </a:rPr>
              <a:t> </a:t>
            </a:r>
            <a:endParaRPr lang="en-AU" sz="1600" dirty="0">
              <a:solidFill>
                <a:schemeClr val="tx2"/>
              </a:solidFill>
              <a:latin typeface="Arial" charset="0"/>
            </a:endParaRPr>
          </a:p>
        </p:txBody>
      </p:sp>
      <p:sp>
        <p:nvSpPr>
          <p:cNvPr id="44062" name="Text Box 30"/>
          <p:cNvSpPr txBox="1">
            <a:spLocks noChangeArrowheads="1"/>
          </p:cNvSpPr>
          <p:nvPr/>
        </p:nvSpPr>
        <p:spPr bwMode="auto">
          <a:xfrm>
            <a:off x="2159000" y="3740150"/>
            <a:ext cx="6157913" cy="338138"/>
          </a:xfrm>
          <a:prstGeom prst="rect">
            <a:avLst/>
          </a:prstGeom>
          <a:noFill/>
          <a:ln w="9525">
            <a:noFill/>
            <a:miter lim="800000"/>
            <a:headEnd/>
            <a:tailEnd/>
          </a:ln>
          <a:effectLst/>
        </p:spPr>
        <p:txBody>
          <a:bodyPr>
            <a:spAutoFit/>
          </a:bodyPr>
          <a:lstStyle/>
          <a:p>
            <a:pPr>
              <a:spcBef>
                <a:spcPct val="50000"/>
              </a:spcBef>
              <a:defRPr/>
            </a:pPr>
            <a:r>
              <a:rPr lang="en-US" sz="1600" b="1" dirty="0">
                <a:solidFill>
                  <a:schemeClr val="tx2"/>
                </a:solidFill>
                <a:effectLst>
                  <a:outerShdw blurRad="38100" dist="38100" dir="2700000" algn="tl">
                    <a:srgbClr val="C0C0C0"/>
                  </a:outerShdw>
                </a:effectLst>
                <a:latin typeface="Arial" charset="0"/>
              </a:rPr>
              <a:t>Fault Zone</a:t>
            </a:r>
            <a:r>
              <a:rPr lang="en-US" sz="1600" dirty="0">
                <a:solidFill>
                  <a:schemeClr val="tx2"/>
                </a:solidFill>
                <a:effectLst>
                  <a:outerShdw blurRad="38100" dist="38100" dir="2700000" algn="tl">
                    <a:srgbClr val="C0C0C0"/>
                  </a:outerShdw>
                </a:effectLst>
                <a:latin typeface="Arial" charset="0"/>
              </a:rPr>
              <a:t> </a:t>
            </a:r>
            <a:r>
              <a:rPr lang="en-US" sz="1600" b="1" dirty="0">
                <a:solidFill>
                  <a:schemeClr val="tx2"/>
                </a:solidFill>
                <a:effectLst>
                  <a:outerShdw blurRad="38100" dist="38100" dir="2700000" algn="tl">
                    <a:srgbClr val="C0C0C0"/>
                  </a:outerShdw>
                </a:effectLst>
                <a:latin typeface="Arial" charset="0"/>
              </a:rPr>
              <a:t>(Intersection of Fosterville &amp; Harrier Faults)</a:t>
            </a:r>
            <a:r>
              <a:rPr lang="en-US" sz="1600" dirty="0">
                <a:solidFill>
                  <a:schemeClr val="tx2"/>
                </a:solidFill>
                <a:effectLst>
                  <a:outerShdw blurRad="38100" dist="38100" dir="2700000" algn="tl">
                    <a:srgbClr val="C0C0C0"/>
                  </a:outerShdw>
                </a:effectLst>
                <a:latin typeface="Arial" charset="0"/>
              </a:rPr>
              <a:t> </a:t>
            </a:r>
            <a:r>
              <a:rPr lang="en-US" sz="1200" dirty="0">
                <a:solidFill>
                  <a:schemeClr val="tx2"/>
                </a:solidFill>
                <a:effectLst>
                  <a:outerShdw blurRad="38100" dist="38100" dir="2700000" algn="tl">
                    <a:srgbClr val="C0C0C0"/>
                  </a:outerShdw>
                </a:effectLst>
                <a:latin typeface="Arial" charset="0"/>
              </a:rPr>
              <a:t>SPD333</a:t>
            </a:r>
            <a:endParaRPr lang="en-AU" sz="1200" dirty="0">
              <a:solidFill>
                <a:schemeClr val="tx2"/>
              </a:solidFill>
              <a:effectLst>
                <a:outerShdw blurRad="38100" dist="38100" dir="2700000" algn="tl">
                  <a:srgbClr val="C0C0C0"/>
                </a:outerShdw>
              </a:effectLst>
              <a:latin typeface="Arial" charset="0"/>
            </a:endParaRPr>
          </a:p>
        </p:txBody>
      </p:sp>
      <p:sp>
        <p:nvSpPr>
          <p:cNvPr id="30734" name="Text Box 31"/>
          <p:cNvSpPr txBox="1">
            <a:spLocks noChangeArrowheads="1"/>
          </p:cNvSpPr>
          <p:nvPr/>
        </p:nvSpPr>
        <p:spPr bwMode="auto">
          <a:xfrm>
            <a:off x="4500563" y="3213100"/>
            <a:ext cx="647700" cy="307975"/>
          </a:xfrm>
          <a:prstGeom prst="rect">
            <a:avLst/>
          </a:prstGeom>
          <a:noFill/>
          <a:ln w="9525">
            <a:noFill/>
            <a:miter lim="800000"/>
            <a:headEnd/>
            <a:tailEnd/>
          </a:ln>
        </p:spPr>
        <p:txBody>
          <a:bodyPr>
            <a:spAutoFit/>
          </a:bodyPr>
          <a:lstStyle/>
          <a:p>
            <a:pPr>
              <a:spcBef>
                <a:spcPct val="50000"/>
              </a:spcBef>
            </a:pPr>
            <a:r>
              <a:rPr lang="en-US" sz="1400" b="1" dirty="0">
                <a:solidFill>
                  <a:srgbClr val="FF0000"/>
                </a:solidFill>
              </a:rPr>
              <a:t>10cm</a:t>
            </a:r>
            <a:endParaRPr lang="en-AU" sz="1400" b="1" dirty="0">
              <a:solidFill>
                <a:srgbClr val="FF0000"/>
              </a:solidFill>
            </a:endParaRPr>
          </a:p>
        </p:txBody>
      </p:sp>
      <p:sp>
        <p:nvSpPr>
          <p:cNvPr id="44068" name="Text Box 36"/>
          <p:cNvSpPr txBox="1">
            <a:spLocks noChangeArrowheads="1"/>
          </p:cNvSpPr>
          <p:nvPr/>
        </p:nvSpPr>
        <p:spPr bwMode="auto">
          <a:xfrm>
            <a:off x="2700338" y="1220788"/>
            <a:ext cx="3024187" cy="338137"/>
          </a:xfrm>
          <a:prstGeom prst="rect">
            <a:avLst/>
          </a:prstGeom>
          <a:noFill/>
          <a:ln w="9525">
            <a:noFill/>
            <a:miter lim="800000"/>
            <a:headEnd/>
            <a:tailEnd/>
          </a:ln>
          <a:effectLst/>
        </p:spPr>
        <p:txBody>
          <a:bodyPr>
            <a:spAutoFit/>
          </a:bodyPr>
          <a:lstStyle/>
          <a:p>
            <a:pPr>
              <a:spcBef>
                <a:spcPct val="50000"/>
              </a:spcBef>
              <a:defRPr/>
            </a:pPr>
            <a:r>
              <a:rPr lang="en-US" sz="1600" b="1" dirty="0">
                <a:solidFill>
                  <a:schemeClr val="tx2"/>
                </a:solidFill>
                <a:effectLst>
                  <a:outerShdw blurRad="38100" dist="38100" dir="2700000" algn="tl">
                    <a:srgbClr val="C0C0C0"/>
                  </a:outerShdw>
                </a:effectLst>
                <a:latin typeface="Arial" charset="0"/>
              </a:rPr>
              <a:t>Sulphides in cleavage </a:t>
            </a:r>
            <a:r>
              <a:rPr lang="en-US" sz="1200" dirty="0">
                <a:solidFill>
                  <a:schemeClr val="tx2"/>
                </a:solidFill>
                <a:effectLst>
                  <a:outerShdw blurRad="38100" dist="38100" dir="2700000" algn="tl">
                    <a:srgbClr val="C0C0C0"/>
                  </a:outerShdw>
                </a:effectLst>
                <a:latin typeface="Arial" charset="0"/>
              </a:rPr>
              <a:t>SPD336</a:t>
            </a:r>
            <a:endParaRPr lang="en-AU" sz="1600" b="1" dirty="0">
              <a:solidFill>
                <a:schemeClr val="tx2"/>
              </a:solidFill>
              <a:effectLst>
                <a:outerShdw blurRad="38100" dist="38100" dir="2700000" algn="tl">
                  <a:srgbClr val="C0C0C0"/>
                </a:outerShdw>
              </a:effectLst>
              <a:latin typeface="Arial" charset="0"/>
            </a:endParaRPr>
          </a:p>
        </p:txBody>
      </p:sp>
      <p:pic>
        <p:nvPicPr>
          <p:cNvPr id="30738" name="Picture 37" descr="gold pic"/>
          <p:cNvPicPr>
            <a:picLocks noChangeAspect="1" noChangeArrowheads="1"/>
          </p:cNvPicPr>
          <p:nvPr/>
        </p:nvPicPr>
        <p:blipFill>
          <a:blip r:embed="rId6" cstate="print"/>
          <a:srcRect/>
          <a:stretch>
            <a:fillRect/>
          </a:stretch>
        </p:blipFill>
        <p:spPr bwMode="auto">
          <a:xfrm>
            <a:off x="7164388" y="981075"/>
            <a:ext cx="1719262" cy="2303463"/>
          </a:xfrm>
          <a:prstGeom prst="rect">
            <a:avLst/>
          </a:prstGeom>
          <a:ln>
            <a:noFill/>
          </a:ln>
          <a:effectLst>
            <a:outerShdw blurRad="292100" dist="139700" dir="2700000" algn="tl" rotWithShape="0">
              <a:srgbClr val="333333">
                <a:alpha val="65000"/>
              </a:srgbClr>
            </a:outerShdw>
          </a:effectLst>
        </p:spPr>
      </p:pic>
      <p:sp>
        <p:nvSpPr>
          <p:cNvPr id="44070" name="Text Box 38"/>
          <p:cNvSpPr txBox="1">
            <a:spLocks noChangeArrowheads="1"/>
          </p:cNvSpPr>
          <p:nvPr/>
        </p:nvSpPr>
        <p:spPr bwMode="auto">
          <a:xfrm>
            <a:off x="7091363" y="3349625"/>
            <a:ext cx="1873250" cy="338138"/>
          </a:xfrm>
          <a:prstGeom prst="rect">
            <a:avLst/>
          </a:prstGeom>
          <a:noFill/>
          <a:ln w="9525">
            <a:noFill/>
            <a:miter lim="800000"/>
            <a:headEnd/>
            <a:tailEnd/>
          </a:ln>
          <a:effectLst/>
        </p:spPr>
        <p:txBody>
          <a:bodyPr>
            <a:spAutoFit/>
          </a:bodyPr>
          <a:lstStyle/>
          <a:p>
            <a:pPr>
              <a:spcBef>
                <a:spcPct val="50000"/>
              </a:spcBef>
              <a:defRPr/>
            </a:pPr>
            <a:r>
              <a:rPr lang="en-US" sz="1600" b="1" dirty="0">
                <a:solidFill>
                  <a:schemeClr val="tx2"/>
                </a:solidFill>
                <a:effectLst>
                  <a:outerShdw blurRad="38100" dist="38100" dir="2700000" algn="tl">
                    <a:srgbClr val="C0C0C0"/>
                  </a:outerShdw>
                </a:effectLst>
                <a:latin typeface="Arial" charset="0"/>
              </a:rPr>
              <a:t>Free Gold </a:t>
            </a:r>
            <a:r>
              <a:rPr lang="en-US" sz="1200" dirty="0">
                <a:solidFill>
                  <a:schemeClr val="tx2"/>
                </a:solidFill>
                <a:effectLst>
                  <a:outerShdw blurRad="38100" dist="38100" dir="2700000" algn="tl">
                    <a:srgbClr val="C0C0C0"/>
                  </a:outerShdw>
                </a:effectLst>
                <a:latin typeface="Arial" charset="0"/>
              </a:rPr>
              <a:t>DALD005</a:t>
            </a:r>
            <a:endParaRPr lang="en-AU" sz="1200" dirty="0">
              <a:solidFill>
                <a:schemeClr val="tx2"/>
              </a:solidFill>
              <a:effectLst>
                <a:outerShdw blurRad="38100" dist="38100" dir="2700000" algn="tl">
                  <a:srgbClr val="C0C0C0"/>
                </a:outerShdw>
              </a:effectLst>
              <a:latin typeface="Arial" charset="0"/>
            </a:endParaRPr>
          </a:p>
        </p:txBody>
      </p:sp>
      <p:sp>
        <p:nvSpPr>
          <p:cNvPr id="30740" name="Line 39"/>
          <p:cNvSpPr>
            <a:spLocks noChangeShapeType="1"/>
          </p:cNvSpPr>
          <p:nvPr/>
        </p:nvSpPr>
        <p:spPr bwMode="auto">
          <a:xfrm rot="-5400000" flipH="1" flipV="1">
            <a:off x="7704138" y="2168525"/>
            <a:ext cx="1511300" cy="0"/>
          </a:xfrm>
          <a:prstGeom prst="line">
            <a:avLst/>
          </a:prstGeom>
          <a:noFill/>
          <a:ln w="12700">
            <a:solidFill>
              <a:srgbClr val="FF0000"/>
            </a:solidFill>
            <a:round/>
            <a:headEnd type="oval" w="med" len="med"/>
            <a:tailEnd type="oval" w="med" len="med"/>
          </a:ln>
        </p:spPr>
        <p:txBody>
          <a:bodyPr/>
          <a:lstStyle/>
          <a:p>
            <a:endParaRPr lang="en-AU" dirty="0"/>
          </a:p>
        </p:txBody>
      </p:sp>
      <p:sp>
        <p:nvSpPr>
          <p:cNvPr id="30741" name="Text Box 40"/>
          <p:cNvSpPr txBox="1">
            <a:spLocks noChangeArrowheads="1"/>
          </p:cNvSpPr>
          <p:nvPr/>
        </p:nvSpPr>
        <p:spPr bwMode="auto">
          <a:xfrm rot="5400000">
            <a:off x="8252619" y="2266156"/>
            <a:ext cx="719138" cy="307975"/>
          </a:xfrm>
          <a:prstGeom prst="rect">
            <a:avLst/>
          </a:prstGeom>
          <a:noFill/>
          <a:ln w="9525">
            <a:noFill/>
            <a:miter lim="800000"/>
            <a:headEnd/>
            <a:tailEnd/>
          </a:ln>
        </p:spPr>
        <p:txBody>
          <a:bodyPr>
            <a:spAutoFit/>
          </a:bodyPr>
          <a:lstStyle/>
          <a:p>
            <a:pPr>
              <a:spcBef>
                <a:spcPct val="50000"/>
              </a:spcBef>
            </a:pPr>
            <a:r>
              <a:rPr lang="en-US" sz="1400" b="1" dirty="0">
                <a:solidFill>
                  <a:srgbClr val="FF0000"/>
                </a:solidFill>
              </a:rPr>
              <a:t>7mm</a:t>
            </a:r>
            <a:endParaRPr lang="en-AU" sz="1400"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381000" y="1104900"/>
            <a:ext cx="8229600" cy="5113338"/>
          </a:xfrm>
        </p:spPr>
        <p:txBody>
          <a:bodyPr rtlCol="0"/>
          <a:lstStyle/>
          <a:p>
            <a:pPr marL="182563" lvl="1" indent="-182563" fontAlgn="auto">
              <a:lnSpc>
                <a:spcPct val="100000"/>
              </a:lnSpc>
              <a:spcAft>
                <a:spcPts val="0"/>
              </a:spcAft>
              <a:buClrTx/>
              <a:buFont typeface="Wingdings" pitchFamily="2" charset="2"/>
              <a:buChar char="§"/>
              <a:defRPr/>
            </a:pPr>
            <a:r>
              <a:rPr lang="en-US" sz="1500" dirty="0" smtClean="0"/>
              <a:t>Occurs as a halo surrounding a quartz-carbonate veinlet stockwork, localised on faults.</a:t>
            </a:r>
          </a:p>
          <a:p>
            <a:pPr marL="182563" lvl="1" indent="-182563" fontAlgn="auto">
              <a:lnSpc>
                <a:spcPct val="100000"/>
              </a:lnSpc>
              <a:spcAft>
                <a:spcPts val="0"/>
              </a:spcAft>
              <a:buClrTx/>
              <a:buFont typeface="Wingdings" pitchFamily="2" charset="2"/>
              <a:buChar char="§"/>
              <a:defRPr/>
            </a:pPr>
            <a:r>
              <a:rPr lang="en-US" sz="1500" dirty="0" smtClean="0"/>
              <a:t>Gold occurs in solid solution within sulphides – 80% arsenopyrite, 20% pyrite</a:t>
            </a:r>
          </a:p>
          <a:p>
            <a:pPr lvl="2" fontAlgn="auto">
              <a:lnSpc>
                <a:spcPct val="100000"/>
              </a:lnSpc>
              <a:spcBef>
                <a:spcPts val="300"/>
              </a:spcBef>
              <a:spcAft>
                <a:spcPts val="300"/>
              </a:spcAft>
              <a:buClr>
                <a:schemeClr val="accent6">
                  <a:lumMod val="50000"/>
                </a:schemeClr>
              </a:buClr>
              <a:buSzPct val="80000"/>
              <a:buFont typeface="Wingdings" pitchFamily="2" charset="2"/>
              <a:buChar char="Ø"/>
              <a:tabLst>
                <a:tab pos="1706563" algn="l"/>
              </a:tabLst>
              <a:defRPr/>
            </a:pPr>
            <a:r>
              <a:rPr lang="en-US" sz="1200" dirty="0" smtClean="0"/>
              <a:t>Arsenopyrite: 	0.05-6mm acicular needles with no preferred orientation, typical gold content 100-5000ppm</a:t>
            </a:r>
          </a:p>
          <a:p>
            <a:pPr lvl="2" fontAlgn="auto">
              <a:lnSpc>
                <a:spcPct val="100000"/>
              </a:lnSpc>
              <a:spcBef>
                <a:spcPts val="300"/>
              </a:spcBef>
              <a:spcAft>
                <a:spcPts val="300"/>
              </a:spcAft>
              <a:buClr>
                <a:schemeClr val="accent6">
                  <a:lumMod val="50000"/>
                </a:schemeClr>
              </a:buClr>
              <a:buSzPct val="80000"/>
              <a:buFont typeface="Wingdings" pitchFamily="2" charset="2"/>
              <a:buChar char="Ø"/>
              <a:tabLst>
                <a:tab pos="1706563" algn="l"/>
              </a:tabLst>
              <a:defRPr/>
            </a:pPr>
            <a:r>
              <a:rPr lang="en-US" sz="1200" dirty="0" smtClean="0"/>
              <a:t>Auriferous pyrite: 	0.1-2mm crystalline pyritohedrons, typical gold content of 10-100ppm.</a:t>
            </a:r>
          </a:p>
          <a:p>
            <a:pPr marL="182563" indent="-182563">
              <a:lnSpc>
                <a:spcPts val="2000"/>
              </a:lnSpc>
              <a:buFont typeface="Wingdings" pitchFamily="2" charset="2"/>
              <a:buChar char="§"/>
              <a:defRPr/>
            </a:pPr>
            <a:r>
              <a:rPr lang="en-US" sz="1500" dirty="0" smtClean="0"/>
              <a:t>Antimony occurs as coarse stibnite (Sb</a:t>
            </a:r>
            <a:r>
              <a:rPr lang="en-US" sz="1500" baseline="-25000" dirty="0" smtClean="0"/>
              <a:t>2</a:t>
            </a:r>
            <a:r>
              <a:rPr lang="en-US" sz="1500" dirty="0" smtClean="0"/>
              <a:t>S</a:t>
            </a:r>
            <a:r>
              <a:rPr lang="en-US" sz="1500" baseline="-25000" dirty="0" smtClean="0"/>
              <a:t>3</a:t>
            </a:r>
            <a:r>
              <a:rPr lang="en-US" sz="1500" dirty="0" smtClean="0"/>
              <a:t>), is spatially association with and replaces carbonate in qtz-carb veins, and may have proximal high-grade Aspy/ Py mineralisation. Stibnite is commonly associated with Phoenix Fault.</a:t>
            </a:r>
          </a:p>
          <a:p>
            <a:pPr marL="411163" lvl="1" indent="-182563">
              <a:lnSpc>
                <a:spcPts val="2000"/>
              </a:lnSpc>
              <a:buClr>
                <a:schemeClr val="accent6">
                  <a:lumMod val="75000"/>
                </a:schemeClr>
              </a:buClr>
              <a:buSzPct val="108000"/>
              <a:buFont typeface="Wingdings" pitchFamily="2" charset="2"/>
              <a:buChar char="v"/>
              <a:defRPr/>
            </a:pPr>
            <a:r>
              <a:rPr lang="en-US" sz="1500" dirty="0" smtClean="0"/>
              <a:t>Native gold (minor) occurs in quartz in close proximity to stibnite.</a:t>
            </a:r>
          </a:p>
          <a:p>
            <a:pPr marL="182563" indent="-182563" fontAlgn="auto">
              <a:lnSpc>
                <a:spcPts val="2000"/>
              </a:lnSpc>
              <a:spcAft>
                <a:spcPts val="0"/>
              </a:spcAft>
              <a:buFont typeface="Wingdings" pitchFamily="2" charset="2"/>
              <a:buChar char="§"/>
              <a:defRPr/>
            </a:pPr>
            <a:r>
              <a:rPr lang="en-US" sz="1500" dirty="0" smtClean="0"/>
              <a:t>Carbon-enriched black shale units provide most significant metallurgical challenge – NCC is preg-robbing in CIL.</a:t>
            </a:r>
          </a:p>
          <a:p>
            <a:pPr marL="182563" indent="-182563" fontAlgn="auto">
              <a:lnSpc>
                <a:spcPts val="2000"/>
              </a:lnSpc>
              <a:spcAft>
                <a:spcPts val="0"/>
              </a:spcAft>
              <a:buFont typeface="Wingdings" pitchFamily="2" charset="2"/>
              <a:buChar char="§"/>
              <a:defRPr/>
            </a:pPr>
            <a:r>
              <a:rPr lang="en-US" sz="1500" dirty="0" smtClean="0"/>
              <a:t>Fluid inclusion studies show low Temperature (270°C) and shallow depths (2.6 - 5.7 km).</a:t>
            </a:r>
          </a:p>
          <a:p>
            <a:pPr marL="182563" indent="-182563" fontAlgn="auto">
              <a:lnSpc>
                <a:spcPts val="2000"/>
              </a:lnSpc>
              <a:spcAft>
                <a:spcPts val="0"/>
              </a:spcAft>
              <a:buFont typeface="Wingdings" pitchFamily="2" charset="2"/>
              <a:buChar char="§"/>
              <a:defRPr/>
            </a:pPr>
            <a:r>
              <a:rPr lang="en-US" sz="1500" dirty="0" smtClean="0"/>
              <a:t>Trace sulphide minerals:</a:t>
            </a:r>
          </a:p>
          <a:p>
            <a:pPr marL="539750" lvl="2" indent="-311150" fontAlgn="auto">
              <a:lnSpc>
                <a:spcPct val="100000"/>
              </a:lnSpc>
              <a:spcBef>
                <a:spcPts val="300"/>
              </a:spcBef>
              <a:spcAft>
                <a:spcPts val="0"/>
              </a:spcAft>
              <a:buClr>
                <a:schemeClr val="accent6">
                  <a:lumMod val="50000"/>
                </a:schemeClr>
              </a:buClr>
              <a:buSzPct val="80000"/>
              <a:buFont typeface="Wingdings" pitchFamily="2" charset="2"/>
              <a:buChar char="Ø"/>
              <a:defRPr/>
            </a:pPr>
            <a:r>
              <a:rPr lang="en-US" sz="1200" dirty="0" smtClean="0"/>
              <a:t>Sphalerite - ZnS</a:t>
            </a:r>
          </a:p>
          <a:p>
            <a:pPr marL="539750" lvl="2" indent="-311150" fontAlgn="auto">
              <a:lnSpc>
                <a:spcPct val="100000"/>
              </a:lnSpc>
              <a:spcBef>
                <a:spcPts val="300"/>
              </a:spcBef>
              <a:spcAft>
                <a:spcPts val="0"/>
              </a:spcAft>
              <a:buClr>
                <a:schemeClr val="accent6">
                  <a:lumMod val="50000"/>
                </a:schemeClr>
              </a:buClr>
              <a:buSzPct val="80000"/>
              <a:buFont typeface="Wingdings" pitchFamily="2" charset="2"/>
              <a:buChar char="Ø"/>
              <a:defRPr/>
            </a:pPr>
            <a:r>
              <a:rPr lang="en-US" sz="1200" dirty="0" smtClean="0"/>
              <a:t>Chalcopyrite – CuFeS</a:t>
            </a:r>
            <a:r>
              <a:rPr lang="en-US" sz="1200" baseline="-25000" dirty="0" smtClean="0"/>
              <a:t>2</a:t>
            </a:r>
          </a:p>
          <a:p>
            <a:pPr marL="539750" lvl="2" indent="-311150" fontAlgn="auto">
              <a:lnSpc>
                <a:spcPct val="100000"/>
              </a:lnSpc>
              <a:spcBef>
                <a:spcPts val="300"/>
              </a:spcBef>
              <a:spcAft>
                <a:spcPts val="0"/>
              </a:spcAft>
              <a:buClr>
                <a:schemeClr val="accent6">
                  <a:lumMod val="50000"/>
                </a:schemeClr>
              </a:buClr>
              <a:buSzPct val="80000"/>
              <a:buFont typeface="Wingdings" pitchFamily="2" charset="2"/>
              <a:buChar char="Ø"/>
              <a:defRPr/>
            </a:pPr>
            <a:r>
              <a:rPr lang="en-US" sz="1200" dirty="0" smtClean="0"/>
              <a:t>Tetrahedrite – CuFe</a:t>
            </a:r>
            <a:r>
              <a:rPr lang="en-US" sz="1200" baseline="-25000" dirty="0" smtClean="0"/>
              <a:t>12</a:t>
            </a:r>
            <a:r>
              <a:rPr lang="en-US" sz="1200" dirty="0" smtClean="0"/>
              <a:t>As</a:t>
            </a:r>
            <a:r>
              <a:rPr lang="en-US" sz="1200" baseline="-25000" dirty="0" smtClean="0"/>
              <a:t>4</a:t>
            </a:r>
            <a:r>
              <a:rPr lang="en-US" sz="1200" dirty="0" smtClean="0"/>
              <a:t>S</a:t>
            </a:r>
            <a:r>
              <a:rPr lang="en-US" sz="1200" baseline="-25000" dirty="0" smtClean="0"/>
              <a:t>13</a:t>
            </a:r>
          </a:p>
          <a:p>
            <a:pPr marL="539750" lvl="2" indent="-311150" fontAlgn="auto">
              <a:lnSpc>
                <a:spcPct val="100000"/>
              </a:lnSpc>
              <a:spcBef>
                <a:spcPts val="300"/>
              </a:spcBef>
              <a:spcAft>
                <a:spcPts val="0"/>
              </a:spcAft>
              <a:buClr>
                <a:schemeClr val="accent6">
                  <a:lumMod val="50000"/>
                </a:schemeClr>
              </a:buClr>
              <a:buSzPct val="80000"/>
              <a:buFont typeface="Wingdings" pitchFamily="2" charset="2"/>
              <a:buChar char="Ø"/>
              <a:defRPr/>
            </a:pPr>
            <a:r>
              <a:rPr lang="en-US" sz="1200" dirty="0" smtClean="0"/>
              <a:t>Bournonite - PbCuSb S</a:t>
            </a:r>
            <a:r>
              <a:rPr lang="en-US" sz="1200" baseline="-25000" dirty="0" smtClean="0"/>
              <a:t>3</a:t>
            </a:r>
          </a:p>
          <a:p>
            <a:pPr marL="539750" lvl="2" indent="-311150" fontAlgn="auto">
              <a:lnSpc>
                <a:spcPct val="100000"/>
              </a:lnSpc>
              <a:spcBef>
                <a:spcPts val="300"/>
              </a:spcBef>
              <a:spcAft>
                <a:spcPts val="0"/>
              </a:spcAft>
              <a:buClr>
                <a:schemeClr val="accent6">
                  <a:lumMod val="50000"/>
                </a:schemeClr>
              </a:buClr>
              <a:buSzPct val="80000"/>
              <a:buFont typeface="Wingdings" pitchFamily="2" charset="2"/>
              <a:buChar char="Ø"/>
              <a:defRPr/>
            </a:pPr>
            <a:r>
              <a:rPr lang="en-US" sz="1200" dirty="0" smtClean="0"/>
              <a:t>Boulangerite - Pb</a:t>
            </a:r>
            <a:r>
              <a:rPr lang="en-US" sz="1200" baseline="-25000" dirty="0" smtClean="0"/>
              <a:t>5</a:t>
            </a:r>
            <a:r>
              <a:rPr lang="en-US" sz="1200" dirty="0" smtClean="0"/>
              <a:t>Sb4S</a:t>
            </a:r>
            <a:r>
              <a:rPr lang="en-US" sz="1200" baseline="-25000" dirty="0" smtClean="0"/>
              <a:t>11</a:t>
            </a:r>
          </a:p>
          <a:p>
            <a:pPr marL="342900" lvl="1" indent="-342900" fontAlgn="auto">
              <a:spcAft>
                <a:spcPts val="0"/>
              </a:spcAft>
              <a:buClrTx/>
              <a:buFont typeface="Wingdings" pitchFamily="2" charset="2"/>
              <a:buChar char="§"/>
              <a:defRPr/>
            </a:pPr>
            <a:endParaRPr lang="en-US" sz="1200" dirty="0" smtClean="0"/>
          </a:p>
          <a:p>
            <a:pPr fontAlgn="auto">
              <a:spcAft>
                <a:spcPts val="0"/>
              </a:spcAft>
              <a:buFont typeface="Arial" charset="0"/>
              <a:buNone/>
              <a:defRPr/>
            </a:pPr>
            <a:endParaRPr lang="en-US" sz="1200" dirty="0" smtClean="0"/>
          </a:p>
        </p:txBody>
      </p:sp>
      <p:sp>
        <p:nvSpPr>
          <p:cNvPr id="5" name="Slide Number Placeholder 2"/>
          <p:cNvSpPr>
            <a:spLocks noGrp="1"/>
          </p:cNvSpPr>
          <p:nvPr>
            <p:ph type="sldNum" sz="quarter" idx="10"/>
          </p:nvPr>
        </p:nvSpPr>
        <p:spPr/>
        <p:txBody>
          <a:bodyPr/>
          <a:lstStyle/>
          <a:p>
            <a:pPr>
              <a:defRPr/>
            </a:pPr>
            <a:fld id="{0301E87E-2CE3-4AFF-9B60-1B99984AE678}" type="slidenum">
              <a:rPr lang="en-US" smtClean="0"/>
              <a:pPr>
                <a:defRPr/>
              </a:pPr>
              <a:t>12</a:t>
            </a:fld>
            <a:endParaRPr lang="en-US" dirty="0"/>
          </a:p>
        </p:txBody>
      </p:sp>
      <p:sp>
        <p:nvSpPr>
          <p:cNvPr id="21506" name="Rectangle 2"/>
          <p:cNvSpPr>
            <a:spLocks noGrp="1" noChangeArrowheads="1"/>
          </p:cNvSpPr>
          <p:nvPr>
            <p:ph type="title" idx="4294967295"/>
          </p:nvPr>
        </p:nvSpPr>
        <p:spPr>
          <a:xfrm>
            <a:off x="228600"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Sulphide Mineralisation</a:t>
            </a:r>
          </a:p>
        </p:txBody>
      </p:sp>
      <p:pic>
        <p:nvPicPr>
          <p:cNvPr id="28676" name="Picture 5" descr="new-2.gif"/>
          <p:cNvPicPr>
            <a:picLocks noChangeAspect="1"/>
          </p:cNvPicPr>
          <p:nvPr/>
        </p:nvPicPr>
        <p:blipFill>
          <a:blip r:embed="rId3" cstate="print"/>
          <a:srcRect/>
          <a:stretch>
            <a:fillRect/>
          </a:stretch>
        </p:blipFill>
        <p:spPr bwMode="auto">
          <a:xfrm>
            <a:off x="5793665" y="4419600"/>
            <a:ext cx="3051886" cy="2205038"/>
          </a:xfrm>
          <a:prstGeom prst="rect">
            <a:avLst/>
          </a:prstGeom>
          <a:noFill/>
          <a:ln w="9525">
            <a:noFill/>
            <a:miter lim="800000"/>
            <a:headEnd/>
            <a:tailEnd/>
          </a:ln>
        </p:spPr>
      </p:pic>
      <p:pic>
        <p:nvPicPr>
          <p:cNvPr id="6" name="Picture 2" descr="H:\Exploration\Photos\Free Gold\IMG_2793 cropcmp.jpg"/>
          <p:cNvPicPr>
            <a:picLocks noChangeAspect="1" noChangeArrowheads="1"/>
          </p:cNvPicPr>
          <p:nvPr/>
        </p:nvPicPr>
        <p:blipFill>
          <a:blip r:embed="rId4" cstate="print"/>
          <a:srcRect/>
          <a:stretch>
            <a:fillRect/>
          </a:stretch>
        </p:blipFill>
        <p:spPr bwMode="auto">
          <a:xfrm>
            <a:off x="3048000" y="4419600"/>
            <a:ext cx="2595008" cy="2057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13</a:t>
            </a:fld>
            <a:endParaRPr lang="en-US" dirty="0"/>
          </a:p>
        </p:txBody>
      </p:sp>
      <p:pic>
        <p:nvPicPr>
          <p:cNvPr id="5" name="Picture 4" descr="TL min1 1"/>
          <p:cNvPicPr>
            <a:picLocks noChangeAspect="1" noChangeArrowheads="1"/>
          </p:cNvPicPr>
          <p:nvPr/>
        </p:nvPicPr>
        <p:blipFill>
          <a:blip r:embed="rId2" cstate="print"/>
          <a:srcRect/>
          <a:stretch>
            <a:fillRect/>
          </a:stretch>
        </p:blipFill>
        <p:spPr>
          <a:xfrm>
            <a:off x="1148671" y="1196975"/>
            <a:ext cx="6022067" cy="3832225"/>
          </a:xfrm>
          <a:prstGeom prst="rect">
            <a:avLst/>
          </a:prstGeom>
          <a:noFill/>
          <a:ln/>
        </p:spPr>
      </p:pic>
      <p:sp>
        <p:nvSpPr>
          <p:cNvPr id="6" name="Text Box 5"/>
          <p:cNvSpPr txBox="1">
            <a:spLocks noChangeArrowheads="1"/>
          </p:cNvSpPr>
          <p:nvPr/>
        </p:nvSpPr>
        <p:spPr bwMode="auto">
          <a:xfrm>
            <a:off x="6375133" y="2630391"/>
            <a:ext cx="344487" cy="274638"/>
          </a:xfrm>
          <a:prstGeom prst="rect">
            <a:avLst/>
          </a:prstGeom>
          <a:noFill/>
          <a:ln w="9525">
            <a:noFill/>
            <a:miter lim="800000"/>
            <a:headEnd/>
            <a:tailEnd/>
          </a:ln>
          <a:effectLst/>
        </p:spPr>
        <p:txBody>
          <a:bodyPr wrap="none">
            <a:spAutoFit/>
          </a:bodyPr>
          <a:lstStyle/>
          <a:p>
            <a:pPr eaLnBrk="0" hangingPunct="0">
              <a:lnSpc>
                <a:spcPct val="100000"/>
              </a:lnSpc>
              <a:spcBef>
                <a:spcPct val="0"/>
              </a:spcBef>
              <a:buClrTx/>
              <a:buFontTx/>
              <a:buNone/>
            </a:pPr>
            <a:r>
              <a:rPr lang="en-US" sz="1200" b="0" dirty="0">
                <a:solidFill>
                  <a:srgbClr val="FF3399"/>
                </a:solidFill>
                <a:effectLst>
                  <a:outerShdw blurRad="38100" dist="38100" dir="2700000" algn="tl">
                    <a:srgbClr val="000000">
                      <a:alpha val="43137"/>
                    </a:srgbClr>
                  </a:outerShdw>
                </a:effectLst>
                <a:latin typeface="Comic Sans MS" pitchFamily="66" charset="0"/>
                <a:cs typeface="Arial" charset="0"/>
              </a:rPr>
              <a:t>py</a:t>
            </a:r>
            <a:endParaRPr lang="en-AU" sz="1200" b="0" dirty="0">
              <a:solidFill>
                <a:srgbClr val="FF3399"/>
              </a:solidFill>
              <a:effectLst>
                <a:outerShdw blurRad="38100" dist="38100" dir="2700000" algn="tl">
                  <a:srgbClr val="000000">
                    <a:alpha val="43137"/>
                  </a:srgbClr>
                </a:outerShdw>
              </a:effectLst>
              <a:latin typeface="Comic Sans MS" pitchFamily="66" charset="0"/>
              <a:cs typeface="Arial" charset="0"/>
            </a:endParaRPr>
          </a:p>
        </p:txBody>
      </p:sp>
      <p:sp>
        <p:nvSpPr>
          <p:cNvPr id="7" name="Text Box 6"/>
          <p:cNvSpPr txBox="1">
            <a:spLocks noChangeArrowheads="1"/>
          </p:cNvSpPr>
          <p:nvPr/>
        </p:nvSpPr>
        <p:spPr bwMode="auto">
          <a:xfrm>
            <a:off x="4186768" y="4130238"/>
            <a:ext cx="500458" cy="276999"/>
          </a:xfrm>
          <a:prstGeom prst="rect">
            <a:avLst/>
          </a:prstGeom>
          <a:noFill/>
          <a:ln w="9525">
            <a:noFill/>
            <a:miter lim="800000"/>
            <a:headEnd/>
            <a:tailEnd/>
          </a:ln>
          <a:effectLst/>
        </p:spPr>
        <p:txBody>
          <a:bodyPr wrap="none">
            <a:spAutoFit/>
          </a:bodyPr>
          <a:lstStyle/>
          <a:p>
            <a:pPr eaLnBrk="0" hangingPunct="0">
              <a:lnSpc>
                <a:spcPct val="100000"/>
              </a:lnSpc>
              <a:spcBef>
                <a:spcPct val="0"/>
              </a:spcBef>
              <a:buClrTx/>
              <a:buFontTx/>
              <a:buNone/>
            </a:pPr>
            <a:r>
              <a:rPr lang="en-US" sz="1200" b="0" dirty="0">
                <a:solidFill>
                  <a:srgbClr val="FF3399"/>
                </a:solidFill>
                <a:effectLst>
                  <a:outerShdw blurRad="38100" dist="38100" dir="2700000" algn="tl">
                    <a:srgbClr val="C0C0C0"/>
                  </a:outerShdw>
                </a:effectLst>
                <a:latin typeface="Comic Sans MS" pitchFamily="66" charset="0"/>
                <a:cs typeface="Arial" charset="0"/>
              </a:rPr>
              <a:t>aspy</a:t>
            </a:r>
            <a:endParaRPr lang="en-AU" sz="1200" b="0" dirty="0">
              <a:solidFill>
                <a:srgbClr val="FF3399"/>
              </a:solidFill>
              <a:effectLst>
                <a:outerShdw blurRad="38100" dist="38100" dir="2700000" algn="tl">
                  <a:srgbClr val="C0C0C0"/>
                </a:outerShdw>
              </a:effectLst>
              <a:latin typeface="Comic Sans MS" pitchFamily="66" charset="0"/>
              <a:cs typeface="Arial" charset="0"/>
            </a:endParaRPr>
          </a:p>
        </p:txBody>
      </p:sp>
      <p:sp>
        <p:nvSpPr>
          <p:cNvPr id="8" name="Text Box 7"/>
          <p:cNvSpPr txBox="1">
            <a:spLocks noChangeArrowheads="1"/>
          </p:cNvSpPr>
          <p:nvPr/>
        </p:nvSpPr>
        <p:spPr bwMode="auto">
          <a:xfrm>
            <a:off x="1524000" y="4648200"/>
            <a:ext cx="3215945" cy="307777"/>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eaLnBrk="0" hangingPunct="0">
              <a:lnSpc>
                <a:spcPct val="100000"/>
              </a:lnSpc>
              <a:spcBef>
                <a:spcPct val="0"/>
              </a:spcBef>
              <a:buClrTx/>
              <a:buFontTx/>
              <a:buNone/>
            </a:pPr>
            <a:r>
              <a:rPr lang="en-US" sz="1400" b="0" dirty="0">
                <a:solidFill>
                  <a:schemeClr val="bg1"/>
                </a:solidFill>
                <a:latin typeface="Comic Sans MS" pitchFamily="66" charset="0"/>
                <a:cs typeface="Arial" charset="0"/>
              </a:rPr>
              <a:t>Reflected light, field of view 1.4 mm</a:t>
            </a:r>
            <a:endParaRPr lang="en-AU" sz="1400" b="0" dirty="0">
              <a:solidFill>
                <a:schemeClr val="bg1"/>
              </a:solidFill>
              <a:latin typeface="Comic Sans MS" pitchFamily="66" charset="0"/>
              <a:cs typeface="Arial" charset="0"/>
            </a:endParaRPr>
          </a:p>
        </p:txBody>
      </p:sp>
      <p:sp>
        <p:nvSpPr>
          <p:cNvPr id="9" name="Text Box 8"/>
          <p:cNvSpPr txBox="1">
            <a:spLocks noChangeArrowheads="1"/>
          </p:cNvSpPr>
          <p:nvPr/>
        </p:nvSpPr>
        <p:spPr bwMode="auto">
          <a:xfrm>
            <a:off x="990600" y="5105400"/>
            <a:ext cx="7589838" cy="769441"/>
          </a:xfrm>
          <a:prstGeom prst="rect">
            <a:avLst/>
          </a:prstGeom>
          <a:noFill/>
          <a:ln w="9525">
            <a:noFill/>
            <a:miter lim="800000"/>
            <a:headEnd/>
            <a:tailEnd/>
          </a:ln>
          <a:effectLst/>
        </p:spPr>
        <p:txBody>
          <a:bodyPr>
            <a:spAutoFit/>
          </a:bodyPr>
          <a:lstStyle/>
          <a:p>
            <a:pPr eaLnBrk="0" hangingPunct="0">
              <a:lnSpc>
                <a:spcPct val="100000"/>
              </a:lnSpc>
              <a:spcBef>
                <a:spcPct val="0"/>
              </a:spcBef>
              <a:buClrTx/>
              <a:buFontTx/>
              <a:buNone/>
            </a:pPr>
            <a:r>
              <a:rPr lang="en-US" sz="2400" dirty="0">
                <a:solidFill>
                  <a:schemeClr val="tx2"/>
                </a:solidFill>
                <a:latin typeface="Comic Sans MS" pitchFamily="66" charset="0"/>
                <a:cs typeface="Arial" charset="0"/>
              </a:rPr>
              <a:t>Note:</a:t>
            </a:r>
          </a:p>
          <a:p>
            <a:pPr eaLnBrk="0" hangingPunct="0">
              <a:lnSpc>
                <a:spcPct val="100000"/>
              </a:lnSpc>
              <a:spcBef>
                <a:spcPct val="0"/>
              </a:spcBef>
              <a:buClrTx/>
              <a:buFontTx/>
              <a:buChar char="•"/>
            </a:pPr>
            <a:r>
              <a:rPr lang="en-US" sz="2000" dirty="0" smtClean="0">
                <a:solidFill>
                  <a:schemeClr val="tx2"/>
                </a:solidFill>
                <a:cs typeface="Arial" pitchFamily="34" charset="0"/>
              </a:rPr>
              <a:t>Mineralisation overprints foliation and quartz vein</a:t>
            </a:r>
          </a:p>
        </p:txBody>
      </p:sp>
      <p:sp>
        <p:nvSpPr>
          <p:cNvPr id="10" name="Freeform 9"/>
          <p:cNvSpPr>
            <a:spLocks/>
          </p:cNvSpPr>
          <p:nvPr/>
        </p:nvSpPr>
        <p:spPr bwMode="auto">
          <a:xfrm>
            <a:off x="6307347" y="1219228"/>
            <a:ext cx="169658" cy="3809933"/>
          </a:xfrm>
          <a:custGeom>
            <a:avLst/>
            <a:gdLst>
              <a:gd name="connsiteX0" fmla="*/ 10602 w 10602"/>
              <a:gd name="connsiteY0" fmla="*/ 10958 h 10958"/>
              <a:gd name="connsiteX1" fmla="*/ 952 w 10602"/>
              <a:gd name="connsiteY1" fmla="*/ 6809 h 10958"/>
              <a:gd name="connsiteX2" fmla="*/ 0 w 10602"/>
              <a:gd name="connsiteY2" fmla="*/ 3868 h 10958"/>
              <a:gd name="connsiteX3" fmla="*/ 10000 w 10602"/>
              <a:gd name="connsiteY3" fmla="*/ 0 h 10958"/>
              <a:gd name="connsiteX0" fmla="*/ 11566 w 11566"/>
              <a:gd name="connsiteY0" fmla="*/ 10958 h 10958"/>
              <a:gd name="connsiteX1" fmla="*/ 0 w 11566"/>
              <a:gd name="connsiteY1" fmla="*/ 6894 h 10958"/>
              <a:gd name="connsiteX2" fmla="*/ 964 w 11566"/>
              <a:gd name="connsiteY2" fmla="*/ 3868 h 10958"/>
              <a:gd name="connsiteX3" fmla="*/ 10964 w 11566"/>
              <a:gd name="connsiteY3" fmla="*/ 0 h 10958"/>
              <a:gd name="connsiteX0" fmla="*/ 11566 w 11566"/>
              <a:gd name="connsiteY0" fmla="*/ 10695 h 10695"/>
              <a:gd name="connsiteX1" fmla="*/ 0 w 11566"/>
              <a:gd name="connsiteY1" fmla="*/ 6631 h 10695"/>
              <a:gd name="connsiteX2" fmla="*/ 964 w 11566"/>
              <a:gd name="connsiteY2" fmla="*/ 3605 h 10695"/>
              <a:gd name="connsiteX3" fmla="*/ 7093 w 11566"/>
              <a:gd name="connsiteY3" fmla="*/ 0 h 10695"/>
              <a:gd name="connsiteX0" fmla="*/ 11566 w 12876"/>
              <a:gd name="connsiteY0" fmla="*/ 10695 h 10695"/>
              <a:gd name="connsiteX1" fmla="*/ 0 w 12876"/>
              <a:gd name="connsiteY1" fmla="*/ 6631 h 10695"/>
              <a:gd name="connsiteX2" fmla="*/ 964 w 12876"/>
              <a:gd name="connsiteY2" fmla="*/ 3605 h 10695"/>
              <a:gd name="connsiteX3" fmla="*/ 12876 w 12876"/>
              <a:gd name="connsiteY3" fmla="*/ 0 h 10695"/>
              <a:gd name="connsiteX0" fmla="*/ 11566 w 12876"/>
              <a:gd name="connsiteY0" fmla="*/ 10695 h 10695"/>
              <a:gd name="connsiteX1" fmla="*/ 0 w 12876"/>
              <a:gd name="connsiteY1" fmla="*/ 6631 h 10695"/>
              <a:gd name="connsiteX2" fmla="*/ 964 w 12876"/>
              <a:gd name="connsiteY2" fmla="*/ 3605 h 10695"/>
              <a:gd name="connsiteX3" fmla="*/ 12876 w 12876"/>
              <a:gd name="connsiteY3" fmla="*/ 0 h 10695"/>
            </a:gdLst>
            <a:ahLst/>
            <a:cxnLst>
              <a:cxn ang="0">
                <a:pos x="connsiteX0" y="connsiteY0"/>
              </a:cxn>
              <a:cxn ang="0">
                <a:pos x="connsiteX1" y="connsiteY1"/>
              </a:cxn>
              <a:cxn ang="0">
                <a:pos x="connsiteX2" y="connsiteY2"/>
              </a:cxn>
              <a:cxn ang="0">
                <a:pos x="connsiteX3" y="connsiteY3"/>
              </a:cxn>
            </a:cxnLst>
            <a:rect l="l" t="t" r="r" b="b"/>
            <a:pathLst>
              <a:path w="12876" h="10695">
                <a:moveTo>
                  <a:pt x="11566" y="10695"/>
                </a:moveTo>
                <a:lnTo>
                  <a:pt x="0" y="6631"/>
                </a:lnTo>
                <a:lnTo>
                  <a:pt x="964" y="3605"/>
                </a:lnTo>
                <a:cubicBezTo>
                  <a:pt x="4935" y="2403"/>
                  <a:pt x="5632" y="1049"/>
                  <a:pt x="12876" y="0"/>
                </a:cubicBezTo>
              </a:path>
            </a:pathLst>
          </a:custGeom>
          <a:noFill/>
          <a:ln w="9525">
            <a:solidFill>
              <a:srgbClr val="FF3300"/>
            </a:solidFill>
            <a:round/>
            <a:headEnd/>
            <a:tailEnd/>
          </a:ln>
          <a:effectLst/>
        </p:spPr>
        <p:txBody>
          <a:bodyPr/>
          <a:lstStyle/>
          <a:p>
            <a:endParaRPr lang="en-AU" dirty="0"/>
          </a:p>
        </p:txBody>
      </p:sp>
      <p:sp>
        <p:nvSpPr>
          <p:cNvPr id="11" name="Freeform 11"/>
          <p:cNvSpPr>
            <a:spLocks/>
          </p:cNvSpPr>
          <p:nvPr/>
        </p:nvSpPr>
        <p:spPr bwMode="auto">
          <a:xfrm>
            <a:off x="6002548" y="1219201"/>
            <a:ext cx="152400" cy="3809962"/>
          </a:xfrm>
          <a:custGeom>
            <a:avLst/>
            <a:gdLst>
              <a:gd name="connsiteX0" fmla="*/ 10000 w 10000"/>
              <a:gd name="connsiteY0" fmla="*/ 10840 h 10840"/>
              <a:gd name="connsiteX1" fmla="*/ 833 w 10000"/>
              <a:gd name="connsiteY1" fmla="*/ 6766 h 10840"/>
              <a:gd name="connsiteX2" fmla="*/ 0 w 10000"/>
              <a:gd name="connsiteY2" fmla="*/ 3785 h 10840"/>
              <a:gd name="connsiteX3" fmla="*/ 10000 w 10000"/>
              <a:gd name="connsiteY3" fmla="*/ 0 h 10840"/>
            </a:gdLst>
            <a:ahLst/>
            <a:cxnLst>
              <a:cxn ang="0">
                <a:pos x="connsiteX0" y="connsiteY0"/>
              </a:cxn>
              <a:cxn ang="0">
                <a:pos x="connsiteX1" y="connsiteY1"/>
              </a:cxn>
              <a:cxn ang="0">
                <a:pos x="connsiteX2" y="connsiteY2"/>
              </a:cxn>
              <a:cxn ang="0">
                <a:pos x="connsiteX3" y="connsiteY3"/>
              </a:cxn>
            </a:cxnLst>
            <a:rect l="l" t="t" r="r" b="b"/>
            <a:pathLst>
              <a:path w="10000" h="10840">
                <a:moveTo>
                  <a:pt x="10000" y="10840"/>
                </a:moveTo>
                <a:lnTo>
                  <a:pt x="833" y="6766"/>
                </a:lnTo>
                <a:lnTo>
                  <a:pt x="0" y="3785"/>
                </a:lnTo>
                <a:lnTo>
                  <a:pt x="10000" y="0"/>
                </a:lnTo>
              </a:path>
            </a:pathLst>
          </a:custGeom>
          <a:noFill/>
          <a:ln w="9525">
            <a:solidFill>
              <a:srgbClr val="FF3300"/>
            </a:solidFill>
            <a:round/>
            <a:headEnd/>
            <a:tailEnd/>
          </a:ln>
          <a:effectLst/>
        </p:spPr>
        <p:txBody>
          <a:bodyPr/>
          <a:lstStyle/>
          <a:p>
            <a:endParaRPr lang="en-AU" dirty="0"/>
          </a:p>
        </p:txBody>
      </p:sp>
      <p:sp>
        <p:nvSpPr>
          <p:cNvPr id="12" name="Rectangle 2"/>
          <p:cNvSpPr txBox="1">
            <a:spLocks noChangeArrowheads="1"/>
          </p:cNvSpPr>
          <p:nvPr/>
        </p:nvSpPr>
        <p:spPr>
          <a:xfrm>
            <a:off x="228600" y="228600"/>
            <a:ext cx="6413500" cy="866775"/>
          </a:xfrm>
          <a:prstGeom prst="rect">
            <a:avLst/>
          </a:prstGeom>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800000"/>
                </a:solidFill>
                <a:effectLst/>
                <a:uLnTx/>
                <a:uFillTx/>
                <a:latin typeface="+mj-lt"/>
                <a:ea typeface="+mj-ea"/>
                <a:cs typeface="+mj-cs"/>
              </a:rPr>
              <a:t>Sulphide Mineralisation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p:txBody>
          <a:bodyPr/>
          <a:lstStyle/>
          <a:p>
            <a:pPr>
              <a:defRPr/>
            </a:pPr>
            <a:fld id="{0301E87E-2CE3-4AFF-9B60-1B99984AE678}" type="slidenum">
              <a:rPr lang="en-US" smtClean="0"/>
              <a:pPr>
                <a:defRPr/>
              </a:pPr>
              <a:t>14</a:t>
            </a:fld>
            <a:endParaRPr lang="en-US" dirty="0"/>
          </a:p>
        </p:txBody>
      </p:sp>
      <p:sp>
        <p:nvSpPr>
          <p:cNvPr id="22530" name="Title 1"/>
          <p:cNvSpPr>
            <a:spLocks noGrp="1"/>
          </p:cNvSpPr>
          <p:nvPr>
            <p:ph type="title" idx="4294967295"/>
          </p:nvPr>
        </p:nvSpPr>
        <p:spPr>
          <a:xfrm>
            <a:off x="245664" y="228600"/>
            <a:ext cx="6413500" cy="8667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US" sz="4000" dirty="0" smtClean="0">
                <a:solidFill>
                  <a:srgbClr val="800000"/>
                </a:solidFill>
              </a:rPr>
              <a:t>Arsenopyrite Mineralisation</a:t>
            </a:r>
            <a:endParaRPr lang="en-AU" sz="4000" dirty="0" smtClean="0">
              <a:solidFill>
                <a:srgbClr val="800000"/>
              </a:solidFill>
            </a:endParaRPr>
          </a:p>
        </p:txBody>
      </p:sp>
      <p:grpSp>
        <p:nvGrpSpPr>
          <p:cNvPr id="29699" name="Group 18"/>
          <p:cNvGrpSpPr>
            <a:grpSpLocks/>
          </p:cNvGrpSpPr>
          <p:nvPr/>
        </p:nvGrpSpPr>
        <p:grpSpPr bwMode="auto">
          <a:xfrm>
            <a:off x="454025" y="1187450"/>
            <a:ext cx="5570538" cy="4927600"/>
            <a:chOff x="240" y="240"/>
            <a:chExt cx="3654" cy="3443"/>
          </a:xfrm>
        </p:grpSpPr>
        <p:grpSp>
          <p:nvGrpSpPr>
            <p:cNvPr id="29702" name="Group 11"/>
            <p:cNvGrpSpPr>
              <a:grpSpLocks/>
            </p:cNvGrpSpPr>
            <p:nvPr/>
          </p:nvGrpSpPr>
          <p:grpSpPr bwMode="auto">
            <a:xfrm>
              <a:off x="240" y="240"/>
              <a:ext cx="3654" cy="3443"/>
              <a:chOff x="456" y="258"/>
              <a:chExt cx="3957" cy="3443"/>
            </a:xfrm>
          </p:grpSpPr>
          <p:pic>
            <p:nvPicPr>
              <p:cNvPr id="29705" name="Picture 12"/>
              <p:cNvPicPr>
                <a:picLocks noChangeAspect="1" noChangeArrowheads="1"/>
              </p:cNvPicPr>
              <p:nvPr/>
            </p:nvPicPr>
            <p:blipFill>
              <a:blip r:embed="rId2" cstate="print"/>
              <a:srcRect/>
              <a:stretch>
                <a:fillRect/>
              </a:stretch>
            </p:blipFill>
            <p:spPr bwMode="auto">
              <a:xfrm>
                <a:off x="456" y="282"/>
                <a:ext cx="1842" cy="1500"/>
              </a:xfrm>
              <a:prstGeom prst="rect">
                <a:avLst/>
              </a:prstGeom>
              <a:ln>
                <a:noFill/>
              </a:ln>
              <a:effectLst>
                <a:outerShdw blurRad="292100" dist="139700" dir="2700000" algn="tl" rotWithShape="0">
                  <a:srgbClr val="333333">
                    <a:alpha val="65000"/>
                  </a:srgbClr>
                </a:outerShdw>
              </a:effectLst>
            </p:spPr>
          </p:pic>
          <p:pic>
            <p:nvPicPr>
              <p:cNvPr id="29706" name="Picture 13"/>
              <p:cNvPicPr>
                <a:picLocks noChangeAspect="1" noChangeArrowheads="1"/>
              </p:cNvPicPr>
              <p:nvPr/>
            </p:nvPicPr>
            <p:blipFill>
              <a:blip r:embed="rId3" cstate="print"/>
              <a:srcRect/>
              <a:stretch>
                <a:fillRect/>
              </a:stretch>
            </p:blipFill>
            <p:spPr bwMode="auto">
              <a:xfrm>
                <a:off x="2571" y="258"/>
                <a:ext cx="1842" cy="1548"/>
              </a:xfrm>
              <a:prstGeom prst="rect">
                <a:avLst/>
              </a:prstGeom>
              <a:ln>
                <a:noFill/>
              </a:ln>
              <a:effectLst>
                <a:outerShdw blurRad="292100" dist="139700" dir="2700000" algn="tl" rotWithShape="0">
                  <a:srgbClr val="333333">
                    <a:alpha val="65000"/>
                  </a:srgbClr>
                </a:outerShdw>
              </a:effectLst>
            </p:spPr>
          </p:pic>
          <p:pic>
            <p:nvPicPr>
              <p:cNvPr id="29707" name="Picture 14"/>
              <p:cNvPicPr>
                <a:picLocks noChangeAspect="1" noChangeArrowheads="1"/>
              </p:cNvPicPr>
              <p:nvPr/>
            </p:nvPicPr>
            <p:blipFill>
              <a:blip r:embed="rId4" cstate="print"/>
              <a:srcRect/>
              <a:stretch>
                <a:fillRect/>
              </a:stretch>
            </p:blipFill>
            <p:spPr bwMode="auto">
              <a:xfrm>
                <a:off x="456" y="2174"/>
                <a:ext cx="1842" cy="1500"/>
              </a:xfrm>
              <a:prstGeom prst="rect">
                <a:avLst/>
              </a:prstGeom>
              <a:ln>
                <a:noFill/>
              </a:ln>
              <a:effectLst>
                <a:outerShdw blurRad="292100" dist="139700" dir="2700000" algn="tl" rotWithShape="0">
                  <a:srgbClr val="333333">
                    <a:alpha val="65000"/>
                  </a:srgbClr>
                </a:outerShdw>
              </a:effectLst>
            </p:spPr>
          </p:pic>
          <p:pic>
            <p:nvPicPr>
              <p:cNvPr id="29708" name="Picture 15"/>
              <p:cNvPicPr>
                <a:picLocks noChangeAspect="1" noChangeArrowheads="1"/>
              </p:cNvPicPr>
              <p:nvPr/>
            </p:nvPicPr>
            <p:blipFill>
              <a:blip r:embed="rId5" cstate="print"/>
              <a:srcRect/>
              <a:stretch>
                <a:fillRect/>
              </a:stretch>
            </p:blipFill>
            <p:spPr bwMode="auto">
              <a:xfrm>
                <a:off x="2571" y="2147"/>
                <a:ext cx="1842" cy="1554"/>
              </a:xfrm>
              <a:prstGeom prst="rect">
                <a:avLst/>
              </a:prstGeom>
              <a:ln>
                <a:noFill/>
              </a:ln>
              <a:effectLst>
                <a:outerShdw blurRad="292100" dist="139700" dir="2700000" algn="tl" rotWithShape="0">
                  <a:srgbClr val="333333">
                    <a:alpha val="65000"/>
                  </a:srgbClr>
                </a:outerShdw>
              </a:effectLst>
            </p:spPr>
          </p:pic>
        </p:grpSp>
        <p:sp>
          <p:nvSpPr>
            <p:cNvPr id="29703" name="Text Box 16"/>
            <p:cNvSpPr txBox="1">
              <a:spLocks noChangeArrowheads="1"/>
            </p:cNvSpPr>
            <p:nvPr/>
          </p:nvSpPr>
          <p:spPr bwMode="auto">
            <a:xfrm>
              <a:off x="288" y="336"/>
              <a:ext cx="459" cy="194"/>
            </a:xfrm>
            <a:prstGeom prst="rect">
              <a:avLst/>
            </a:prstGeom>
            <a:noFill/>
            <a:ln w="9525">
              <a:noFill/>
              <a:miter lim="800000"/>
              <a:headEnd/>
              <a:tailEnd/>
            </a:ln>
          </p:spPr>
          <p:txBody>
            <a:bodyPr wrap="none">
              <a:spAutoFit/>
            </a:bodyPr>
            <a:lstStyle/>
            <a:p>
              <a:r>
                <a:rPr lang="en-US" sz="1200" dirty="0">
                  <a:solidFill>
                    <a:schemeClr val="bg1"/>
                  </a:solidFill>
                </a:rPr>
                <a:t>100 μm</a:t>
              </a:r>
              <a:endParaRPr lang="en-AU" sz="1200" dirty="0">
                <a:solidFill>
                  <a:schemeClr val="bg1"/>
                </a:solidFill>
              </a:endParaRPr>
            </a:p>
          </p:txBody>
        </p:sp>
        <p:sp>
          <p:nvSpPr>
            <p:cNvPr id="29704" name="Text Box 17"/>
            <p:cNvSpPr txBox="1">
              <a:spLocks noChangeArrowheads="1"/>
            </p:cNvSpPr>
            <p:nvPr/>
          </p:nvSpPr>
          <p:spPr bwMode="auto">
            <a:xfrm>
              <a:off x="288" y="2256"/>
              <a:ext cx="459" cy="194"/>
            </a:xfrm>
            <a:prstGeom prst="rect">
              <a:avLst/>
            </a:prstGeom>
            <a:noFill/>
            <a:ln w="9525">
              <a:noFill/>
              <a:miter lim="800000"/>
              <a:headEnd/>
              <a:tailEnd/>
            </a:ln>
          </p:spPr>
          <p:txBody>
            <a:bodyPr wrap="none">
              <a:spAutoFit/>
            </a:bodyPr>
            <a:lstStyle/>
            <a:p>
              <a:r>
                <a:rPr lang="en-US" sz="1200" dirty="0">
                  <a:solidFill>
                    <a:schemeClr val="bg1"/>
                  </a:solidFill>
                </a:rPr>
                <a:t>100 μm</a:t>
              </a:r>
              <a:endParaRPr lang="en-AU" sz="1200" dirty="0">
                <a:solidFill>
                  <a:schemeClr val="bg1"/>
                </a:solidFill>
              </a:endParaRPr>
            </a:p>
          </p:txBody>
        </p:sp>
      </p:grpSp>
      <p:sp>
        <p:nvSpPr>
          <p:cNvPr id="13" name="Rectangle 10"/>
          <p:cNvSpPr txBox="1">
            <a:spLocks noChangeArrowheads="1"/>
          </p:cNvSpPr>
          <p:nvPr/>
        </p:nvSpPr>
        <p:spPr bwMode="auto">
          <a:xfrm>
            <a:off x="6248400" y="1584325"/>
            <a:ext cx="2743200" cy="2743200"/>
          </a:xfrm>
          <a:prstGeom prst="rect">
            <a:avLst/>
          </a:prstGeom>
          <a:noFill/>
          <a:ln w="9525">
            <a:noFill/>
            <a:miter lim="800000"/>
            <a:headEnd/>
            <a:tailEnd/>
          </a:ln>
        </p:spPr>
        <p:txBody>
          <a:bodyPr lIns="0" tIns="0" rIns="0" bIns="0" anchor="ctr">
            <a:normAutofit/>
          </a:bodyPr>
          <a:lstStyle/>
          <a:p>
            <a:pPr defTabSz="457200" eaLnBrk="0" hangingPunct="0">
              <a:defRPr/>
            </a:pPr>
            <a:r>
              <a:rPr lang="en-US" sz="2400" b="1" dirty="0">
                <a:solidFill>
                  <a:schemeClr val="tx2"/>
                </a:solidFill>
                <a:latin typeface="Arial"/>
                <a:ea typeface="+mj-ea"/>
                <a:cs typeface="Arial"/>
              </a:rPr>
              <a:t>BSE Images of auriferous arsenopyrite grains</a:t>
            </a:r>
            <a:endParaRPr lang="en-AU" sz="2400" b="1" dirty="0">
              <a:solidFill>
                <a:schemeClr val="tx2"/>
              </a:solidFill>
              <a:latin typeface="Arial"/>
              <a:ea typeface="+mj-ea"/>
              <a:cs typeface="Arial"/>
            </a:endParaRPr>
          </a:p>
        </p:txBody>
      </p:sp>
      <p:sp>
        <p:nvSpPr>
          <p:cNvPr id="29701" name="Text Box 19"/>
          <p:cNvSpPr txBox="1">
            <a:spLocks noChangeArrowheads="1"/>
          </p:cNvSpPr>
          <p:nvPr/>
        </p:nvSpPr>
        <p:spPr bwMode="auto">
          <a:xfrm>
            <a:off x="6248400" y="4953000"/>
            <a:ext cx="2409825" cy="1062038"/>
          </a:xfrm>
          <a:prstGeom prst="rect">
            <a:avLst/>
          </a:prstGeom>
          <a:noFill/>
          <a:ln w="9525">
            <a:noFill/>
            <a:miter lim="800000"/>
            <a:headEnd/>
            <a:tailEnd/>
          </a:ln>
        </p:spPr>
        <p:txBody>
          <a:bodyPr>
            <a:spAutoFit/>
          </a:bodyPr>
          <a:lstStyle/>
          <a:p>
            <a:pPr>
              <a:lnSpc>
                <a:spcPct val="150000"/>
              </a:lnSpc>
            </a:pPr>
            <a:r>
              <a:rPr lang="en-US" sz="1400" dirty="0"/>
              <a:t>Blue &lt; 200 ppm Au</a:t>
            </a:r>
          </a:p>
          <a:p>
            <a:pPr>
              <a:lnSpc>
                <a:spcPct val="150000"/>
              </a:lnSpc>
            </a:pPr>
            <a:r>
              <a:rPr lang="en-US" sz="1400" dirty="0"/>
              <a:t>Green 200 – 800ppm Au</a:t>
            </a:r>
          </a:p>
          <a:p>
            <a:pPr>
              <a:lnSpc>
                <a:spcPct val="150000"/>
              </a:lnSpc>
            </a:pPr>
            <a:r>
              <a:rPr lang="en-US" sz="1400" dirty="0"/>
              <a:t>Red &gt; 800 ppm Au</a:t>
            </a:r>
            <a:endParaRPr lang="en-AU"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H:\Presentations\Harrier Discovery\Ellesmere North Pit Final.JPG"/>
          <p:cNvPicPr>
            <a:picLocks noChangeAspect="1" noChangeArrowheads="1"/>
          </p:cNvPicPr>
          <p:nvPr/>
        </p:nvPicPr>
        <p:blipFill>
          <a:blip r:embed="rId2" cstate="print"/>
          <a:srcRect l="6725"/>
          <a:stretch>
            <a:fillRect/>
          </a:stretch>
        </p:blipFill>
        <p:spPr bwMode="auto">
          <a:xfrm>
            <a:off x="1196975" y="1295400"/>
            <a:ext cx="6904038" cy="4271963"/>
          </a:xfrm>
          <a:prstGeom prst="rect">
            <a:avLst/>
          </a:prstGeom>
          <a:ln>
            <a:noFill/>
          </a:ln>
          <a:effectLst>
            <a:outerShdw blurRad="292100" dist="139700" dir="2700000" algn="tl" rotWithShape="0">
              <a:srgbClr val="333333">
                <a:alpha val="65000"/>
              </a:srgbClr>
            </a:outerShdw>
          </a:effectLst>
        </p:spPr>
      </p:pic>
      <p:sp>
        <p:nvSpPr>
          <p:cNvPr id="17" name="Freeform 16"/>
          <p:cNvSpPr/>
          <p:nvPr/>
        </p:nvSpPr>
        <p:spPr>
          <a:xfrm>
            <a:off x="3224213" y="3462338"/>
            <a:ext cx="403225" cy="1470025"/>
          </a:xfrm>
          <a:custGeom>
            <a:avLst/>
            <a:gdLst>
              <a:gd name="connsiteX0" fmla="*/ 190500 w 400447"/>
              <a:gd name="connsiteY0" fmla="*/ 1416050 h 1470819"/>
              <a:gd name="connsiteX1" fmla="*/ 207168 w 400447"/>
              <a:gd name="connsiteY1" fmla="*/ 1082675 h 1470819"/>
              <a:gd name="connsiteX2" fmla="*/ 273843 w 400447"/>
              <a:gd name="connsiteY2" fmla="*/ 837406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0" fmla="*/ 190500 w 400447"/>
              <a:gd name="connsiteY0" fmla="*/ 1416050 h 1470819"/>
              <a:gd name="connsiteX1" fmla="*/ 207168 w 400447"/>
              <a:gd name="connsiteY1" fmla="*/ 1082675 h 1470819"/>
              <a:gd name="connsiteX2" fmla="*/ 273843 w 400447"/>
              <a:gd name="connsiteY2" fmla="*/ 837406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12" fmla="*/ 190500 w 400447"/>
              <a:gd name="connsiteY12" fmla="*/ 1416050 h 1470819"/>
              <a:gd name="connsiteX0" fmla="*/ 197644 w 400447"/>
              <a:gd name="connsiteY0" fmla="*/ 1470819 h 1470819"/>
              <a:gd name="connsiteX1" fmla="*/ 207168 w 400447"/>
              <a:gd name="connsiteY1" fmla="*/ 1082675 h 1470819"/>
              <a:gd name="connsiteX2" fmla="*/ 273843 w 400447"/>
              <a:gd name="connsiteY2" fmla="*/ 837406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12" fmla="*/ 197644 w 400447"/>
              <a:gd name="connsiteY12" fmla="*/ 1470819 h 1470819"/>
              <a:gd name="connsiteX0" fmla="*/ 219075 w 400447"/>
              <a:gd name="connsiteY0" fmla="*/ 1470819 h 1470819"/>
              <a:gd name="connsiteX1" fmla="*/ 207168 w 400447"/>
              <a:gd name="connsiteY1" fmla="*/ 1082675 h 1470819"/>
              <a:gd name="connsiteX2" fmla="*/ 273843 w 400447"/>
              <a:gd name="connsiteY2" fmla="*/ 837406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12" fmla="*/ 219075 w 400447"/>
              <a:gd name="connsiteY12" fmla="*/ 1470819 h 1470819"/>
              <a:gd name="connsiteX0" fmla="*/ 219075 w 400447"/>
              <a:gd name="connsiteY0" fmla="*/ 1470819 h 1470819"/>
              <a:gd name="connsiteX1" fmla="*/ 219074 w 400447"/>
              <a:gd name="connsiteY1" fmla="*/ 1061244 h 1470819"/>
              <a:gd name="connsiteX2" fmla="*/ 273843 w 400447"/>
              <a:gd name="connsiteY2" fmla="*/ 837406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12" fmla="*/ 219075 w 400447"/>
              <a:gd name="connsiteY12" fmla="*/ 1470819 h 1470819"/>
              <a:gd name="connsiteX0" fmla="*/ 219075 w 400447"/>
              <a:gd name="connsiteY0" fmla="*/ 1470819 h 1470819"/>
              <a:gd name="connsiteX1" fmla="*/ 219074 w 400447"/>
              <a:gd name="connsiteY1" fmla="*/ 1061244 h 1470819"/>
              <a:gd name="connsiteX2" fmla="*/ 307181 w 400447"/>
              <a:gd name="connsiteY2" fmla="*/ 825500 h 1470819"/>
              <a:gd name="connsiteX3" fmla="*/ 309562 w 400447"/>
              <a:gd name="connsiteY3" fmla="*/ 558800 h 1470819"/>
              <a:gd name="connsiteX4" fmla="*/ 400050 w 400447"/>
              <a:gd name="connsiteY4" fmla="*/ 80169 h 1470819"/>
              <a:gd name="connsiteX5" fmla="*/ 311943 w 400447"/>
              <a:gd name="connsiteY5" fmla="*/ 77788 h 1470819"/>
              <a:gd name="connsiteX6" fmla="*/ 271462 w 400447"/>
              <a:gd name="connsiteY6" fmla="*/ 280194 h 1470819"/>
              <a:gd name="connsiteX7" fmla="*/ 176212 w 400447"/>
              <a:gd name="connsiteY7" fmla="*/ 623094 h 1470819"/>
              <a:gd name="connsiteX8" fmla="*/ 104775 w 400447"/>
              <a:gd name="connsiteY8" fmla="*/ 865981 h 1470819"/>
              <a:gd name="connsiteX9" fmla="*/ 47625 w 400447"/>
              <a:gd name="connsiteY9" fmla="*/ 1135063 h 1470819"/>
              <a:gd name="connsiteX10" fmla="*/ 0 w 400447"/>
              <a:gd name="connsiteY10" fmla="*/ 1470819 h 1470819"/>
              <a:gd name="connsiteX11" fmla="*/ 0 w 400447"/>
              <a:gd name="connsiteY11" fmla="*/ 1470819 h 1470819"/>
              <a:gd name="connsiteX12" fmla="*/ 219075 w 400447"/>
              <a:gd name="connsiteY12" fmla="*/ 1470819 h 1470819"/>
              <a:gd name="connsiteX0" fmla="*/ 219075 w 402431"/>
              <a:gd name="connsiteY0" fmla="*/ 1470025 h 1470025"/>
              <a:gd name="connsiteX1" fmla="*/ 219074 w 402431"/>
              <a:gd name="connsiteY1" fmla="*/ 1060450 h 1470025"/>
              <a:gd name="connsiteX2" fmla="*/ 307181 w 402431"/>
              <a:gd name="connsiteY2" fmla="*/ 824706 h 1470025"/>
              <a:gd name="connsiteX3" fmla="*/ 326231 w 402431"/>
              <a:gd name="connsiteY3" fmla="*/ 553243 h 1470025"/>
              <a:gd name="connsiteX4" fmla="*/ 400050 w 402431"/>
              <a:gd name="connsiteY4" fmla="*/ 79375 h 1470025"/>
              <a:gd name="connsiteX5" fmla="*/ 311943 w 402431"/>
              <a:gd name="connsiteY5" fmla="*/ 76994 h 1470025"/>
              <a:gd name="connsiteX6" fmla="*/ 271462 w 402431"/>
              <a:gd name="connsiteY6" fmla="*/ 279400 h 1470025"/>
              <a:gd name="connsiteX7" fmla="*/ 176212 w 402431"/>
              <a:gd name="connsiteY7" fmla="*/ 622300 h 1470025"/>
              <a:gd name="connsiteX8" fmla="*/ 104775 w 402431"/>
              <a:gd name="connsiteY8" fmla="*/ 865187 h 1470025"/>
              <a:gd name="connsiteX9" fmla="*/ 47625 w 402431"/>
              <a:gd name="connsiteY9" fmla="*/ 1134269 h 1470025"/>
              <a:gd name="connsiteX10" fmla="*/ 0 w 402431"/>
              <a:gd name="connsiteY10" fmla="*/ 1470025 h 1470025"/>
              <a:gd name="connsiteX11" fmla="*/ 0 w 402431"/>
              <a:gd name="connsiteY11" fmla="*/ 1470025 h 1470025"/>
              <a:gd name="connsiteX12" fmla="*/ 219075 w 402431"/>
              <a:gd name="connsiteY12" fmla="*/ 1470025 h 1470025"/>
              <a:gd name="connsiteX0" fmla="*/ 219075 w 402431"/>
              <a:gd name="connsiteY0" fmla="*/ 1470025 h 1470025"/>
              <a:gd name="connsiteX1" fmla="*/ 219074 w 402431"/>
              <a:gd name="connsiteY1" fmla="*/ 1060450 h 1470025"/>
              <a:gd name="connsiteX2" fmla="*/ 307181 w 402431"/>
              <a:gd name="connsiteY2" fmla="*/ 824706 h 1470025"/>
              <a:gd name="connsiteX3" fmla="*/ 326231 w 402431"/>
              <a:gd name="connsiteY3" fmla="*/ 553243 h 1470025"/>
              <a:gd name="connsiteX4" fmla="*/ 400050 w 402431"/>
              <a:gd name="connsiteY4" fmla="*/ 79375 h 1470025"/>
              <a:gd name="connsiteX5" fmla="*/ 311943 w 402431"/>
              <a:gd name="connsiteY5" fmla="*/ 76994 h 1470025"/>
              <a:gd name="connsiteX6" fmla="*/ 271462 w 402431"/>
              <a:gd name="connsiteY6" fmla="*/ 279400 h 1470025"/>
              <a:gd name="connsiteX7" fmla="*/ 176212 w 402431"/>
              <a:gd name="connsiteY7" fmla="*/ 622300 h 1470025"/>
              <a:gd name="connsiteX8" fmla="*/ 104775 w 402431"/>
              <a:gd name="connsiteY8" fmla="*/ 865187 h 1470025"/>
              <a:gd name="connsiteX9" fmla="*/ 47625 w 402431"/>
              <a:gd name="connsiteY9" fmla="*/ 1134269 h 1470025"/>
              <a:gd name="connsiteX10" fmla="*/ 0 w 402431"/>
              <a:gd name="connsiteY10" fmla="*/ 1470025 h 1470025"/>
              <a:gd name="connsiteX11" fmla="*/ 0 w 402431"/>
              <a:gd name="connsiteY11" fmla="*/ 1470025 h 1470025"/>
              <a:gd name="connsiteX12" fmla="*/ 219075 w 402431"/>
              <a:gd name="connsiteY12" fmla="*/ 1470025 h 147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431" h="1470025">
                <a:moveTo>
                  <a:pt x="219075" y="1470025"/>
                </a:moveTo>
                <a:cubicBezTo>
                  <a:pt x="220464" y="1351558"/>
                  <a:pt x="204390" y="1168003"/>
                  <a:pt x="219074" y="1060450"/>
                </a:cubicBezTo>
                <a:cubicBezTo>
                  <a:pt x="233758" y="952897"/>
                  <a:pt x="289322" y="909241"/>
                  <a:pt x="307181" y="824706"/>
                </a:cubicBezTo>
                <a:cubicBezTo>
                  <a:pt x="325041" y="740172"/>
                  <a:pt x="310753" y="677465"/>
                  <a:pt x="326231" y="553243"/>
                </a:cubicBezTo>
                <a:cubicBezTo>
                  <a:pt x="339328" y="445690"/>
                  <a:pt x="402431" y="158750"/>
                  <a:pt x="400050" y="79375"/>
                </a:cubicBezTo>
                <a:cubicBezTo>
                  <a:pt x="397669" y="0"/>
                  <a:pt x="333374" y="43657"/>
                  <a:pt x="311943" y="76994"/>
                </a:cubicBezTo>
                <a:cubicBezTo>
                  <a:pt x="290512" y="110332"/>
                  <a:pt x="294084" y="188516"/>
                  <a:pt x="271462" y="279400"/>
                </a:cubicBezTo>
                <a:cubicBezTo>
                  <a:pt x="248840" y="370284"/>
                  <a:pt x="203993" y="524669"/>
                  <a:pt x="176212" y="622300"/>
                </a:cubicBezTo>
                <a:cubicBezTo>
                  <a:pt x="148431" y="719931"/>
                  <a:pt x="126206" y="779859"/>
                  <a:pt x="104775" y="865187"/>
                </a:cubicBezTo>
                <a:cubicBezTo>
                  <a:pt x="83344" y="950515"/>
                  <a:pt x="65087" y="1033463"/>
                  <a:pt x="47625" y="1134269"/>
                </a:cubicBezTo>
                <a:cubicBezTo>
                  <a:pt x="30163" y="1235075"/>
                  <a:pt x="0" y="1470025"/>
                  <a:pt x="0" y="1470025"/>
                </a:cubicBezTo>
                <a:lnTo>
                  <a:pt x="0" y="1470025"/>
                </a:lnTo>
                <a:lnTo>
                  <a:pt x="219075" y="1470025"/>
                </a:lnTo>
                <a:close/>
              </a:path>
            </a:pathLst>
          </a:custGeom>
          <a:solidFill>
            <a:srgbClr val="FF3399">
              <a:alpha val="32000"/>
            </a:srgbClr>
          </a:solidFill>
          <a:ln w="19050">
            <a:solidFill>
              <a:srgbClr val="FF3399"/>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6629" name="Content Placeholder 2"/>
          <p:cNvSpPr>
            <a:spLocks noGrp="1"/>
          </p:cNvSpPr>
          <p:nvPr>
            <p:ph idx="1"/>
          </p:nvPr>
        </p:nvSpPr>
        <p:spPr>
          <a:xfrm>
            <a:off x="6048375" y="5567363"/>
            <a:ext cx="2052638" cy="215900"/>
          </a:xfrm>
        </p:spPr>
        <p:txBody>
          <a:bodyPr/>
          <a:lstStyle/>
          <a:p>
            <a:pPr algn="r"/>
            <a:r>
              <a:rPr lang="en-AU" sz="1000" dirty="0" smtClean="0">
                <a:latin typeface="Arial" pitchFamily="34" charset="0"/>
                <a:cs typeface="Arial" pitchFamily="34" charset="0"/>
              </a:rPr>
              <a:t>Ellesmere Pit – Looking North</a:t>
            </a:r>
          </a:p>
        </p:txBody>
      </p:sp>
      <p:sp>
        <p:nvSpPr>
          <p:cNvPr id="25" name="Slide Number Placeholder 2"/>
          <p:cNvSpPr>
            <a:spLocks noGrp="1"/>
          </p:cNvSpPr>
          <p:nvPr>
            <p:ph type="sldNum" sz="quarter" idx="10"/>
          </p:nvPr>
        </p:nvSpPr>
        <p:spPr/>
        <p:txBody>
          <a:bodyPr/>
          <a:lstStyle/>
          <a:p>
            <a:pPr>
              <a:defRPr/>
            </a:pPr>
            <a:fld id="{0301E87E-2CE3-4AFF-9B60-1B99984AE678}" type="slidenum">
              <a:rPr lang="en-US" smtClean="0"/>
              <a:pPr>
                <a:defRPr/>
              </a:pPr>
              <a:t>15</a:t>
            </a:fld>
            <a:endParaRPr lang="en-US" dirty="0"/>
          </a:p>
        </p:txBody>
      </p:sp>
      <p:sp>
        <p:nvSpPr>
          <p:cNvPr id="19460" name="Title 1"/>
          <p:cNvSpPr>
            <a:spLocks noGrp="1"/>
          </p:cNvSpPr>
          <p:nvPr>
            <p:ph type="title" idx="4294967295"/>
          </p:nvPr>
        </p:nvSpPr>
        <p:spPr>
          <a:xfrm>
            <a:off x="313904" y="214952"/>
            <a:ext cx="6400800" cy="488950"/>
          </a:xfrm>
          <a:prstGeom prst="rect">
            <a:avLst/>
          </a:prstGeom>
          <a:effectLst>
            <a:outerShdw blurRad="50800" dist="38100" dir="2700000" algn="tl" rotWithShape="0">
              <a:prstClr val="black">
                <a:alpha val="40000"/>
              </a:prstClr>
            </a:outerShdw>
          </a:effectLst>
        </p:spPr>
        <p:txBody>
          <a:bodyPr>
            <a:noAutofit/>
          </a:bodyPr>
          <a:lstStyle/>
          <a:p>
            <a:pPr algn="l" fontAlgn="auto">
              <a:spcAft>
                <a:spcPts val="0"/>
              </a:spcAft>
              <a:defRPr/>
            </a:pPr>
            <a:r>
              <a:rPr lang="en-AU" sz="3600" dirty="0" smtClean="0">
                <a:solidFill>
                  <a:srgbClr val="800000"/>
                </a:solidFill>
              </a:rPr>
              <a:t>Fault – Bedding Relationships </a:t>
            </a:r>
          </a:p>
        </p:txBody>
      </p:sp>
      <p:sp>
        <p:nvSpPr>
          <p:cNvPr id="11" name="Freeform 10"/>
          <p:cNvSpPr/>
          <p:nvPr/>
        </p:nvSpPr>
        <p:spPr>
          <a:xfrm>
            <a:off x="3219450" y="1905000"/>
            <a:ext cx="566738" cy="3033713"/>
          </a:xfrm>
          <a:custGeom>
            <a:avLst/>
            <a:gdLst>
              <a:gd name="connsiteX0" fmla="*/ 538163 w 538163"/>
              <a:gd name="connsiteY0" fmla="*/ 0 h 3043238"/>
              <a:gd name="connsiteX1" fmla="*/ 447675 w 538163"/>
              <a:gd name="connsiteY1" fmla="*/ 709613 h 3043238"/>
              <a:gd name="connsiteX2" fmla="*/ 314325 w 538163"/>
              <a:gd name="connsiteY2" fmla="*/ 1504950 h 3043238"/>
              <a:gd name="connsiteX3" fmla="*/ 304800 w 538163"/>
              <a:gd name="connsiteY3" fmla="*/ 1643063 h 3043238"/>
              <a:gd name="connsiteX4" fmla="*/ 295275 w 538163"/>
              <a:gd name="connsiteY4" fmla="*/ 1747838 h 3043238"/>
              <a:gd name="connsiteX5" fmla="*/ 185738 w 538163"/>
              <a:gd name="connsiteY5" fmla="*/ 2152650 h 3043238"/>
              <a:gd name="connsiteX6" fmla="*/ 104775 w 538163"/>
              <a:gd name="connsiteY6" fmla="*/ 2443163 h 3043238"/>
              <a:gd name="connsiteX7" fmla="*/ 71438 w 538163"/>
              <a:gd name="connsiteY7" fmla="*/ 2609850 h 3043238"/>
              <a:gd name="connsiteX8" fmla="*/ 38100 w 538163"/>
              <a:gd name="connsiteY8" fmla="*/ 2767013 h 3043238"/>
              <a:gd name="connsiteX9" fmla="*/ 0 w 538163"/>
              <a:gd name="connsiteY9" fmla="*/ 3043238 h 3043238"/>
              <a:gd name="connsiteX0" fmla="*/ 566738 w 566738"/>
              <a:gd name="connsiteY0" fmla="*/ 0 h 3033713"/>
              <a:gd name="connsiteX1" fmla="*/ 447675 w 566738"/>
              <a:gd name="connsiteY1" fmla="*/ 700088 h 3033713"/>
              <a:gd name="connsiteX2" fmla="*/ 314325 w 566738"/>
              <a:gd name="connsiteY2" fmla="*/ 1495425 h 3033713"/>
              <a:gd name="connsiteX3" fmla="*/ 304800 w 566738"/>
              <a:gd name="connsiteY3" fmla="*/ 1633538 h 3033713"/>
              <a:gd name="connsiteX4" fmla="*/ 295275 w 566738"/>
              <a:gd name="connsiteY4" fmla="*/ 1738313 h 3033713"/>
              <a:gd name="connsiteX5" fmla="*/ 185738 w 566738"/>
              <a:gd name="connsiteY5" fmla="*/ 2143125 h 3033713"/>
              <a:gd name="connsiteX6" fmla="*/ 104775 w 566738"/>
              <a:gd name="connsiteY6" fmla="*/ 2433638 h 3033713"/>
              <a:gd name="connsiteX7" fmla="*/ 71438 w 566738"/>
              <a:gd name="connsiteY7" fmla="*/ 2600325 h 3033713"/>
              <a:gd name="connsiteX8" fmla="*/ 38100 w 566738"/>
              <a:gd name="connsiteY8" fmla="*/ 2757488 h 3033713"/>
              <a:gd name="connsiteX9" fmla="*/ 0 w 566738"/>
              <a:gd name="connsiteY9" fmla="*/ 3033713 h 3033713"/>
              <a:gd name="connsiteX0" fmla="*/ 566738 w 566738"/>
              <a:gd name="connsiteY0" fmla="*/ 0 h 3033713"/>
              <a:gd name="connsiteX1" fmla="*/ 447675 w 566738"/>
              <a:gd name="connsiteY1" fmla="*/ 700088 h 3033713"/>
              <a:gd name="connsiteX2" fmla="*/ 314325 w 566738"/>
              <a:gd name="connsiteY2" fmla="*/ 1495425 h 3033713"/>
              <a:gd name="connsiteX3" fmla="*/ 304800 w 566738"/>
              <a:gd name="connsiteY3" fmla="*/ 1633538 h 3033713"/>
              <a:gd name="connsiteX4" fmla="*/ 295275 w 566738"/>
              <a:gd name="connsiteY4" fmla="*/ 1738313 h 3033713"/>
              <a:gd name="connsiteX5" fmla="*/ 185738 w 566738"/>
              <a:gd name="connsiteY5" fmla="*/ 2143125 h 3033713"/>
              <a:gd name="connsiteX6" fmla="*/ 104775 w 566738"/>
              <a:gd name="connsiteY6" fmla="*/ 2433638 h 3033713"/>
              <a:gd name="connsiteX7" fmla="*/ 71438 w 566738"/>
              <a:gd name="connsiteY7" fmla="*/ 2600325 h 3033713"/>
              <a:gd name="connsiteX8" fmla="*/ 38100 w 566738"/>
              <a:gd name="connsiteY8" fmla="*/ 2757488 h 3033713"/>
              <a:gd name="connsiteX9" fmla="*/ 0 w 566738"/>
              <a:gd name="connsiteY9" fmla="*/ 3033713 h 3033713"/>
              <a:gd name="connsiteX0" fmla="*/ 566738 w 566738"/>
              <a:gd name="connsiteY0" fmla="*/ 0 h 3033713"/>
              <a:gd name="connsiteX1" fmla="*/ 447675 w 566738"/>
              <a:gd name="connsiteY1" fmla="*/ 700088 h 3033713"/>
              <a:gd name="connsiteX2" fmla="*/ 314325 w 566738"/>
              <a:gd name="connsiteY2" fmla="*/ 1495425 h 3033713"/>
              <a:gd name="connsiteX3" fmla="*/ 304800 w 566738"/>
              <a:gd name="connsiteY3" fmla="*/ 1633538 h 3033713"/>
              <a:gd name="connsiteX4" fmla="*/ 295275 w 566738"/>
              <a:gd name="connsiteY4" fmla="*/ 1738313 h 3033713"/>
              <a:gd name="connsiteX5" fmla="*/ 185738 w 566738"/>
              <a:gd name="connsiteY5" fmla="*/ 2143125 h 3033713"/>
              <a:gd name="connsiteX6" fmla="*/ 104775 w 566738"/>
              <a:gd name="connsiteY6" fmla="*/ 2433638 h 3033713"/>
              <a:gd name="connsiteX7" fmla="*/ 71438 w 566738"/>
              <a:gd name="connsiteY7" fmla="*/ 2600325 h 3033713"/>
              <a:gd name="connsiteX8" fmla="*/ 38100 w 566738"/>
              <a:gd name="connsiteY8" fmla="*/ 2757488 h 3033713"/>
              <a:gd name="connsiteX9" fmla="*/ 0 w 566738"/>
              <a:gd name="connsiteY9" fmla="*/ 3033713 h 3033713"/>
              <a:gd name="connsiteX0" fmla="*/ 566738 w 566738"/>
              <a:gd name="connsiteY0" fmla="*/ 0 h 3033713"/>
              <a:gd name="connsiteX1" fmla="*/ 447675 w 566738"/>
              <a:gd name="connsiteY1" fmla="*/ 700088 h 3033713"/>
              <a:gd name="connsiteX2" fmla="*/ 314325 w 566738"/>
              <a:gd name="connsiteY2" fmla="*/ 1495425 h 3033713"/>
              <a:gd name="connsiteX3" fmla="*/ 304800 w 566738"/>
              <a:gd name="connsiteY3" fmla="*/ 1633538 h 3033713"/>
              <a:gd name="connsiteX4" fmla="*/ 295275 w 566738"/>
              <a:gd name="connsiteY4" fmla="*/ 1738313 h 3033713"/>
              <a:gd name="connsiteX5" fmla="*/ 185738 w 566738"/>
              <a:gd name="connsiteY5" fmla="*/ 2143125 h 3033713"/>
              <a:gd name="connsiteX6" fmla="*/ 104775 w 566738"/>
              <a:gd name="connsiteY6" fmla="*/ 2433638 h 3033713"/>
              <a:gd name="connsiteX7" fmla="*/ 71438 w 566738"/>
              <a:gd name="connsiteY7" fmla="*/ 2600325 h 3033713"/>
              <a:gd name="connsiteX8" fmla="*/ 38100 w 566738"/>
              <a:gd name="connsiteY8" fmla="*/ 2757488 h 3033713"/>
              <a:gd name="connsiteX9" fmla="*/ 0 w 566738"/>
              <a:gd name="connsiteY9" fmla="*/ 3033713 h 303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738" h="3033713">
                <a:moveTo>
                  <a:pt x="566738" y="0"/>
                </a:moveTo>
                <a:cubicBezTo>
                  <a:pt x="533002" y="222250"/>
                  <a:pt x="489744" y="450851"/>
                  <a:pt x="447675" y="700088"/>
                </a:cubicBezTo>
                <a:cubicBezTo>
                  <a:pt x="405606" y="949326"/>
                  <a:pt x="338137" y="1339850"/>
                  <a:pt x="314325" y="1495425"/>
                </a:cubicBezTo>
                <a:cubicBezTo>
                  <a:pt x="290513" y="1651000"/>
                  <a:pt x="307975" y="1593057"/>
                  <a:pt x="304800" y="1633538"/>
                </a:cubicBezTo>
                <a:cubicBezTo>
                  <a:pt x="301625" y="1674019"/>
                  <a:pt x="315119" y="1653382"/>
                  <a:pt x="295275" y="1738313"/>
                </a:cubicBezTo>
                <a:cubicBezTo>
                  <a:pt x="275431" y="1823244"/>
                  <a:pt x="217488" y="2027238"/>
                  <a:pt x="185738" y="2143125"/>
                </a:cubicBezTo>
                <a:cubicBezTo>
                  <a:pt x="153988" y="2259013"/>
                  <a:pt x="123825" y="2357438"/>
                  <a:pt x="104775" y="2433638"/>
                </a:cubicBezTo>
                <a:cubicBezTo>
                  <a:pt x="85725" y="2509838"/>
                  <a:pt x="82550" y="2546350"/>
                  <a:pt x="71438" y="2600325"/>
                </a:cubicBezTo>
                <a:cubicBezTo>
                  <a:pt x="60326" y="2654300"/>
                  <a:pt x="50006" y="2685257"/>
                  <a:pt x="38100" y="2757488"/>
                </a:cubicBezTo>
                <a:cubicBezTo>
                  <a:pt x="26194" y="2829719"/>
                  <a:pt x="8731" y="2972594"/>
                  <a:pt x="0" y="3033713"/>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4" name="Freeform 13"/>
          <p:cNvSpPr/>
          <p:nvPr/>
        </p:nvSpPr>
        <p:spPr>
          <a:xfrm>
            <a:off x="2708275" y="2601913"/>
            <a:ext cx="603250" cy="2395537"/>
          </a:xfrm>
          <a:custGeom>
            <a:avLst/>
            <a:gdLst>
              <a:gd name="connsiteX0" fmla="*/ 0 w 602721"/>
              <a:gd name="connsiteY0" fmla="*/ 2376487 h 2395537"/>
              <a:gd name="connsiteX1" fmla="*/ 76200 w 602721"/>
              <a:gd name="connsiteY1" fmla="*/ 1979612 h 2395537"/>
              <a:gd name="connsiteX2" fmla="*/ 161925 w 602721"/>
              <a:gd name="connsiteY2" fmla="*/ 1639887 h 2395537"/>
              <a:gd name="connsiteX3" fmla="*/ 200025 w 602721"/>
              <a:gd name="connsiteY3" fmla="*/ 1471612 h 2395537"/>
              <a:gd name="connsiteX4" fmla="*/ 254000 w 602721"/>
              <a:gd name="connsiteY4" fmla="*/ 1246187 h 2395537"/>
              <a:gd name="connsiteX5" fmla="*/ 311150 w 602721"/>
              <a:gd name="connsiteY5" fmla="*/ 938212 h 2395537"/>
              <a:gd name="connsiteX6" fmla="*/ 339725 w 602721"/>
              <a:gd name="connsiteY6" fmla="*/ 808037 h 2395537"/>
              <a:gd name="connsiteX7" fmla="*/ 361950 w 602721"/>
              <a:gd name="connsiteY7" fmla="*/ 665162 h 2395537"/>
              <a:gd name="connsiteX8" fmla="*/ 422275 w 602721"/>
              <a:gd name="connsiteY8" fmla="*/ 411162 h 2395537"/>
              <a:gd name="connsiteX9" fmla="*/ 504825 w 602721"/>
              <a:gd name="connsiteY9" fmla="*/ 58737 h 2395537"/>
              <a:gd name="connsiteX10" fmla="*/ 596900 w 602721"/>
              <a:gd name="connsiteY10" fmla="*/ 58737 h 2395537"/>
              <a:gd name="connsiteX11" fmla="*/ 539750 w 602721"/>
              <a:gd name="connsiteY11" fmla="*/ 315912 h 2395537"/>
              <a:gd name="connsiteX12" fmla="*/ 466725 w 602721"/>
              <a:gd name="connsiteY12" fmla="*/ 573087 h 2395537"/>
              <a:gd name="connsiteX13" fmla="*/ 434975 w 602721"/>
              <a:gd name="connsiteY13" fmla="*/ 709612 h 2395537"/>
              <a:gd name="connsiteX14" fmla="*/ 409575 w 602721"/>
              <a:gd name="connsiteY14" fmla="*/ 874712 h 2395537"/>
              <a:gd name="connsiteX15" fmla="*/ 412750 w 602721"/>
              <a:gd name="connsiteY15" fmla="*/ 963612 h 2395537"/>
              <a:gd name="connsiteX16" fmla="*/ 400050 w 602721"/>
              <a:gd name="connsiteY16" fmla="*/ 1071562 h 2395537"/>
              <a:gd name="connsiteX17" fmla="*/ 358775 w 602721"/>
              <a:gd name="connsiteY17" fmla="*/ 1208087 h 2395537"/>
              <a:gd name="connsiteX18" fmla="*/ 358775 w 602721"/>
              <a:gd name="connsiteY18" fmla="*/ 1303337 h 2395537"/>
              <a:gd name="connsiteX19" fmla="*/ 330200 w 602721"/>
              <a:gd name="connsiteY19" fmla="*/ 1389062 h 2395537"/>
              <a:gd name="connsiteX20" fmla="*/ 285750 w 602721"/>
              <a:gd name="connsiteY20" fmla="*/ 1576387 h 2395537"/>
              <a:gd name="connsiteX21" fmla="*/ 266700 w 602721"/>
              <a:gd name="connsiteY21" fmla="*/ 1706562 h 2395537"/>
              <a:gd name="connsiteX22" fmla="*/ 228600 w 602721"/>
              <a:gd name="connsiteY22" fmla="*/ 1798637 h 2395537"/>
              <a:gd name="connsiteX23" fmla="*/ 203200 w 602721"/>
              <a:gd name="connsiteY23" fmla="*/ 1887537 h 2395537"/>
              <a:gd name="connsiteX24" fmla="*/ 187325 w 602721"/>
              <a:gd name="connsiteY24" fmla="*/ 2014537 h 2395537"/>
              <a:gd name="connsiteX25" fmla="*/ 127000 w 602721"/>
              <a:gd name="connsiteY25" fmla="*/ 2395537 h 2395537"/>
              <a:gd name="connsiteX26" fmla="*/ 127000 w 602721"/>
              <a:gd name="connsiteY26" fmla="*/ 2395537 h 2395537"/>
              <a:gd name="connsiteX0" fmla="*/ 0 w 602721"/>
              <a:gd name="connsiteY0" fmla="*/ 2376487 h 2395537"/>
              <a:gd name="connsiteX1" fmla="*/ 76200 w 602721"/>
              <a:gd name="connsiteY1" fmla="*/ 1979612 h 2395537"/>
              <a:gd name="connsiteX2" fmla="*/ 161925 w 602721"/>
              <a:gd name="connsiteY2" fmla="*/ 1639887 h 2395537"/>
              <a:gd name="connsiteX3" fmla="*/ 200025 w 602721"/>
              <a:gd name="connsiteY3" fmla="*/ 1471612 h 2395537"/>
              <a:gd name="connsiteX4" fmla="*/ 254000 w 602721"/>
              <a:gd name="connsiteY4" fmla="*/ 1246187 h 2395537"/>
              <a:gd name="connsiteX5" fmla="*/ 311150 w 602721"/>
              <a:gd name="connsiteY5" fmla="*/ 938212 h 2395537"/>
              <a:gd name="connsiteX6" fmla="*/ 339725 w 602721"/>
              <a:gd name="connsiteY6" fmla="*/ 808037 h 2395537"/>
              <a:gd name="connsiteX7" fmla="*/ 361950 w 602721"/>
              <a:gd name="connsiteY7" fmla="*/ 665162 h 2395537"/>
              <a:gd name="connsiteX8" fmla="*/ 422275 w 602721"/>
              <a:gd name="connsiteY8" fmla="*/ 411162 h 2395537"/>
              <a:gd name="connsiteX9" fmla="*/ 504825 w 602721"/>
              <a:gd name="connsiteY9" fmla="*/ 58737 h 2395537"/>
              <a:gd name="connsiteX10" fmla="*/ 596900 w 602721"/>
              <a:gd name="connsiteY10" fmla="*/ 58737 h 2395537"/>
              <a:gd name="connsiteX11" fmla="*/ 539750 w 602721"/>
              <a:gd name="connsiteY11" fmla="*/ 315912 h 2395537"/>
              <a:gd name="connsiteX12" fmla="*/ 466725 w 602721"/>
              <a:gd name="connsiteY12" fmla="*/ 573087 h 2395537"/>
              <a:gd name="connsiteX13" fmla="*/ 434975 w 602721"/>
              <a:gd name="connsiteY13" fmla="*/ 709612 h 2395537"/>
              <a:gd name="connsiteX14" fmla="*/ 409575 w 602721"/>
              <a:gd name="connsiteY14" fmla="*/ 874712 h 2395537"/>
              <a:gd name="connsiteX15" fmla="*/ 412750 w 602721"/>
              <a:gd name="connsiteY15" fmla="*/ 963612 h 2395537"/>
              <a:gd name="connsiteX16" fmla="*/ 400050 w 602721"/>
              <a:gd name="connsiteY16" fmla="*/ 1071562 h 2395537"/>
              <a:gd name="connsiteX17" fmla="*/ 358775 w 602721"/>
              <a:gd name="connsiteY17" fmla="*/ 1208087 h 2395537"/>
              <a:gd name="connsiteX18" fmla="*/ 358775 w 602721"/>
              <a:gd name="connsiteY18" fmla="*/ 1303337 h 2395537"/>
              <a:gd name="connsiteX19" fmla="*/ 330200 w 602721"/>
              <a:gd name="connsiteY19" fmla="*/ 1389062 h 2395537"/>
              <a:gd name="connsiteX20" fmla="*/ 285750 w 602721"/>
              <a:gd name="connsiteY20" fmla="*/ 1576387 h 2395537"/>
              <a:gd name="connsiteX21" fmla="*/ 266700 w 602721"/>
              <a:gd name="connsiteY21" fmla="*/ 1706562 h 2395537"/>
              <a:gd name="connsiteX22" fmla="*/ 228600 w 602721"/>
              <a:gd name="connsiteY22" fmla="*/ 1798637 h 2395537"/>
              <a:gd name="connsiteX23" fmla="*/ 203200 w 602721"/>
              <a:gd name="connsiteY23" fmla="*/ 1887537 h 2395537"/>
              <a:gd name="connsiteX24" fmla="*/ 187325 w 602721"/>
              <a:gd name="connsiteY24" fmla="*/ 2014537 h 2395537"/>
              <a:gd name="connsiteX25" fmla="*/ 127000 w 602721"/>
              <a:gd name="connsiteY25" fmla="*/ 2395537 h 2395537"/>
              <a:gd name="connsiteX26" fmla="*/ 127000 w 602721"/>
              <a:gd name="connsiteY26" fmla="*/ 2395537 h 2395537"/>
              <a:gd name="connsiteX27" fmla="*/ 0 w 602721"/>
              <a:gd name="connsiteY27" fmla="*/ 2376487 h 239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2721" h="2395537">
                <a:moveTo>
                  <a:pt x="0" y="2376487"/>
                </a:moveTo>
                <a:cubicBezTo>
                  <a:pt x="24606" y="2239433"/>
                  <a:pt x="49212" y="2102379"/>
                  <a:pt x="76200" y="1979612"/>
                </a:cubicBezTo>
                <a:cubicBezTo>
                  <a:pt x="103188" y="1856845"/>
                  <a:pt x="141288" y="1724554"/>
                  <a:pt x="161925" y="1639887"/>
                </a:cubicBezTo>
                <a:cubicBezTo>
                  <a:pt x="182563" y="1555220"/>
                  <a:pt x="184679" y="1537229"/>
                  <a:pt x="200025" y="1471612"/>
                </a:cubicBezTo>
                <a:cubicBezTo>
                  <a:pt x="215371" y="1405995"/>
                  <a:pt x="235479" y="1335087"/>
                  <a:pt x="254000" y="1246187"/>
                </a:cubicBezTo>
                <a:cubicBezTo>
                  <a:pt x="272521" y="1157287"/>
                  <a:pt x="296863" y="1011237"/>
                  <a:pt x="311150" y="938212"/>
                </a:cubicBezTo>
                <a:cubicBezTo>
                  <a:pt x="325437" y="865187"/>
                  <a:pt x="331258" y="853545"/>
                  <a:pt x="339725" y="808037"/>
                </a:cubicBezTo>
                <a:cubicBezTo>
                  <a:pt x="348192" y="762529"/>
                  <a:pt x="348192" y="731308"/>
                  <a:pt x="361950" y="665162"/>
                </a:cubicBezTo>
                <a:cubicBezTo>
                  <a:pt x="375708" y="599016"/>
                  <a:pt x="398463" y="512233"/>
                  <a:pt x="422275" y="411162"/>
                </a:cubicBezTo>
                <a:cubicBezTo>
                  <a:pt x="446087" y="310091"/>
                  <a:pt x="475721" y="117474"/>
                  <a:pt x="504825" y="58737"/>
                </a:cubicBezTo>
                <a:cubicBezTo>
                  <a:pt x="533929" y="0"/>
                  <a:pt x="591079" y="15875"/>
                  <a:pt x="596900" y="58737"/>
                </a:cubicBezTo>
                <a:cubicBezTo>
                  <a:pt x="602721" y="101600"/>
                  <a:pt x="561446" y="230187"/>
                  <a:pt x="539750" y="315912"/>
                </a:cubicBezTo>
                <a:cubicBezTo>
                  <a:pt x="518054" y="401637"/>
                  <a:pt x="484188" y="507470"/>
                  <a:pt x="466725" y="573087"/>
                </a:cubicBezTo>
                <a:cubicBezTo>
                  <a:pt x="449263" y="638704"/>
                  <a:pt x="444500" y="659341"/>
                  <a:pt x="434975" y="709612"/>
                </a:cubicBezTo>
                <a:cubicBezTo>
                  <a:pt x="425450" y="759883"/>
                  <a:pt x="413279" y="832379"/>
                  <a:pt x="409575" y="874712"/>
                </a:cubicBezTo>
                <a:cubicBezTo>
                  <a:pt x="405871" y="917045"/>
                  <a:pt x="414338" y="930804"/>
                  <a:pt x="412750" y="963612"/>
                </a:cubicBezTo>
                <a:cubicBezTo>
                  <a:pt x="411163" y="996420"/>
                  <a:pt x="409046" y="1030816"/>
                  <a:pt x="400050" y="1071562"/>
                </a:cubicBezTo>
                <a:cubicBezTo>
                  <a:pt x="391054" y="1112308"/>
                  <a:pt x="365654" y="1169458"/>
                  <a:pt x="358775" y="1208087"/>
                </a:cubicBezTo>
                <a:cubicBezTo>
                  <a:pt x="351896" y="1246716"/>
                  <a:pt x="363538" y="1273175"/>
                  <a:pt x="358775" y="1303337"/>
                </a:cubicBezTo>
                <a:cubicBezTo>
                  <a:pt x="354013" y="1333500"/>
                  <a:pt x="342371" y="1343554"/>
                  <a:pt x="330200" y="1389062"/>
                </a:cubicBezTo>
                <a:cubicBezTo>
                  <a:pt x="318029" y="1434570"/>
                  <a:pt x="296333" y="1523470"/>
                  <a:pt x="285750" y="1576387"/>
                </a:cubicBezTo>
                <a:cubicBezTo>
                  <a:pt x="275167" y="1629304"/>
                  <a:pt x="276225" y="1669520"/>
                  <a:pt x="266700" y="1706562"/>
                </a:cubicBezTo>
                <a:cubicBezTo>
                  <a:pt x="257175" y="1743604"/>
                  <a:pt x="239183" y="1768475"/>
                  <a:pt x="228600" y="1798637"/>
                </a:cubicBezTo>
                <a:cubicBezTo>
                  <a:pt x="218017" y="1828800"/>
                  <a:pt x="210079" y="1851554"/>
                  <a:pt x="203200" y="1887537"/>
                </a:cubicBezTo>
                <a:cubicBezTo>
                  <a:pt x="196321" y="1923520"/>
                  <a:pt x="200025" y="1929870"/>
                  <a:pt x="187325" y="2014537"/>
                </a:cubicBezTo>
                <a:cubicBezTo>
                  <a:pt x="174625" y="2099204"/>
                  <a:pt x="127000" y="2395537"/>
                  <a:pt x="127000" y="2395537"/>
                </a:cubicBezTo>
                <a:lnTo>
                  <a:pt x="127000" y="2395537"/>
                </a:lnTo>
                <a:lnTo>
                  <a:pt x="0" y="2376487"/>
                </a:lnTo>
                <a:close/>
              </a:path>
            </a:pathLst>
          </a:custGeom>
          <a:blipFill dpi="0" rotWithShape="1">
            <a:blip r:embed="rId3" cstate="print">
              <a:alphaModFix amt="49000"/>
            </a:blip>
            <a:srcRect/>
            <a:tile tx="0" ty="0" sx="100000" sy="100000" flip="none" algn="tl"/>
          </a:blipFill>
          <a:ln w="19050">
            <a:solidFill>
              <a:srgbClr val="008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nvGrpSpPr>
          <p:cNvPr id="2" name="Group 19"/>
          <p:cNvGrpSpPr>
            <a:grpSpLocks/>
          </p:cNvGrpSpPr>
          <p:nvPr/>
        </p:nvGrpSpPr>
        <p:grpSpPr bwMode="auto">
          <a:xfrm>
            <a:off x="1357313" y="1905000"/>
            <a:ext cx="4857750" cy="3500438"/>
            <a:chOff x="1357313" y="1905000"/>
            <a:chExt cx="4857749" cy="3500438"/>
          </a:xfrm>
        </p:grpSpPr>
        <p:grpSp>
          <p:nvGrpSpPr>
            <p:cNvPr id="26638" name="Group 15"/>
            <p:cNvGrpSpPr>
              <a:grpSpLocks/>
            </p:cNvGrpSpPr>
            <p:nvPr/>
          </p:nvGrpSpPr>
          <p:grpSpPr bwMode="auto">
            <a:xfrm>
              <a:off x="1357313" y="1905000"/>
              <a:ext cx="4234885" cy="3500438"/>
              <a:chOff x="1357313" y="1905000"/>
              <a:chExt cx="4234885" cy="3500438"/>
            </a:xfrm>
          </p:grpSpPr>
          <p:grpSp>
            <p:nvGrpSpPr>
              <p:cNvPr id="26641" name="Group 14"/>
              <p:cNvGrpSpPr>
                <a:grpSpLocks/>
              </p:cNvGrpSpPr>
              <p:nvPr/>
            </p:nvGrpSpPr>
            <p:grpSpPr bwMode="auto">
              <a:xfrm>
                <a:off x="2586038" y="1905000"/>
                <a:ext cx="3006160" cy="3190875"/>
                <a:chOff x="2586038" y="1905000"/>
                <a:chExt cx="3006160" cy="3190875"/>
              </a:xfrm>
            </p:grpSpPr>
            <p:sp>
              <p:nvSpPr>
                <p:cNvPr id="8" name="Freeform 7"/>
                <p:cNvSpPr/>
                <p:nvPr/>
              </p:nvSpPr>
              <p:spPr>
                <a:xfrm>
                  <a:off x="4549774" y="2584450"/>
                  <a:ext cx="1042988" cy="2206625"/>
                </a:xfrm>
                <a:custGeom>
                  <a:avLst/>
                  <a:gdLst>
                    <a:gd name="connsiteX0" fmla="*/ 0 w 1042869"/>
                    <a:gd name="connsiteY0" fmla="*/ 0 h 2206652"/>
                    <a:gd name="connsiteX1" fmla="*/ 166254 w 1042869"/>
                    <a:gd name="connsiteY1" fmla="*/ 559220 h 2206652"/>
                    <a:gd name="connsiteX2" fmla="*/ 392965 w 1042869"/>
                    <a:gd name="connsiteY2" fmla="*/ 1141111 h 2206652"/>
                    <a:gd name="connsiteX3" fmla="*/ 702803 w 1042869"/>
                    <a:gd name="connsiteY3" fmla="*/ 1662546 h 2206652"/>
                    <a:gd name="connsiteX4" fmla="*/ 1042869 w 1042869"/>
                    <a:gd name="connsiteY4" fmla="*/ 2206652 h 2206652"/>
                    <a:gd name="connsiteX5" fmla="*/ 1042869 w 1042869"/>
                    <a:gd name="connsiteY5" fmla="*/ 2206652 h 2206652"/>
                    <a:gd name="connsiteX0" fmla="*/ 0 w 1046989"/>
                    <a:gd name="connsiteY0" fmla="*/ 0 h 2314785"/>
                    <a:gd name="connsiteX1" fmla="*/ 166254 w 1046989"/>
                    <a:gd name="connsiteY1" fmla="*/ 559220 h 2314785"/>
                    <a:gd name="connsiteX2" fmla="*/ 392965 w 1046989"/>
                    <a:gd name="connsiteY2" fmla="*/ 1141111 h 2314785"/>
                    <a:gd name="connsiteX3" fmla="*/ 702803 w 1046989"/>
                    <a:gd name="connsiteY3" fmla="*/ 1662546 h 2314785"/>
                    <a:gd name="connsiteX4" fmla="*/ 1042869 w 1046989"/>
                    <a:gd name="connsiteY4" fmla="*/ 2206652 h 2314785"/>
                    <a:gd name="connsiteX5" fmla="*/ 727521 w 1046989"/>
                    <a:gd name="connsiteY5" fmla="*/ 2311348 h 2314785"/>
                    <a:gd name="connsiteX0" fmla="*/ 0 w 1366037"/>
                    <a:gd name="connsiteY0" fmla="*/ 0 h 2426974"/>
                    <a:gd name="connsiteX1" fmla="*/ 166254 w 1366037"/>
                    <a:gd name="connsiteY1" fmla="*/ 559220 h 2426974"/>
                    <a:gd name="connsiteX2" fmla="*/ 392965 w 1366037"/>
                    <a:gd name="connsiteY2" fmla="*/ 1141111 h 2426974"/>
                    <a:gd name="connsiteX3" fmla="*/ 702803 w 1366037"/>
                    <a:gd name="connsiteY3" fmla="*/ 1662546 h 2426974"/>
                    <a:gd name="connsiteX4" fmla="*/ 1042869 w 1366037"/>
                    <a:gd name="connsiteY4" fmla="*/ 2206652 h 2426974"/>
                    <a:gd name="connsiteX5" fmla="*/ 1260921 w 1366037"/>
                    <a:gd name="connsiteY5" fmla="*/ 2426974 h 2426974"/>
                    <a:gd name="connsiteX0" fmla="*/ 0 w 1042869"/>
                    <a:gd name="connsiteY0" fmla="*/ 0 h 2206652"/>
                    <a:gd name="connsiteX1" fmla="*/ 166254 w 1042869"/>
                    <a:gd name="connsiteY1" fmla="*/ 559220 h 2206652"/>
                    <a:gd name="connsiteX2" fmla="*/ 392965 w 1042869"/>
                    <a:gd name="connsiteY2" fmla="*/ 1141111 h 2206652"/>
                    <a:gd name="connsiteX3" fmla="*/ 702803 w 1042869"/>
                    <a:gd name="connsiteY3" fmla="*/ 1662546 h 2206652"/>
                    <a:gd name="connsiteX4" fmla="*/ 1042869 w 1042869"/>
                    <a:gd name="connsiteY4" fmla="*/ 2206652 h 2206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869" h="2206652">
                      <a:moveTo>
                        <a:pt x="0" y="0"/>
                      </a:moveTo>
                      <a:cubicBezTo>
                        <a:pt x="50380" y="184517"/>
                        <a:pt x="100760" y="369035"/>
                        <a:pt x="166254" y="559220"/>
                      </a:cubicBezTo>
                      <a:cubicBezTo>
                        <a:pt x="231748" y="749405"/>
                        <a:pt x="303540" y="957223"/>
                        <a:pt x="392965" y="1141111"/>
                      </a:cubicBezTo>
                      <a:cubicBezTo>
                        <a:pt x="482390" y="1324999"/>
                        <a:pt x="594486" y="1484956"/>
                        <a:pt x="702803" y="1662546"/>
                      </a:cubicBezTo>
                      <a:cubicBezTo>
                        <a:pt x="811120" y="1840136"/>
                        <a:pt x="949849" y="2079247"/>
                        <a:pt x="1042869" y="2206652"/>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9" name="Freeform 8"/>
                <p:cNvSpPr/>
                <p:nvPr/>
              </p:nvSpPr>
              <p:spPr>
                <a:xfrm>
                  <a:off x="3479800" y="4475163"/>
                  <a:ext cx="220663" cy="411162"/>
                </a:xfrm>
                <a:custGeom>
                  <a:avLst/>
                  <a:gdLst>
                    <a:gd name="connsiteX0" fmla="*/ 221457 w 221457"/>
                    <a:gd name="connsiteY0" fmla="*/ 411956 h 411956"/>
                    <a:gd name="connsiteX1" fmla="*/ 145257 w 221457"/>
                    <a:gd name="connsiteY1" fmla="*/ 292894 h 411956"/>
                    <a:gd name="connsiteX2" fmla="*/ 78582 w 221457"/>
                    <a:gd name="connsiteY2" fmla="*/ 150019 h 411956"/>
                    <a:gd name="connsiteX3" fmla="*/ 0 w 221457"/>
                    <a:gd name="connsiteY3" fmla="*/ 0 h 411956"/>
                  </a:gdLst>
                  <a:ahLst/>
                  <a:cxnLst>
                    <a:cxn ang="0">
                      <a:pos x="connsiteX0" y="connsiteY0"/>
                    </a:cxn>
                    <a:cxn ang="0">
                      <a:pos x="connsiteX1" y="connsiteY1"/>
                    </a:cxn>
                    <a:cxn ang="0">
                      <a:pos x="connsiteX2" y="connsiteY2"/>
                    </a:cxn>
                    <a:cxn ang="0">
                      <a:pos x="connsiteX3" y="connsiteY3"/>
                    </a:cxn>
                  </a:cxnLst>
                  <a:rect l="l" t="t" r="r" b="b"/>
                  <a:pathLst>
                    <a:path w="221457" h="411956">
                      <a:moveTo>
                        <a:pt x="221457" y="411956"/>
                      </a:moveTo>
                      <a:cubicBezTo>
                        <a:pt x="195263" y="374253"/>
                        <a:pt x="169070" y="336550"/>
                        <a:pt x="145257" y="292894"/>
                      </a:cubicBezTo>
                      <a:cubicBezTo>
                        <a:pt x="121445" y="249238"/>
                        <a:pt x="102791" y="198834"/>
                        <a:pt x="78582" y="150019"/>
                      </a:cubicBezTo>
                      <a:cubicBezTo>
                        <a:pt x="54373" y="101204"/>
                        <a:pt x="12700" y="28178"/>
                        <a:pt x="0" y="0"/>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0" name="Freeform 9"/>
                <p:cNvSpPr/>
                <p:nvPr/>
              </p:nvSpPr>
              <p:spPr>
                <a:xfrm>
                  <a:off x="3757613" y="3919538"/>
                  <a:ext cx="457200" cy="962025"/>
                </a:xfrm>
                <a:custGeom>
                  <a:avLst/>
                  <a:gdLst>
                    <a:gd name="connsiteX0" fmla="*/ 0 w 466725"/>
                    <a:gd name="connsiteY0" fmla="*/ 0 h 954882"/>
                    <a:gd name="connsiteX1" fmla="*/ 64293 w 466725"/>
                    <a:gd name="connsiteY1" fmla="*/ 104775 h 954882"/>
                    <a:gd name="connsiteX2" fmla="*/ 111918 w 466725"/>
                    <a:gd name="connsiteY2" fmla="*/ 192882 h 954882"/>
                    <a:gd name="connsiteX3" fmla="*/ 185737 w 466725"/>
                    <a:gd name="connsiteY3" fmla="*/ 373857 h 954882"/>
                    <a:gd name="connsiteX4" fmla="*/ 285750 w 466725"/>
                    <a:gd name="connsiteY4" fmla="*/ 592932 h 954882"/>
                    <a:gd name="connsiteX5" fmla="*/ 466725 w 466725"/>
                    <a:gd name="connsiteY5" fmla="*/ 954882 h 954882"/>
                    <a:gd name="connsiteX0" fmla="*/ 0 w 466725"/>
                    <a:gd name="connsiteY0" fmla="*/ 17463 h 972345"/>
                    <a:gd name="connsiteX1" fmla="*/ 38101 w 466725"/>
                    <a:gd name="connsiteY1" fmla="*/ 17463 h 972345"/>
                    <a:gd name="connsiteX2" fmla="*/ 64293 w 466725"/>
                    <a:gd name="connsiteY2" fmla="*/ 122238 h 972345"/>
                    <a:gd name="connsiteX3" fmla="*/ 111918 w 466725"/>
                    <a:gd name="connsiteY3" fmla="*/ 210345 h 972345"/>
                    <a:gd name="connsiteX4" fmla="*/ 185737 w 466725"/>
                    <a:gd name="connsiteY4" fmla="*/ 391320 h 972345"/>
                    <a:gd name="connsiteX5" fmla="*/ 285750 w 466725"/>
                    <a:gd name="connsiteY5" fmla="*/ 610395 h 972345"/>
                    <a:gd name="connsiteX6" fmla="*/ 466725 w 466725"/>
                    <a:gd name="connsiteY6" fmla="*/ 972345 h 972345"/>
                    <a:gd name="connsiteX0" fmla="*/ 27385 w 494110"/>
                    <a:gd name="connsiteY0" fmla="*/ 88105 h 1042987"/>
                    <a:gd name="connsiteX1" fmla="*/ 65486 w 494110"/>
                    <a:gd name="connsiteY1" fmla="*/ 88105 h 1042987"/>
                    <a:gd name="connsiteX2" fmla="*/ 91678 w 494110"/>
                    <a:gd name="connsiteY2" fmla="*/ 192880 h 1042987"/>
                    <a:gd name="connsiteX3" fmla="*/ 139303 w 494110"/>
                    <a:gd name="connsiteY3" fmla="*/ 280987 h 1042987"/>
                    <a:gd name="connsiteX4" fmla="*/ 213122 w 494110"/>
                    <a:gd name="connsiteY4" fmla="*/ 461962 h 1042987"/>
                    <a:gd name="connsiteX5" fmla="*/ 313135 w 494110"/>
                    <a:gd name="connsiteY5" fmla="*/ 681037 h 1042987"/>
                    <a:gd name="connsiteX6" fmla="*/ 494110 w 494110"/>
                    <a:gd name="connsiteY6" fmla="*/ 1042987 h 1042987"/>
                    <a:gd name="connsiteX0" fmla="*/ 9525 w 476250"/>
                    <a:gd name="connsiteY0" fmla="*/ 0 h 954882"/>
                    <a:gd name="connsiteX1" fmla="*/ 47626 w 476250"/>
                    <a:gd name="connsiteY1" fmla="*/ 0 h 954882"/>
                    <a:gd name="connsiteX2" fmla="*/ 73818 w 476250"/>
                    <a:gd name="connsiteY2" fmla="*/ 104775 h 954882"/>
                    <a:gd name="connsiteX3" fmla="*/ 121443 w 476250"/>
                    <a:gd name="connsiteY3" fmla="*/ 192882 h 954882"/>
                    <a:gd name="connsiteX4" fmla="*/ 195262 w 476250"/>
                    <a:gd name="connsiteY4" fmla="*/ 373857 h 954882"/>
                    <a:gd name="connsiteX5" fmla="*/ 295275 w 476250"/>
                    <a:gd name="connsiteY5" fmla="*/ 592932 h 954882"/>
                    <a:gd name="connsiteX6" fmla="*/ 476250 w 476250"/>
                    <a:gd name="connsiteY6" fmla="*/ 954882 h 954882"/>
                    <a:gd name="connsiteX0" fmla="*/ 0 w 476250"/>
                    <a:gd name="connsiteY0" fmla="*/ 0 h 1042988"/>
                    <a:gd name="connsiteX1" fmla="*/ 47626 w 476250"/>
                    <a:gd name="connsiteY1" fmla="*/ 88106 h 1042988"/>
                    <a:gd name="connsiteX2" fmla="*/ 73818 w 476250"/>
                    <a:gd name="connsiteY2" fmla="*/ 192881 h 1042988"/>
                    <a:gd name="connsiteX3" fmla="*/ 121443 w 476250"/>
                    <a:gd name="connsiteY3" fmla="*/ 280988 h 1042988"/>
                    <a:gd name="connsiteX4" fmla="*/ 195262 w 476250"/>
                    <a:gd name="connsiteY4" fmla="*/ 461963 h 1042988"/>
                    <a:gd name="connsiteX5" fmla="*/ 295275 w 476250"/>
                    <a:gd name="connsiteY5" fmla="*/ 681038 h 1042988"/>
                    <a:gd name="connsiteX6" fmla="*/ 476250 w 476250"/>
                    <a:gd name="connsiteY6" fmla="*/ 1042988 h 1042988"/>
                    <a:gd name="connsiteX0" fmla="*/ 0 w 476250"/>
                    <a:gd name="connsiteY0" fmla="*/ 0 h 1042988"/>
                    <a:gd name="connsiteX1" fmla="*/ 47626 w 476250"/>
                    <a:gd name="connsiteY1" fmla="*/ 52388 h 1042988"/>
                    <a:gd name="connsiteX2" fmla="*/ 47626 w 476250"/>
                    <a:gd name="connsiteY2" fmla="*/ 88106 h 1042988"/>
                    <a:gd name="connsiteX3" fmla="*/ 73818 w 476250"/>
                    <a:gd name="connsiteY3" fmla="*/ 192881 h 1042988"/>
                    <a:gd name="connsiteX4" fmla="*/ 121443 w 476250"/>
                    <a:gd name="connsiteY4" fmla="*/ 280988 h 1042988"/>
                    <a:gd name="connsiteX5" fmla="*/ 195262 w 476250"/>
                    <a:gd name="connsiteY5" fmla="*/ 461963 h 1042988"/>
                    <a:gd name="connsiteX6" fmla="*/ 295275 w 476250"/>
                    <a:gd name="connsiteY6" fmla="*/ 681038 h 1042988"/>
                    <a:gd name="connsiteX7" fmla="*/ 476250 w 476250"/>
                    <a:gd name="connsiteY7" fmla="*/ 1042988 h 1042988"/>
                    <a:gd name="connsiteX0" fmla="*/ 7938 w 484188"/>
                    <a:gd name="connsiteY0" fmla="*/ 0 h 1042988"/>
                    <a:gd name="connsiteX1" fmla="*/ 7938 w 484188"/>
                    <a:gd name="connsiteY1" fmla="*/ 42863 h 1042988"/>
                    <a:gd name="connsiteX2" fmla="*/ 55564 w 484188"/>
                    <a:gd name="connsiteY2" fmla="*/ 88106 h 1042988"/>
                    <a:gd name="connsiteX3" fmla="*/ 81756 w 484188"/>
                    <a:gd name="connsiteY3" fmla="*/ 192881 h 1042988"/>
                    <a:gd name="connsiteX4" fmla="*/ 129381 w 484188"/>
                    <a:gd name="connsiteY4" fmla="*/ 280988 h 1042988"/>
                    <a:gd name="connsiteX5" fmla="*/ 203200 w 484188"/>
                    <a:gd name="connsiteY5" fmla="*/ 461963 h 1042988"/>
                    <a:gd name="connsiteX6" fmla="*/ 303213 w 484188"/>
                    <a:gd name="connsiteY6" fmla="*/ 681038 h 1042988"/>
                    <a:gd name="connsiteX7" fmla="*/ 484188 w 484188"/>
                    <a:gd name="connsiteY7" fmla="*/ 1042988 h 1042988"/>
                    <a:gd name="connsiteX0" fmla="*/ 0 w 476250"/>
                    <a:gd name="connsiteY0" fmla="*/ 0 h 1042988"/>
                    <a:gd name="connsiteX1" fmla="*/ 47626 w 476250"/>
                    <a:gd name="connsiteY1" fmla="*/ 88106 h 1042988"/>
                    <a:gd name="connsiteX2" fmla="*/ 73818 w 476250"/>
                    <a:gd name="connsiteY2" fmla="*/ 192881 h 1042988"/>
                    <a:gd name="connsiteX3" fmla="*/ 121443 w 476250"/>
                    <a:gd name="connsiteY3" fmla="*/ 280988 h 1042988"/>
                    <a:gd name="connsiteX4" fmla="*/ 195262 w 476250"/>
                    <a:gd name="connsiteY4" fmla="*/ 461963 h 1042988"/>
                    <a:gd name="connsiteX5" fmla="*/ 295275 w 476250"/>
                    <a:gd name="connsiteY5" fmla="*/ 681038 h 1042988"/>
                    <a:gd name="connsiteX6" fmla="*/ 476250 w 476250"/>
                    <a:gd name="connsiteY6" fmla="*/ 1042988 h 1042988"/>
                    <a:gd name="connsiteX0" fmla="*/ 0 w 476250"/>
                    <a:gd name="connsiteY0" fmla="*/ 0 h 1042988"/>
                    <a:gd name="connsiteX1" fmla="*/ 142875 w 476250"/>
                    <a:gd name="connsiteY1" fmla="*/ 88106 h 1042988"/>
                    <a:gd name="connsiteX2" fmla="*/ 73818 w 476250"/>
                    <a:gd name="connsiteY2" fmla="*/ 192881 h 1042988"/>
                    <a:gd name="connsiteX3" fmla="*/ 121443 w 476250"/>
                    <a:gd name="connsiteY3" fmla="*/ 280988 h 1042988"/>
                    <a:gd name="connsiteX4" fmla="*/ 195262 w 476250"/>
                    <a:gd name="connsiteY4" fmla="*/ 461963 h 1042988"/>
                    <a:gd name="connsiteX5" fmla="*/ 295275 w 476250"/>
                    <a:gd name="connsiteY5" fmla="*/ 681038 h 1042988"/>
                    <a:gd name="connsiteX6" fmla="*/ 476250 w 476250"/>
                    <a:gd name="connsiteY6" fmla="*/ 1042988 h 1042988"/>
                    <a:gd name="connsiteX0" fmla="*/ 0 w 476250"/>
                    <a:gd name="connsiteY0" fmla="*/ 14684 h 1057672"/>
                    <a:gd name="connsiteX1" fmla="*/ 80962 w 476250"/>
                    <a:gd name="connsiteY1" fmla="*/ 14684 h 1057672"/>
                    <a:gd name="connsiteX2" fmla="*/ 142875 w 476250"/>
                    <a:gd name="connsiteY2" fmla="*/ 102790 h 1057672"/>
                    <a:gd name="connsiteX3" fmla="*/ 73818 w 476250"/>
                    <a:gd name="connsiteY3" fmla="*/ 207565 h 1057672"/>
                    <a:gd name="connsiteX4" fmla="*/ 121443 w 476250"/>
                    <a:gd name="connsiteY4" fmla="*/ 295672 h 1057672"/>
                    <a:gd name="connsiteX5" fmla="*/ 195262 w 476250"/>
                    <a:gd name="connsiteY5" fmla="*/ 476647 h 1057672"/>
                    <a:gd name="connsiteX6" fmla="*/ 295275 w 476250"/>
                    <a:gd name="connsiteY6" fmla="*/ 695722 h 1057672"/>
                    <a:gd name="connsiteX7" fmla="*/ 476250 w 476250"/>
                    <a:gd name="connsiteY7" fmla="*/ 1057672 h 1057672"/>
                    <a:gd name="connsiteX0" fmla="*/ 29766 w 406004"/>
                    <a:gd name="connsiteY0" fmla="*/ 0 h 1125935"/>
                    <a:gd name="connsiteX1" fmla="*/ 10716 w 406004"/>
                    <a:gd name="connsiteY1" fmla="*/ 82947 h 1125935"/>
                    <a:gd name="connsiteX2" fmla="*/ 72629 w 406004"/>
                    <a:gd name="connsiteY2" fmla="*/ 171053 h 1125935"/>
                    <a:gd name="connsiteX3" fmla="*/ 3572 w 406004"/>
                    <a:gd name="connsiteY3" fmla="*/ 275828 h 1125935"/>
                    <a:gd name="connsiteX4" fmla="*/ 51197 w 406004"/>
                    <a:gd name="connsiteY4" fmla="*/ 363935 h 1125935"/>
                    <a:gd name="connsiteX5" fmla="*/ 125016 w 406004"/>
                    <a:gd name="connsiteY5" fmla="*/ 544910 h 1125935"/>
                    <a:gd name="connsiteX6" fmla="*/ 225029 w 406004"/>
                    <a:gd name="connsiteY6" fmla="*/ 763985 h 1125935"/>
                    <a:gd name="connsiteX7" fmla="*/ 406004 w 406004"/>
                    <a:gd name="connsiteY7" fmla="*/ 1125935 h 1125935"/>
                    <a:gd name="connsiteX0" fmla="*/ 82153 w 458391"/>
                    <a:gd name="connsiteY0" fmla="*/ 0 h 1125935"/>
                    <a:gd name="connsiteX1" fmla="*/ 63103 w 458391"/>
                    <a:gd name="connsiteY1" fmla="*/ 82947 h 1125935"/>
                    <a:gd name="connsiteX2" fmla="*/ 1191 w 458391"/>
                    <a:gd name="connsiteY2" fmla="*/ 163909 h 1125935"/>
                    <a:gd name="connsiteX3" fmla="*/ 55959 w 458391"/>
                    <a:gd name="connsiteY3" fmla="*/ 275828 h 1125935"/>
                    <a:gd name="connsiteX4" fmla="*/ 103584 w 458391"/>
                    <a:gd name="connsiteY4" fmla="*/ 363935 h 1125935"/>
                    <a:gd name="connsiteX5" fmla="*/ 177403 w 458391"/>
                    <a:gd name="connsiteY5" fmla="*/ 544910 h 1125935"/>
                    <a:gd name="connsiteX6" fmla="*/ 277416 w 458391"/>
                    <a:gd name="connsiteY6" fmla="*/ 763985 h 1125935"/>
                    <a:gd name="connsiteX7" fmla="*/ 458391 w 458391"/>
                    <a:gd name="connsiteY7" fmla="*/ 1125935 h 1125935"/>
                    <a:gd name="connsiteX0" fmla="*/ 63103 w 458391"/>
                    <a:gd name="connsiteY0" fmla="*/ 0 h 1042988"/>
                    <a:gd name="connsiteX1" fmla="*/ 1191 w 458391"/>
                    <a:gd name="connsiteY1" fmla="*/ 80962 h 1042988"/>
                    <a:gd name="connsiteX2" fmla="*/ 55959 w 458391"/>
                    <a:gd name="connsiteY2" fmla="*/ 192881 h 1042988"/>
                    <a:gd name="connsiteX3" fmla="*/ 103584 w 458391"/>
                    <a:gd name="connsiteY3" fmla="*/ 280988 h 1042988"/>
                    <a:gd name="connsiteX4" fmla="*/ 177403 w 458391"/>
                    <a:gd name="connsiteY4" fmla="*/ 461963 h 1042988"/>
                    <a:gd name="connsiteX5" fmla="*/ 277416 w 458391"/>
                    <a:gd name="connsiteY5" fmla="*/ 681038 h 1042988"/>
                    <a:gd name="connsiteX6" fmla="*/ 458391 w 458391"/>
                    <a:gd name="connsiteY6" fmla="*/ 1042988 h 1042988"/>
                    <a:gd name="connsiteX0" fmla="*/ 1191 w 458391"/>
                    <a:gd name="connsiteY0" fmla="*/ 0 h 962026"/>
                    <a:gd name="connsiteX1" fmla="*/ 55959 w 458391"/>
                    <a:gd name="connsiteY1" fmla="*/ 111919 h 962026"/>
                    <a:gd name="connsiteX2" fmla="*/ 103584 w 458391"/>
                    <a:gd name="connsiteY2" fmla="*/ 200026 h 962026"/>
                    <a:gd name="connsiteX3" fmla="*/ 177403 w 458391"/>
                    <a:gd name="connsiteY3" fmla="*/ 381001 h 962026"/>
                    <a:gd name="connsiteX4" fmla="*/ 277416 w 458391"/>
                    <a:gd name="connsiteY4" fmla="*/ 600076 h 962026"/>
                    <a:gd name="connsiteX5" fmla="*/ 458391 w 458391"/>
                    <a:gd name="connsiteY5" fmla="*/ 962026 h 962026"/>
                    <a:gd name="connsiteX0" fmla="*/ 0 w 457200"/>
                    <a:gd name="connsiteY0" fmla="*/ 0 h 962026"/>
                    <a:gd name="connsiteX1" fmla="*/ 54768 w 457200"/>
                    <a:gd name="connsiteY1" fmla="*/ 111919 h 962026"/>
                    <a:gd name="connsiteX2" fmla="*/ 102393 w 457200"/>
                    <a:gd name="connsiteY2" fmla="*/ 200026 h 962026"/>
                    <a:gd name="connsiteX3" fmla="*/ 176212 w 457200"/>
                    <a:gd name="connsiteY3" fmla="*/ 381001 h 962026"/>
                    <a:gd name="connsiteX4" fmla="*/ 276225 w 457200"/>
                    <a:gd name="connsiteY4" fmla="*/ 600076 h 962026"/>
                    <a:gd name="connsiteX5" fmla="*/ 457200 w 457200"/>
                    <a:gd name="connsiteY5" fmla="*/ 962026 h 9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962026">
                      <a:moveTo>
                        <a:pt x="0" y="0"/>
                      </a:moveTo>
                      <a:cubicBezTo>
                        <a:pt x="21432" y="34528"/>
                        <a:pt x="37703" y="78581"/>
                        <a:pt x="54768" y="111919"/>
                      </a:cubicBezTo>
                      <a:cubicBezTo>
                        <a:pt x="71833" y="145257"/>
                        <a:pt x="82152" y="155179"/>
                        <a:pt x="102393" y="200026"/>
                      </a:cubicBezTo>
                      <a:cubicBezTo>
                        <a:pt x="122634" y="244873"/>
                        <a:pt x="147240" y="314326"/>
                        <a:pt x="176212" y="381001"/>
                      </a:cubicBezTo>
                      <a:cubicBezTo>
                        <a:pt x="205184" y="447676"/>
                        <a:pt x="229394" y="503239"/>
                        <a:pt x="276225" y="600076"/>
                      </a:cubicBezTo>
                      <a:cubicBezTo>
                        <a:pt x="323056" y="696913"/>
                        <a:pt x="390128" y="829469"/>
                        <a:pt x="457200" y="962026"/>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2" name="Freeform 11"/>
                <p:cNvSpPr/>
                <p:nvPr/>
              </p:nvSpPr>
              <p:spPr>
                <a:xfrm>
                  <a:off x="2586038" y="1905000"/>
                  <a:ext cx="776287" cy="3190875"/>
                </a:xfrm>
                <a:custGeom>
                  <a:avLst/>
                  <a:gdLst>
                    <a:gd name="connsiteX0" fmla="*/ 714375 w 714375"/>
                    <a:gd name="connsiteY0" fmla="*/ 0 h 2933700"/>
                    <a:gd name="connsiteX1" fmla="*/ 576263 w 714375"/>
                    <a:gd name="connsiteY1" fmla="*/ 523875 h 2933700"/>
                    <a:gd name="connsiteX2" fmla="*/ 523875 w 714375"/>
                    <a:gd name="connsiteY2" fmla="*/ 704850 h 2933700"/>
                    <a:gd name="connsiteX3" fmla="*/ 376238 w 714375"/>
                    <a:gd name="connsiteY3" fmla="*/ 1338262 h 2933700"/>
                    <a:gd name="connsiteX4" fmla="*/ 352425 w 714375"/>
                    <a:gd name="connsiteY4" fmla="*/ 1433512 h 2933700"/>
                    <a:gd name="connsiteX5" fmla="*/ 319088 w 714375"/>
                    <a:gd name="connsiteY5" fmla="*/ 1590675 h 2933700"/>
                    <a:gd name="connsiteX6" fmla="*/ 204788 w 714375"/>
                    <a:gd name="connsiteY6" fmla="*/ 2038350 h 2933700"/>
                    <a:gd name="connsiteX7" fmla="*/ 185738 w 714375"/>
                    <a:gd name="connsiteY7" fmla="*/ 2114550 h 2933700"/>
                    <a:gd name="connsiteX8" fmla="*/ 147638 w 714375"/>
                    <a:gd name="connsiteY8" fmla="*/ 2219325 h 2933700"/>
                    <a:gd name="connsiteX9" fmla="*/ 104775 w 714375"/>
                    <a:gd name="connsiteY9" fmla="*/ 2471737 h 2933700"/>
                    <a:gd name="connsiteX10" fmla="*/ 47625 w 714375"/>
                    <a:gd name="connsiteY10" fmla="*/ 2695575 h 2933700"/>
                    <a:gd name="connsiteX11" fmla="*/ 0 w 714375"/>
                    <a:gd name="connsiteY11" fmla="*/ 2933700 h 2933700"/>
                    <a:gd name="connsiteX0" fmla="*/ 776287 w 776287"/>
                    <a:gd name="connsiteY0" fmla="*/ 0 h 3190875"/>
                    <a:gd name="connsiteX1" fmla="*/ 638175 w 776287"/>
                    <a:gd name="connsiteY1" fmla="*/ 523875 h 3190875"/>
                    <a:gd name="connsiteX2" fmla="*/ 585787 w 776287"/>
                    <a:gd name="connsiteY2" fmla="*/ 704850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09550 w 776287"/>
                    <a:gd name="connsiteY8" fmla="*/ 2219325 h 3190875"/>
                    <a:gd name="connsiteX9" fmla="*/ 166687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585787 w 776287"/>
                    <a:gd name="connsiteY2" fmla="*/ 704850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23837 w 776287"/>
                    <a:gd name="connsiteY8" fmla="*/ 2219325 h 3190875"/>
                    <a:gd name="connsiteX9" fmla="*/ 166687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585787 w 776287"/>
                    <a:gd name="connsiteY2" fmla="*/ 704850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23837 w 776287"/>
                    <a:gd name="connsiteY8" fmla="*/ 2219325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585787 w 776287"/>
                    <a:gd name="connsiteY2" fmla="*/ 704850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602456 w 776287"/>
                    <a:gd name="connsiteY2" fmla="*/ 709612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8175 w 776287"/>
                    <a:gd name="connsiteY1" fmla="*/ 523875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3875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3875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3875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8637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40543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40543 h 3190875"/>
                    <a:gd name="connsiteX2" fmla="*/ 578644 w 776287"/>
                    <a:gd name="connsiteY2" fmla="*/ 782584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40543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61987 w 776287"/>
                    <a:gd name="connsiteY1" fmla="*/ 535781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6256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6256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6256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33412 w 776287"/>
                    <a:gd name="connsiteY1" fmla="*/ 526256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66750 w 776287"/>
                    <a:gd name="connsiteY1" fmla="*/ 526256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 name="connsiteX0" fmla="*/ 776287 w 776287"/>
                    <a:gd name="connsiteY0" fmla="*/ 0 h 3190875"/>
                    <a:gd name="connsiteX1" fmla="*/ 664369 w 776287"/>
                    <a:gd name="connsiteY1" fmla="*/ 497681 h 3190875"/>
                    <a:gd name="connsiteX2" fmla="*/ 597694 w 776287"/>
                    <a:gd name="connsiteY2" fmla="*/ 773059 h 3190875"/>
                    <a:gd name="connsiteX3" fmla="*/ 438150 w 776287"/>
                    <a:gd name="connsiteY3" fmla="*/ 1338262 h 3190875"/>
                    <a:gd name="connsiteX4" fmla="*/ 414337 w 776287"/>
                    <a:gd name="connsiteY4" fmla="*/ 1433512 h 3190875"/>
                    <a:gd name="connsiteX5" fmla="*/ 381000 w 776287"/>
                    <a:gd name="connsiteY5" fmla="*/ 1590675 h 3190875"/>
                    <a:gd name="connsiteX6" fmla="*/ 266700 w 776287"/>
                    <a:gd name="connsiteY6" fmla="*/ 2038350 h 3190875"/>
                    <a:gd name="connsiteX7" fmla="*/ 247650 w 776287"/>
                    <a:gd name="connsiteY7" fmla="*/ 2114550 h 3190875"/>
                    <a:gd name="connsiteX8" fmla="*/ 219075 w 776287"/>
                    <a:gd name="connsiteY8" fmla="*/ 2216944 h 3190875"/>
                    <a:gd name="connsiteX9" fmla="*/ 157162 w 776287"/>
                    <a:gd name="connsiteY9" fmla="*/ 2471737 h 3190875"/>
                    <a:gd name="connsiteX10" fmla="*/ 109537 w 776287"/>
                    <a:gd name="connsiteY10" fmla="*/ 2695575 h 3190875"/>
                    <a:gd name="connsiteX11" fmla="*/ 0 w 776287"/>
                    <a:gd name="connsiteY11" fmla="*/ 3190875 h 319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287" h="3190875">
                      <a:moveTo>
                        <a:pt x="776287" y="0"/>
                      </a:moveTo>
                      <a:cubicBezTo>
                        <a:pt x="722709" y="203200"/>
                        <a:pt x="709215" y="341056"/>
                        <a:pt x="664369" y="497681"/>
                      </a:cubicBezTo>
                      <a:cubicBezTo>
                        <a:pt x="631429" y="628112"/>
                        <a:pt x="628651" y="634947"/>
                        <a:pt x="597694" y="773059"/>
                      </a:cubicBezTo>
                      <a:cubicBezTo>
                        <a:pt x="564357" y="908790"/>
                        <a:pt x="468709" y="1228187"/>
                        <a:pt x="438150" y="1338262"/>
                      </a:cubicBezTo>
                      <a:cubicBezTo>
                        <a:pt x="407591" y="1448337"/>
                        <a:pt x="423862" y="1391443"/>
                        <a:pt x="414337" y="1433512"/>
                      </a:cubicBezTo>
                      <a:cubicBezTo>
                        <a:pt x="404812" y="1475581"/>
                        <a:pt x="405606" y="1489869"/>
                        <a:pt x="381000" y="1590675"/>
                      </a:cubicBezTo>
                      <a:cubicBezTo>
                        <a:pt x="356394" y="1691481"/>
                        <a:pt x="288925" y="1951038"/>
                        <a:pt x="266700" y="2038350"/>
                      </a:cubicBezTo>
                      <a:cubicBezTo>
                        <a:pt x="244475" y="2125663"/>
                        <a:pt x="255588" y="2084784"/>
                        <a:pt x="247650" y="2114550"/>
                      </a:cubicBezTo>
                      <a:cubicBezTo>
                        <a:pt x="239713" y="2144316"/>
                        <a:pt x="234156" y="2157413"/>
                        <a:pt x="219075" y="2216944"/>
                      </a:cubicBezTo>
                      <a:cubicBezTo>
                        <a:pt x="203994" y="2276475"/>
                        <a:pt x="175418" y="2391965"/>
                        <a:pt x="157162" y="2471737"/>
                      </a:cubicBezTo>
                      <a:cubicBezTo>
                        <a:pt x="138906" y="2551509"/>
                        <a:pt x="135731" y="2575719"/>
                        <a:pt x="109537" y="2695575"/>
                      </a:cubicBezTo>
                      <a:cubicBezTo>
                        <a:pt x="83343" y="2815431"/>
                        <a:pt x="15081" y="3110309"/>
                        <a:pt x="0" y="3190875"/>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13" name="Freeform 12"/>
              <p:cNvSpPr/>
              <p:nvPr/>
            </p:nvSpPr>
            <p:spPr>
              <a:xfrm>
                <a:off x="1357313" y="1905000"/>
                <a:ext cx="990600" cy="3500438"/>
              </a:xfrm>
              <a:custGeom>
                <a:avLst/>
                <a:gdLst>
                  <a:gd name="connsiteX0" fmla="*/ 0 w 990600"/>
                  <a:gd name="connsiteY0" fmla="*/ 3500438 h 3500438"/>
                  <a:gd name="connsiteX1" fmla="*/ 100012 w 990600"/>
                  <a:gd name="connsiteY1" fmla="*/ 3152775 h 3500438"/>
                  <a:gd name="connsiteX2" fmla="*/ 304800 w 990600"/>
                  <a:gd name="connsiteY2" fmla="*/ 2509838 h 3500438"/>
                  <a:gd name="connsiteX3" fmla="*/ 428625 w 990600"/>
                  <a:gd name="connsiteY3" fmla="*/ 2057400 h 3500438"/>
                  <a:gd name="connsiteX4" fmla="*/ 528637 w 990600"/>
                  <a:gd name="connsiteY4" fmla="*/ 1766888 h 3500438"/>
                  <a:gd name="connsiteX5" fmla="*/ 581025 w 990600"/>
                  <a:gd name="connsiteY5" fmla="*/ 1585913 h 3500438"/>
                  <a:gd name="connsiteX6" fmla="*/ 628650 w 990600"/>
                  <a:gd name="connsiteY6" fmla="*/ 1366838 h 3500438"/>
                  <a:gd name="connsiteX7" fmla="*/ 719137 w 990600"/>
                  <a:gd name="connsiteY7" fmla="*/ 1009650 h 3500438"/>
                  <a:gd name="connsiteX8" fmla="*/ 795337 w 990600"/>
                  <a:gd name="connsiteY8" fmla="*/ 747713 h 3500438"/>
                  <a:gd name="connsiteX9" fmla="*/ 881062 w 990600"/>
                  <a:gd name="connsiteY9" fmla="*/ 381000 h 3500438"/>
                  <a:gd name="connsiteX10" fmla="*/ 966787 w 990600"/>
                  <a:gd name="connsiteY10" fmla="*/ 76200 h 3500438"/>
                  <a:gd name="connsiteX11" fmla="*/ 990600 w 990600"/>
                  <a:gd name="connsiteY11" fmla="*/ 0 h 35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 h="3500438">
                    <a:moveTo>
                      <a:pt x="0" y="3500438"/>
                    </a:moveTo>
                    <a:cubicBezTo>
                      <a:pt x="24606" y="3409156"/>
                      <a:pt x="49212" y="3317875"/>
                      <a:pt x="100012" y="3152775"/>
                    </a:cubicBezTo>
                    <a:cubicBezTo>
                      <a:pt x="150812" y="2987675"/>
                      <a:pt x="250031" y="2692400"/>
                      <a:pt x="304800" y="2509838"/>
                    </a:cubicBezTo>
                    <a:cubicBezTo>
                      <a:pt x="359569" y="2327276"/>
                      <a:pt x="391319" y="2181225"/>
                      <a:pt x="428625" y="2057400"/>
                    </a:cubicBezTo>
                    <a:cubicBezTo>
                      <a:pt x="465931" y="1933575"/>
                      <a:pt x="503237" y="1845469"/>
                      <a:pt x="528637" y="1766888"/>
                    </a:cubicBezTo>
                    <a:cubicBezTo>
                      <a:pt x="554037" y="1688307"/>
                      <a:pt x="564356" y="1652588"/>
                      <a:pt x="581025" y="1585913"/>
                    </a:cubicBezTo>
                    <a:cubicBezTo>
                      <a:pt x="597694" y="1519238"/>
                      <a:pt x="605631" y="1462882"/>
                      <a:pt x="628650" y="1366838"/>
                    </a:cubicBezTo>
                    <a:cubicBezTo>
                      <a:pt x="651669" y="1270794"/>
                      <a:pt x="691356" y="1112838"/>
                      <a:pt x="719137" y="1009650"/>
                    </a:cubicBezTo>
                    <a:cubicBezTo>
                      <a:pt x="746918" y="906462"/>
                      <a:pt x="768350" y="852488"/>
                      <a:pt x="795337" y="747713"/>
                    </a:cubicBezTo>
                    <a:cubicBezTo>
                      <a:pt x="822325" y="642938"/>
                      <a:pt x="852487" y="492919"/>
                      <a:pt x="881062" y="381000"/>
                    </a:cubicBezTo>
                    <a:cubicBezTo>
                      <a:pt x="909637" y="269081"/>
                      <a:pt x="948531" y="139700"/>
                      <a:pt x="966787" y="76200"/>
                    </a:cubicBezTo>
                    <a:cubicBezTo>
                      <a:pt x="985043" y="12700"/>
                      <a:pt x="987821" y="6350"/>
                      <a:pt x="990600" y="0"/>
                    </a:cubicBezTo>
                  </a:path>
                </a:pathLst>
              </a:custGeom>
              <a:ln w="31750" cmpd="sng">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18" name="Freeform 17"/>
            <p:cNvSpPr/>
            <p:nvPr/>
          </p:nvSpPr>
          <p:spPr>
            <a:xfrm>
              <a:off x="5400674" y="2414588"/>
              <a:ext cx="538163" cy="315912"/>
            </a:xfrm>
            <a:custGeom>
              <a:avLst/>
              <a:gdLst>
                <a:gd name="connsiteX0" fmla="*/ 0 w 538163"/>
                <a:gd name="connsiteY0" fmla="*/ 76200 h 315912"/>
                <a:gd name="connsiteX1" fmla="*/ 85725 w 538163"/>
                <a:gd name="connsiteY1" fmla="*/ 200025 h 315912"/>
                <a:gd name="connsiteX2" fmla="*/ 180975 w 538163"/>
                <a:gd name="connsiteY2" fmla="*/ 285750 h 315912"/>
                <a:gd name="connsiteX3" fmla="*/ 252413 w 538163"/>
                <a:gd name="connsiteY3" fmla="*/ 309562 h 315912"/>
                <a:gd name="connsiteX4" fmla="*/ 338138 w 538163"/>
                <a:gd name="connsiteY4" fmla="*/ 247650 h 315912"/>
                <a:gd name="connsiteX5" fmla="*/ 438150 w 538163"/>
                <a:gd name="connsiteY5" fmla="*/ 147637 h 315912"/>
                <a:gd name="connsiteX6" fmla="*/ 538163 w 538163"/>
                <a:gd name="connsiteY6" fmla="*/ 0 h 31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163" h="315912">
                  <a:moveTo>
                    <a:pt x="0" y="76200"/>
                  </a:moveTo>
                  <a:cubicBezTo>
                    <a:pt x="27781" y="120650"/>
                    <a:pt x="55563" y="165100"/>
                    <a:pt x="85725" y="200025"/>
                  </a:cubicBezTo>
                  <a:cubicBezTo>
                    <a:pt x="115888" y="234950"/>
                    <a:pt x="153194" y="267494"/>
                    <a:pt x="180975" y="285750"/>
                  </a:cubicBezTo>
                  <a:cubicBezTo>
                    <a:pt x="208756" y="304006"/>
                    <a:pt x="226219" y="315912"/>
                    <a:pt x="252413" y="309562"/>
                  </a:cubicBezTo>
                  <a:cubicBezTo>
                    <a:pt x="278607" y="303212"/>
                    <a:pt x="307182" y="274637"/>
                    <a:pt x="338138" y="247650"/>
                  </a:cubicBezTo>
                  <a:cubicBezTo>
                    <a:pt x="369094" y="220663"/>
                    <a:pt x="404813" y="188912"/>
                    <a:pt x="438150" y="147637"/>
                  </a:cubicBezTo>
                  <a:cubicBezTo>
                    <a:pt x="471487" y="106362"/>
                    <a:pt x="504825" y="53181"/>
                    <a:pt x="538163" y="0"/>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9" name="Freeform 18"/>
            <p:cNvSpPr/>
            <p:nvPr/>
          </p:nvSpPr>
          <p:spPr>
            <a:xfrm>
              <a:off x="5053012" y="2601913"/>
              <a:ext cx="1162050" cy="1093787"/>
            </a:xfrm>
            <a:custGeom>
              <a:avLst/>
              <a:gdLst>
                <a:gd name="connsiteX0" fmla="*/ 0 w 871538"/>
                <a:gd name="connsiteY0" fmla="*/ 166688 h 569119"/>
                <a:gd name="connsiteX1" fmla="*/ 200025 w 871538"/>
                <a:gd name="connsiteY1" fmla="*/ 390525 h 569119"/>
                <a:gd name="connsiteX2" fmla="*/ 347663 w 871538"/>
                <a:gd name="connsiteY2" fmla="*/ 542925 h 569119"/>
                <a:gd name="connsiteX3" fmla="*/ 414338 w 871538"/>
                <a:gd name="connsiteY3" fmla="*/ 547688 h 569119"/>
                <a:gd name="connsiteX4" fmla="*/ 495300 w 871538"/>
                <a:gd name="connsiteY4" fmla="*/ 523875 h 569119"/>
                <a:gd name="connsiteX5" fmla="*/ 585788 w 871538"/>
                <a:gd name="connsiteY5" fmla="*/ 466725 h 569119"/>
                <a:gd name="connsiteX6" fmla="*/ 871538 w 871538"/>
                <a:gd name="connsiteY6" fmla="*/ 0 h 569119"/>
                <a:gd name="connsiteX0" fmla="*/ 0 w 871538"/>
                <a:gd name="connsiteY0" fmla="*/ 166688 h 569119"/>
                <a:gd name="connsiteX1" fmla="*/ 200025 w 871538"/>
                <a:gd name="connsiteY1" fmla="*/ 390525 h 569119"/>
                <a:gd name="connsiteX2" fmla="*/ 347663 w 871538"/>
                <a:gd name="connsiteY2" fmla="*/ 542925 h 569119"/>
                <a:gd name="connsiteX3" fmla="*/ 414338 w 871538"/>
                <a:gd name="connsiteY3" fmla="*/ 547688 h 569119"/>
                <a:gd name="connsiteX4" fmla="*/ 502444 w 871538"/>
                <a:gd name="connsiteY4" fmla="*/ 538163 h 569119"/>
                <a:gd name="connsiteX5" fmla="*/ 585788 w 871538"/>
                <a:gd name="connsiteY5" fmla="*/ 466725 h 569119"/>
                <a:gd name="connsiteX6" fmla="*/ 871538 w 871538"/>
                <a:gd name="connsiteY6" fmla="*/ 0 h 569119"/>
                <a:gd name="connsiteX0" fmla="*/ 0 w 871538"/>
                <a:gd name="connsiteY0" fmla="*/ 166688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66688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66688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66688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66688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50019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47637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71538"/>
                <a:gd name="connsiteY0" fmla="*/ 147637 h 572691"/>
                <a:gd name="connsiteX1" fmla="*/ 200025 w 871538"/>
                <a:gd name="connsiteY1" fmla="*/ 390525 h 572691"/>
                <a:gd name="connsiteX2" fmla="*/ 347663 w 871538"/>
                <a:gd name="connsiteY2" fmla="*/ 542925 h 572691"/>
                <a:gd name="connsiteX3" fmla="*/ 411957 w 871538"/>
                <a:gd name="connsiteY3" fmla="*/ 569119 h 572691"/>
                <a:gd name="connsiteX4" fmla="*/ 502444 w 871538"/>
                <a:gd name="connsiteY4" fmla="*/ 538163 h 572691"/>
                <a:gd name="connsiteX5" fmla="*/ 585788 w 871538"/>
                <a:gd name="connsiteY5" fmla="*/ 466725 h 572691"/>
                <a:gd name="connsiteX6" fmla="*/ 871538 w 871538"/>
                <a:gd name="connsiteY6" fmla="*/ 0 h 572691"/>
                <a:gd name="connsiteX0" fmla="*/ 0 w 814388"/>
                <a:gd name="connsiteY0" fmla="*/ 135731 h 572691"/>
                <a:gd name="connsiteX1" fmla="*/ 142875 w 814388"/>
                <a:gd name="connsiteY1" fmla="*/ 390525 h 572691"/>
                <a:gd name="connsiteX2" fmla="*/ 290513 w 814388"/>
                <a:gd name="connsiteY2" fmla="*/ 542925 h 572691"/>
                <a:gd name="connsiteX3" fmla="*/ 354807 w 814388"/>
                <a:gd name="connsiteY3" fmla="*/ 569119 h 572691"/>
                <a:gd name="connsiteX4" fmla="*/ 445294 w 814388"/>
                <a:gd name="connsiteY4" fmla="*/ 538163 h 572691"/>
                <a:gd name="connsiteX5" fmla="*/ 528638 w 814388"/>
                <a:gd name="connsiteY5" fmla="*/ 466725 h 572691"/>
                <a:gd name="connsiteX6" fmla="*/ 814388 w 814388"/>
                <a:gd name="connsiteY6" fmla="*/ 0 h 572691"/>
                <a:gd name="connsiteX0" fmla="*/ 0 w 814388"/>
                <a:gd name="connsiteY0" fmla="*/ 150018 h 572691"/>
                <a:gd name="connsiteX1" fmla="*/ 142875 w 814388"/>
                <a:gd name="connsiteY1" fmla="*/ 390525 h 572691"/>
                <a:gd name="connsiteX2" fmla="*/ 290513 w 814388"/>
                <a:gd name="connsiteY2" fmla="*/ 542925 h 572691"/>
                <a:gd name="connsiteX3" fmla="*/ 354807 w 814388"/>
                <a:gd name="connsiteY3" fmla="*/ 569119 h 572691"/>
                <a:gd name="connsiteX4" fmla="*/ 445294 w 814388"/>
                <a:gd name="connsiteY4" fmla="*/ 538163 h 572691"/>
                <a:gd name="connsiteX5" fmla="*/ 528638 w 814388"/>
                <a:gd name="connsiteY5" fmla="*/ 466725 h 572691"/>
                <a:gd name="connsiteX6" fmla="*/ 814388 w 814388"/>
                <a:gd name="connsiteY6" fmla="*/ 0 h 572691"/>
                <a:gd name="connsiteX0" fmla="*/ 0 w 814388"/>
                <a:gd name="connsiteY0" fmla="*/ 192880 h 572691"/>
                <a:gd name="connsiteX1" fmla="*/ 142875 w 814388"/>
                <a:gd name="connsiteY1" fmla="*/ 390525 h 572691"/>
                <a:gd name="connsiteX2" fmla="*/ 290513 w 814388"/>
                <a:gd name="connsiteY2" fmla="*/ 542925 h 572691"/>
                <a:gd name="connsiteX3" fmla="*/ 354807 w 814388"/>
                <a:gd name="connsiteY3" fmla="*/ 569119 h 572691"/>
                <a:gd name="connsiteX4" fmla="*/ 445294 w 814388"/>
                <a:gd name="connsiteY4" fmla="*/ 538163 h 572691"/>
                <a:gd name="connsiteX5" fmla="*/ 528638 w 814388"/>
                <a:gd name="connsiteY5" fmla="*/ 466725 h 572691"/>
                <a:gd name="connsiteX6" fmla="*/ 814388 w 814388"/>
                <a:gd name="connsiteY6" fmla="*/ 0 h 572691"/>
                <a:gd name="connsiteX0" fmla="*/ 0 w 938213"/>
                <a:gd name="connsiteY0" fmla="*/ 33336 h 572691"/>
                <a:gd name="connsiteX1" fmla="*/ 266700 w 938213"/>
                <a:gd name="connsiteY1" fmla="*/ 390525 h 572691"/>
                <a:gd name="connsiteX2" fmla="*/ 414338 w 938213"/>
                <a:gd name="connsiteY2" fmla="*/ 542925 h 572691"/>
                <a:gd name="connsiteX3" fmla="*/ 478632 w 938213"/>
                <a:gd name="connsiteY3" fmla="*/ 569119 h 572691"/>
                <a:gd name="connsiteX4" fmla="*/ 569119 w 938213"/>
                <a:gd name="connsiteY4" fmla="*/ 538163 h 572691"/>
                <a:gd name="connsiteX5" fmla="*/ 652463 w 938213"/>
                <a:gd name="connsiteY5" fmla="*/ 466725 h 572691"/>
                <a:gd name="connsiteX6" fmla="*/ 938213 w 938213"/>
                <a:gd name="connsiteY6" fmla="*/ 0 h 572691"/>
                <a:gd name="connsiteX0" fmla="*/ 0 w 1162049"/>
                <a:gd name="connsiteY0" fmla="*/ 0 h 1066403"/>
                <a:gd name="connsiteX1" fmla="*/ 490536 w 1162049"/>
                <a:gd name="connsiteY1" fmla="*/ 884237 h 1066403"/>
                <a:gd name="connsiteX2" fmla="*/ 638174 w 1162049"/>
                <a:gd name="connsiteY2" fmla="*/ 1036637 h 1066403"/>
                <a:gd name="connsiteX3" fmla="*/ 702468 w 1162049"/>
                <a:gd name="connsiteY3" fmla="*/ 1062831 h 1066403"/>
                <a:gd name="connsiteX4" fmla="*/ 792955 w 1162049"/>
                <a:gd name="connsiteY4" fmla="*/ 1031875 h 1066403"/>
                <a:gd name="connsiteX5" fmla="*/ 876299 w 1162049"/>
                <a:gd name="connsiteY5" fmla="*/ 960437 h 1066403"/>
                <a:gd name="connsiteX6" fmla="*/ 1162049 w 1162049"/>
                <a:gd name="connsiteY6" fmla="*/ 493712 h 1066403"/>
                <a:gd name="connsiteX0" fmla="*/ 0 w 1162049"/>
                <a:gd name="connsiteY0" fmla="*/ 0 h 1064220"/>
                <a:gd name="connsiteX1" fmla="*/ 490536 w 1162049"/>
                <a:gd name="connsiteY1" fmla="*/ 884237 h 1064220"/>
                <a:gd name="connsiteX2" fmla="*/ 619124 w 1162049"/>
                <a:gd name="connsiteY2" fmla="*/ 1023540 h 1064220"/>
                <a:gd name="connsiteX3" fmla="*/ 702468 w 1162049"/>
                <a:gd name="connsiteY3" fmla="*/ 1062831 h 1064220"/>
                <a:gd name="connsiteX4" fmla="*/ 792955 w 1162049"/>
                <a:gd name="connsiteY4" fmla="*/ 1031875 h 1064220"/>
                <a:gd name="connsiteX5" fmla="*/ 876299 w 1162049"/>
                <a:gd name="connsiteY5" fmla="*/ 960437 h 1064220"/>
                <a:gd name="connsiteX6" fmla="*/ 1162049 w 1162049"/>
                <a:gd name="connsiteY6" fmla="*/ 493712 h 1064220"/>
                <a:gd name="connsiteX0" fmla="*/ 0 w 1162049"/>
                <a:gd name="connsiteY0" fmla="*/ 0 h 1093986"/>
                <a:gd name="connsiteX1" fmla="*/ 490536 w 1162049"/>
                <a:gd name="connsiteY1" fmla="*/ 884237 h 1093986"/>
                <a:gd name="connsiteX2" fmla="*/ 611981 w 1162049"/>
                <a:gd name="connsiteY2" fmla="*/ 1064220 h 1093986"/>
                <a:gd name="connsiteX3" fmla="*/ 702468 w 1162049"/>
                <a:gd name="connsiteY3" fmla="*/ 1062831 h 1093986"/>
                <a:gd name="connsiteX4" fmla="*/ 792955 w 1162049"/>
                <a:gd name="connsiteY4" fmla="*/ 1031875 h 1093986"/>
                <a:gd name="connsiteX5" fmla="*/ 876299 w 1162049"/>
                <a:gd name="connsiteY5" fmla="*/ 960437 h 1093986"/>
                <a:gd name="connsiteX6" fmla="*/ 1162049 w 1162049"/>
                <a:gd name="connsiteY6" fmla="*/ 493712 h 1093986"/>
                <a:gd name="connsiteX0" fmla="*/ 0 w 1162049"/>
                <a:gd name="connsiteY0" fmla="*/ 0 h 1093986"/>
                <a:gd name="connsiteX1" fmla="*/ 338137 w 1162049"/>
                <a:gd name="connsiteY1" fmla="*/ 619918 h 1093986"/>
                <a:gd name="connsiteX2" fmla="*/ 490536 w 1162049"/>
                <a:gd name="connsiteY2" fmla="*/ 884237 h 1093986"/>
                <a:gd name="connsiteX3" fmla="*/ 611981 w 1162049"/>
                <a:gd name="connsiteY3" fmla="*/ 1064220 h 1093986"/>
                <a:gd name="connsiteX4" fmla="*/ 702468 w 1162049"/>
                <a:gd name="connsiteY4" fmla="*/ 1062831 h 1093986"/>
                <a:gd name="connsiteX5" fmla="*/ 792955 w 1162049"/>
                <a:gd name="connsiteY5" fmla="*/ 1031875 h 1093986"/>
                <a:gd name="connsiteX6" fmla="*/ 876299 w 1162049"/>
                <a:gd name="connsiteY6" fmla="*/ 960437 h 1093986"/>
                <a:gd name="connsiteX7" fmla="*/ 1162049 w 1162049"/>
                <a:gd name="connsiteY7" fmla="*/ 493712 h 1093986"/>
                <a:gd name="connsiteX0" fmla="*/ 0 w 1162049"/>
                <a:gd name="connsiteY0" fmla="*/ 0 h 1093986"/>
                <a:gd name="connsiteX1" fmla="*/ 185737 w 1162049"/>
                <a:gd name="connsiteY1" fmla="*/ 350837 h 1093986"/>
                <a:gd name="connsiteX2" fmla="*/ 338137 w 1162049"/>
                <a:gd name="connsiteY2" fmla="*/ 619918 h 1093986"/>
                <a:gd name="connsiteX3" fmla="*/ 490536 w 1162049"/>
                <a:gd name="connsiteY3" fmla="*/ 884237 h 1093986"/>
                <a:gd name="connsiteX4" fmla="*/ 611981 w 1162049"/>
                <a:gd name="connsiteY4" fmla="*/ 1064220 h 1093986"/>
                <a:gd name="connsiteX5" fmla="*/ 702468 w 1162049"/>
                <a:gd name="connsiteY5" fmla="*/ 1062831 h 1093986"/>
                <a:gd name="connsiteX6" fmla="*/ 792955 w 1162049"/>
                <a:gd name="connsiteY6" fmla="*/ 1031875 h 1093986"/>
                <a:gd name="connsiteX7" fmla="*/ 876299 w 1162049"/>
                <a:gd name="connsiteY7" fmla="*/ 960437 h 1093986"/>
                <a:gd name="connsiteX8" fmla="*/ 1162049 w 1162049"/>
                <a:gd name="connsiteY8" fmla="*/ 493712 h 1093986"/>
                <a:gd name="connsiteX0" fmla="*/ 0 w 1162049"/>
                <a:gd name="connsiteY0" fmla="*/ 0 h 1093986"/>
                <a:gd name="connsiteX1" fmla="*/ 169068 w 1162049"/>
                <a:gd name="connsiteY1" fmla="*/ 360362 h 1093986"/>
                <a:gd name="connsiteX2" fmla="*/ 338137 w 1162049"/>
                <a:gd name="connsiteY2" fmla="*/ 619918 h 1093986"/>
                <a:gd name="connsiteX3" fmla="*/ 490536 w 1162049"/>
                <a:gd name="connsiteY3" fmla="*/ 884237 h 1093986"/>
                <a:gd name="connsiteX4" fmla="*/ 611981 w 1162049"/>
                <a:gd name="connsiteY4" fmla="*/ 1064220 h 1093986"/>
                <a:gd name="connsiteX5" fmla="*/ 702468 w 1162049"/>
                <a:gd name="connsiteY5" fmla="*/ 1062831 h 1093986"/>
                <a:gd name="connsiteX6" fmla="*/ 792955 w 1162049"/>
                <a:gd name="connsiteY6" fmla="*/ 1031875 h 1093986"/>
                <a:gd name="connsiteX7" fmla="*/ 876299 w 1162049"/>
                <a:gd name="connsiteY7" fmla="*/ 960437 h 1093986"/>
                <a:gd name="connsiteX8" fmla="*/ 1162049 w 1162049"/>
                <a:gd name="connsiteY8" fmla="*/ 493712 h 1093986"/>
                <a:gd name="connsiteX0" fmla="*/ 0 w 1162049"/>
                <a:gd name="connsiteY0" fmla="*/ 0 h 1093986"/>
                <a:gd name="connsiteX1" fmla="*/ 169068 w 1162049"/>
                <a:gd name="connsiteY1" fmla="*/ 360362 h 1093986"/>
                <a:gd name="connsiteX2" fmla="*/ 307181 w 1162049"/>
                <a:gd name="connsiteY2" fmla="*/ 629443 h 1093986"/>
                <a:gd name="connsiteX3" fmla="*/ 490536 w 1162049"/>
                <a:gd name="connsiteY3" fmla="*/ 884237 h 1093986"/>
                <a:gd name="connsiteX4" fmla="*/ 611981 w 1162049"/>
                <a:gd name="connsiteY4" fmla="*/ 1064220 h 1093986"/>
                <a:gd name="connsiteX5" fmla="*/ 702468 w 1162049"/>
                <a:gd name="connsiteY5" fmla="*/ 1062831 h 1093986"/>
                <a:gd name="connsiteX6" fmla="*/ 792955 w 1162049"/>
                <a:gd name="connsiteY6" fmla="*/ 1031875 h 1093986"/>
                <a:gd name="connsiteX7" fmla="*/ 876299 w 1162049"/>
                <a:gd name="connsiteY7" fmla="*/ 960437 h 1093986"/>
                <a:gd name="connsiteX8" fmla="*/ 1162049 w 1162049"/>
                <a:gd name="connsiteY8" fmla="*/ 493712 h 1093986"/>
                <a:gd name="connsiteX0" fmla="*/ 0 w 1162049"/>
                <a:gd name="connsiteY0" fmla="*/ 0 h 1093060"/>
                <a:gd name="connsiteX1" fmla="*/ 169068 w 1162049"/>
                <a:gd name="connsiteY1" fmla="*/ 360362 h 1093060"/>
                <a:gd name="connsiteX2" fmla="*/ 307181 w 1162049"/>
                <a:gd name="connsiteY2" fmla="*/ 629443 h 1093060"/>
                <a:gd name="connsiteX3" fmla="*/ 497679 w 1162049"/>
                <a:gd name="connsiteY3" fmla="*/ 889793 h 1093060"/>
                <a:gd name="connsiteX4" fmla="*/ 611981 w 1162049"/>
                <a:gd name="connsiteY4" fmla="*/ 1064220 h 1093060"/>
                <a:gd name="connsiteX5" fmla="*/ 702468 w 1162049"/>
                <a:gd name="connsiteY5" fmla="*/ 1062831 h 1093060"/>
                <a:gd name="connsiteX6" fmla="*/ 792955 w 1162049"/>
                <a:gd name="connsiteY6" fmla="*/ 1031875 h 1093060"/>
                <a:gd name="connsiteX7" fmla="*/ 876299 w 1162049"/>
                <a:gd name="connsiteY7" fmla="*/ 960437 h 1093060"/>
                <a:gd name="connsiteX8" fmla="*/ 1162049 w 1162049"/>
                <a:gd name="connsiteY8" fmla="*/ 493712 h 10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49" h="1093060">
                  <a:moveTo>
                    <a:pt x="0" y="0"/>
                  </a:moveTo>
                  <a:lnTo>
                    <a:pt x="169068" y="360362"/>
                  </a:lnTo>
                  <a:lnTo>
                    <a:pt x="307181" y="629443"/>
                  </a:lnTo>
                  <a:cubicBezTo>
                    <a:pt x="388937" y="776816"/>
                    <a:pt x="446879" y="817330"/>
                    <a:pt x="497679" y="889793"/>
                  </a:cubicBezTo>
                  <a:cubicBezTo>
                    <a:pt x="548479" y="962256"/>
                    <a:pt x="577850" y="1035380"/>
                    <a:pt x="611981" y="1064220"/>
                  </a:cubicBezTo>
                  <a:cubicBezTo>
                    <a:pt x="646112" y="1093060"/>
                    <a:pt x="672306" y="1068222"/>
                    <a:pt x="702468" y="1062831"/>
                  </a:cubicBezTo>
                  <a:cubicBezTo>
                    <a:pt x="732630" y="1057440"/>
                    <a:pt x="763983" y="1048941"/>
                    <a:pt x="792955" y="1031875"/>
                  </a:cubicBezTo>
                  <a:cubicBezTo>
                    <a:pt x="833833" y="1000522"/>
                    <a:pt x="798115" y="1020365"/>
                    <a:pt x="876299" y="960437"/>
                  </a:cubicBezTo>
                  <a:cubicBezTo>
                    <a:pt x="937815" y="870743"/>
                    <a:pt x="1050527" y="683418"/>
                    <a:pt x="1162049" y="493712"/>
                  </a:cubicBezTo>
                </a:path>
              </a:pathLst>
            </a:custGeom>
            <a:ln w="3175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26633" name="TextBox 20"/>
          <p:cNvSpPr txBox="1">
            <a:spLocks noChangeArrowheads="1"/>
          </p:cNvSpPr>
          <p:nvPr/>
        </p:nvSpPr>
        <p:spPr bwMode="auto">
          <a:xfrm>
            <a:off x="7400925" y="3900488"/>
            <a:ext cx="700088" cy="460375"/>
          </a:xfrm>
          <a:prstGeom prst="rect">
            <a:avLst/>
          </a:prstGeom>
          <a:noFill/>
          <a:ln w="9525">
            <a:noFill/>
            <a:miter lim="800000"/>
            <a:headEnd/>
            <a:tailEnd/>
          </a:ln>
        </p:spPr>
        <p:txBody>
          <a:bodyPr>
            <a:spAutoFit/>
          </a:bodyPr>
          <a:lstStyle/>
          <a:p>
            <a:r>
              <a:rPr lang="en-AU" sz="800" b="1" dirty="0">
                <a:solidFill>
                  <a:schemeClr val="bg1"/>
                </a:solidFill>
              </a:rPr>
              <a:t>Ellesmere Decline Portal</a:t>
            </a:r>
          </a:p>
        </p:txBody>
      </p:sp>
      <p:cxnSp>
        <p:nvCxnSpPr>
          <p:cNvPr id="23" name="Straight Arrow Connector 22"/>
          <p:cNvCxnSpPr/>
          <p:nvPr/>
        </p:nvCxnSpPr>
        <p:spPr>
          <a:xfrm rot="16200000" flipH="1">
            <a:off x="7586662" y="4391026"/>
            <a:ext cx="246063" cy="131762"/>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635" name="TextBox 25"/>
          <p:cNvSpPr txBox="1">
            <a:spLocks noChangeArrowheads="1"/>
          </p:cNvSpPr>
          <p:nvPr/>
        </p:nvSpPr>
        <p:spPr bwMode="auto">
          <a:xfrm>
            <a:off x="601663" y="5892800"/>
            <a:ext cx="7870825" cy="338138"/>
          </a:xfrm>
          <a:prstGeom prst="rect">
            <a:avLst/>
          </a:prstGeom>
          <a:noFill/>
          <a:ln w="9525">
            <a:noFill/>
            <a:miter lim="800000"/>
            <a:headEnd/>
            <a:tailEnd/>
          </a:ln>
        </p:spPr>
        <p:txBody>
          <a:bodyPr>
            <a:spAutoFit/>
          </a:bodyPr>
          <a:lstStyle/>
          <a:p>
            <a:r>
              <a:rPr lang="en-AU" sz="1600" b="1" dirty="0"/>
              <a:t>Discordant Bedding across Faults </a:t>
            </a:r>
            <a:r>
              <a:rPr lang="en-AU" sz="1600" dirty="0"/>
              <a:t>– E.g. Parallel/ Oblique structural setting</a:t>
            </a:r>
            <a:r>
              <a:rPr lang="en-AU" sz="1600" b="1" dirty="0"/>
              <a:t>. </a:t>
            </a:r>
          </a:p>
        </p:txBody>
      </p:sp>
      <p:cxnSp>
        <p:nvCxnSpPr>
          <p:cNvPr id="24" name="Straight Arrow Connector 23"/>
          <p:cNvCxnSpPr/>
          <p:nvPr/>
        </p:nvCxnSpPr>
        <p:spPr>
          <a:xfrm rot="16200000" flipH="1">
            <a:off x="-765969" y="3593307"/>
            <a:ext cx="3376613" cy="0"/>
          </a:xfrm>
          <a:prstGeom prst="straightConnector1">
            <a:avLst/>
          </a:prstGeom>
          <a:ln w="25400">
            <a:solidFill>
              <a:srgbClr val="4F81BD"/>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637" name="TextBox 28"/>
          <p:cNvSpPr txBox="1">
            <a:spLocks noChangeArrowheads="1"/>
          </p:cNvSpPr>
          <p:nvPr/>
        </p:nvSpPr>
        <p:spPr bwMode="auto">
          <a:xfrm>
            <a:off x="538163" y="3308350"/>
            <a:ext cx="658812" cy="306388"/>
          </a:xfrm>
          <a:prstGeom prst="rect">
            <a:avLst/>
          </a:prstGeom>
          <a:solidFill>
            <a:schemeClr val="bg1"/>
          </a:solidFill>
          <a:ln w="9525">
            <a:noFill/>
            <a:miter lim="800000"/>
            <a:headEnd/>
            <a:tailEnd/>
          </a:ln>
        </p:spPr>
        <p:txBody>
          <a:bodyPr>
            <a:spAutoFit/>
          </a:bodyPr>
          <a:lstStyle/>
          <a:p>
            <a:pPr algn="r"/>
            <a:r>
              <a:rPr lang="en-AU" sz="1400" b="1" dirty="0"/>
              <a:t>40m</a:t>
            </a:r>
          </a:p>
        </p:txBody>
      </p:sp>
      <p:grpSp>
        <p:nvGrpSpPr>
          <p:cNvPr id="39" name="Group 38"/>
          <p:cNvGrpSpPr/>
          <p:nvPr/>
        </p:nvGrpSpPr>
        <p:grpSpPr>
          <a:xfrm>
            <a:off x="3533778" y="1952622"/>
            <a:ext cx="152400" cy="838200"/>
            <a:chOff x="3533778" y="1952622"/>
            <a:chExt cx="152400" cy="838200"/>
          </a:xfrm>
        </p:grpSpPr>
        <p:cxnSp>
          <p:nvCxnSpPr>
            <p:cNvPr id="31" name="Straight Connector 30"/>
            <p:cNvCxnSpPr/>
            <p:nvPr/>
          </p:nvCxnSpPr>
          <p:spPr>
            <a:xfrm flipV="1">
              <a:off x="3533778" y="1952622"/>
              <a:ext cx="152400" cy="838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533778" y="1952622"/>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3729037" y="1976429"/>
            <a:ext cx="161926" cy="838200"/>
            <a:chOff x="3729037" y="1976429"/>
            <a:chExt cx="161926" cy="838200"/>
          </a:xfrm>
        </p:grpSpPr>
        <p:cxnSp>
          <p:nvCxnSpPr>
            <p:cNvPr id="37" name="Straight Connector 36"/>
            <p:cNvCxnSpPr/>
            <p:nvPr/>
          </p:nvCxnSpPr>
          <p:spPr>
            <a:xfrm flipV="1">
              <a:off x="3729037" y="1976429"/>
              <a:ext cx="152400" cy="838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738563" y="2643193"/>
              <a:ext cx="1524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ox(i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0" y="1147762"/>
            <a:ext cx="2667000" cy="4110038"/>
          </a:xfrm>
        </p:spPr>
        <p:txBody>
          <a:bodyPr/>
          <a:lstStyle/>
          <a:p>
            <a:r>
              <a:rPr lang="en-AU" sz="2000" b="1" dirty="0" smtClean="0">
                <a:latin typeface="Arial" pitchFamily="34" charset="0"/>
                <a:cs typeface="Arial" pitchFamily="34" charset="0"/>
              </a:rPr>
              <a:t>Structural Settings are the primary control for gold mineralisation:</a:t>
            </a:r>
          </a:p>
          <a:p>
            <a:pPr lvl="1">
              <a:buFont typeface="Arial" pitchFamily="34" charset="0"/>
              <a:buChar char="•"/>
            </a:pPr>
            <a:r>
              <a:rPr lang="en-AU" sz="2000" dirty="0" smtClean="0">
                <a:latin typeface="Arial" pitchFamily="34" charset="0"/>
                <a:cs typeface="Arial" pitchFamily="34" charset="0"/>
              </a:rPr>
              <a:t>Oblique/ Oblique.</a:t>
            </a:r>
          </a:p>
          <a:p>
            <a:pPr lvl="2">
              <a:buFont typeface="Arial" pitchFamily="34" charset="0"/>
              <a:buNone/>
            </a:pPr>
            <a:r>
              <a:rPr lang="en-AU" sz="2000" dirty="0" smtClean="0">
                <a:latin typeface="Arial" pitchFamily="34" charset="0"/>
                <a:cs typeface="Arial" pitchFamily="34" charset="0"/>
              </a:rPr>
              <a:t>(minor)</a:t>
            </a:r>
          </a:p>
          <a:p>
            <a:pPr lvl="1">
              <a:buFont typeface="Arial" pitchFamily="34" charset="0"/>
              <a:buNone/>
            </a:pPr>
            <a:endParaRPr lang="en-AU" sz="2000" dirty="0" smtClean="0">
              <a:latin typeface="Arial" pitchFamily="34" charset="0"/>
              <a:cs typeface="Arial" pitchFamily="34" charset="0"/>
            </a:endParaRPr>
          </a:p>
          <a:p>
            <a:pPr lvl="1">
              <a:buFont typeface="Arial" pitchFamily="34" charset="0"/>
              <a:buChar char="•"/>
            </a:pPr>
            <a:r>
              <a:rPr lang="en-AU" sz="2000" dirty="0" smtClean="0">
                <a:latin typeface="Arial" pitchFamily="34" charset="0"/>
                <a:cs typeface="Arial" pitchFamily="34" charset="0"/>
              </a:rPr>
              <a:t>Parallel/ Parallel.</a:t>
            </a:r>
          </a:p>
          <a:p>
            <a:pPr lvl="1">
              <a:buFont typeface="Arial" pitchFamily="34" charset="0"/>
              <a:buChar char="•"/>
            </a:pPr>
            <a:endParaRPr lang="en-AU" sz="2000" dirty="0" smtClean="0">
              <a:latin typeface="Arial" pitchFamily="34" charset="0"/>
              <a:cs typeface="Arial" pitchFamily="34" charset="0"/>
            </a:endParaRPr>
          </a:p>
          <a:p>
            <a:pPr lvl="1">
              <a:buFont typeface="Arial" pitchFamily="34" charset="0"/>
              <a:buChar char="•"/>
            </a:pPr>
            <a:r>
              <a:rPr lang="en-AU" sz="2000" dirty="0" smtClean="0">
                <a:latin typeface="Arial" pitchFamily="34" charset="0"/>
                <a:cs typeface="Arial" pitchFamily="34" charset="0"/>
              </a:rPr>
              <a:t>Oblique/ Parallel.</a:t>
            </a:r>
          </a:p>
          <a:p>
            <a:pPr lvl="2">
              <a:buNone/>
            </a:pPr>
            <a:r>
              <a:rPr lang="en-AU" sz="2000" dirty="0" smtClean="0">
                <a:latin typeface="Arial" pitchFamily="34" charset="0"/>
                <a:cs typeface="Arial" pitchFamily="34" charset="0"/>
              </a:rPr>
              <a:t>(well mineralised)</a:t>
            </a:r>
          </a:p>
        </p:txBody>
      </p:sp>
      <p:sp>
        <p:nvSpPr>
          <p:cNvPr id="37" name="Slide Number Placeholder 2"/>
          <p:cNvSpPr>
            <a:spLocks noGrp="1"/>
          </p:cNvSpPr>
          <p:nvPr>
            <p:ph type="sldNum" sz="quarter" idx="10"/>
          </p:nvPr>
        </p:nvSpPr>
        <p:spPr/>
        <p:txBody>
          <a:bodyPr/>
          <a:lstStyle/>
          <a:p>
            <a:pPr>
              <a:defRPr/>
            </a:pPr>
            <a:fld id="{0301E87E-2CE3-4AFF-9B60-1B99984AE678}" type="slidenum">
              <a:rPr lang="en-US" smtClean="0"/>
              <a:pPr>
                <a:defRPr/>
              </a:pPr>
              <a:t>16</a:t>
            </a:fld>
            <a:endParaRPr lang="en-US" dirty="0"/>
          </a:p>
        </p:txBody>
      </p:sp>
      <p:sp>
        <p:nvSpPr>
          <p:cNvPr id="20482" name="Title 1"/>
          <p:cNvSpPr>
            <a:spLocks noGrp="1"/>
          </p:cNvSpPr>
          <p:nvPr>
            <p:ph type="title" idx="4294967295"/>
          </p:nvPr>
        </p:nvSpPr>
        <p:spPr>
          <a:xfrm>
            <a:off x="228600"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AU" sz="3600" dirty="0" smtClean="0">
                <a:solidFill>
                  <a:srgbClr val="800000"/>
                </a:solidFill>
              </a:rPr>
              <a:t>Faults - Bedding Relationships</a:t>
            </a:r>
          </a:p>
        </p:txBody>
      </p:sp>
      <p:pic>
        <p:nvPicPr>
          <p:cNvPr id="27652" name="Picture 2" descr="H:\Presentations\Harrier Discovery\Harrier Pit Looking South compressed.JPG"/>
          <p:cNvPicPr>
            <a:picLocks noChangeAspect="1" noChangeArrowheads="1"/>
          </p:cNvPicPr>
          <p:nvPr/>
        </p:nvPicPr>
        <p:blipFill>
          <a:blip r:embed="rId2" cstate="print"/>
          <a:srcRect t="6459" r="24915" b="1845"/>
          <a:stretch>
            <a:fillRect/>
          </a:stretch>
        </p:blipFill>
        <p:spPr bwMode="auto">
          <a:xfrm>
            <a:off x="917575" y="1273175"/>
            <a:ext cx="4357688" cy="4864100"/>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a:xfrm>
            <a:off x="2603500" y="1371600"/>
            <a:ext cx="500063" cy="4637088"/>
          </a:xfrm>
          <a:custGeom>
            <a:avLst/>
            <a:gdLst>
              <a:gd name="connsiteX0" fmla="*/ 508000 w 508000"/>
              <a:gd name="connsiteY0" fmla="*/ 3962400 h 3962400"/>
              <a:gd name="connsiteX1" fmla="*/ 359508 w 508000"/>
              <a:gd name="connsiteY1" fmla="*/ 2977662 h 3962400"/>
              <a:gd name="connsiteX2" fmla="*/ 218831 w 508000"/>
              <a:gd name="connsiteY2" fmla="*/ 1813170 h 3962400"/>
              <a:gd name="connsiteX3" fmla="*/ 156308 w 508000"/>
              <a:gd name="connsiteY3" fmla="*/ 1242646 h 3962400"/>
              <a:gd name="connsiteX4" fmla="*/ 31262 w 508000"/>
              <a:gd name="connsiteY4" fmla="*/ 328246 h 3962400"/>
              <a:gd name="connsiteX5" fmla="*/ 0 w 508000"/>
              <a:gd name="connsiteY5" fmla="*/ 0 h 3962400"/>
              <a:gd name="connsiteX0" fmla="*/ 561405 w 592667"/>
              <a:gd name="connsiteY0" fmla="*/ 3962400 h 3962400"/>
              <a:gd name="connsiteX1" fmla="*/ 412913 w 592667"/>
              <a:gd name="connsiteY1" fmla="*/ 2977662 h 3962400"/>
              <a:gd name="connsiteX2" fmla="*/ 272236 w 592667"/>
              <a:gd name="connsiteY2" fmla="*/ 1813170 h 3962400"/>
              <a:gd name="connsiteX3" fmla="*/ 561405 w 592667"/>
              <a:gd name="connsiteY3" fmla="*/ 1252171 h 3962400"/>
              <a:gd name="connsiteX4" fmla="*/ 84667 w 592667"/>
              <a:gd name="connsiteY4" fmla="*/ 328246 h 3962400"/>
              <a:gd name="connsiteX5" fmla="*/ 53405 w 592667"/>
              <a:gd name="connsiteY5" fmla="*/ 0 h 3962400"/>
              <a:gd name="connsiteX0" fmla="*/ 508000 w 539262"/>
              <a:gd name="connsiteY0" fmla="*/ 3962400 h 3962400"/>
              <a:gd name="connsiteX1" fmla="*/ 359508 w 539262"/>
              <a:gd name="connsiteY1" fmla="*/ 2977662 h 3962400"/>
              <a:gd name="connsiteX2" fmla="*/ 218831 w 539262"/>
              <a:gd name="connsiteY2" fmla="*/ 1813170 h 3962400"/>
              <a:gd name="connsiteX3" fmla="*/ 508000 w 539262"/>
              <a:gd name="connsiteY3" fmla="*/ 1252171 h 3962400"/>
              <a:gd name="connsiteX4" fmla="*/ 31262 w 539262"/>
              <a:gd name="connsiteY4" fmla="*/ 328246 h 3962400"/>
              <a:gd name="connsiteX5" fmla="*/ 481747 w 539262"/>
              <a:gd name="connsiteY5" fmla="*/ 303946 h 3962400"/>
              <a:gd name="connsiteX6" fmla="*/ 0 w 539262"/>
              <a:gd name="connsiteY6" fmla="*/ 0 h 3962400"/>
              <a:gd name="connsiteX0" fmla="*/ 508000 w 571624"/>
              <a:gd name="connsiteY0" fmla="*/ 3962400 h 3962400"/>
              <a:gd name="connsiteX1" fmla="*/ 359508 w 571624"/>
              <a:gd name="connsiteY1" fmla="*/ 2977662 h 3962400"/>
              <a:gd name="connsiteX2" fmla="*/ 218831 w 571624"/>
              <a:gd name="connsiteY2" fmla="*/ 1813170 h 3962400"/>
              <a:gd name="connsiteX3" fmla="*/ 508000 w 571624"/>
              <a:gd name="connsiteY3" fmla="*/ 1252171 h 3962400"/>
              <a:gd name="connsiteX4" fmla="*/ 539262 w 571624"/>
              <a:gd name="connsiteY4" fmla="*/ 585421 h 3962400"/>
              <a:gd name="connsiteX5" fmla="*/ 481747 w 571624"/>
              <a:gd name="connsiteY5" fmla="*/ 303946 h 3962400"/>
              <a:gd name="connsiteX6" fmla="*/ 0 w 571624"/>
              <a:gd name="connsiteY6" fmla="*/ 0 h 3962400"/>
              <a:gd name="connsiteX0" fmla="*/ 313918 w 367323"/>
              <a:gd name="connsiteY0" fmla="*/ 4020404 h 4020404"/>
              <a:gd name="connsiteX1" fmla="*/ 165426 w 367323"/>
              <a:gd name="connsiteY1" fmla="*/ 3035666 h 4020404"/>
              <a:gd name="connsiteX2" fmla="*/ 24749 w 367323"/>
              <a:gd name="connsiteY2" fmla="*/ 1871174 h 4020404"/>
              <a:gd name="connsiteX3" fmla="*/ 313918 w 367323"/>
              <a:gd name="connsiteY3" fmla="*/ 1310175 h 4020404"/>
              <a:gd name="connsiteX4" fmla="*/ 345180 w 367323"/>
              <a:gd name="connsiteY4" fmla="*/ 643425 h 4020404"/>
              <a:gd name="connsiteX5" fmla="*/ 287665 w 367323"/>
              <a:gd name="connsiteY5" fmla="*/ 361950 h 4020404"/>
              <a:gd name="connsiteX6" fmla="*/ 220989 w 367323"/>
              <a:gd name="connsiteY6" fmla="*/ 0 h 4020404"/>
              <a:gd name="connsiteX0" fmla="*/ 157393 w 235547"/>
              <a:gd name="connsiteY0" fmla="*/ 4020404 h 4020404"/>
              <a:gd name="connsiteX1" fmla="*/ 8901 w 235547"/>
              <a:gd name="connsiteY1" fmla="*/ 3035666 h 4020404"/>
              <a:gd name="connsiteX2" fmla="*/ 210798 w 235547"/>
              <a:gd name="connsiteY2" fmla="*/ 1885461 h 4020404"/>
              <a:gd name="connsiteX3" fmla="*/ 157393 w 235547"/>
              <a:gd name="connsiteY3" fmla="*/ 1310175 h 4020404"/>
              <a:gd name="connsiteX4" fmla="*/ 188655 w 235547"/>
              <a:gd name="connsiteY4" fmla="*/ 643425 h 4020404"/>
              <a:gd name="connsiteX5" fmla="*/ 131140 w 235547"/>
              <a:gd name="connsiteY5" fmla="*/ 361950 h 4020404"/>
              <a:gd name="connsiteX6" fmla="*/ 64464 w 235547"/>
              <a:gd name="connsiteY6" fmla="*/ 0 h 4020404"/>
              <a:gd name="connsiteX0" fmla="*/ 92929 w 179984"/>
              <a:gd name="connsiteY0" fmla="*/ 4020404 h 4020404"/>
              <a:gd name="connsiteX1" fmla="*/ 171083 w 179984"/>
              <a:gd name="connsiteY1" fmla="*/ 2997566 h 4020404"/>
              <a:gd name="connsiteX2" fmla="*/ 146334 w 179984"/>
              <a:gd name="connsiteY2" fmla="*/ 1885461 h 4020404"/>
              <a:gd name="connsiteX3" fmla="*/ 92929 w 179984"/>
              <a:gd name="connsiteY3" fmla="*/ 1310175 h 4020404"/>
              <a:gd name="connsiteX4" fmla="*/ 124191 w 179984"/>
              <a:gd name="connsiteY4" fmla="*/ 643425 h 4020404"/>
              <a:gd name="connsiteX5" fmla="*/ 66676 w 179984"/>
              <a:gd name="connsiteY5" fmla="*/ 361950 h 4020404"/>
              <a:gd name="connsiteX6" fmla="*/ 0 w 179984"/>
              <a:gd name="connsiteY6" fmla="*/ 0 h 4020404"/>
              <a:gd name="connsiteX0" fmla="*/ 163120 w 242228"/>
              <a:gd name="connsiteY0" fmla="*/ 4020404 h 4020404"/>
              <a:gd name="connsiteX1" fmla="*/ 8901 w 242228"/>
              <a:gd name="connsiteY1" fmla="*/ 2978516 h 4020404"/>
              <a:gd name="connsiteX2" fmla="*/ 216525 w 242228"/>
              <a:gd name="connsiteY2" fmla="*/ 1885461 h 4020404"/>
              <a:gd name="connsiteX3" fmla="*/ 163120 w 242228"/>
              <a:gd name="connsiteY3" fmla="*/ 1310175 h 4020404"/>
              <a:gd name="connsiteX4" fmla="*/ 194382 w 242228"/>
              <a:gd name="connsiteY4" fmla="*/ 643425 h 4020404"/>
              <a:gd name="connsiteX5" fmla="*/ 136867 w 242228"/>
              <a:gd name="connsiteY5" fmla="*/ 361950 h 4020404"/>
              <a:gd name="connsiteX6" fmla="*/ 70191 w 242228"/>
              <a:gd name="connsiteY6" fmla="*/ 0 h 4020404"/>
              <a:gd name="connsiteX0" fmla="*/ 92929 w 513102"/>
              <a:gd name="connsiteY0" fmla="*/ 4020404 h 4020404"/>
              <a:gd name="connsiteX1" fmla="*/ 504201 w 513102"/>
              <a:gd name="connsiteY1" fmla="*/ 2978516 h 4020404"/>
              <a:gd name="connsiteX2" fmla="*/ 146334 w 513102"/>
              <a:gd name="connsiteY2" fmla="*/ 1885461 h 4020404"/>
              <a:gd name="connsiteX3" fmla="*/ 92929 w 513102"/>
              <a:gd name="connsiteY3" fmla="*/ 1310175 h 4020404"/>
              <a:gd name="connsiteX4" fmla="*/ 124191 w 513102"/>
              <a:gd name="connsiteY4" fmla="*/ 643425 h 4020404"/>
              <a:gd name="connsiteX5" fmla="*/ 66676 w 513102"/>
              <a:gd name="connsiteY5" fmla="*/ 361950 h 4020404"/>
              <a:gd name="connsiteX6" fmla="*/ 0 w 513102"/>
              <a:gd name="connsiteY6" fmla="*/ 0 h 4020404"/>
              <a:gd name="connsiteX0" fmla="*/ 92929 w 662554"/>
              <a:gd name="connsiteY0" fmla="*/ 4020404 h 4020404"/>
              <a:gd name="connsiteX1" fmla="*/ 504201 w 662554"/>
              <a:gd name="connsiteY1" fmla="*/ 2978516 h 4020404"/>
              <a:gd name="connsiteX2" fmla="*/ 594009 w 662554"/>
              <a:gd name="connsiteY2" fmla="*/ 1818786 h 4020404"/>
              <a:gd name="connsiteX3" fmla="*/ 92929 w 662554"/>
              <a:gd name="connsiteY3" fmla="*/ 1310175 h 4020404"/>
              <a:gd name="connsiteX4" fmla="*/ 124191 w 662554"/>
              <a:gd name="connsiteY4" fmla="*/ 643425 h 4020404"/>
              <a:gd name="connsiteX5" fmla="*/ 66676 w 662554"/>
              <a:gd name="connsiteY5" fmla="*/ 361950 h 4020404"/>
              <a:gd name="connsiteX6" fmla="*/ 0 w 662554"/>
              <a:gd name="connsiteY6" fmla="*/ 0 h 4020404"/>
              <a:gd name="connsiteX0" fmla="*/ 92929 w 596673"/>
              <a:gd name="connsiteY0" fmla="*/ 4020404 h 4020404"/>
              <a:gd name="connsiteX1" fmla="*/ 504201 w 596673"/>
              <a:gd name="connsiteY1" fmla="*/ 2978516 h 4020404"/>
              <a:gd name="connsiteX2" fmla="*/ 594009 w 596673"/>
              <a:gd name="connsiteY2" fmla="*/ 1818786 h 4020404"/>
              <a:gd name="connsiteX3" fmla="*/ 488216 w 596673"/>
              <a:gd name="connsiteY3" fmla="*/ 1272075 h 4020404"/>
              <a:gd name="connsiteX4" fmla="*/ 124191 w 596673"/>
              <a:gd name="connsiteY4" fmla="*/ 643425 h 4020404"/>
              <a:gd name="connsiteX5" fmla="*/ 66676 w 596673"/>
              <a:gd name="connsiteY5" fmla="*/ 361950 h 4020404"/>
              <a:gd name="connsiteX6" fmla="*/ 0 w 596673"/>
              <a:gd name="connsiteY6" fmla="*/ 0 h 4020404"/>
              <a:gd name="connsiteX0" fmla="*/ 92929 w 596673"/>
              <a:gd name="connsiteY0" fmla="*/ 4020404 h 4020404"/>
              <a:gd name="connsiteX1" fmla="*/ 504201 w 596673"/>
              <a:gd name="connsiteY1" fmla="*/ 2978516 h 4020404"/>
              <a:gd name="connsiteX2" fmla="*/ 594009 w 596673"/>
              <a:gd name="connsiteY2" fmla="*/ 1818786 h 4020404"/>
              <a:gd name="connsiteX3" fmla="*/ 488216 w 596673"/>
              <a:gd name="connsiteY3" fmla="*/ 1272075 h 4020404"/>
              <a:gd name="connsiteX4" fmla="*/ 328978 w 596673"/>
              <a:gd name="connsiteY4" fmla="*/ 610088 h 4020404"/>
              <a:gd name="connsiteX5" fmla="*/ 66676 w 596673"/>
              <a:gd name="connsiteY5" fmla="*/ 361950 h 4020404"/>
              <a:gd name="connsiteX6" fmla="*/ 0 w 596673"/>
              <a:gd name="connsiteY6" fmla="*/ 0 h 4020404"/>
              <a:gd name="connsiteX0" fmla="*/ 92929 w 596673"/>
              <a:gd name="connsiteY0" fmla="*/ 4020404 h 4020404"/>
              <a:gd name="connsiteX1" fmla="*/ 504201 w 596673"/>
              <a:gd name="connsiteY1" fmla="*/ 2978516 h 4020404"/>
              <a:gd name="connsiteX2" fmla="*/ 594009 w 596673"/>
              <a:gd name="connsiteY2" fmla="*/ 1818786 h 4020404"/>
              <a:gd name="connsiteX3" fmla="*/ 488216 w 596673"/>
              <a:gd name="connsiteY3" fmla="*/ 1272075 h 4020404"/>
              <a:gd name="connsiteX4" fmla="*/ 328978 w 596673"/>
              <a:gd name="connsiteY4" fmla="*/ 610088 h 4020404"/>
              <a:gd name="connsiteX5" fmla="*/ 285751 w 596673"/>
              <a:gd name="connsiteY5" fmla="*/ 338137 h 4020404"/>
              <a:gd name="connsiteX6" fmla="*/ 0 w 596673"/>
              <a:gd name="connsiteY6" fmla="*/ 0 h 4020404"/>
              <a:gd name="connsiteX0" fmla="*/ 50149 w 553893"/>
              <a:gd name="connsiteY0" fmla="*/ 4020404 h 4020404"/>
              <a:gd name="connsiteX1" fmla="*/ 461421 w 553893"/>
              <a:gd name="connsiteY1" fmla="*/ 2978516 h 4020404"/>
              <a:gd name="connsiteX2" fmla="*/ 551229 w 553893"/>
              <a:gd name="connsiteY2" fmla="*/ 1818786 h 4020404"/>
              <a:gd name="connsiteX3" fmla="*/ 445436 w 553893"/>
              <a:gd name="connsiteY3" fmla="*/ 1272075 h 4020404"/>
              <a:gd name="connsiteX4" fmla="*/ 286198 w 553893"/>
              <a:gd name="connsiteY4" fmla="*/ 610088 h 4020404"/>
              <a:gd name="connsiteX5" fmla="*/ 242971 w 553893"/>
              <a:gd name="connsiteY5" fmla="*/ 338137 h 4020404"/>
              <a:gd name="connsiteX6" fmla="*/ 176295 w 553893"/>
              <a:gd name="connsiteY6" fmla="*/ 0 h 4020404"/>
              <a:gd name="connsiteX0" fmla="*/ 219929 w 809626"/>
              <a:gd name="connsiteY0" fmla="*/ 4020404 h 4020404"/>
              <a:gd name="connsiteX1" fmla="*/ 83513 w 809626"/>
              <a:gd name="connsiteY1" fmla="*/ 2921366 h 4020404"/>
              <a:gd name="connsiteX2" fmla="*/ 721009 w 809626"/>
              <a:gd name="connsiteY2" fmla="*/ 1818786 h 4020404"/>
              <a:gd name="connsiteX3" fmla="*/ 615216 w 809626"/>
              <a:gd name="connsiteY3" fmla="*/ 1272075 h 4020404"/>
              <a:gd name="connsiteX4" fmla="*/ 455978 w 809626"/>
              <a:gd name="connsiteY4" fmla="*/ 610088 h 4020404"/>
              <a:gd name="connsiteX5" fmla="*/ 412751 w 809626"/>
              <a:gd name="connsiteY5" fmla="*/ 338137 h 4020404"/>
              <a:gd name="connsiteX6" fmla="*/ 346075 w 809626"/>
              <a:gd name="connsiteY6" fmla="*/ 0 h 4020404"/>
              <a:gd name="connsiteX0" fmla="*/ 136416 w 726113"/>
              <a:gd name="connsiteY0" fmla="*/ 4020404 h 4020404"/>
              <a:gd name="connsiteX1" fmla="*/ 0 w 726113"/>
              <a:gd name="connsiteY1" fmla="*/ 2921366 h 4020404"/>
              <a:gd name="connsiteX2" fmla="*/ 637496 w 726113"/>
              <a:gd name="connsiteY2" fmla="*/ 1818786 h 4020404"/>
              <a:gd name="connsiteX3" fmla="*/ 531703 w 726113"/>
              <a:gd name="connsiteY3" fmla="*/ 1272075 h 4020404"/>
              <a:gd name="connsiteX4" fmla="*/ 372465 w 726113"/>
              <a:gd name="connsiteY4" fmla="*/ 610088 h 4020404"/>
              <a:gd name="connsiteX5" fmla="*/ 329238 w 726113"/>
              <a:gd name="connsiteY5" fmla="*/ 338137 h 4020404"/>
              <a:gd name="connsiteX6" fmla="*/ 262562 w 726113"/>
              <a:gd name="connsiteY6" fmla="*/ 0 h 4020404"/>
              <a:gd name="connsiteX0" fmla="*/ 340012 w 816540"/>
              <a:gd name="connsiteY0" fmla="*/ 4020404 h 4020404"/>
              <a:gd name="connsiteX1" fmla="*/ 203596 w 816540"/>
              <a:gd name="connsiteY1" fmla="*/ 2921366 h 4020404"/>
              <a:gd name="connsiteX2" fmla="*/ 88617 w 816540"/>
              <a:gd name="connsiteY2" fmla="*/ 1875936 h 4020404"/>
              <a:gd name="connsiteX3" fmla="*/ 735299 w 816540"/>
              <a:gd name="connsiteY3" fmla="*/ 1272075 h 4020404"/>
              <a:gd name="connsiteX4" fmla="*/ 576061 w 816540"/>
              <a:gd name="connsiteY4" fmla="*/ 610088 h 4020404"/>
              <a:gd name="connsiteX5" fmla="*/ 532834 w 816540"/>
              <a:gd name="connsiteY5" fmla="*/ 338137 h 4020404"/>
              <a:gd name="connsiteX6" fmla="*/ 466158 w 816540"/>
              <a:gd name="connsiteY6" fmla="*/ 0 h 4020404"/>
              <a:gd name="connsiteX0" fmla="*/ 500341 w 838377"/>
              <a:gd name="connsiteY0" fmla="*/ 4020404 h 4020404"/>
              <a:gd name="connsiteX1" fmla="*/ 363925 w 838377"/>
              <a:gd name="connsiteY1" fmla="*/ 2921366 h 4020404"/>
              <a:gd name="connsiteX2" fmla="*/ 248946 w 838377"/>
              <a:gd name="connsiteY2" fmla="*/ 1875936 h 4020404"/>
              <a:gd name="connsiteX3" fmla="*/ 81241 w 838377"/>
              <a:gd name="connsiteY3" fmla="*/ 933938 h 4020404"/>
              <a:gd name="connsiteX4" fmla="*/ 736390 w 838377"/>
              <a:gd name="connsiteY4" fmla="*/ 610088 h 4020404"/>
              <a:gd name="connsiteX5" fmla="*/ 693163 w 838377"/>
              <a:gd name="connsiteY5" fmla="*/ 338137 h 4020404"/>
              <a:gd name="connsiteX6" fmla="*/ 626487 w 838377"/>
              <a:gd name="connsiteY6" fmla="*/ 0 h 4020404"/>
              <a:gd name="connsiteX0" fmla="*/ 542213 w 829430"/>
              <a:gd name="connsiteY0" fmla="*/ 4020404 h 4020404"/>
              <a:gd name="connsiteX1" fmla="*/ 405797 w 829430"/>
              <a:gd name="connsiteY1" fmla="*/ 2921366 h 4020404"/>
              <a:gd name="connsiteX2" fmla="*/ 290818 w 829430"/>
              <a:gd name="connsiteY2" fmla="*/ 1875936 h 4020404"/>
              <a:gd name="connsiteX3" fmla="*/ 123113 w 829430"/>
              <a:gd name="connsiteY3" fmla="*/ 933938 h 4020404"/>
              <a:gd name="connsiteX4" fmla="*/ 101987 w 829430"/>
              <a:gd name="connsiteY4" fmla="*/ 410063 h 4020404"/>
              <a:gd name="connsiteX5" fmla="*/ 735035 w 829430"/>
              <a:gd name="connsiteY5" fmla="*/ 338137 h 4020404"/>
              <a:gd name="connsiteX6" fmla="*/ 668359 w 829430"/>
              <a:gd name="connsiteY6" fmla="*/ 0 h 4020404"/>
              <a:gd name="connsiteX0" fmla="*/ 549273 w 680304"/>
              <a:gd name="connsiteY0" fmla="*/ 4022073 h 4022073"/>
              <a:gd name="connsiteX1" fmla="*/ 412857 w 680304"/>
              <a:gd name="connsiteY1" fmla="*/ 2923035 h 4022073"/>
              <a:gd name="connsiteX2" fmla="*/ 297878 w 680304"/>
              <a:gd name="connsiteY2" fmla="*/ 1877605 h 4022073"/>
              <a:gd name="connsiteX3" fmla="*/ 130173 w 680304"/>
              <a:gd name="connsiteY3" fmla="*/ 935607 h 4022073"/>
              <a:gd name="connsiteX4" fmla="*/ 109047 w 680304"/>
              <a:gd name="connsiteY4" fmla="*/ 411732 h 4022073"/>
              <a:gd name="connsiteX5" fmla="*/ 94395 w 680304"/>
              <a:gd name="connsiteY5" fmla="*/ 68344 h 4022073"/>
              <a:gd name="connsiteX6" fmla="*/ 675419 w 680304"/>
              <a:gd name="connsiteY6" fmla="*/ 1669 h 4022073"/>
              <a:gd name="connsiteX0" fmla="*/ 549273 w 549273"/>
              <a:gd name="connsiteY0" fmla="*/ 3953729 h 3953729"/>
              <a:gd name="connsiteX1" fmla="*/ 412857 w 549273"/>
              <a:gd name="connsiteY1" fmla="*/ 2854691 h 3953729"/>
              <a:gd name="connsiteX2" fmla="*/ 297878 w 549273"/>
              <a:gd name="connsiteY2" fmla="*/ 1809261 h 3953729"/>
              <a:gd name="connsiteX3" fmla="*/ 130173 w 549273"/>
              <a:gd name="connsiteY3" fmla="*/ 867263 h 3953729"/>
              <a:gd name="connsiteX4" fmla="*/ 109047 w 549273"/>
              <a:gd name="connsiteY4" fmla="*/ 343388 h 3953729"/>
              <a:gd name="connsiteX5" fmla="*/ 94395 w 549273"/>
              <a:gd name="connsiteY5" fmla="*/ 0 h 3953729"/>
              <a:gd name="connsiteX0" fmla="*/ 454878 w 454878"/>
              <a:gd name="connsiteY0" fmla="*/ 3953729 h 3953729"/>
              <a:gd name="connsiteX1" fmla="*/ 318462 w 454878"/>
              <a:gd name="connsiteY1" fmla="*/ 2854691 h 3953729"/>
              <a:gd name="connsiteX2" fmla="*/ 203483 w 454878"/>
              <a:gd name="connsiteY2" fmla="*/ 1809261 h 3953729"/>
              <a:gd name="connsiteX3" fmla="*/ 35778 w 454878"/>
              <a:gd name="connsiteY3" fmla="*/ 867263 h 3953729"/>
              <a:gd name="connsiteX4" fmla="*/ 14652 w 454878"/>
              <a:gd name="connsiteY4" fmla="*/ 343388 h 3953729"/>
              <a:gd name="connsiteX5" fmla="*/ 0 w 454878"/>
              <a:gd name="connsiteY5" fmla="*/ 0 h 3953729"/>
              <a:gd name="connsiteX0" fmla="*/ 454878 w 454878"/>
              <a:gd name="connsiteY0" fmla="*/ 3953729 h 3953729"/>
              <a:gd name="connsiteX1" fmla="*/ 318462 w 454878"/>
              <a:gd name="connsiteY1" fmla="*/ 2854691 h 3953729"/>
              <a:gd name="connsiteX2" fmla="*/ 203483 w 454878"/>
              <a:gd name="connsiteY2" fmla="*/ 1809261 h 3953729"/>
              <a:gd name="connsiteX3" fmla="*/ 35778 w 454878"/>
              <a:gd name="connsiteY3" fmla="*/ 867263 h 3953729"/>
              <a:gd name="connsiteX4" fmla="*/ 14652 w 454878"/>
              <a:gd name="connsiteY4" fmla="*/ 343388 h 3953729"/>
              <a:gd name="connsiteX5" fmla="*/ 0 w 454878"/>
              <a:gd name="connsiteY5" fmla="*/ 0 h 3953729"/>
              <a:gd name="connsiteX0" fmla="*/ 454878 w 454878"/>
              <a:gd name="connsiteY0" fmla="*/ 3953729 h 3953729"/>
              <a:gd name="connsiteX1" fmla="*/ 318462 w 454878"/>
              <a:gd name="connsiteY1" fmla="*/ 2854691 h 3953729"/>
              <a:gd name="connsiteX2" fmla="*/ 203483 w 454878"/>
              <a:gd name="connsiteY2" fmla="*/ 1809261 h 3953729"/>
              <a:gd name="connsiteX3" fmla="*/ 35778 w 454878"/>
              <a:gd name="connsiteY3" fmla="*/ 867263 h 3953729"/>
              <a:gd name="connsiteX4" fmla="*/ 14652 w 454878"/>
              <a:gd name="connsiteY4" fmla="*/ 343388 h 3953729"/>
              <a:gd name="connsiteX5" fmla="*/ 0 w 454878"/>
              <a:gd name="connsiteY5" fmla="*/ 0 h 3953729"/>
              <a:gd name="connsiteX0" fmla="*/ 454878 w 454878"/>
              <a:gd name="connsiteY0" fmla="*/ 3953729 h 3953729"/>
              <a:gd name="connsiteX1" fmla="*/ 318462 w 454878"/>
              <a:gd name="connsiteY1" fmla="*/ 2854691 h 3953729"/>
              <a:gd name="connsiteX2" fmla="*/ 203483 w 454878"/>
              <a:gd name="connsiteY2" fmla="*/ 1809261 h 3953729"/>
              <a:gd name="connsiteX3" fmla="*/ 35778 w 454878"/>
              <a:gd name="connsiteY3" fmla="*/ 867263 h 3953729"/>
              <a:gd name="connsiteX4" fmla="*/ 14652 w 454878"/>
              <a:gd name="connsiteY4" fmla="*/ 343388 h 3953729"/>
              <a:gd name="connsiteX5" fmla="*/ 0 w 454878"/>
              <a:gd name="connsiteY5" fmla="*/ 0 h 3953729"/>
              <a:gd name="connsiteX0" fmla="*/ 454878 w 454878"/>
              <a:gd name="connsiteY0" fmla="*/ 3953729 h 3953729"/>
              <a:gd name="connsiteX1" fmla="*/ 318462 w 454878"/>
              <a:gd name="connsiteY1" fmla="*/ 2854691 h 3953729"/>
              <a:gd name="connsiteX2" fmla="*/ 76199 w 454878"/>
              <a:gd name="connsiteY2" fmla="*/ 1814581 h 3953729"/>
              <a:gd name="connsiteX3" fmla="*/ 35778 w 454878"/>
              <a:gd name="connsiteY3" fmla="*/ 867263 h 3953729"/>
              <a:gd name="connsiteX4" fmla="*/ 14652 w 454878"/>
              <a:gd name="connsiteY4" fmla="*/ 343388 h 3953729"/>
              <a:gd name="connsiteX5" fmla="*/ 0 w 454878"/>
              <a:gd name="connsiteY5" fmla="*/ 0 h 3953729"/>
              <a:gd name="connsiteX0" fmla="*/ 512029 w 512029"/>
              <a:gd name="connsiteY0" fmla="*/ 3953729 h 3953729"/>
              <a:gd name="connsiteX1" fmla="*/ 0 w 512029"/>
              <a:gd name="connsiteY1" fmla="*/ 2534301 h 3953729"/>
              <a:gd name="connsiteX2" fmla="*/ 133350 w 512029"/>
              <a:gd name="connsiteY2" fmla="*/ 1814581 h 3953729"/>
              <a:gd name="connsiteX3" fmla="*/ 92929 w 512029"/>
              <a:gd name="connsiteY3" fmla="*/ 867263 h 3953729"/>
              <a:gd name="connsiteX4" fmla="*/ 71803 w 512029"/>
              <a:gd name="connsiteY4" fmla="*/ 343388 h 3953729"/>
              <a:gd name="connsiteX5" fmla="*/ 57151 w 512029"/>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81322 w 281322"/>
              <a:gd name="connsiteY0" fmla="*/ 3953729 h 3953729"/>
              <a:gd name="connsiteX1" fmla="*/ 0 w 281322"/>
              <a:gd name="connsiteY1" fmla="*/ 2534301 h 3953729"/>
              <a:gd name="connsiteX2" fmla="*/ 133350 w 281322"/>
              <a:gd name="connsiteY2" fmla="*/ 1814581 h 3953729"/>
              <a:gd name="connsiteX3" fmla="*/ 92929 w 281322"/>
              <a:gd name="connsiteY3" fmla="*/ 867263 h 3953729"/>
              <a:gd name="connsiteX4" fmla="*/ 71803 w 281322"/>
              <a:gd name="connsiteY4" fmla="*/ 343388 h 3953729"/>
              <a:gd name="connsiteX5" fmla="*/ 57151 w 281322"/>
              <a:gd name="connsiteY5" fmla="*/ 0 h 3953729"/>
              <a:gd name="connsiteX0" fmla="*/ 224171 w 307685"/>
              <a:gd name="connsiteY0" fmla="*/ 3953729 h 3953729"/>
              <a:gd name="connsiteX1" fmla="*/ 224171 w 307685"/>
              <a:gd name="connsiteY1" fmla="*/ 2748518 h 3953729"/>
              <a:gd name="connsiteX2" fmla="*/ 76199 w 307685"/>
              <a:gd name="connsiteY2" fmla="*/ 1814581 h 3953729"/>
              <a:gd name="connsiteX3" fmla="*/ 35778 w 307685"/>
              <a:gd name="connsiteY3" fmla="*/ 867263 h 3953729"/>
              <a:gd name="connsiteX4" fmla="*/ 14652 w 307685"/>
              <a:gd name="connsiteY4" fmla="*/ 343388 h 3953729"/>
              <a:gd name="connsiteX5" fmla="*/ 0 w 307685"/>
              <a:gd name="connsiteY5" fmla="*/ 0 h 3953729"/>
              <a:gd name="connsiteX0" fmla="*/ 281323 w 281322"/>
              <a:gd name="connsiteY0" fmla="*/ 3953729 h 3953729"/>
              <a:gd name="connsiteX1" fmla="*/ 0 w 281322"/>
              <a:gd name="connsiteY1" fmla="*/ 2641409 h 3953729"/>
              <a:gd name="connsiteX2" fmla="*/ 133351 w 281322"/>
              <a:gd name="connsiteY2" fmla="*/ 1814581 h 3953729"/>
              <a:gd name="connsiteX3" fmla="*/ 92930 w 281322"/>
              <a:gd name="connsiteY3" fmla="*/ 867263 h 3953729"/>
              <a:gd name="connsiteX4" fmla="*/ 71804 w 281322"/>
              <a:gd name="connsiteY4" fmla="*/ 343388 h 3953729"/>
              <a:gd name="connsiteX5" fmla="*/ 57152 w 281322"/>
              <a:gd name="connsiteY5" fmla="*/ 0 h 3953729"/>
              <a:gd name="connsiteX0" fmla="*/ 287285 w 287285"/>
              <a:gd name="connsiteY0" fmla="*/ 3953729 h 3953729"/>
              <a:gd name="connsiteX1" fmla="*/ 5962 w 287285"/>
              <a:gd name="connsiteY1" fmla="*/ 2641409 h 3953729"/>
              <a:gd name="connsiteX2" fmla="*/ 139313 w 287285"/>
              <a:gd name="connsiteY2" fmla="*/ 1814581 h 3953729"/>
              <a:gd name="connsiteX3" fmla="*/ 98892 w 287285"/>
              <a:gd name="connsiteY3" fmla="*/ 867263 h 3953729"/>
              <a:gd name="connsiteX4" fmla="*/ 5963 w 287285"/>
              <a:gd name="connsiteY4" fmla="*/ 338139 h 3953729"/>
              <a:gd name="connsiteX5" fmla="*/ 63114 w 287285"/>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92930 w 281323"/>
              <a:gd name="connsiteY3" fmla="*/ 867263 h 3953729"/>
              <a:gd name="connsiteX4" fmla="*/ 36539 w 281323"/>
              <a:gd name="connsiteY4" fmla="*/ 333376 h 3953729"/>
              <a:gd name="connsiteX5" fmla="*/ 57152 w 281323"/>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161279 w 281323"/>
              <a:gd name="connsiteY3" fmla="*/ 908141 h 3953729"/>
              <a:gd name="connsiteX4" fmla="*/ 36539 w 281323"/>
              <a:gd name="connsiteY4" fmla="*/ 333376 h 3953729"/>
              <a:gd name="connsiteX5" fmla="*/ 57152 w 281323"/>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161279 w 281323"/>
              <a:gd name="connsiteY3" fmla="*/ 908141 h 3953729"/>
              <a:gd name="connsiteX4" fmla="*/ 161279 w 281323"/>
              <a:gd name="connsiteY4" fmla="*/ 333376 h 3953729"/>
              <a:gd name="connsiteX5" fmla="*/ 57152 w 281323"/>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161279 w 281323"/>
              <a:gd name="connsiteY3" fmla="*/ 908141 h 3953729"/>
              <a:gd name="connsiteX4" fmla="*/ 82734 w 281323"/>
              <a:gd name="connsiteY4" fmla="*/ 338139 h 3953729"/>
              <a:gd name="connsiteX5" fmla="*/ 57152 w 281323"/>
              <a:gd name="connsiteY5" fmla="*/ 0 h 3953729"/>
              <a:gd name="connsiteX0" fmla="*/ 281323 w 359773"/>
              <a:gd name="connsiteY0" fmla="*/ 3953729 h 3953729"/>
              <a:gd name="connsiteX1" fmla="*/ 0 w 359773"/>
              <a:gd name="connsiteY1" fmla="*/ 2641409 h 3953729"/>
              <a:gd name="connsiteX2" fmla="*/ 133351 w 359773"/>
              <a:gd name="connsiteY2" fmla="*/ 1814581 h 3953729"/>
              <a:gd name="connsiteX3" fmla="*/ 328301 w 359773"/>
              <a:gd name="connsiteY3" fmla="*/ 899572 h 3953729"/>
              <a:gd name="connsiteX4" fmla="*/ 82734 w 359773"/>
              <a:gd name="connsiteY4" fmla="*/ 338139 h 3953729"/>
              <a:gd name="connsiteX5" fmla="*/ 57152 w 359773"/>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98392 w 281323"/>
              <a:gd name="connsiteY3" fmla="*/ 899572 h 3953729"/>
              <a:gd name="connsiteX4" fmla="*/ 82734 w 281323"/>
              <a:gd name="connsiteY4" fmla="*/ 338139 h 3953729"/>
              <a:gd name="connsiteX5" fmla="*/ 57152 w 281323"/>
              <a:gd name="connsiteY5" fmla="*/ 0 h 3953729"/>
              <a:gd name="connsiteX0" fmla="*/ 281323 w 281323"/>
              <a:gd name="connsiteY0" fmla="*/ 3953729 h 3953729"/>
              <a:gd name="connsiteX1" fmla="*/ 0 w 281323"/>
              <a:gd name="connsiteY1" fmla="*/ 2641409 h 3953729"/>
              <a:gd name="connsiteX2" fmla="*/ 133351 w 281323"/>
              <a:gd name="connsiteY2" fmla="*/ 1814581 h 3953729"/>
              <a:gd name="connsiteX3" fmla="*/ 127099 w 281323"/>
              <a:gd name="connsiteY3" fmla="*/ 895288 h 3953729"/>
              <a:gd name="connsiteX4" fmla="*/ 82734 w 281323"/>
              <a:gd name="connsiteY4" fmla="*/ 338139 h 3953729"/>
              <a:gd name="connsiteX5" fmla="*/ 57152 w 281323"/>
              <a:gd name="connsiteY5" fmla="*/ 0 h 3953729"/>
              <a:gd name="connsiteX0" fmla="*/ 281323 w 281323"/>
              <a:gd name="connsiteY0" fmla="*/ 3953729 h 3953729"/>
              <a:gd name="connsiteX1" fmla="*/ 0 w 281323"/>
              <a:gd name="connsiteY1" fmla="*/ 2641409 h 3953729"/>
              <a:gd name="connsiteX2" fmla="*/ 232715 w 281323"/>
              <a:gd name="connsiteY2" fmla="*/ 1676401 h 3953729"/>
              <a:gd name="connsiteX3" fmla="*/ 127099 w 281323"/>
              <a:gd name="connsiteY3" fmla="*/ 895288 h 3953729"/>
              <a:gd name="connsiteX4" fmla="*/ 82734 w 281323"/>
              <a:gd name="connsiteY4" fmla="*/ 338139 h 3953729"/>
              <a:gd name="connsiteX5" fmla="*/ 57152 w 281323"/>
              <a:gd name="connsiteY5" fmla="*/ 0 h 3953729"/>
              <a:gd name="connsiteX0" fmla="*/ 304418 w 304418"/>
              <a:gd name="connsiteY0" fmla="*/ 3953729 h 3953729"/>
              <a:gd name="connsiteX1" fmla="*/ 23095 w 304418"/>
              <a:gd name="connsiteY1" fmla="*/ 2641409 h 3953729"/>
              <a:gd name="connsiteX2" fmla="*/ 147330 w 304418"/>
              <a:gd name="connsiteY2" fmla="*/ 2117256 h 3953729"/>
              <a:gd name="connsiteX3" fmla="*/ 255810 w 304418"/>
              <a:gd name="connsiteY3" fmla="*/ 1676401 h 3953729"/>
              <a:gd name="connsiteX4" fmla="*/ 150194 w 304418"/>
              <a:gd name="connsiteY4" fmla="*/ 895288 h 3953729"/>
              <a:gd name="connsiteX5" fmla="*/ 105829 w 304418"/>
              <a:gd name="connsiteY5" fmla="*/ 338139 h 3953729"/>
              <a:gd name="connsiteX6" fmla="*/ 80247 w 304418"/>
              <a:gd name="connsiteY6" fmla="*/ 0 h 3953729"/>
              <a:gd name="connsiteX0" fmla="*/ 549355 w 549355"/>
              <a:gd name="connsiteY0" fmla="*/ 3953729 h 3953729"/>
              <a:gd name="connsiteX1" fmla="*/ 268032 w 549355"/>
              <a:gd name="connsiteY1" fmla="*/ 2641409 h 3953729"/>
              <a:gd name="connsiteX2" fmla="*/ 38786 w 549355"/>
              <a:gd name="connsiteY2" fmla="*/ 1898754 h 3953729"/>
              <a:gd name="connsiteX3" fmla="*/ 500747 w 549355"/>
              <a:gd name="connsiteY3" fmla="*/ 1676401 h 3953729"/>
              <a:gd name="connsiteX4" fmla="*/ 395131 w 549355"/>
              <a:gd name="connsiteY4" fmla="*/ 895288 h 3953729"/>
              <a:gd name="connsiteX5" fmla="*/ 350766 w 549355"/>
              <a:gd name="connsiteY5" fmla="*/ 338139 h 3953729"/>
              <a:gd name="connsiteX6" fmla="*/ 325184 w 549355"/>
              <a:gd name="connsiteY6" fmla="*/ 0 h 3953729"/>
              <a:gd name="connsiteX0" fmla="*/ 549355 w 549355"/>
              <a:gd name="connsiteY0" fmla="*/ 3953729 h 3953729"/>
              <a:gd name="connsiteX1" fmla="*/ 268032 w 549355"/>
              <a:gd name="connsiteY1" fmla="*/ 2641409 h 3953729"/>
              <a:gd name="connsiteX2" fmla="*/ 38786 w 549355"/>
              <a:gd name="connsiteY2" fmla="*/ 1898754 h 3953729"/>
              <a:gd name="connsiteX3" fmla="*/ 500747 w 549355"/>
              <a:gd name="connsiteY3" fmla="*/ 1676401 h 3953729"/>
              <a:gd name="connsiteX4" fmla="*/ 395131 w 549355"/>
              <a:gd name="connsiteY4" fmla="*/ 895288 h 3953729"/>
              <a:gd name="connsiteX5" fmla="*/ 350766 w 549355"/>
              <a:gd name="connsiteY5" fmla="*/ 338139 h 3953729"/>
              <a:gd name="connsiteX6" fmla="*/ 325184 w 549355"/>
              <a:gd name="connsiteY6" fmla="*/ 0 h 3953729"/>
              <a:gd name="connsiteX0" fmla="*/ 549355 w 549355"/>
              <a:gd name="connsiteY0" fmla="*/ 3953729 h 3953729"/>
              <a:gd name="connsiteX1" fmla="*/ 268032 w 549355"/>
              <a:gd name="connsiteY1" fmla="*/ 2641409 h 3953729"/>
              <a:gd name="connsiteX2" fmla="*/ 38786 w 549355"/>
              <a:gd name="connsiteY2" fmla="*/ 1898754 h 3953729"/>
              <a:gd name="connsiteX3" fmla="*/ 500747 w 549355"/>
              <a:gd name="connsiteY3" fmla="*/ 1676401 h 3953729"/>
              <a:gd name="connsiteX4" fmla="*/ 395131 w 549355"/>
              <a:gd name="connsiteY4" fmla="*/ 895288 h 3953729"/>
              <a:gd name="connsiteX5" fmla="*/ 350766 w 549355"/>
              <a:gd name="connsiteY5" fmla="*/ 338139 h 3953729"/>
              <a:gd name="connsiteX6" fmla="*/ 325184 w 549355"/>
              <a:gd name="connsiteY6" fmla="*/ 0 h 3953729"/>
              <a:gd name="connsiteX0" fmla="*/ 510569 w 510569"/>
              <a:gd name="connsiteY0" fmla="*/ 3953729 h 3953729"/>
              <a:gd name="connsiteX1" fmla="*/ 229246 w 510569"/>
              <a:gd name="connsiteY1" fmla="*/ 2641409 h 3953729"/>
              <a:gd name="connsiteX2" fmla="*/ 0 w 510569"/>
              <a:gd name="connsiteY2" fmla="*/ 1898754 h 3953729"/>
              <a:gd name="connsiteX3" fmla="*/ 461961 w 510569"/>
              <a:gd name="connsiteY3" fmla="*/ 1676401 h 3953729"/>
              <a:gd name="connsiteX4" fmla="*/ 356345 w 510569"/>
              <a:gd name="connsiteY4" fmla="*/ 895288 h 3953729"/>
              <a:gd name="connsiteX5" fmla="*/ 311980 w 510569"/>
              <a:gd name="connsiteY5" fmla="*/ 338139 h 3953729"/>
              <a:gd name="connsiteX6" fmla="*/ 286398 w 510569"/>
              <a:gd name="connsiteY6" fmla="*/ 0 h 3953729"/>
              <a:gd name="connsiteX0" fmla="*/ 548287 w 548287"/>
              <a:gd name="connsiteY0" fmla="*/ 3953729 h 3953729"/>
              <a:gd name="connsiteX1" fmla="*/ 266964 w 548287"/>
              <a:gd name="connsiteY1" fmla="*/ 2641409 h 3953729"/>
              <a:gd name="connsiteX2" fmla="*/ 0 w 548287"/>
              <a:gd name="connsiteY2" fmla="*/ 1924460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24460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24460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54214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54214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54214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54214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3953729 h 3953729"/>
              <a:gd name="connsiteX1" fmla="*/ 223455 w 548287"/>
              <a:gd name="connsiteY1" fmla="*/ 2643551 h 3953729"/>
              <a:gd name="connsiteX2" fmla="*/ 0 w 548287"/>
              <a:gd name="connsiteY2" fmla="*/ 1954214 h 3953729"/>
              <a:gd name="connsiteX3" fmla="*/ 499679 w 548287"/>
              <a:gd name="connsiteY3" fmla="*/ 1676401 h 3953729"/>
              <a:gd name="connsiteX4" fmla="*/ 394063 w 548287"/>
              <a:gd name="connsiteY4" fmla="*/ 895288 h 3953729"/>
              <a:gd name="connsiteX5" fmla="*/ 349698 w 548287"/>
              <a:gd name="connsiteY5" fmla="*/ 338139 h 3953729"/>
              <a:gd name="connsiteX6" fmla="*/ 324116 w 548287"/>
              <a:gd name="connsiteY6" fmla="*/ 0 h 3953729"/>
              <a:gd name="connsiteX0" fmla="*/ 548287 w 548287"/>
              <a:gd name="connsiteY0" fmla="*/ 4170763 h 4170763"/>
              <a:gd name="connsiteX1" fmla="*/ 223455 w 548287"/>
              <a:gd name="connsiteY1" fmla="*/ 2860585 h 4170763"/>
              <a:gd name="connsiteX2" fmla="*/ 0 w 548287"/>
              <a:gd name="connsiteY2" fmla="*/ 2171248 h 4170763"/>
              <a:gd name="connsiteX3" fmla="*/ 499679 w 548287"/>
              <a:gd name="connsiteY3" fmla="*/ 1893435 h 4170763"/>
              <a:gd name="connsiteX4" fmla="*/ 394063 w 548287"/>
              <a:gd name="connsiteY4" fmla="*/ 1112322 h 4170763"/>
              <a:gd name="connsiteX5" fmla="*/ 349698 w 548287"/>
              <a:gd name="connsiteY5" fmla="*/ 555173 h 4170763"/>
              <a:gd name="connsiteX6" fmla="*/ 320269 w 548287"/>
              <a:gd name="connsiteY6" fmla="*/ 0 h 41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287" h="4170763">
                <a:moveTo>
                  <a:pt x="548287" y="4170763"/>
                </a:moveTo>
                <a:cubicBezTo>
                  <a:pt x="498138" y="3857496"/>
                  <a:pt x="303742" y="3258927"/>
                  <a:pt x="223455" y="2860585"/>
                </a:cubicBezTo>
                <a:cubicBezTo>
                  <a:pt x="125660" y="2559019"/>
                  <a:pt x="48403" y="2332083"/>
                  <a:pt x="0" y="2171248"/>
                </a:cubicBezTo>
                <a:cubicBezTo>
                  <a:pt x="172860" y="2081105"/>
                  <a:pt x="301814" y="1998558"/>
                  <a:pt x="499679" y="1893435"/>
                </a:cubicBezTo>
                <a:cubicBezTo>
                  <a:pt x="483248" y="1545060"/>
                  <a:pt x="425535" y="1361397"/>
                  <a:pt x="394063" y="1112322"/>
                </a:cubicBezTo>
                <a:cubicBezTo>
                  <a:pt x="381640" y="853722"/>
                  <a:pt x="361997" y="740560"/>
                  <a:pt x="349698" y="555173"/>
                </a:cubicBezTo>
                <a:cubicBezTo>
                  <a:pt x="337399" y="369786"/>
                  <a:pt x="334556" y="139782"/>
                  <a:pt x="320269" y="0"/>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nvGrpSpPr>
          <p:cNvPr id="2" name="Group 28"/>
          <p:cNvGrpSpPr>
            <a:grpSpLocks/>
          </p:cNvGrpSpPr>
          <p:nvPr/>
        </p:nvGrpSpPr>
        <p:grpSpPr bwMode="auto">
          <a:xfrm>
            <a:off x="3021013" y="1612900"/>
            <a:ext cx="2278062" cy="4481513"/>
            <a:chOff x="2667946" y="1613608"/>
            <a:chExt cx="2279277" cy="4481393"/>
          </a:xfrm>
        </p:grpSpPr>
        <p:sp>
          <p:nvSpPr>
            <p:cNvPr id="13" name="Freeform 12"/>
            <p:cNvSpPr/>
            <p:nvPr/>
          </p:nvSpPr>
          <p:spPr>
            <a:xfrm>
              <a:off x="3098387" y="5817195"/>
              <a:ext cx="260489" cy="201608"/>
            </a:xfrm>
            <a:custGeom>
              <a:avLst/>
              <a:gdLst>
                <a:gd name="connsiteX0" fmla="*/ 0 w 285750"/>
                <a:gd name="connsiteY0" fmla="*/ 180975 h 180975"/>
                <a:gd name="connsiteX1" fmla="*/ 285750 w 285750"/>
                <a:gd name="connsiteY1" fmla="*/ 0 h 180975"/>
              </a:gdLst>
              <a:ahLst/>
              <a:cxnLst>
                <a:cxn ang="0">
                  <a:pos x="connsiteX0" y="connsiteY0"/>
                </a:cxn>
                <a:cxn ang="0">
                  <a:pos x="connsiteX1" y="connsiteY1"/>
                </a:cxn>
              </a:cxnLst>
              <a:rect l="l" t="t" r="r" b="b"/>
              <a:pathLst>
                <a:path w="285750" h="180975">
                  <a:moveTo>
                    <a:pt x="0" y="180975"/>
                  </a:moveTo>
                  <a:cubicBezTo>
                    <a:pt x="113506" y="113109"/>
                    <a:pt x="227013" y="45244"/>
                    <a:pt x="285750" y="0"/>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5" name="Freeform 14"/>
            <p:cNvSpPr/>
            <p:nvPr/>
          </p:nvSpPr>
          <p:spPr>
            <a:xfrm>
              <a:off x="2915728" y="4085280"/>
              <a:ext cx="668693" cy="276218"/>
            </a:xfrm>
            <a:custGeom>
              <a:avLst/>
              <a:gdLst>
                <a:gd name="connsiteX0" fmla="*/ 0 w 733425"/>
                <a:gd name="connsiteY0" fmla="*/ 247650 h 247650"/>
                <a:gd name="connsiteX1" fmla="*/ 733425 w 733425"/>
                <a:gd name="connsiteY1" fmla="*/ 0 h 247650"/>
              </a:gdLst>
              <a:ahLst/>
              <a:cxnLst>
                <a:cxn ang="0">
                  <a:pos x="connsiteX0" y="connsiteY0"/>
                </a:cxn>
                <a:cxn ang="0">
                  <a:pos x="connsiteX1" y="connsiteY1"/>
                </a:cxn>
              </a:cxnLst>
              <a:rect l="l" t="t" r="r" b="b"/>
              <a:pathLst>
                <a:path w="733425" h="247650">
                  <a:moveTo>
                    <a:pt x="0" y="247650"/>
                  </a:moveTo>
                  <a:lnTo>
                    <a:pt x="733425" y="0"/>
                  </a:ln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7" name="Freeform 16"/>
            <p:cNvSpPr/>
            <p:nvPr/>
          </p:nvSpPr>
          <p:spPr>
            <a:xfrm>
              <a:off x="2667946" y="1745367"/>
              <a:ext cx="335141" cy="733405"/>
            </a:xfrm>
            <a:custGeom>
              <a:avLst/>
              <a:gdLst>
                <a:gd name="connsiteX0" fmla="*/ 366712 w 366712"/>
                <a:gd name="connsiteY0" fmla="*/ 0 h 659606"/>
                <a:gd name="connsiteX1" fmla="*/ 209550 w 366712"/>
                <a:gd name="connsiteY1" fmla="*/ 273844 h 659606"/>
                <a:gd name="connsiteX2" fmla="*/ 0 w 366712"/>
                <a:gd name="connsiteY2" fmla="*/ 659606 h 659606"/>
              </a:gdLst>
              <a:ahLst/>
              <a:cxnLst>
                <a:cxn ang="0">
                  <a:pos x="connsiteX0" y="connsiteY0"/>
                </a:cxn>
                <a:cxn ang="0">
                  <a:pos x="connsiteX1" y="connsiteY1"/>
                </a:cxn>
                <a:cxn ang="0">
                  <a:pos x="connsiteX2" y="connsiteY2"/>
                </a:cxn>
              </a:cxnLst>
              <a:rect l="l" t="t" r="r" b="b"/>
              <a:pathLst>
                <a:path w="366712" h="659606">
                  <a:moveTo>
                    <a:pt x="366712" y="0"/>
                  </a:moveTo>
                  <a:cubicBezTo>
                    <a:pt x="318690" y="81955"/>
                    <a:pt x="270669" y="163910"/>
                    <a:pt x="209550" y="273844"/>
                  </a:cubicBezTo>
                  <a:cubicBezTo>
                    <a:pt x="148431" y="383778"/>
                    <a:pt x="74215" y="521692"/>
                    <a:pt x="0" y="659606"/>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8" name="Freeform 17"/>
            <p:cNvSpPr/>
            <p:nvPr/>
          </p:nvSpPr>
          <p:spPr>
            <a:xfrm>
              <a:off x="3250869" y="1613608"/>
              <a:ext cx="1381862" cy="2171642"/>
            </a:xfrm>
            <a:custGeom>
              <a:avLst/>
              <a:gdLst>
                <a:gd name="connsiteX0" fmla="*/ 471884 w 1274366"/>
                <a:gd name="connsiteY0" fmla="*/ 0 h 1756569"/>
                <a:gd name="connsiteX1" fmla="*/ 298053 w 1274366"/>
                <a:gd name="connsiteY1" fmla="*/ 235744 h 1756569"/>
                <a:gd name="connsiteX2" fmla="*/ 193278 w 1274366"/>
                <a:gd name="connsiteY2" fmla="*/ 404813 h 1756569"/>
                <a:gd name="connsiteX3" fmla="*/ 71834 w 1274366"/>
                <a:gd name="connsiteY3" fmla="*/ 735807 h 1756569"/>
                <a:gd name="connsiteX4" fmla="*/ 2778 w 1274366"/>
                <a:gd name="connsiteY4" fmla="*/ 892969 h 1756569"/>
                <a:gd name="connsiteX5" fmla="*/ 55166 w 1274366"/>
                <a:gd name="connsiteY5" fmla="*/ 1123950 h 1756569"/>
                <a:gd name="connsiteX6" fmla="*/ 157559 w 1274366"/>
                <a:gd name="connsiteY6" fmla="*/ 1419225 h 1756569"/>
                <a:gd name="connsiteX7" fmla="*/ 259953 w 1274366"/>
                <a:gd name="connsiteY7" fmla="*/ 1719263 h 1756569"/>
                <a:gd name="connsiteX8" fmla="*/ 798116 w 1274366"/>
                <a:gd name="connsiteY8" fmla="*/ 1643063 h 1756569"/>
                <a:gd name="connsiteX9" fmla="*/ 1274366 w 1274366"/>
                <a:gd name="connsiteY9" fmla="*/ 1390650 h 1756569"/>
                <a:gd name="connsiteX0" fmla="*/ 471884 w 1274366"/>
                <a:gd name="connsiteY0" fmla="*/ 0 h 1752601"/>
                <a:gd name="connsiteX1" fmla="*/ 298053 w 1274366"/>
                <a:gd name="connsiteY1" fmla="*/ 235744 h 1752601"/>
                <a:gd name="connsiteX2" fmla="*/ 193278 w 1274366"/>
                <a:gd name="connsiteY2" fmla="*/ 404813 h 1752601"/>
                <a:gd name="connsiteX3" fmla="*/ 71834 w 1274366"/>
                <a:gd name="connsiteY3" fmla="*/ 735807 h 1752601"/>
                <a:gd name="connsiteX4" fmla="*/ 2778 w 1274366"/>
                <a:gd name="connsiteY4" fmla="*/ 892969 h 1752601"/>
                <a:gd name="connsiteX5" fmla="*/ 55166 w 1274366"/>
                <a:gd name="connsiteY5" fmla="*/ 1123950 h 1752601"/>
                <a:gd name="connsiteX6" fmla="*/ 98028 w 1274366"/>
                <a:gd name="connsiteY6" fmla="*/ 1443037 h 1752601"/>
                <a:gd name="connsiteX7" fmla="*/ 259953 w 1274366"/>
                <a:gd name="connsiteY7" fmla="*/ 1719263 h 1752601"/>
                <a:gd name="connsiteX8" fmla="*/ 798116 w 1274366"/>
                <a:gd name="connsiteY8" fmla="*/ 1643063 h 1752601"/>
                <a:gd name="connsiteX9" fmla="*/ 1274366 w 1274366"/>
                <a:gd name="connsiteY9" fmla="*/ 1390650 h 1752601"/>
                <a:gd name="connsiteX0" fmla="*/ 471884 w 1274366"/>
                <a:gd name="connsiteY0" fmla="*/ 0 h 1785939"/>
                <a:gd name="connsiteX1" fmla="*/ 298053 w 1274366"/>
                <a:gd name="connsiteY1" fmla="*/ 235744 h 1785939"/>
                <a:gd name="connsiteX2" fmla="*/ 193278 w 1274366"/>
                <a:gd name="connsiteY2" fmla="*/ 404813 h 1785939"/>
                <a:gd name="connsiteX3" fmla="*/ 71834 w 1274366"/>
                <a:gd name="connsiteY3" fmla="*/ 735807 h 1785939"/>
                <a:gd name="connsiteX4" fmla="*/ 2778 w 1274366"/>
                <a:gd name="connsiteY4" fmla="*/ 892969 h 1785939"/>
                <a:gd name="connsiteX5" fmla="*/ 55166 w 1274366"/>
                <a:gd name="connsiteY5" fmla="*/ 1123950 h 1785939"/>
                <a:gd name="connsiteX6" fmla="*/ 98028 w 1274366"/>
                <a:gd name="connsiteY6" fmla="*/ 1443037 h 1785939"/>
                <a:gd name="connsiteX7" fmla="*/ 250428 w 1274366"/>
                <a:gd name="connsiteY7" fmla="*/ 1752601 h 1785939"/>
                <a:gd name="connsiteX8" fmla="*/ 798116 w 1274366"/>
                <a:gd name="connsiteY8" fmla="*/ 1643063 h 1785939"/>
                <a:gd name="connsiteX9" fmla="*/ 1274366 w 1274366"/>
                <a:gd name="connsiteY9" fmla="*/ 1390650 h 1785939"/>
                <a:gd name="connsiteX0" fmla="*/ 471884 w 1274366"/>
                <a:gd name="connsiteY0" fmla="*/ 0 h 1819277"/>
                <a:gd name="connsiteX1" fmla="*/ 298053 w 1274366"/>
                <a:gd name="connsiteY1" fmla="*/ 235744 h 1819277"/>
                <a:gd name="connsiteX2" fmla="*/ 193278 w 1274366"/>
                <a:gd name="connsiteY2" fmla="*/ 404813 h 1819277"/>
                <a:gd name="connsiteX3" fmla="*/ 71834 w 1274366"/>
                <a:gd name="connsiteY3" fmla="*/ 735807 h 1819277"/>
                <a:gd name="connsiteX4" fmla="*/ 2778 w 1274366"/>
                <a:gd name="connsiteY4" fmla="*/ 892969 h 1819277"/>
                <a:gd name="connsiteX5" fmla="*/ 55166 w 1274366"/>
                <a:gd name="connsiteY5" fmla="*/ 1123950 h 1819277"/>
                <a:gd name="connsiteX6" fmla="*/ 98028 w 1274366"/>
                <a:gd name="connsiteY6" fmla="*/ 1443037 h 1819277"/>
                <a:gd name="connsiteX7" fmla="*/ 243284 w 1274366"/>
                <a:gd name="connsiteY7" fmla="*/ 1785939 h 1819277"/>
                <a:gd name="connsiteX8" fmla="*/ 798116 w 1274366"/>
                <a:gd name="connsiteY8" fmla="*/ 1643063 h 1819277"/>
                <a:gd name="connsiteX9" fmla="*/ 1274366 w 1274366"/>
                <a:gd name="connsiteY9" fmla="*/ 1390650 h 1819277"/>
                <a:gd name="connsiteX0" fmla="*/ 471884 w 1274366"/>
                <a:gd name="connsiteY0" fmla="*/ 0 h 1841105"/>
                <a:gd name="connsiteX1" fmla="*/ 298053 w 1274366"/>
                <a:gd name="connsiteY1" fmla="*/ 235744 h 1841105"/>
                <a:gd name="connsiteX2" fmla="*/ 193278 w 1274366"/>
                <a:gd name="connsiteY2" fmla="*/ 404813 h 1841105"/>
                <a:gd name="connsiteX3" fmla="*/ 71834 w 1274366"/>
                <a:gd name="connsiteY3" fmla="*/ 735807 h 1841105"/>
                <a:gd name="connsiteX4" fmla="*/ 2778 w 1274366"/>
                <a:gd name="connsiteY4" fmla="*/ 892969 h 1841105"/>
                <a:gd name="connsiteX5" fmla="*/ 55166 w 1274366"/>
                <a:gd name="connsiteY5" fmla="*/ 1123950 h 1841105"/>
                <a:gd name="connsiteX6" fmla="*/ 98028 w 1274366"/>
                <a:gd name="connsiteY6" fmla="*/ 1443037 h 1841105"/>
                <a:gd name="connsiteX7" fmla="*/ 243284 w 1274366"/>
                <a:gd name="connsiteY7" fmla="*/ 1785939 h 1841105"/>
                <a:gd name="connsiteX8" fmla="*/ 640953 w 1274366"/>
                <a:gd name="connsiteY8" fmla="*/ 1774031 h 1841105"/>
                <a:gd name="connsiteX9" fmla="*/ 1274366 w 1274366"/>
                <a:gd name="connsiteY9" fmla="*/ 1390650 h 1841105"/>
                <a:gd name="connsiteX0" fmla="*/ 471884 w 1274366"/>
                <a:gd name="connsiteY0" fmla="*/ 0 h 1864917"/>
                <a:gd name="connsiteX1" fmla="*/ 298053 w 1274366"/>
                <a:gd name="connsiteY1" fmla="*/ 235744 h 1864917"/>
                <a:gd name="connsiteX2" fmla="*/ 193278 w 1274366"/>
                <a:gd name="connsiteY2" fmla="*/ 404813 h 1864917"/>
                <a:gd name="connsiteX3" fmla="*/ 71834 w 1274366"/>
                <a:gd name="connsiteY3" fmla="*/ 735807 h 1864917"/>
                <a:gd name="connsiteX4" fmla="*/ 2778 w 1274366"/>
                <a:gd name="connsiteY4" fmla="*/ 892969 h 1864917"/>
                <a:gd name="connsiteX5" fmla="*/ 55166 w 1274366"/>
                <a:gd name="connsiteY5" fmla="*/ 1123950 h 1864917"/>
                <a:gd name="connsiteX6" fmla="*/ 98028 w 1274366"/>
                <a:gd name="connsiteY6" fmla="*/ 1443037 h 1864917"/>
                <a:gd name="connsiteX7" fmla="*/ 207566 w 1274366"/>
                <a:gd name="connsiteY7" fmla="*/ 1809751 h 1864917"/>
                <a:gd name="connsiteX8" fmla="*/ 640953 w 1274366"/>
                <a:gd name="connsiteY8" fmla="*/ 1774031 h 1864917"/>
                <a:gd name="connsiteX9" fmla="*/ 1274366 w 1274366"/>
                <a:gd name="connsiteY9" fmla="*/ 1390650 h 1864917"/>
                <a:gd name="connsiteX0" fmla="*/ 471884 w 1274366"/>
                <a:gd name="connsiteY0" fmla="*/ 0 h 1920083"/>
                <a:gd name="connsiteX1" fmla="*/ 298053 w 1274366"/>
                <a:gd name="connsiteY1" fmla="*/ 235744 h 1920083"/>
                <a:gd name="connsiteX2" fmla="*/ 193278 w 1274366"/>
                <a:gd name="connsiteY2" fmla="*/ 404813 h 1920083"/>
                <a:gd name="connsiteX3" fmla="*/ 71834 w 1274366"/>
                <a:gd name="connsiteY3" fmla="*/ 735807 h 1920083"/>
                <a:gd name="connsiteX4" fmla="*/ 2778 w 1274366"/>
                <a:gd name="connsiteY4" fmla="*/ 892969 h 1920083"/>
                <a:gd name="connsiteX5" fmla="*/ 55166 w 1274366"/>
                <a:gd name="connsiteY5" fmla="*/ 1123950 h 1920083"/>
                <a:gd name="connsiteX6" fmla="*/ 98028 w 1274366"/>
                <a:gd name="connsiteY6" fmla="*/ 1443037 h 1920083"/>
                <a:gd name="connsiteX7" fmla="*/ 145653 w 1274366"/>
                <a:gd name="connsiteY7" fmla="*/ 1864917 h 1920083"/>
                <a:gd name="connsiteX8" fmla="*/ 640953 w 1274366"/>
                <a:gd name="connsiteY8" fmla="*/ 1774031 h 1920083"/>
                <a:gd name="connsiteX9" fmla="*/ 1274366 w 1274366"/>
                <a:gd name="connsiteY9" fmla="*/ 1390650 h 1920083"/>
                <a:gd name="connsiteX0" fmla="*/ 471884 w 1274366"/>
                <a:gd name="connsiteY0" fmla="*/ 0 h 1914923"/>
                <a:gd name="connsiteX1" fmla="*/ 298053 w 1274366"/>
                <a:gd name="connsiteY1" fmla="*/ 235744 h 1914923"/>
                <a:gd name="connsiteX2" fmla="*/ 193278 w 1274366"/>
                <a:gd name="connsiteY2" fmla="*/ 404813 h 1914923"/>
                <a:gd name="connsiteX3" fmla="*/ 71834 w 1274366"/>
                <a:gd name="connsiteY3" fmla="*/ 735807 h 1914923"/>
                <a:gd name="connsiteX4" fmla="*/ 2778 w 1274366"/>
                <a:gd name="connsiteY4" fmla="*/ 892969 h 1914923"/>
                <a:gd name="connsiteX5" fmla="*/ 55166 w 1274366"/>
                <a:gd name="connsiteY5" fmla="*/ 1123950 h 1914923"/>
                <a:gd name="connsiteX6" fmla="*/ 88503 w 1274366"/>
                <a:gd name="connsiteY6" fmla="*/ 1473994 h 1914923"/>
                <a:gd name="connsiteX7" fmla="*/ 145653 w 1274366"/>
                <a:gd name="connsiteY7" fmla="*/ 1864917 h 1914923"/>
                <a:gd name="connsiteX8" fmla="*/ 640953 w 1274366"/>
                <a:gd name="connsiteY8" fmla="*/ 1774031 h 1914923"/>
                <a:gd name="connsiteX9" fmla="*/ 1274366 w 1274366"/>
                <a:gd name="connsiteY9" fmla="*/ 1390650 h 1914923"/>
                <a:gd name="connsiteX0" fmla="*/ 471884 w 1274366"/>
                <a:gd name="connsiteY0" fmla="*/ 0 h 1918495"/>
                <a:gd name="connsiteX1" fmla="*/ 298053 w 1274366"/>
                <a:gd name="connsiteY1" fmla="*/ 235744 h 1918495"/>
                <a:gd name="connsiteX2" fmla="*/ 193278 w 1274366"/>
                <a:gd name="connsiteY2" fmla="*/ 404813 h 1918495"/>
                <a:gd name="connsiteX3" fmla="*/ 71834 w 1274366"/>
                <a:gd name="connsiteY3" fmla="*/ 735807 h 1918495"/>
                <a:gd name="connsiteX4" fmla="*/ 2778 w 1274366"/>
                <a:gd name="connsiteY4" fmla="*/ 892969 h 1918495"/>
                <a:gd name="connsiteX5" fmla="*/ 55166 w 1274366"/>
                <a:gd name="connsiteY5" fmla="*/ 1123950 h 1918495"/>
                <a:gd name="connsiteX6" fmla="*/ 88503 w 1274366"/>
                <a:gd name="connsiteY6" fmla="*/ 1473994 h 1918495"/>
                <a:gd name="connsiteX7" fmla="*/ 145653 w 1274366"/>
                <a:gd name="connsiteY7" fmla="*/ 1864917 h 1918495"/>
                <a:gd name="connsiteX8" fmla="*/ 643334 w 1274366"/>
                <a:gd name="connsiteY8" fmla="*/ 1795462 h 1918495"/>
                <a:gd name="connsiteX9" fmla="*/ 1274366 w 1274366"/>
                <a:gd name="connsiteY9" fmla="*/ 1390650 h 1918495"/>
                <a:gd name="connsiteX0" fmla="*/ 471884 w 2354484"/>
                <a:gd name="connsiteY0" fmla="*/ 0 h 2032073"/>
                <a:gd name="connsiteX1" fmla="*/ 298053 w 2354484"/>
                <a:gd name="connsiteY1" fmla="*/ 235744 h 2032073"/>
                <a:gd name="connsiteX2" fmla="*/ 193278 w 2354484"/>
                <a:gd name="connsiteY2" fmla="*/ 404813 h 2032073"/>
                <a:gd name="connsiteX3" fmla="*/ 71834 w 2354484"/>
                <a:gd name="connsiteY3" fmla="*/ 735807 h 2032073"/>
                <a:gd name="connsiteX4" fmla="*/ 2778 w 2354484"/>
                <a:gd name="connsiteY4" fmla="*/ 892969 h 2032073"/>
                <a:gd name="connsiteX5" fmla="*/ 55166 w 2354484"/>
                <a:gd name="connsiteY5" fmla="*/ 1123950 h 2032073"/>
                <a:gd name="connsiteX6" fmla="*/ 88503 w 2354484"/>
                <a:gd name="connsiteY6" fmla="*/ 1473994 h 2032073"/>
                <a:gd name="connsiteX7" fmla="*/ 145653 w 2354484"/>
                <a:gd name="connsiteY7" fmla="*/ 1864917 h 2032073"/>
                <a:gd name="connsiteX8" fmla="*/ 643334 w 2354484"/>
                <a:gd name="connsiteY8" fmla="*/ 1795462 h 2032073"/>
                <a:gd name="connsiteX9" fmla="*/ 2354484 w 2354484"/>
                <a:gd name="connsiteY9" fmla="*/ 445253 h 2032073"/>
                <a:gd name="connsiteX0" fmla="*/ 471884 w 2354484"/>
                <a:gd name="connsiteY0" fmla="*/ 0 h 1918495"/>
                <a:gd name="connsiteX1" fmla="*/ 298053 w 2354484"/>
                <a:gd name="connsiteY1" fmla="*/ 235744 h 1918495"/>
                <a:gd name="connsiteX2" fmla="*/ 193278 w 2354484"/>
                <a:gd name="connsiteY2" fmla="*/ 404813 h 1918495"/>
                <a:gd name="connsiteX3" fmla="*/ 71834 w 2354484"/>
                <a:gd name="connsiteY3" fmla="*/ 735807 h 1918495"/>
                <a:gd name="connsiteX4" fmla="*/ 2778 w 2354484"/>
                <a:gd name="connsiteY4" fmla="*/ 892969 h 1918495"/>
                <a:gd name="connsiteX5" fmla="*/ 55166 w 2354484"/>
                <a:gd name="connsiteY5" fmla="*/ 1123950 h 1918495"/>
                <a:gd name="connsiteX6" fmla="*/ 88503 w 2354484"/>
                <a:gd name="connsiteY6" fmla="*/ 1473994 h 1918495"/>
                <a:gd name="connsiteX7" fmla="*/ 145653 w 2354484"/>
                <a:gd name="connsiteY7" fmla="*/ 1864917 h 1918495"/>
                <a:gd name="connsiteX8" fmla="*/ 643334 w 2354484"/>
                <a:gd name="connsiteY8" fmla="*/ 1795462 h 1918495"/>
                <a:gd name="connsiteX9" fmla="*/ 1455583 w 2354484"/>
                <a:gd name="connsiteY9" fmla="*/ 1174844 h 1918495"/>
                <a:gd name="connsiteX10" fmla="*/ 2354484 w 2354484"/>
                <a:gd name="connsiteY10" fmla="*/ 445253 h 1918495"/>
                <a:gd name="connsiteX0" fmla="*/ 471884 w 2354484"/>
                <a:gd name="connsiteY0" fmla="*/ 0 h 1918495"/>
                <a:gd name="connsiteX1" fmla="*/ 298053 w 2354484"/>
                <a:gd name="connsiteY1" fmla="*/ 235744 h 1918495"/>
                <a:gd name="connsiteX2" fmla="*/ 193278 w 2354484"/>
                <a:gd name="connsiteY2" fmla="*/ 404813 h 1918495"/>
                <a:gd name="connsiteX3" fmla="*/ 71834 w 2354484"/>
                <a:gd name="connsiteY3" fmla="*/ 735807 h 1918495"/>
                <a:gd name="connsiteX4" fmla="*/ 2778 w 2354484"/>
                <a:gd name="connsiteY4" fmla="*/ 892969 h 1918495"/>
                <a:gd name="connsiteX5" fmla="*/ 55166 w 2354484"/>
                <a:gd name="connsiteY5" fmla="*/ 1123950 h 1918495"/>
                <a:gd name="connsiteX6" fmla="*/ 88503 w 2354484"/>
                <a:gd name="connsiteY6" fmla="*/ 1473994 h 1918495"/>
                <a:gd name="connsiteX7" fmla="*/ 145653 w 2354484"/>
                <a:gd name="connsiteY7" fmla="*/ 1864917 h 1918495"/>
                <a:gd name="connsiteX8" fmla="*/ 643334 w 2354484"/>
                <a:gd name="connsiteY8" fmla="*/ 1795462 h 1918495"/>
                <a:gd name="connsiteX9" fmla="*/ 1486579 w 2354484"/>
                <a:gd name="connsiteY9" fmla="*/ 1199544 h 1918495"/>
                <a:gd name="connsiteX10" fmla="*/ 2354484 w 2354484"/>
                <a:gd name="connsiteY10" fmla="*/ 445253 h 1918495"/>
                <a:gd name="connsiteX0" fmla="*/ 474662 w 2357262"/>
                <a:gd name="connsiteY0" fmla="*/ 0 h 1918495"/>
                <a:gd name="connsiteX1" fmla="*/ 300831 w 2357262"/>
                <a:gd name="connsiteY1" fmla="*/ 235744 h 1918495"/>
                <a:gd name="connsiteX2" fmla="*/ 196056 w 2357262"/>
                <a:gd name="connsiteY2" fmla="*/ 404813 h 1918495"/>
                <a:gd name="connsiteX3" fmla="*/ 74612 w 2357262"/>
                <a:gd name="connsiteY3" fmla="*/ 735807 h 1918495"/>
                <a:gd name="connsiteX4" fmla="*/ 2778 w 2357262"/>
                <a:gd name="connsiteY4" fmla="*/ 889095 h 1918495"/>
                <a:gd name="connsiteX5" fmla="*/ 57944 w 2357262"/>
                <a:gd name="connsiteY5" fmla="*/ 1123950 h 1918495"/>
                <a:gd name="connsiteX6" fmla="*/ 91281 w 2357262"/>
                <a:gd name="connsiteY6" fmla="*/ 1473994 h 1918495"/>
                <a:gd name="connsiteX7" fmla="*/ 148431 w 2357262"/>
                <a:gd name="connsiteY7" fmla="*/ 1864917 h 1918495"/>
                <a:gd name="connsiteX8" fmla="*/ 646112 w 2357262"/>
                <a:gd name="connsiteY8" fmla="*/ 1795462 h 1918495"/>
                <a:gd name="connsiteX9" fmla="*/ 1489357 w 2357262"/>
                <a:gd name="connsiteY9" fmla="*/ 1199544 h 1918495"/>
                <a:gd name="connsiteX10" fmla="*/ 2357262 w 2357262"/>
                <a:gd name="connsiteY10" fmla="*/ 445253 h 1918495"/>
                <a:gd name="connsiteX0" fmla="*/ 477440 w 2360040"/>
                <a:gd name="connsiteY0" fmla="*/ 0 h 1918495"/>
                <a:gd name="connsiteX1" fmla="*/ 303609 w 2360040"/>
                <a:gd name="connsiteY1" fmla="*/ 235744 h 1918495"/>
                <a:gd name="connsiteX2" fmla="*/ 198834 w 2360040"/>
                <a:gd name="connsiteY2" fmla="*/ 404813 h 1918495"/>
                <a:gd name="connsiteX3" fmla="*/ 77390 w 2360040"/>
                <a:gd name="connsiteY3" fmla="*/ 735807 h 1918495"/>
                <a:gd name="connsiteX4" fmla="*/ 2778 w 2360040"/>
                <a:gd name="connsiteY4" fmla="*/ 908145 h 1918495"/>
                <a:gd name="connsiteX5" fmla="*/ 60722 w 2360040"/>
                <a:gd name="connsiteY5" fmla="*/ 1123950 h 1918495"/>
                <a:gd name="connsiteX6" fmla="*/ 94059 w 2360040"/>
                <a:gd name="connsiteY6" fmla="*/ 1473994 h 1918495"/>
                <a:gd name="connsiteX7" fmla="*/ 151209 w 2360040"/>
                <a:gd name="connsiteY7" fmla="*/ 1864917 h 1918495"/>
                <a:gd name="connsiteX8" fmla="*/ 648890 w 2360040"/>
                <a:gd name="connsiteY8" fmla="*/ 1795462 h 1918495"/>
                <a:gd name="connsiteX9" fmla="*/ 1492135 w 2360040"/>
                <a:gd name="connsiteY9" fmla="*/ 1199544 h 1918495"/>
                <a:gd name="connsiteX10" fmla="*/ 2360040 w 2360040"/>
                <a:gd name="connsiteY10" fmla="*/ 445253 h 1918495"/>
                <a:gd name="connsiteX0" fmla="*/ 492653 w 2375253"/>
                <a:gd name="connsiteY0" fmla="*/ 0 h 1918495"/>
                <a:gd name="connsiteX1" fmla="*/ 318822 w 2375253"/>
                <a:gd name="connsiteY1" fmla="*/ 235744 h 1918495"/>
                <a:gd name="connsiteX2" fmla="*/ 214047 w 2375253"/>
                <a:gd name="connsiteY2" fmla="*/ 404813 h 1918495"/>
                <a:gd name="connsiteX3" fmla="*/ 92603 w 2375253"/>
                <a:gd name="connsiteY3" fmla="*/ 735807 h 1918495"/>
                <a:gd name="connsiteX4" fmla="*/ 17991 w 2375253"/>
                <a:gd name="connsiteY4" fmla="*/ 908145 h 1918495"/>
                <a:gd name="connsiteX5" fmla="*/ 15213 w 2375253"/>
                <a:gd name="connsiteY5" fmla="*/ 1150144 h 1918495"/>
                <a:gd name="connsiteX6" fmla="*/ 109272 w 2375253"/>
                <a:gd name="connsiteY6" fmla="*/ 1473994 h 1918495"/>
                <a:gd name="connsiteX7" fmla="*/ 166422 w 2375253"/>
                <a:gd name="connsiteY7" fmla="*/ 1864917 h 1918495"/>
                <a:gd name="connsiteX8" fmla="*/ 664103 w 2375253"/>
                <a:gd name="connsiteY8" fmla="*/ 1795462 h 1918495"/>
                <a:gd name="connsiteX9" fmla="*/ 1507348 w 2375253"/>
                <a:gd name="connsiteY9" fmla="*/ 1199544 h 1918495"/>
                <a:gd name="connsiteX10" fmla="*/ 2375253 w 2375253"/>
                <a:gd name="connsiteY10" fmla="*/ 445253 h 1918495"/>
                <a:gd name="connsiteX0" fmla="*/ 505551 w 2388151"/>
                <a:gd name="connsiteY0" fmla="*/ 0 h 1918495"/>
                <a:gd name="connsiteX1" fmla="*/ 331720 w 2388151"/>
                <a:gd name="connsiteY1" fmla="*/ 235744 h 1918495"/>
                <a:gd name="connsiteX2" fmla="*/ 226945 w 2388151"/>
                <a:gd name="connsiteY2" fmla="*/ 404813 h 1918495"/>
                <a:gd name="connsiteX3" fmla="*/ 105501 w 2388151"/>
                <a:gd name="connsiteY3" fmla="*/ 735807 h 1918495"/>
                <a:gd name="connsiteX4" fmla="*/ 12898 w 2388151"/>
                <a:gd name="connsiteY4" fmla="*/ 884333 h 1918495"/>
                <a:gd name="connsiteX5" fmla="*/ 28111 w 2388151"/>
                <a:gd name="connsiteY5" fmla="*/ 1150144 h 1918495"/>
                <a:gd name="connsiteX6" fmla="*/ 122170 w 2388151"/>
                <a:gd name="connsiteY6" fmla="*/ 1473994 h 1918495"/>
                <a:gd name="connsiteX7" fmla="*/ 179320 w 2388151"/>
                <a:gd name="connsiteY7" fmla="*/ 1864917 h 1918495"/>
                <a:gd name="connsiteX8" fmla="*/ 677001 w 2388151"/>
                <a:gd name="connsiteY8" fmla="*/ 1795462 h 1918495"/>
                <a:gd name="connsiteX9" fmla="*/ 1520246 w 2388151"/>
                <a:gd name="connsiteY9" fmla="*/ 1199544 h 1918495"/>
                <a:gd name="connsiteX10" fmla="*/ 2388151 w 2388151"/>
                <a:gd name="connsiteY10" fmla="*/ 445253 h 1918495"/>
                <a:gd name="connsiteX0" fmla="*/ 499201 w 2381801"/>
                <a:gd name="connsiteY0" fmla="*/ 0 h 1918495"/>
                <a:gd name="connsiteX1" fmla="*/ 325370 w 2381801"/>
                <a:gd name="connsiteY1" fmla="*/ 235744 h 1918495"/>
                <a:gd name="connsiteX2" fmla="*/ 220595 w 2381801"/>
                <a:gd name="connsiteY2" fmla="*/ 404813 h 1918495"/>
                <a:gd name="connsiteX3" fmla="*/ 61051 w 2381801"/>
                <a:gd name="connsiteY3" fmla="*/ 623889 h 1918495"/>
                <a:gd name="connsiteX4" fmla="*/ 6548 w 2381801"/>
                <a:gd name="connsiteY4" fmla="*/ 884333 h 1918495"/>
                <a:gd name="connsiteX5" fmla="*/ 21761 w 2381801"/>
                <a:gd name="connsiteY5" fmla="*/ 1150144 h 1918495"/>
                <a:gd name="connsiteX6" fmla="*/ 115820 w 2381801"/>
                <a:gd name="connsiteY6" fmla="*/ 1473994 h 1918495"/>
                <a:gd name="connsiteX7" fmla="*/ 172970 w 2381801"/>
                <a:gd name="connsiteY7" fmla="*/ 1864917 h 1918495"/>
                <a:gd name="connsiteX8" fmla="*/ 670651 w 2381801"/>
                <a:gd name="connsiteY8" fmla="*/ 1795462 h 1918495"/>
                <a:gd name="connsiteX9" fmla="*/ 1513896 w 2381801"/>
                <a:gd name="connsiteY9" fmla="*/ 1199544 h 1918495"/>
                <a:gd name="connsiteX10" fmla="*/ 2381801 w 2381801"/>
                <a:gd name="connsiteY10" fmla="*/ 445253 h 1918495"/>
                <a:gd name="connsiteX0" fmla="*/ 499201 w 2381801"/>
                <a:gd name="connsiteY0" fmla="*/ 0 h 1918495"/>
                <a:gd name="connsiteX1" fmla="*/ 325370 w 2381801"/>
                <a:gd name="connsiteY1" fmla="*/ 235744 h 1918495"/>
                <a:gd name="connsiteX2" fmla="*/ 220595 w 2381801"/>
                <a:gd name="connsiteY2" fmla="*/ 390526 h 1918495"/>
                <a:gd name="connsiteX3" fmla="*/ 61051 w 2381801"/>
                <a:gd name="connsiteY3" fmla="*/ 623889 h 1918495"/>
                <a:gd name="connsiteX4" fmla="*/ 6548 w 2381801"/>
                <a:gd name="connsiteY4" fmla="*/ 884333 h 1918495"/>
                <a:gd name="connsiteX5" fmla="*/ 21761 w 2381801"/>
                <a:gd name="connsiteY5" fmla="*/ 1150144 h 1918495"/>
                <a:gd name="connsiteX6" fmla="*/ 115820 w 2381801"/>
                <a:gd name="connsiteY6" fmla="*/ 1473994 h 1918495"/>
                <a:gd name="connsiteX7" fmla="*/ 172970 w 2381801"/>
                <a:gd name="connsiteY7" fmla="*/ 1864917 h 1918495"/>
                <a:gd name="connsiteX8" fmla="*/ 670651 w 2381801"/>
                <a:gd name="connsiteY8" fmla="*/ 1795462 h 1918495"/>
                <a:gd name="connsiteX9" fmla="*/ 1513896 w 2381801"/>
                <a:gd name="connsiteY9" fmla="*/ 1199544 h 1918495"/>
                <a:gd name="connsiteX10" fmla="*/ 2381801 w 2381801"/>
                <a:gd name="connsiteY10" fmla="*/ 445253 h 1918495"/>
                <a:gd name="connsiteX0" fmla="*/ 503964 w 2381801"/>
                <a:gd name="connsiteY0" fmla="*/ 0 h 1954214"/>
                <a:gd name="connsiteX1" fmla="*/ 325370 w 2381801"/>
                <a:gd name="connsiteY1" fmla="*/ 271463 h 1954214"/>
                <a:gd name="connsiteX2" fmla="*/ 220595 w 2381801"/>
                <a:gd name="connsiteY2" fmla="*/ 426245 h 1954214"/>
                <a:gd name="connsiteX3" fmla="*/ 61051 w 2381801"/>
                <a:gd name="connsiteY3" fmla="*/ 659608 h 1954214"/>
                <a:gd name="connsiteX4" fmla="*/ 6548 w 2381801"/>
                <a:gd name="connsiteY4" fmla="*/ 920052 h 1954214"/>
                <a:gd name="connsiteX5" fmla="*/ 21761 w 2381801"/>
                <a:gd name="connsiteY5" fmla="*/ 1185863 h 1954214"/>
                <a:gd name="connsiteX6" fmla="*/ 115820 w 2381801"/>
                <a:gd name="connsiteY6" fmla="*/ 1509713 h 1954214"/>
                <a:gd name="connsiteX7" fmla="*/ 172970 w 2381801"/>
                <a:gd name="connsiteY7" fmla="*/ 1900636 h 1954214"/>
                <a:gd name="connsiteX8" fmla="*/ 670651 w 2381801"/>
                <a:gd name="connsiteY8" fmla="*/ 1831181 h 1954214"/>
                <a:gd name="connsiteX9" fmla="*/ 1513896 w 2381801"/>
                <a:gd name="connsiteY9" fmla="*/ 1235263 h 1954214"/>
                <a:gd name="connsiteX10" fmla="*/ 2381801 w 2381801"/>
                <a:gd name="connsiteY10" fmla="*/ 480972 h 1954214"/>
                <a:gd name="connsiteX0" fmla="*/ 503964 w 1513896"/>
                <a:gd name="connsiteY0" fmla="*/ 0 h 1954214"/>
                <a:gd name="connsiteX1" fmla="*/ 325370 w 1513896"/>
                <a:gd name="connsiteY1" fmla="*/ 271463 h 1954214"/>
                <a:gd name="connsiteX2" fmla="*/ 220595 w 1513896"/>
                <a:gd name="connsiteY2" fmla="*/ 426245 h 1954214"/>
                <a:gd name="connsiteX3" fmla="*/ 61051 w 1513896"/>
                <a:gd name="connsiteY3" fmla="*/ 659608 h 1954214"/>
                <a:gd name="connsiteX4" fmla="*/ 6548 w 1513896"/>
                <a:gd name="connsiteY4" fmla="*/ 920052 h 1954214"/>
                <a:gd name="connsiteX5" fmla="*/ 21761 w 1513896"/>
                <a:gd name="connsiteY5" fmla="*/ 1185863 h 1954214"/>
                <a:gd name="connsiteX6" fmla="*/ 115820 w 1513896"/>
                <a:gd name="connsiteY6" fmla="*/ 1509713 h 1954214"/>
                <a:gd name="connsiteX7" fmla="*/ 172970 w 1513896"/>
                <a:gd name="connsiteY7" fmla="*/ 1900636 h 1954214"/>
                <a:gd name="connsiteX8" fmla="*/ 670651 w 1513896"/>
                <a:gd name="connsiteY8" fmla="*/ 1831181 h 1954214"/>
                <a:gd name="connsiteX9" fmla="*/ 1513896 w 1513896"/>
                <a:gd name="connsiteY9" fmla="*/ 1235263 h 19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3896" h="1954214">
                  <a:moveTo>
                    <a:pt x="503964" y="0"/>
                  </a:moveTo>
                  <a:cubicBezTo>
                    <a:pt x="440265" y="84137"/>
                    <a:pt x="372598" y="200422"/>
                    <a:pt x="325370" y="271463"/>
                  </a:cubicBezTo>
                  <a:cubicBezTo>
                    <a:pt x="278142" y="342504"/>
                    <a:pt x="264648" y="361554"/>
                    <a:pt x="220595" y="426245"/>
                  </a:cubicBezTo>
                  <a:cubicBezTo>
                    <a:pt x="176542" y="490936"/>
                    <a:pt x="96726" y="577307"/>
                    <a:pt x="61051" y="659608"/>
                  </a:cubicBezTo>
                  <a:cubicBezTo>
                    <a:pt x="25376" y="741909"/>
                    <a:pt x="13096" y="832343"/>
                    <a:pt x="6548" y="920052"/>
                  </a:cubicBezTo>
                  <a:cubicBezTo>
                    <a:pt x="0" y="1007761"/>
                    <a:pt x="3549" y="1087586"/>
                    <a:pt x="21761" y="1185863"/>
                  </a:cubicBezTo>
                  <a:cubicBezTo>
                    <a:pt x="39973" y="1284140"/>
                    <a:pt x="90619" y="1390584"/>
                    <a:pt x="115820" y="1509713"/>
                  </a:cubicBezTo>
                  <a:cubicBezTo>
                    <a:pt x="141022" y="1628842"/>
                    <a:pt x="80498" y="1847058"/>
                    <a:pt x="172970" y="1900636"/>
                  </a:cubicBezTo>
                  <a:cubicBezTo>
                    <a:pt x="265442" y="1954214"/>
                    <a:pt x="447163" y="1942076"/>
                    <a:pt x="670651" y="1831181"/>
                  </a:cubicBezTo>
                  <a:cubicBezTo>
                    <a:pt x="894139" y="1720286"/>
                    <a:pt x="1228704" y="1460298"/>
                    <a:pt x="1513896" y="1235263"/>
                  </a:cubicBezTo>
                </a:path>
              </a:pathLst>
            </a:custGeom>
            <a:ln w="31750" cmpd="sng">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0" name="Freeform 19"/>
            <p:cNvSpPr/>
            <p:nvPr/>
          </p:nvSpPr>
          <p:spPr>
            <a:xfrm>
              <a:off x="2915728" y="4204339"/>
              <a:ext cx="999070" cy="741343"/>
            </a:xfrm>
            <a:custGeom>
              <a:avLst/>
              <a:gdLst>
                <a:gd name="connsiteX0" fmla="*/ 0 w 285750"/>
                <a:gd name="connsiteY0" fmla="*/ 180975 h 180975"/>
                <a:gd name="connsiteX1" fmla="*/ 285750 w 285750"/>
                <a:gd name="connsiteY1" fmla="*/ 0 h 180975"/>
                <a:gd name="connsiteX0" fmla="*/ 0 w 1095375"/>
                <a:gd name="connsiteY0" fmla="*/ 666751 h 666751"/>
                <a:gd name="connsiteX1" fmla="*/ 1095375 w 1095375"/>
                <a:gd name="connsiteY1" fmla="*/ 0 h 666751"/>
                <a:gd name="connsiteX0" fmla="*/ 0 w 1095375"/>
                <a:gd name="connsiteY0" fmla="*/ 666751 h 666751"/>
                <a:gd name="connsiteX1" fmla="*/ 733425 w 1095375"/>
                <a:gd name="connsiteY1" fmla="*/ 230982 h 666751"/>
                <a:gd name="connsiteX2" fmla="*/ 1095375 w 1095375"/>
                <a:gd name="connsiteY2" fmla="*/ 0 h 666751"/>
                <a:gd name="connsiteX0" fmla="*/ 0 w 1095375"/>
                <a:gd name="connsiteY0" fmla="*/ 666751 h 666751"/>
                <a:gd name="connsiteX1" fmla="*/ 367048 w 1095375"/>
                <a:gd name="connsiteY1" fmla="*/ 466725 h 666751"/>
                <a:gd name="connsiteX2" fmla="*/ 733425 w 1095375"/>
                <a:gd name="connsiteY2" fmla="*/ 230982 h 666751"/>
                <a:gd name="connsiteX3" fmla="*/ 1095375 w 1095375"/>
                <a:gd name="connsiteY3" fmla="*/ 0 h 666751"/>
                <a:gd name="connsiteX0" fmla="*/ 0 w 1095375"/>
                <a:gd name="connsiteY0" fmla="*/ 666751 h 677466"/>
                <a:gd name="connsiteX1" fmla="*/ 367048 w 1095375"/>
                <a:gd name="connsiteY1" fmla="*/ 466725 h 677466"/>
                <a:gd name="connsiteX2" fmla="*/ 695325 w 1095375"/>
                <a:gd name="connsiteY2" fmla="*/ 309563 h 677466"/>
                <a:gd name="connsiteX3" fmla="*/ 1095375 w 1095375"/>
                <a:gd name="connsiteY3" fmla="*/ 0 h 677466"/>
                <a:gd name="connsiteX0" fmla="*/ 0 w 1095375"/>
                <a:gd name="connsiteY0" fmla="*/ 666751 h 677466"/>
                <a:gd name="connsiteX1" fmla="*/ 330994 w 1095375"/>
                <a:gd name="connsiteY1" fmla="*/ 295275 h 677466"/>
                <a:gd name="connsiteX2" fmla="*/ 695325 w 1095375"/>
                <a:gd name="connsiteY2" fmla="*/ 309563 h 677466"/>
                <a:gd name="connsiteX3" fmla="*/ 1095375 w 1095375"/>
                <a:gd name="connsiteY3" fmla="*/ 0 h 677466"/>
                <a:gd name="connsiteX0" fmla="*/ 0 w 1095375"/>
                <a:gd name="connsiteY0" fmla="*/ 666751 h 666751"/>
                <a:gd name="connsiteX1" fmla="*/ 330994 w 1095375"/>
                <a:gd name="connsiteY1" fmla="*/ 295275 h 666751"/>
                <a:gd name="connsiteX2" fmla="*/ 695325 w 1095375"/>
                <a:gd name="connsiteY2" fmla="*/ 309563 h 666751"/>
                <a:gd name="connsiteX3" fmla="*/ 1095375 w 1095375"/>
                <a:gd name="connsiteY3" fmla="*/ 0 h 666751"/>
                <a:gd name="connsiteX0" fmla="*/ 0 w 1095375"/>
                <a:gd name="connsiteY0" fmla="*/ 666751 h 666751"/>
                <a:gd name="connsiteX1" fmla="*/ 367048 w 1095375"/>
                <a:gd name="connsiteY1" fmla="*/ 447675 h 666751"/>
                <a:gd name="connsiteX2" fmla="*/ 695325 w 1095375"/>
                <a:gd name="connsiteY2" fmla="*/ 309563 h 666751"/>
                <a:gd name="connsiteX3" fmla="*/ 1095375 w 1095375"/>
                <a:gd name="connsiteY3" fmla="*/ 0 h 666751"/>
                <a:gd name="connsiteX0" fmla="*/ 0 w 1095375"/>
                <a:gd name="connsiteY0" fmla="*/ 666751 h 666751"/>
                <a:gd name="connsiteX1" fmla="*/ 367048 w 1095375"/>
                <a:gd name="connsiteY1" fmla="*/ 447675 h 666751"/>
                <a:gd name="connsiteX2" fmla="*/ 695325 w 1095375"/>
                <a:gd name="connsiteY2" fmla="*/ 288132 h 666751"/>
                <a:gd name="connsiteX3" fmla="*/ 1095375 w 1095375"/>
                <a:gd name="connsiteY3" fmla="*/ 0 h 666751"/>
              </a:gdLst>
              <a:ahLst/>
              <a:cxnLst>
                <a:cxn ang="0">
                  <a:pos x="connsiteX0" y="connsiteY0"/>
                </a:cxn>
                <a:cxn ang="0">
                  <a:pos x="connsiteX1" y="connsiteY1"/>
                </a:cxn>
                <a:cxn ang="0">
                  <a:pos x="connsiteX2" y="connsiteY2"/>
                </a:cxn>
                <a:cxn ang="0">
                  <a:pos x="connsiteX3" y="connsiteY3"/>
                </a:cxn>
              </a:cxnLst>
              <a:rect l="l" t="t" r="r" b="b"/>
              <a:pathLst>
                <a:path w="1095375" h="666751">
                  <a:moveTo>
                    <a:pt x="0" y="666751"/>
                  </a:moveTo>
                  <a:lnTo>
                    <a:pt x="367048" y="447675"/>
                  </a:lnTo>
                  <a:lnTo>
                    <a:pt x="695325" y="288132"/>
                  </a:lnTo>
                  <a:cubicBezTo>
                    <a:pt x="837406" y="195262"/>
                    <a:pt x="1036638" y="45244"/>
                    <a:pt x="1095375" y="0"/>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1" name="Freeform 20"/>
            <p:cNvSpPr/>
            <p:nvPr/>
          </p:nvSpPr>
          <p:spPr>
            <a:xfrm>
              <a:off x="3949741" y="4813922"/>
              <a:ext cx="997482" cy="1281079"/>
            </a:xfrm>
            <a:custGeom>
              <a:avLst/>
              <a:gdLst>
                <a:gd name="connsiteX0" fmla="*/ 0 w 285750"/>
                <a:gd name="connsiteY0" fmla="*/ 180975 h 180975"/>
                <a:gd name="connsiteX1" fmla="*/ 285750 w 285750"/>
                <a:gd name="connsiteY1" fmla="*/ 0 h 180975"/>
                <a:gd name="connsiteX0" fmla="*/ 0 w 1095375"/>
                <a:gd name="connsiteY0" fmla="*/ 666751 h 666751"/>
                <a:gd name="connsiteX1" fmla="*/ 1095375 w 1095375"/>
                <a:gd name="connsiteY1" fmla="*/ 0 h 666751"/>
                <a:gd name="connsiteX0" fmla="*/ 0 w 1095375"/>
                <a:gd name="connsiteY0" fmla="*/ 666751 h 666751"/>
                <a:gd name="connsiteX1" fmla="*/ 733425 w 1095375"/>
                <a:gd name="connsiteY1" fmla="*/ 230982 h 666751"/>
                <a:gd name="connsiteX2" fmla="*/ 1095375 w 1095375"/>
                <a:gd name="connsiteY2" fmla="*/ 0 h 666751"/>
                <a:gd name="connsiteX0" fmla="*/ 0 w 1095375"/>
                <a:gd name="connsiteY0" fmla="*/ 666751 h 666751"/>
                <a:gd name="connsiteX1" fmla="*/ 367048 w 1095375"/>
                <a:gd name="connsiteY1" fmla="*/ 466725 h 666751"/>
                <a:gd name="connsiteX2" fmla="*/ 733425 w 1095375"/>
                <a:gd name="connsiteY2" fmla="*/ 230982 h 666751"/>
                <a:gd name="connsiteX3" fmla="*/ 1095375 w 1095375"/>
                <a:gd name="connsiteY3" fmla="*/ 0 h 666751"/>
                <a:gd name="connsiteX0" fmla="*/ 0 w 1095375"/>
                <a:gd name="connsiteY0" fmla="*/ 666751 h 677466"/>
                <a:gd name="connsiteX1" fmla="*/ 367048 w 1095375"/>
                <a:gd name="connsiteY1" fmla="*/ 466725 h 677466"/>
                <a:gd name="connsiteX2" fmla="*/ 695325 w 1095375"/>
                <a:gd name="connsiteY2" fmla="*/ 309563 h 677466"/>
                <a:gd name="connsiteX3" fmla="*/ 1095375 w 1095375"/>
                <a:gd name="connsiteY3" fmla="*/ 0 h 677466"/>
                <a:gd name="connsiteX0" fmla="*/ 0 w 1095375"/>
                <a:gd name="connsiteY0" fmla="*/ 666751 h 677466"/>
                <a:gd name="connsiteX1" fmla="*/ 330994 w 1095375"/>
                <a:gd name="connsiteY1" fmla="*/ 295275 h 677466"/>
                <a:gd name="connsiteX2" fmla="*/ 695325 w 1095375"/>
                <a:gd name="connsiteY2" fmla="*/ 309563 h 677466"/>
                <a:gd name="connsiteX3" fmla="*/ 1095375 w 1095375"/>
                <a:gd name="connsiteY3" fmla="*/ 0 h 677466"/>
                <a:gd name="connsiteX0" fmla="*/ 0 w 1095375"/>
                <a:gd name="connsiteY0" fmla="*/ 666751 h 666751"/>
                <a:gd name="connsiteX1" fmla="*/ 330994 w 1095375"/>
                <a:gd name="connsiteY1" fmla="*/ 295275 h 666751"/>
                <a:gd name="connsiteX2" fmla="*/ 695325 w 1095375"/>
                <a:gd name="connsiteY2" fmla="*/ 309563 h 666751"/>
                <a:gd name="connsiteX3" fmla="*/ 1095375 w 1095375"/>
                <a:gd name="connsiteY3" fmla="*/ 0 h 666751"/>
                <a:gd name="connsiteX0" fmla="*/ 0 w 1095375"/>
                <a:gd name="connsiteY0" fmla="*/ 666751 h 666751"/>
                <a:gd name="connsiteX1" fmla="*/ 367048 w 1095375"/>
                <a:gd name="connsiteY1" fmla="*/ 447675 h 666751"/>
                <a:gd name="connsiteX2" fmla="*/ 695325 w 1095375"/>
                <a:gd name="connsiteY2" fmla="*/ 309563 h 666751"/>
                <a:gd name="connsiteX3" fmla="*/ 1095375 w 1095375"/>
                <a:gd name="connsiteY3" fmla="*/ 0 h 666751"/>
                <a:gd name="connsiteX0" fmla="*/ 0 w 1095375"/>
                <a:gd name="connsiteY0" fmla="*/ 666751 h 666751"/>
                <a:gd name="connsiteX1" fmla="*/ 367048 w 1095375"/>
                <a:gd name="connsiteY1" fmla="*/ 447675 h 666751"/>
                <a:gd name="connsiteX2" fmla="*/ 695325 w 1095375"/>
                <a:gd name="connsiteY2" fmla="*/ 288132 h 666751"/>
                <a:gd name="connsiteX3" fmla="*/ 1095375 w 1095375"/>
                <a:gd name="connsiteY3" fmla="*/ 0 h 666751"/>
                <a:gd name="connsiteX0" fmla="*/ 0 w 1597819"/>
                <a:gd name="connsiteY0" fmla="*/ 1457325 h 1457325"/>
                <a:gd name="connsiteX1" fmla="*/ 367048 w 1597819"/>
                <a:gd name="connsiteY1" fmla="*/ 1238249 h 1457325"/>
                <a:gd name="connsiteX2" fmla="*/ 695325 w 1597819"/>
                <a:gd name="connsiteY2" fmla="*/ 1078706 h 1457325"/>
                <a:gd name="connsiteX3" fmla="*/ 1597819 w 1597819"/>
                <a:gd name="connsiteY3" fmla="*/ 0 h 1457325"/>
                <a:gd name="connsiteX0" fmla="*/ 0 w 1597819"/>
                <a:gd name="connsiteY0" fmla="*/ 1457325 h 1457325"/>
                <a:gd name="connsiteX1" fmla="*/ 367048 w 1597819"/>
                <a:gd name="connsiteY1" fmla="*/ 1238249 h 1457325"/>
                <a:gd name="connsiteX2" fmla="*/ 1193007 w 1597819"/>
                <a:gd name="connsiteY2" fmla="*/ 907256 h 1457325"/>
                <a:gd name="connsiteX3" fmla="*/ 1597819 w 1597819"/>
                <a:gd name="connsiteY3" fmla="*/ 0 h 1457325"/>
                <a:gd name="connsiteX0" fmla="*/ 0 w 1597819"/>
                <a:gd name="connsiteY0" fmla="*/ 1457325 h 1457325"/>
                <a:gd name="connsiteX1" fmla="*/ 367048 w 1597819"/>
                <a:gd name="connsiteY1" fmla="*/ 1238249 h 1457325"/>
                <a:gd name="connsiteX2" fmla="*/ 623888 w 1597819"/>
                <a:gd name="connsiteY2" fmla="*/ 1269206 h 1457325"/>
                <a:gd name="connsiteX3" fmla="*/ 1193007 w 1597819"/>
                <a:gd name="connsiteY3" fmla="*/ 907256 h 1457325"/>
                <a:gd name="connsiteX4" fmla="*/ 1597819 w 1597819"/>
                <a:gd name="connsiteY4" fmla="*/ 0 h 1457325"/>
                <a:gd name="connsiteX0" fmla="*/ 0 w 1597819"/>
                <a:gd name="connsiteY0" fmla="*/ 1457325 h 1457325"/>
                <a:gd name="connsiteX1" fmla="*/ 502779 w 1597819"/>
                <a:gd name="connsiteY1" fmla="*/ 1398647 h 1457325"/>
                <a:gd name="connsiteX2" fmla="*/ 623888 w 1597819"/>
                <a:gd name="connsiteY2" fmla="*/ 1269206 h 1457325"/>
                <a:gd name="connsiteX3" fmla="*/ 1193007 w 1597819"/>
                <a:gd name="connsiteY3" fmla="*/ 907256 h 1457325"/>
                <a:gd name="connsiteX4" fmla="*/ 1597819 w 1597819"/>
                <a:gd name="connsiteY4" fmla="*/ 0 h 1457325"/>
                <a:gd name="connsiteX0" fmla="*/ 0 w 1147763"/>
                <a:gd name="connsiteY0" fmla="*/ 1226344 h 1398647"/>
                <a:gd name="connsiteX1" fmla="*/ 52723 w 1147763"/>
                <a:gd name="connsiteY1" fmla="*/ 1398647 h 1398647"/>
                <a:gd name="connsiteX2" fmla="*/ 173832 w 1147763"/>
                <a:gd name="connsiteY2" fmla="*/ 1269206 h 1398647"/>
                <a:gd name="connsiteX3" fmla="*/ 742951 w 1147763"/>
                <a:gd name="connsiteY3" fmla="*/ 907256 h 1398647"/>
                <a:gd name="connsiteX4" fmla="*/ 1147763 w 1147763"/>
                <a:gd name="connsiteY4" fmla="*/ 0 h 1398647"/>
                <a:gd name="connsiteX0" fmla="*/ 0 w 1559719"/>
                <a:gd name="connsiteY0" fmla="*/ 1476375 h 1476375"/>
                <a:gd name="connsiteX1" fmla="*/ 464679 w 1559719"/>
                <a:gd name="connsiteY1" fmla="*/ 1398647 h 1476375"/>
                <a:gd name="connsiteX2" fmla="*/ 585788 w 1559719"/>
                <a:gd name="connsiteY2" fmla="*/ 1269206 h 1476375"/>
                <a:gd name="connsiteX3" fmla="*/ 1154907 w 1559719"/>
                <a:gd name="connsiteY3" fmla="*/ 907256 h 1476375"/>
                <a:gd name="connsiteX4" fmla="*/ 1559719 w 1559719"/>
                <a:gd name="connsiteY4" fmla="*/ 0 h 1476375"/>
                <a:gd name="connsiteX0" fmla="*/ 0 w 1559719"/>
                <a:gd name="connsiteY0" fmla="*/ 1476375 h 1476375"/>
                <a:gd name="connsiteX1" fmla="*/ 290848 w 1559719"/>
                <a:gd name="connsiteY1" fmla="*/ 1131094 h 1476375"/>
                <a:gd name="connsiteX2" fmla="*/ 585788 w 1559719"/>
                <a:gd name="connsiteY2" fmla="*/ 1269206 h 1476375"/>
                <a:gd name="connsiteX3" fmla="*/ 1154907 w 1559719"/>
                <a:gd name="connsiteY3" fmla="*/ 907256 h 1476375"/>
                <a:gd name="connsiteX4" fmla="*/ 1559719 w 1559719"/>
                <a:gd name="connsiteY4" fmla="*/ 0 h 1476375"/>
                <a:gd name="connsiteX0" fmla="*/ 0 w 1559719"/>
                <a:gd name="connsiteY0" fmla="*/ 1476375 h 1476375"/>
                <a:gd name="connsiteX1" fmla="*/ 290848 w 1559719"/>
                <a:gd name="connsiteY1" fmla="*/ 1131094 h 1476375"/>
                <a:gd name="connsiteX2" fmla="*/ 585788 w 1559719"/>
                <a:gd name="connsiteY2" fmla="*/ 864393 h 1476375"/>
                <a:gd name="connsiteX3" fmla="*/ 1154907 w 1559719"/>
                <a:gd name="connsiteY3" fmla="*/ 907256 h 1476375"/>
                <a:gd name="connsiteX4" fmla="*/ 1559719 w 1559719"/>
                <a:gd name="connsiteY4" fmla="*/ 0 h 1476375"/>
                <a:gd name="connsiteX0" fmla="*/ 0 w 1559719"/>
                <a:gd name="connsiteY0" fmla="*/ 1476375 h 1476375"/>
                <a:gd name="connsiteX1" fmla="*/ 290848 w 1559719"/>
                <a:gd name="connsiteY1" fmla="*/ 1131094 h 1476375"/>
                <a:gd name="connsiteX2" fmla="*/ 585788 w 1559719"/>
                <a:gd name="connsiteY2" fmla="*/ 864393 h 1476375"/>
                <a:gd name="connsiteX3" fmla="*/ 823913 w 1559719"/>
                <a:gd name="connsiteY3" fmla="*/ 592931 h 1476375"/>
                <a:gd name="connsiteX4" fmla="*/ 1559719 w 1559719"/>
                <a:gd name="connsiteY4" fmla="*/ 0 h 1476375"/>
                <a:gd name="connsiteX0" fmla="*/ 0 w 1397794"/>
                <a:gd name="connsiteY0" fmla="*/ 1476375 h 1476375"/>
                <a:gd name="connsiteX1" fmla="*/ 290848 w 1397794"/>
                <a:gd name="connsiteY1" fmla="*/ 1131094 h 1476375"/>
                <a:gd name="connsiteX2" fmla="*/ 585788 w 1397794"/>
                <a:gd name="connsiteY2" fmla="*/ 864393 h 1476375"/>
                <a:gd name="connsiteX3" fmla="*/ 823913 w 1397794"/>
                <a:gd name="connsiteY3" fmla="*/ 592931 h 1476375"/>
                <a:gd name="connsiteX4" fmla="*/ 1397794 w 1397794"/>
                <a:gd name="connsiteY4" fmla="*/ 0 h 1476375"/>
                <a:gd name="connsiteX0" fmla="*/ 0 w 1397794"/>
                <a:gd name="connsiteY0" fmla="*/ 1476375 h 1476375"/>
                <a:gd name="connsiteX1" fmla="*/ 290848 w 1397794"/>
                <a:gd name="connsiteY1" fmla="*/ 1131094 h 1476375"/>
                <a:gd name="connsiteX2" fmla="*/ 585788 w 1397794"/>
                <a:gd name="connsiteY2" fmla="*/ 864393 h 1476375"/>
                <a:gd name="connsiteX3" fmla="*/ 785813 w 1397794"/>
                <a:gd name="connsiteY3" fmla="*/ 631031 h 1476375"/>
                <a:gd name="connsiteX4" fmla="*/ 823913 w 1397794"/>
                <a:gd name="connsiteY4" fmla="*/ 592931 h 1476375"/>
                <a:gd name="connsiteX5" fmla="*/ 1397794 w 1397794"/>
                <a:gd name="connsiteY5" fmla="*/ 0 h 1476375"/>
                <a:gd name="connsiteX0" fmla="*/ 0 w 1397794"/>
                <a:gd name="connsiteY0" fmla="*/ 1476375 h 1476375"/>
                <a:gd name="connsiteX1" fmla="*/ 290848 w 1397794"/>
                <a:gd name="connsiteY1" fmla="*/ 1131094 h 1476375"/>
                <a:gd name="connsiteX2" fmla="*/ 585788 w 1397794"/>
                <a:gd name="connsiteY2" fmla="*/ 864393 h 1476375"/>
                <a:gd name="connsiteX3" fmla="*/ 785813 w 1397794"/>
                <a:gd name="connsiteY3" fmla="*/ 631031 h 1476375"/>
                <a:gd name="connsiteX4" fmla="*/ 1092994 w 1397794"/>
                <a:gd name="connsiteY4" fmla="*/ 323850 h 1476375"/>
                <a:gd name="connsiteX5" fmla="*/ 1397794 w 1397794"/>
                <a:gd name="connsiteY5" fmla="*/ 0 h 1476375"/>
                <a:gd name="connsiteX0" fmla="*/ 0 w 1397794"/>
                <a:gd name="connsiteY0" fmla="*/ 1476375 h 1476375"/>
                <a:gd name="connsiteX1" fmla="*/ 290848 w 1397794"/>
                <a:gd name="connsiteY1" fmla="*/ 1131094 h 1476375"/>
                <a:gd name="connsiteX2" fmla="*/ 585788 w 1397794"/>
                <a:gd name="connsiteY2" fmla="*/ 864393 h 1476375"/>
                <a:gd name="connsiteX3" fmla="*/ 785813 w 1397794"/>
                <a:gd name="connsiteY3" fmla="*/ 631031 h 1476375"/>
                <a:gd name="connsiteX4" fmla="*/ 1092994 w 1397794"/>
                <a:gd name="connsiteY4" fmla="*/ 323850 h 1476375"/>
                <a:gd name="connsiteX5" fmla="*/ 1397794 w 1397794"/>
                <a:gd name="connsiteY5" fmla="*/ 0 h 1476375"/>
                <a:gd name="connsiteX0" fmla="*/ 0 w 1092994"/>
                <a:gd name="connsiteY0" fmla="*/ 1152525 h 1152525"/>
                <a:gd name="connsiteX1" fmla="*/ 290848 w 1092994"/>
                <a:gd name="connsiteY1" fmla="*/ 807244 h 1152525"/>
                <a:gd name="connsiteX2" fmla="*/ 585788 w 1092994"/>
                <a:gd name="connsiteY2" fmla="*/ 540543 h 1152525"/>
                <a:gd name="connsiteX3" fmla="*/ 785813 w 1092994"/>
                <a:gd name="connsiteY3" fmla="*/ 307181 h 1152525"/>
                <a:gd name="connsiteX4" fmla="*/ 1092994 w 1092994"/>
                <a:gd name="connsiteY4" fmla="*/ 0 h 115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994" h="1152525">
                  <a:moveTo>
                    <a:pt x="0" y="1152525"/>
                  </a:moveTo>
                  <a:lnTo>
                    <a:pt x="290848" y="807244"/>
                  </a:lnTo>
                  <a:lnTo>
                    <a:pt x="585788" y="540543"/>
                  </a:lnTo>
                  <a:lnTo>
                    <a:pt x="785813" y="307181"/>
                  </a:lnTo>
                  <a:lnTo>
                    <a:pt x="1092994" y="0"/>
                  </a:ln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5" name="Freeform 24"/>
            <p:cNvSpPr/>
            <p:nvPr/>
          </p:nvSpPr>
          <p:spPr>
            <a:xfrm>
              <a:off x="2968143" y="4880596"/>
              <a:ext cx="540038" cy="628633"/>
            </a:xfrm>
            <a:custGeom>
              <a:avLst/>
              <a:gdLst>
                <a:gd name="connsiteX0" fmla="*/ 0 w 285750"/>
                <a:gd name="connsiteY0" fmla="*/ 180975 h 180975"/>
                <a:gd name="connsiteX1" fmla="*/ 285750 w 285750"/>
                <a:gd name="connsiteY1" fmla="*/ 0 h 180975"/>
                <a:gd name="connsiteX0" fmla="*/ 0 w 397669"/>
                <a:gd name="connsiteY0" fmla="*/ 366713 h 366713"/>
                <a:gd name="connsiteX1" fmla="*/ 397669 w 397669"/>
                <a:gd name="connsiteY1" fmla="*/ 0 h 366713"/>
                <a:gd name="connsiteX0" fmla="*/ 0 w 592931"/>
                <a:gd name="connsiteY0" fmla="*/ 566738 h 566738"/>
                <a:gd name="connsiteX1" fmla="*/ 592931 w 592931"/>
                <a:gd name="connsiteY1" fmla="*/ 0 h 566738"/>
                <a:gd name="connsiteX0" fmla="*/ 0 w 592931"/>
                <a:gd name="connsiteY0" fmla="*/ 566738 h 566738"/>
                <a:gd name="connsiteX1" fmla="*/ 592931 w 592931"/>
                <a:gd name="connsiteY1" fmla="*/ 0 h 566738"/>
              </a:gdLst>
              <a:ahLst/>
              <a:cxnLst>
                <a:cxn ang="0">
                  <a:pos x="connsiteX0" y="connsiteY0"/>
                </a:cxn>
                <a:cxn ang="0">
                  <a:pos x="connsiteX1" y="connsiteY1"/>
                </a:cxn>
              </a:cxnLst>
              <a:rect l="l" t="t" r="r" b="b"/>
              <a:pathLst>
                <a:path w="592931" h="566738">
                  <a:moveTo>
                    <a:pt x="0" y="566738"/>
                  </a:moveTo>
                  <a:cubicBezTo>
                    <a:pt x="113506" y="498872"/>
                    <a:pt x="534194" y="45244"/>
                    <a:pt x="592931" y="0"/>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30" name="Freeform 29"/>
          <p:cNvSpPr/>
          <p:nvPr/>
        </p:nvSpPr>
        <p:spPr>
          <a:xfrm>
            <a:off x="2613025" y="1582738"/>
            <a:ext cx="893763" cy="4440237"/>
          </a:xfrm>
          <a:custGeom>
            <a:avLst/>
            <a:gdLst>
              <a:gd name="connsiteX0" fmla="*/ 419100 w 419100"/>
              <a:gd name="connsiteY0" fmla="*/ 2595562 h 2595562"/>
              <a:gd name="connsiteX1" fmla="*/ 419100 w 419100"/>
              <a:gd name="connsiteY1" fmla="*/ 2595562 h 2595562"/>
              <a:gd name="connsiteX2" fmla="*/ 133350 w 419100"/>
              <a:gd name="connsiteY2" fmla="*/ 2576512 h 2595562"/>
              <a:gd name="connsiteX3" fmla="*/ 0 w 419100"/>
              <a:gd name="connsiteY3" fmla="*/ 1495425 h 2595562"/>
              <a:gd name="connsiteX4" fmla="*/ 33338 w 419100"/>
              <a:gd name="connsiteY4" fmla="*/ 685800 h 2595562"/>
              <a:gd name="connsiteX5" fmla="*/ 19050 w 419100"/>
              <a:gd name="connsiteY5" fmla="*/ 100012 h 2595562"/>
              <a:gd name="connsiteX6" fmla="*/ 38100 w 419100"/>
              <a:gd name="connsiteY6" fmla="*/ 0 h 2595562"/>
              <a:gd name="connsiteX7" fmla="*/ 180975 w 419100"/>
              <a:gd name="connsiteY7" fmla="*/ 119062 h 2595562"/>
              <a:gd name="connsiteX8" fmla="*/ 285750 w 419100"/>
              <a:gd name="connsiteY8" fmla="*/ 666750 h 2595562"/>
              <a:gd name="connsiteX9" fmla="*/ 342900 w 419100"/>
              <a:gd name="connsiteY9" fmla="*/ 1309687 h 2595562"/>
              <a:gd name="connsiteX10" fmla="*/ 314325 w 419100"/>
              <a:gd name="connsiteY10" fmla="*/ 2043112 h 2595562"/>
              <a:gd name="connsiteX11" fmla="*/ 419100 w 419100"/>
              <a:gd name="connsiteY11" fmla="*/ 2595562 h 2595562"/>
              <a:gd name="connsiteX0" fmla="*/ 419100 w 419100"/>
              <a:gd name="connsiteY0" fmla="*/ 2595562 h 2595562"/>
              <a:gd name="connsiteX1" fmla="*/ 419100 w 419100"/>
              <a:gd name="connsiteY1" fmla="*/ 2595562 h 2595562"/>
              <a:gd name="connsiteX2" fmla="*/ 133350 w 419100"/>
              <a:gd name="connsiteY2" fmla="*/ 2576512 h 2595562"/>
              <a:gd name="connsiteX3" fmla="*/ 0 w 419100"/>
              <a:gd name="connsiteY3" fmla="*/ 1495425 h 2595562"/>
              <a:gd name="connsiteX4" fmla="*/ 33338 w 419100"/>
              <a:gd name="connsiteY4" fmla="*/ 685800 h 2595562"/>
              <a:gd name="connsiteX5" fmla="*/ 19050 w 419100"/>
              <a:gd name="connsiteY5" fmla="*/ 100012 h 2595562"/>
              <a:gd name="connsiteX6" fmla="*/ 38100 w 419100"/>
              <a:gd name="connsiteY6" fmla="*/ 0 h 2595562"/>
              <a:gd name="connsiteX7" fmla="*/ 180975 w 419100"/>
              <a:gd name="connsiteY7" fmla="*/ 119062 h 2595562"/>
              <a:gd name="connsiteX8" fmla="*/ 285750 w 419100"/>
              <a:gd name="connsiteY8" fmla="*/ 666750 h 2595562"/>
              <a:gd name="connsiteX9" fmla="*/ 298853 w 419100"/>
              <a:gd name="connsiteY9" fmla="*/ 1502911 h 2595562"/>
              <a:gd name="connsiteX10" fmla="*/ 314325 w 419100"/>
              <a:gd name="connsiteY10" fmla="*/ 2043112 h 2595562"/>
              <a:gd name="connsiteX11" fmla="*/ 419100 w 419100"/>
              <a:gd name="connsiteY11" fmla="*/ 2595562 h 2595562"/>
              <a:gd name="connsiteX0" fmla="*/ 419100 w 419100"/>
              <a:gd name="connsiteY0" fmla="*/ 2595562 h 2595562"/>
              <a:gd name="connsiteX1" fmla="*/ 419100 w 419100"/>
              <a:gd name="connsiteY1" fmla="*/ 2595562 h 2595562"/>
              <a:gd name="connsiteX2" fmla="*/ 133350 w 419100"/>
              <a:gd name="connsiteY2" fmla="*/ 2576512 h 2595562"/>
              <a:gd name="connsiteX3" fmla="*/ 0 w 419100"/>
              <a:gd name="connsiteY3" fmla="*/ 1495425 h 2595562"/>
              <a:gd name="connsiteX4" fmla="*/ 33338 w 419100"/>
              <a:gd name="connsiteY4" fmla="*/ 685800 h 2595562"/>
              <a:gd name="connsiteX5" fmla="*/ 19050 w 419100"/>
              <a:gd name="connsiteY5" fmla="*/ 100012 h 2595562"/>
              <a:gd name="connsiteX6" fmla="*/ 38100 w 419100"/>
              <a:gd name="connsiteY6" fmla="*/ 0 h 2595562"/>
              <a:gd name="connsiteX7" fmla="*/ 180975 w 419100"/>
              <a:gd name="connsiteY7" fmla="*/ 119062 h 2595562"/>
              <a:gd name="connsiteX8" fmla="*/ 287933 w 419100"/>
              <a:gd name="connsiteY8" fmla="*/ 917919 h 2595562"/>
              <a:gd name="connsiteX9" fmla="*/ 298853 w 419100"/>
              <a:gd name="connsiteY9" fmla="*/ 1502911 h 2595562"/>
              <a:gd name="connsiteX10" fmla="*/ 314325 w 419100"/>
              <a:gd name="connsiteY10" fmla="*/ 2043112 h 2595562"/>
              <a:gd name="connsiteX11" fmla="*/ 419100 w 419100"/>
              <a:gd name="connsiteY11" fmla="*/ 2595562 h 2595562"/>
              <a:gd name="connsiteX0" fmla="*/ 400050 w 400050"/>
              <a:gd name="connsiteY0" fmla="*/ 2595562 h 2595562"/>
              <a:gd name="connsiteX1" fmla="*/ 400050 w 400050"/>
              <a:gd name="connsiteY1" fmla="*/ 2595562 h 2595562"/>
              <a:gd name="connsiteX2" fmla="*/ 114300 w 400050"/>
              <a:gd name="connsiteY2" fmla="*/ 2576512 h 2595562"/>
              <a:gd name="connsiteX3" fmla="*/ 70316 w 400050"/>
              <a:gd name="connsiteY3" fmla="*/ 1502911 h 2595562"/>
              <a:gd name="connsiteX4" fmla="*/ 14288 w 400050"/>
              <a:gd name="connsiteY4" fmla="*/ 685800 h 2595562"/>
              <a:gd name="connsiteX5" fmla="*/ 0 w 400050"/>
              <a:gd name="connsiteY5" fmla="*/ 100012 h 2595562"/>
              <a:gd name="connsiteX6" fmla="*/ 19050 w 400050"/>
              <a:gd name="connsiteY6" fmla="*/ 0 h 2595562"/>
              <a:gd name="connsiteX7" fmla="*/ 161925 w 400050"/>
              <a:gd name="connsiteY7" fmla="*/ 119062 h 2595562"/>
              <a:gd name="connsiteX8" fmla="*/ 268883 w 400050"/>
              <a:gd name="connsiteY8" fmla="*/ 917919 h 2595562"/>
              <a:gd name="connsiteX9" fmla="*/ 279803 w 400050"/>
              <a:gd name="connsiteY9" fmla="*/ 1502911 h 2595562"/>
              <a:gd name="connsiteX10" fmla="*/ 295275 w 400050"/>
              <a:gd name="connsiteY10" fmla="*/ 2043112 h 2595562"/>
              <a:gd name="connsiteX11" fmla="*/ 400050 w 400050"/>
              <a:gd name="connsiteY11" fmla="*/ 2595562 h 2595562"/>
              <a:gd name="connsiteX0" fmla="*/ 476998 w 476998"/>
              <a:gd name="connsiteY0" fmla="*/ 2595562 h 2595562"/>
              <a:gd name="connsiteX1" fmla="*/ 476998 w 476998"/>
              <a:gd name="connsiteY1" fmla="*/ 2595562 h 2595562"/>
              <a:gd name="connsiteX2" fmla="*/ 191248 w 476998"/>
              <a:gd name="connsiteY2" fmla="*/ 2576512 h 2595562"/>
              <a:gd name="connsiteX3" fmla="*/ 147264 w 476998"/>
              <a:gd name="connsiteY3" fmla="*/ 1502911 h 2595562"/>
              <a:gd name="connsiteX4" fmla="*/ 91236 w 476998"/>
              <a:gd name="connsiteY4" fmla="*/ 685800 h 2595562"/>
              <a:gd name="connsiteX5" fmla="*/ 76948 w 476998"/>
              <a:gd name="connsiteY5" fmla="*/ 100012 h 2595562"/>
              <a:gd name="connsiteX6" fmla="*/ 95998 w 476998"/>
              <a:gd name="connsiteY6" fmla="*/ 0 h 2595562"/>
              <a:gd name="connsiteX7" fmla="*/ 238873 w 476998"/>
              <a:gd name="connsiteY7" fmla="*/ 119062 h 2595562"/>
              <a:gd name="connsiteX8" fmla="*/ 345831 w 476998"/>
              <a:gd name="connsiteY8" fmla="*/ 917919 h 2595562"/>
              <a:gd name="connsiteX9" fmla="*/ 356751 w 476998"/>
              <a:gd name="connsiteY9" fmla="*/ 1502911 h 2595562"/>
              <a:gd name="connsiteX10" fmla="*/ 372223 w 476998"/>
              <a:gd name="connsiteY10" fmla="*/ 2043112 h 2595562"/>
              <a:gd name="connsiteX11" fmla="*/ 476998 w 476998"/>
              <a:gd name="connsiteY11" fmla="*/ 2595562 h 2595562"/>
              <a:gd name="connsiteX0" fmla="*/ 476998 w 476998"/>
              <a:gd name="connsiteY0" fmla="*/ 2595562 h 2595562"/>
              <a:gd name="connsiteX1" fmla="*/ 476998 w 476998"/>
              <a:gd name="connsiteY1" fmla="*/ 2595562 h 2595562"/>
              <a:gd name="connsiteX2" fmla="*/ 124573 w 476998"/>
              <a:gd name="connsiteY2" fmla="*/ 2580244 h 2595562"/>
              <a:gd name="connsiteX3" fmla="*/ 147264 w 476998"/>
              <a:gd name="connsiteY3" fmla="*/ 1502911 h 2595562"/>
              <a:gd name="connsiteX4" fmla="*/ 91236 w 476998"/>
              <a:gd name="connsiteY4" fmla="*/ 685800 h 2595562"/>
              <a:gd name="connsiteX5" fmla="*/ 76948 w 476998"/>
              <a:gd name="connsiteY5" fmla="*/ 100012 h 2595562"/>
              <a:gd name="connsiteX6" fmla="*/ 95998 w 476998"/>
              <a:gd name="connsiteY6" fmla="*/ 0 h 2595562"/>
              <a:gd name="connsiteX7" fmla="*/ 238873 w 476998"/>
              <a:gd name="connsiteY7" fmla="*/ 119062 h 2595562"/>
              <a:gd name="connsiteX8" fmla="*/ 345831 w 476998"/>
              <a:gd name="connsiteY8" fmla="*/ 917919 h 2595562"/>
              <a:gd name="connsiteX9" fmla="*/ 356751 w 476998"/>
              <a:gd name="connsiteY9" fmla="*/ 1502911 h 2595562"/>
              <a:gd name="connsiteX10" fmla="*/ 372223 w 476998"/>
              <a:gd name="connsiteY10" fmla="*/ 2043112 h 2595562"/>
              <a:gd name="connsiteX11" fmla="*/ 476998 w 476998"/>
              <a:gd name="connsiteY11" fmla="*/ 2595562 h 2595562"/>
              <a:gd name="connsiteX0" fmla="*/ 613043 w 613043"/>
              <a:gd name="connsiteY0" fmla="*/ 2595562 h 2595562"/>
              <a:gd name="connsiteX1" fmla="*/ 613043 w 613043"/>
              <a:gd name="connsiteY1" fmla="*/ 2595562 h 2595562"/>
              <a:gd name="connsiteX2" fmla="*/ 260618 w 613043"/>
              <a:gd name="connsiteY2" fmla="*/ 2580244 h 2595562"/>
              <a:gd name="connsiteX3" fmla="*/ 147264 w 613043"/>
              <a:gd name="connsiteY3" fmla="*/ 1502911 h 2595562"/>
              <a:gd name="connsiteX4" fmla="*/ 227281 w 613043"/>
              <a:gd name="connsiteY4" fmla="*/ 685800 h 2595562"/>
              <a:gd name="connsiteX5" fmla="*/ 212993 w 613043"/>
              <a:gd name="connsiteY5" fmla="*/ 100012 h 2595562"/>
              <a:gd name="connsiteX6" fmla="*/ 232043 w 613043"/>
              <a:gd name="connsiteY6" fmla="*/ 0 h 2595562"/>
              <a:gd name="connsiteX7" fmla="*/ 374918 w 613043"/>
              <a:gd name="connsiteY7" fmla="*/ 119062 h 2595562"/>
              <a:gd name="connsiteX8" fmla="*/ 481876 w 613043"/>
              <a:gd name="connsiteY8" fmla="*/ 917919 h 2595562"/>
              <a:gd name="connsiteX9" fmla="*/ 492796 w 613043"/>
              <a:gd name="connsiteY9" fmla="*/ 1502911 h 2595562"/>
              <a:gd name="connsiteX10" fmla="*/ 508268 w 613043"/>
              <a:gd name="connsiteY10" fmla="*/ 2043112 h 2595562"/>
              <a:gd name="connsiteX11" fmla="*/ 613043 w 613043"/>
              <a:gd name="connsiteY11" fmla="*/ 2595562 h 2595562"/>
              <a:gd name="connsiteX0" fmla="*/ 465779 w 465779"/>
              <a:gd name="connsiteY0" fmla="*/ 2595562 h 2595562"/>
              <a:gd name="connsiteX1" fmla="*/ 465779 w 465779"/>
              <a:gd name="connsiteY1" fmla="*/ 2595562 h 2595562"/>
              <a:gd name="connsiteX2" fmla="*/ 113354 w 465779"/>
              <a:gd name="connsiteY2" fmla="*/ 2580244 h 2595562"/>
              <a:gd name="connsiteX3" fmla="*/ 0 w 465779"/>
              <a:gd name="connsiteY3" fmla="*/ 1502911 h 2595562"/>
              <a:gd name="connsiteX4" fmla="*/ 80017 w 465779"/>
              <a:gd name="connsiteY4" fmla="*/ 685800 h 2595562"/>
              <a:gd name="connsiteX5" fmla="*/ 65729 w 465779"/>
              <a:gd name="connsiteY5" fmla="*/ 100012 h 2595562"/>
              <a:gd name="connsiteX6" fmla="*/ 84779 w 465779"/>
              <a:gd name="connsiteY6" fmla="*/ 0 h 2595562"/>
              <a:gd name="connsiteX7" fmla="*/ 227654 w 465779"/>
              <a:gd name="connsiteY7" fmla="*/ 119062 h 2595562"/>
              <a:gd name="connsiteX8" fmla="*/ 334612 w 465779"/>
              <a:gd name="connsiteY8" fmla="*/ 917919 h 2595562"/>
              <a:gd name="connsiteX9" fmla="*/ 345532 w 465779"/>
              <a:gd name="connsiteY9" fmla="*/ 1502911 h 2595562"/>
              <a:gd name="connsiteX10" fmla="*/ 361004 w 465779"/>
              <a:gd name="connsiteY10" fmla="*/ 2043112 h 2595562"/>
              <a:gd name="connsiteX11" fmla="*/ 465779 w 465779"/>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149545 w 535307"/>
              <a:gd name="connsiteY4" fmla="*/ 685800 h 2595562"/>
              <a:gd name="connsiteX5" fmla="*/ 135257 w 535307"/>
              <a:gd name="connsiteY5" fmla="*/ 100012 h 2595562"/>
              <a:gd name="connsiteX6" fmla="*/ 154307 w 535307"/>
              <a:gd name="connsiteY6" fmla="*/ 0 h 2595562"/>
              <a:gd name="connsiteX7" fmla="*/ 297182 w 535307"/>
              <a:gd name="connsiteY7" fmla="*/ 119062 h 2595562"/>
              <a:gd name="connsiteX8" fmla="*/ 404140 w 535307"/>
              <a:gd name="connsiteY8" fmla="*/ 917919 h 2595562"/>
              <a:gd name="connsiteX9" fmla="*/ 415060 w 535307"/>
              <a:gd name="connsiteY9" fmla="*/ 1502911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135257 w 535307"/>
              <a:gd name="connsiteY5" fmla="*/ 100012 h 2595562"/>
              <a:gd name="connsiteX6" fmla="*/ 154307 w 535307"/>
              <a:gd name="connsiteY6" fmla="*/ 0 h 2595562"/>
              <a:gd name="connsiteX7" fmla="*/ 297182 w 535307"/>
              <a:gd name="connsiteY7" fmla="*/ 119062 h 2595562"/>
              <a:gd name="connsiteX8" fmla="*/ 404140 w 535307"/>
              <a:gd name="connsiteY8" fmla="*/ 917919 h 2595562"/>
              <a:gd name="connsiteX9" fmla="*/ 415060 w 535307"/>
              <a:gd name="connsiteY9" fmla="*/ 1502911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135257 w 535307"/>
              <a:gd name="connsiteY5" fmla="*/ 100012 h 2595562"/>
              <a:gd name="connsiteX6" fmla="*/ 154307 w 535307"/>
              <a:gd name="connsiteY6" fmla="*/ 0 h 2595562"/>
              <a:gd name="connsiteX7" fmla="*/ 297182 w 535307"/>
              <a:gd name="connsiteY7" fmla="*/ 119062 h 2595562"/>
              <a:gd name="connsiteX8" fmla="*/ 369376 w 535307"/>
              <a:gd name="connsiteY8" fmla="*/ 917919 h 2595562"/>
              <a:gd name="connsiteX9" fmla="*/ 415060 w 535307"/>
              <a:gd name="connsiteY9" fmla="*/ 1502911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135257 w 535307"/>
              <a:gd name="connsiteY5" fmla="*/ 100012 h 2595562"/>
              <a:gd name="connsiteX6" fmla="*/ 154307 w 535307"/>
              <a:gd name="connsiteY6" fmla="*/ 0 h 2595562"/>
              <a:gd name="connsiteX7" fmla="*/ 297182 w 535307"/>
              <a:gd name="connsiteY7" fmla="*/ 119062 h 2595562"/>
              <a:gd name="connsiteX8" fmla="*/ 369376 w 535307"/>
              <a:gd name="connsiteY8" fmla="*/ 917919 h 2595562"/>
              <a:gd name="connsiteX9" fmla="*/ 369376 w 535307"/>
              <a:gd name="connsiteY9" fmla="*/ 1436734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0 w 535307"/>
              <a:gd name="connsiteY5" fmla="*/ 100012 h 2595562"/>
              <a:gd name="connsiteX6" fmla="*/ 154307 w 535307"/>
              <a:gd name="connsiteY6" fmla="*/ 0 h 2595562"/>
              <a:gd name="connsiteX7" fmla="*/ 297182 w 535307"/>
              <a:gd name="connsiteY7" fmla="*/ 119062 h 2595562"/>
              <a:gd name="connsiteX8" fmla="*/ 369376 w 535307"/>
              <a:gd name="connsiteY8" fmla="*/ 917919 h 2595562"/>
              <a:gd name="connsiteX9" fmla="*/ 369376 w 535307"/>
              <a:gd name="connsiteY9" fmla="*/ 1436734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0 w 535307"/>
              <a:gd name="connsiteY5" fmla="*/ 100012 h 2595562"/>
              <a:gd name="connsiteX6" fmla="*/ 69529 w 535307"/>
              <a:gd name="connsiteY6" fmla="*/ 0 h 2595562"/>
              <a:gd name="connsiteX7" fmla="*/ 297182 w 535307"/>
              <a:gd name="connsiteY7" fmla="*/ 119062 h 2595562"/>
              <a:gd name="connsiteX8" fmla="*/ 369376 w 535307"/>
              <a:gd name="connsiteY8" fmla="*/ 917919 h 2595562"/>
              <a:gd name="connsiteX9" fmla="*/ 369376 w 535307"/>
              <a:gd name="connsiteY9" fmla="*/ 1436734 h 2595562"/>
              <a:gd name="connsiteX10" fmla="*/ 430532 w 535307"/>
              <a:gd name="connsiteY10" fmla="*/ 2043112 h 2595562"/>
              <a:gd name="connsiteX11" fmla="*/ 535307 w 535307"/>
              <a:gd name="connsiteY11" fmla="*/ 2595562 h 2595562"/>
              <a:gd name="connsiteX0" fmla="*/ 535307 w 535307"/>
              <a:gd name="connsiteY0" fmla="*/ 2595562 h 2595562"/>
              <a:gd name="connsiteX1" fmla="*/ 535307 w 535307"/>
              <a:gd name="connsiteY1" fmla="*/ 2595562 h 2595562"/>
              <a:gd name="connsiteX2" fmla="*/ 182882 w 535307"/>
              <a:gd name="connsiteY2" fmla="*/ 2580244 h 2595562"/>
              <a:gd name="connsiteX3" fmla="*/ 0 w 535307"/>
              <a:gd name="connsiteY3" fmla="*/ 1502911 h 2595562"/>
              <a:gd name="connsiteX4" fmla="*/ 52147 w 535307"/>
              <a:gd name="connsiteY4" fmla="*/ 644397 h 2595562"/>
              <a:gd name="connsiteX5" fmla="*/ 0 w 535307"/>
              <a:gd name="connsiteY5" fmla="*/ 100012 h 2595562"/>
              <a:gd name="connsiteX6" fmla="*/ 69529 w 535307"/>
              <a:gd name="connsiteY6" fmla="*/ 0 h 2595562"/>
              <a:gd name="connsiteX7" fmla="*/ 215224 w 535307"/>
              <a:gd name="connsiteY7" fmla="*/ 33818 h 2595562"/>
              <a:gd name="connsiteX8" fmla="*/ 369376 w 535307"/>
              <a:gd name="connsiteY8" fmla="*/ 917919 h 2595562"/>
              <a:gd name="connsiteX9" fmla="*/ 369376 w 535307"/>
              <a:gd name="connsiteY9" fmla="*/ 1436734 h 2595562"/>
              <a:gd name="connsiteX10" fmla="*/ 430532 w 535307"/>
              <a:gd name="connsiteY10" fmla="*/ 2043112 h 2595562"/>
              <a:gd name="connsiteX11" fmla="*/ 535307 w 535307"/>
              <a:gd name="connsiteY11" fmla="*/ 2595562 h 2595562"/>
              <a:gd name="connsiteX0" fmla="*/ 535307 w 535307"/>
              <a:gd name="connsiteY0" fmla="*/ 2561744 h 2561744"/>
              <a:gd name="connsiteX1" fmla="*/ 535307 w 535307"/>
              <a:gd name="connsiteY1" fmla="*/ 2561744 h 2561744"/>
              <a:gd name="connsiteX2" fmla="*/ 182882 w 535307"/>
              <a:gd name="connsiteY2" fmla="*/ 2546426 h 2561744"/>
              <a:gd name="connsiteX3" fmla="*/ 0 w 535307"/>
              <a:gd name="connsiteY3" fmla="*/ 1469093 h 2561744"/>
              <a:gd name="connsiteX4" fmla="*/ 52147 w 535307"/>
              <a:gd name="connsiteY4" fmla="*/ 610579 h 2561744"/>
              <a:gd name="connsiteX5" fmla="*/ 0 w 535307"/>
              <a:gd name="connsiteY5" fmla="*/ 66194 h 2561744"/>
              <a:gd name="connsiteX6" fmla="*/ 117330 w 535307"/>
              <a:gd name="connsiteY6" fmla="*/ 0 h 2561744"/>
              <a:gd name="connsiteX7" fmla="*/ 215224 w 535307"/>
              <a:gd name="connsiteY7" fmla="*/ 0 h 2561744"/>
              <a:gd name="connsiteX8" fmla="*/ 369376 w 535307"/>
              <a:gd name="connsiteY8" fmla="*/ 884101 h 2561744"/>
              <a:gd name="connsiteX9" fmla="*/ 369376 w 535307"/>
              <a:gd name="connsiteY9" fmla="*/ 1402916 h 2561744"/>
              <a:gd name="connsiteX10" fmla="*/ 430532 w 535307"/>
              <a:gd name="connsiteY10" fmla="*/ 2009294 h 2561744"/>
              <a:gd name="connsiteX11" fmla="*/ 535307 w 535307"/>
              <a:gd name="connsiteY11" fmla="*/ 2561744 h 2561744"/>
              <a:gd name="connsiteX0" fmla="*/ 535307 w 535307"/>
              <a:gd name="connsiteY0" fmla="*/ 2561744 h 2561744"/>
              <a:gd name="connsiteX1" fmla="*/ 535307 w 535307"/>
              <a:gd name="connsiteY1" fmla="*/ 2561744 h 2561744"/>
              <a:gd name="connsiteX2" fmla="*/ 182882 w 535307"/>
              <a:gd name="connsiteY2" fmla="*/ 2546426 h 2561744"/>
              <a:gd name="connsiteX3" fmla="*/ 0 w 535307"/>
              <a:gd name="connsiteY3" fmla="*/ 1469093 h 2561744"/>
              <a:gd name="connsiteX4" fmla="*/ 52147 w 535307"/>
              <a:gd name="connsiteY4" fmla="*/ 610579 h 2561744"/>
              <a:gd name="connsiteX5" fmla="*/ 52147 w 535307"/>
              <a:gd name="connsiteY5" fmla="*/ 109057 h 2561744"/>
              <a:gd name="connsiteX6" fmla="*/ 117330 w 535307"/>
              <a:gd name="connsiteY6" fmla="*/ 0 h 2561744"/>
              <a:gd name="connsiteX7" fmla="*/ 215224 w 535307"/>
              <a:gd name="connsiteY7" fmla="*/ 0 h 2561744"/>
              <a:gd name="connsiteX8" fmla="*/ 369376 w 535307"/>
              <a:gd name="connsiteY8" fmla="*/ 884101 h 2561744"/>
              <a:gd name="connsiteX9" fmla="*/ 369376 w 535307"/>
              <a:gd name="connsiteY9" fmla="*/ 1402916 h 2561744"/>
              <a:gd name="connsiteX10" fmla="*/ 430532 w 535307"/>
              <a:gd name="connsiteY10" fmla="*/ 2009294 h 2561744"/>
              <a:gd name="connsiteX11" fmla="*/ 535307 w 535307"/>
              <a:gd name="connsiteY11" fmla="*/ 2561744 h 2561744"/>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52147 w 535307"/>
              <a:gd name="connsiteY5" fmla="*/ 1972555 h 4425242"/>
              <a:gd name="connsiteX6" fmla="*/ 0 w 535307"/>
              <a:gd name="connsiteY6" fmla="*/ 0 h 4425242"/>
              <a:gd name="connsiteX7" fmla="*/ 215224 w 535307"/>
              <a:gd name="connsiteY7" fmla="*/ 1863498 h 4425242"/>
              <a:gd name="connsiteX8" fmla="*/ 369376 w 535307"/>
              <a:gd name="connsiteY8" fmla="*/ 2747599 h 4425242"/>
              <a:gd name="connsiteX9" fmla="*/ 369376 w 535307"/>
              <a:gd name="connsiteY9" fmla="*/ 3266414 h 4425242"/>
              <a:gd name="connsiteX10" fmla="*/ 430532 w 535307"/>
              <a:gd name="connsiteY10" fmla="*/ 3872792 h 4425242"/>
              <a:gd name="connsiteX11" fmla="*/ 535307 w 535307"/>
              <a:gd name="connsiteY11" fmla="*/ 4425242 h 4425242"/>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52147 w 535307"/>
              <a:gd name="connsiteY5" fmla="*/ 1972555 h 4425242"/>
              <a:gd name="connsiteX6" fmla="*/ 0 w 535307"/>
              <a:gd name="connsiteY6" fmla="*/ 0 h 4425242"/>
              <a:gd name="connsiteX7" fmla="*/ 117330 w 535307"/>
              <a:gd name="connsiteY7" fmla="*/ 1567742 h 4425242"/>
              <a:gd name="connsiteX8" fmla="*/ 369376 w 535307"/>
              <a:gd name="connsiteY8" fmla="*/ 2747599 h 4425242"/>
              <a:gd name="connsiteX9" fmla="*/ 369376 w 535307"/>
              <a:gd name="connsiteY9" fmla="*/ 3266414 h 4425242"/>
              <a:gd name="connsiteX10" fmla="*/ 430532 w 535307"/>
              <a:gd name="connsiteY10" fmla="*/ 3872792 h 4425242"/>
              <a:gd name="connsiteX11" fmla="*/ 535307 w 535307"/>
              <a:gd name="connsiteY11" fmla="*/ 4425242 h 4425242"/>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117330 w 535307"/>
              <a:gd name="connsiteY5" fmla="*/ 2039230 h 4425242"/>
              <a:gd name="connsiteX6" fmla="*/ 0 w 535307"/>
              <a:gd name="connsiteY6" fmla="*/ 0 h 4425242"/>
              <a:gd name="connsiteX7" fmla="*/ 117330 w 535307"/>
              <a:gd name="connsiteY7" fmla="*/ 1567742 h 4425242"/>
              <a:gd name="connsiteX8" fmla="*/ 369376 w 535307"/>
              <a:gd name="connsiteY8" fmla="*/ 2747599 h 4425242"/>
              <a:gd name="connsiteX9" fmla="*/ 369376 w 535307"/>
              <a:gd name="connsiteY9" fmla="*/ 3266414 h 4425242"/>
              <a:gd name="connsiteX10" fmla="*/ 430532 w 535307"/>
              <a:gd name="connsiteY10" fmla="*/ 3872792 h 4425242"/>
              <a:gd name="connsiteX11" fmla="*/ 535307 w 535307"/>
              <a:gd name="connsiteY11" fmla="*/ 4425242 h 4425242"/>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117330 w 535307"/>
              <a:gd name="connsiteY5" fmla="*/ 2039230 h 4425242"/>
              <a:gd name="connsiteX6" fmla="*/ 92396 w 535307"/>
              <a:gd name="connsiteY6" fmla="*/ 1772530 h 4425242"/>
              <a:gd name="connsiteX7" fmla="*/ 0 w 535307"/>
              <a:gd name="connsiteY7" fmla="*/ 0 h 4425242"/>
              <a:gd name="connsiteX8" fmla="*/ 117330 w 535307"/>
              <a:gd name="connsiteY8" fmla="*/ 1567742 h 4425242"/>
              <a:gd name="connsiteX9" fmla="*/ 369376 w 535307"/>
              <a:gd name="connsiteY9" fmla="*/ 2747599 h 4425242"/>
              <a:gd name="connsiteX10" fmla="*/ 369376 w 535307"/>
              <a:gd name="connsiteY10" fmla="*/ 3266414 h 4425242"/>
              <a:gd name="connsiteX11" fmla="*/ 430532 w 535307"/>
              <a:gd name="connsiteY11" fmla="*/ 3872792 h 4425242"/>
              <a:gd name="connsiteX12" fmla="*/ 535307 w 535307"/>
              <a:gd name="connsiteY12"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039230 h 4425242"/>
              <a:gd name="connsiteX6" fmla="*/ 0 w 587455"/>
              <a:gd name="connsiteY6" fmla="*/ 1739192 h 4425242"/>
              <a:gd name="connsiteX7" fmla="*/ 52148 w 587455"/>
              <a:gd name="connsiteY7" fmla="*/ 0 h 4425242"/>
              <a:gd name="connsiteX8" fmla="*/ 169478 w 587455"/>
              <a:gd name="connsiteY8" fmla="*/ 1567742 h 4425242"/>
              <a:gd name="connsiteX9" fmla="*/ 421524 w 587455"/>
              <a:gd name="connsiteY9" fmla="*/ 2747599 h 4425242"/>
              <a:gd name="connsiteX10" fmla="*/ 421524 w 587455"/>
              <a:gd name="connsiteY10" fmla="*/ 3266414 h 4425242"/>
              <a:gd name="connsiteX11" fmla="*/ 482680 w 587455"/>
              <a:gd name="connsiteY11" fmla="*/ 3872792 h 4425242"/>
              <a:gd name="connsiteX12" fmla="*/ 587455 w 587455"/>
              <a:gd name="connsiteY12" fmla="*/ 4425242 h 4425242"/>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117330 w 535307"/>
              <a:gd name="connsiteY5" fmla="*/ 2039230 h 4425242"/>
              <a:gd name="connsiteX6" fmla="*/ 0 w 535307"/>
              <a:gd name="connsiteY6" fmla="*/ 772405 h 4425242"/>
              <a:gd name="connsiteX7" fmla="*/ 0 w 535307"/>
              <a:gd name="connsiteY7" fmla="*/ 0 h 4425242"/>
              <a:gd name="connsiteX8" fmla="*/ 117330 w 535307"/>
              <a:gd name="connsiteY8" fmla="*/ 1567742 h 4425242"/>
              <a:gd name="connsiteX9" fmla="*/ 369376 w 535307"/>
              <a:gd name="connsiteY9" fmla="*/ 2747599 h 4425242"/>
              <a:gd name="connsiteX10" fmla="*/ 369376 w 535307"/>
              <a:gd name="connsiteY10" fmla="*/ 3266414 h 4425242"/>
              <a:gd name="connsiteX11" fmla="*/ 430532 w 535307"/>
              <a:gd name="connsiteY11" fmla="*/ 3872792 h 4425242"/>
              <a:gd name="connsiteX12" fmla="*/ 535307 w 535307"/>
              <a:gd name="connsiteY12" fmla="*/ 4425242 h 4425242"/>
              <a:gd name="connsiteX0" fmla="*/ 535307 w 535307"/>
              <a:gd name="connsiteY0" fmla="*/ 4425242 h 4425242"/>
              <a:gd name="connsiteX1" fmla="*/ 535307 w 535307"/>
              <a:gd name="connsiteY1" fmla="*/ 4425242 h 4425242"/>
              <a:gd name="connsiteX2" fmla="*/ 182882 w 535307"/>
              <a:gd name="connsiteY2" fmla="*/ 4409924 h 4425242"/>
              <a:gd name="connsiteX3" fmla="*/ 0 w 535307"/>
              <a:gd name="connsiteY3" fmla="*/ 3332591 h 4425242"/>
              <a:gd name="connsiteX4" fmla="*/ 52147 w 535307"/>
              <a:gd name="connsiteY4" fmla="*/ 2474077 h 4425242"/>
              <a:gd name="connsiteX5" fmla="*/ 117330 w 535307"/>
              <a:gd name="connsiteY5" fmla="*/ 2039230 h 4425242"/>
              <a:gd name="connsiteX6" fmla="*/ 0 w 535307"/>
              <a:gd name="connsiteY6" fmla="*/ 772405 h 4425242"/>
              <a:gd name="connsiteX7" fmla="*/ 1908 w 535307"/>
              <a:gd name="connsiteY7" fmla="*/ 577142 h 4425242"/>
              <a:gd name="connsiteX8" fmla="*/ 0 w 535307"/>
              <a:gd name="connsiteY8" fmla="*/ 0 h 4425242"/>
              <a:gd name="connsiteX9" fmla="*/ 117330 w 535307"/>
              <a:gd name="connsiteY9" fmla="*/ 1567742 h 4425242"/>
              <a:gd name="connsiteX10" fmla="*/ 369376 w 535307"/>
              <a:gd name="connsiteY10" fmla="*/ 2747599 h 4425242"/>
              <a:gd name="connsiteX11" fmla="*/ 369376 w 535307"/>
              <a:gd name="connsiteY11" fmla="*/ 3266414 h 4425242"/>
              <a:gd name="connsiteX12" fmla="*/ 430532 w 535307"/>
              <a:gd name="connsiteY12" fmla="*/ 3872792 h 4425242"/>
              <a:gd name="connsiteX13" fmla="*/ 535307 w 535307"/>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039230 h 4425242"/>
              <a:gd name="connsiteX6" fmla="*/ 0 w 587455"/>
              <a:gd name="connsiteY6" fmla="*/ 762880 h 4425242"/>
              <a:gd name="connsiteX7" fmla="*/ 54056 w 587455"/>
              <a:gd name="connsiteY7" fmla="*/ 577142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039230 h 4425242"/>
              <a:gd name="connsiteX6" fmla="*/ 0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039230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229730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21677 w 587455"/>
              <a:gd name="connsiteY5" fmla="*/ 2172317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6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7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6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35030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6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03839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6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03839 w 587455"/>
              <a:gd name="connsiteY2" fmla="*/ 4409924 h 4425242"/>
              <a:gd name="connsiteX3" fmla="*/ 52148 w 587455"/>
              <a:gd name="connsiteY3" fmla="*/ 3332591 h 4425242"/>
              <a:gd name="connsiteX4" fmla="*/ 104295 w 587455"/>
              <a:gd name="connsiteY4" fmla="*/ 2474077 h 4425242"/>
              <a:gd name="connsiteX5" fmla="*/ 169478 w 587455"/>
              <a:gd name="connsiteY5" fmla="*/ 2172316 h 4425242"/>
              <a:gd name="connsiteX6" fmla="*/ 52148 w 587455"/>
              <a:gd name="connsiteY6" fmla="*/ 762880 h 4425242"/>
              <a:gd name="connsiteX7" fmla="*/ 0 w 587455"/>
              <a:gd name="connsiteY7" fmla="*/ 0 h 4425242"/>
              <a:gd name="connsiteX8" fmla="*/ 52148 w 587455"/>
              <a:gd name="connsiteY8" fmla="*/ 0 h 4425242"/>
              <a:gd name="connsiteX9" fmla="*/ 169478 w 587455"/>
              <a:gd name="connsiteY9" fmla="*/ 1567742 h 4425242"/>
              <a:gd name="connsiteX10" fmla="*/ 421524 w 587455"/>
              <a:gd name="connsiteY10" fmla="*/ 2747599 h 4425242"/>
              <a:gd name="connsiteX11" fmla="*/ 421524 w 587455"/>
              <a:gd name="connsiteY11" fmla="*/ 3266414 h 4425242"/>
              <a:gd name="connsiteX12" fmla="*/ 482680 w 587455"/>
              <a:gd name="connsiteY12" fmla="*/ 3872792 h 4425242"/>
              <a:gd name="connsiteX13" fmla="*/ 587455 w 587455"/>
              <a:gd name="connsiteY13" fmla="*/ 4425242 h 4425242"/>
              <a:gd name="connsiteX0" fmla="*/ 587455 w 587455"/>
              <a:gd name="connsiteY0" fmla="*/ 4425242 h 4425242"/>
              <a:gd name="connsiteX1" fmla="*/ 587455 w 587455"/>
              <a:gd name="connsiteY1" fmla="*/ 4425242 h 4425242"/>
              <a:gd name="connsiteX2" fmla="*/ 203839 w 587455"/>
              <a:gd name="connsiteY2" fmla="*/ 4409924 h 4425242"/>
              <a:gd name="connsiteX3" fmla="*/ 52148 w 587455"/>
              <a:gd name="connsiteY3" fmla="*/ 3689436 h 4425242"/>
              <a:gd name="connsiteX4" fmla="*/ 52148 w 587455"/>
              <a:gd name="connsiteY4" fmla="*/ 3332591 h 4425242"/>
              <a:gd name="connsiteX5" fmla="*/ 104295 w 587455"/>
              <a:gd name="connsiteY5" fmla="*/ 2474077 h 4425242"/>
              <a:gd name="connsiteX6" fmla="*/ 169478 w 587455"/>
              <a:gd name="connsiteY6" fmla="*/ 2172316 h 4425242"/>
              <a:gd name="connsiteX7" fmla="*/ 52148 w 587455"/>
              <a:gd name="connsiteY7" fmla="*/ 762880 h 4425242"/>
              <a:gd name="connsiteX8" fmla="*/ 0 w 587455"/>
              <a:gd name="connsiteY8" fmla="*/ 0 h 4425242"/>
              <a:gd name="connsiteX9" fmla="*/ 52148 w 587455"/>
              <a:gd name="connsiteY9" fmla="*/ 0 h 4425242"/>
              <a:gd name="connsiteX10" fmla="*/ 169478 w 587455"/>
              <a:gd name="connsiteY10" fmla="*/ 1567742 h 4425242"/>
              <a:gd name="connsiteX11" fmla="*/ 421524 w 587455"/>
              <a:gd name="connsiteY11" fmla="*/ 2747599 h 4425242"/>
              <a:gd name="connsiteX12" fmla="*/ 421524 w 587455"/>
              <a:gd name="connsiteY12" fmla="*/ 3266414 h 4425242"/>
              <a:gd name="connsiteX13" fmla="*/ 482680 w 587455"/>
              <a:gd name="connsiteY13" fmla="*/ 3872792 h 4425242"/>
              <a:gd name="connsiteX14" fmla="*/ 587455 w 587455"/>
              <a:gd name="connsiteY14" fmla="*/ 4425242 h 4425242"/>
              <a:gd name="connsiteX0" fmla="*/ 587455 w 587455"/>
              <a:gd name="connsiteY0" fmla="*/ 4425242 h 4425242"/>
              <a:gd name="connsiteX1" fmla="*/ 587455 w 587455"/>
              <a:gd name="connsiteY1" fmla="*/ 4425242 h 4425242"/>
              <a:gd name="connsiteX2" fmla="*/ 203839 w 587455"/>
              <a:gd name="connsiteY2" fmla="*/ 4409924 h 4425242"/>
              <a:gd name="connsiteX3" fmla="*/ 52148 w 587455"/>
              <a:gd name="connsiteY3" fmla="*/ 3689436 h 4425242"/>
              <a:gd name="connsiteX4" fmla="*/ 52148 w 587455"/>
              <a:gd name="connsiteY4" fmla="*/ 3332591 h 4425242"/>
              <a:gd name="connsiteX5" fmla="*/ 104295 w 587455"/>
              <a:gd name="connsiteY5" fmla="*/ 2474077 h 4425242"/>
              <a:gd name="connsiteX6" fmla="*/ 169478 w 587455"/>
              <a:gd name="connsiteY6" fmla="*/ 2172316 h 4425242"/>
              <a:gd name="connsiteX7" fmla="*/ 52148 w 587455"/>
              <a:gd name="connsiteY7" fmla="*/ 762880 h 4425242"/>
              <a:gd name="connsiteX8" fmla="*/ 0 w 587455"/>
              <a:gd name="connsiteY8" fmla="*/ 0 h 4425242"/>
              <a:gd name="connsiteX9" fmla="*/ 52148 w 587455"/>
              <a:gd name="connsiteY9" fmla="*/ 0 h 4425242"/>
              <a:gd name="connsiteX10" fmla="*/ 169478 w 587455"/>
              <a:gd name="connsiteY10" fmla="*/ 1567742 h 4425242"/>
              <a:gd name="connsiteX11" fmla="*/ 421524 w 587455"/>
              <a:gd name="connsiteY11" fmla="*/ 2747599 h 4425242"/>
              <a:gd name="connsiteX12" fmla="*/ 421524 w 587455"/>
              <a:gd name="connsiteY12" fmla="*/ 3266414 h 4425242"/>
              <a:gd name="connsiteX13" fmla="*/ 482680 w 587455"/>
              <a:gd name="connsiteY13" fmla="*/ 3872792 h 4425242"/>
              <a:gd name="connsiteX14" fmla="*/ 587455 w 587455"/>
              <a:gd name="connsiteY14" fmla="*/ 4425242 h 4425242"/>
              <a:gd name="connsiteX0" fmla="*/ 587455 w 587455"/>
              <a:gd name="connsiteY0" fmla="*/ 4425242 h 4425242"/>
              <a:gd name="connsiteX1" fmla="*/ 587455 w 587455"/>
              <a:gd name="connsiteY1" fmla="*/ 4425242 h 4425242"/>
              <a:gd name="connsiteX2" fmla="*/ 203839 w 587455"/>
              <a:gd name="connsiteY2" fmla="*/ 4409924 h 4425242"/>
              <a:gd name="connsiteX3" fmla="*/ 52148 w 587455"/>
              <a:gd name="connsiteY3" fmla="*/ 3689436 h 4425242"/>
              <a:gd name="connsiteX4" fmla="*/ 52148 w 587455"/>
              <a:gd name="connsiteY4" fmla="*/ 3332591 h 4425242"/>
              <a:gd name="connsiteX5" fmla="*/ 104295 w 587455"/>
              <a:gd name="connsiteY5" fmla="*/ 2474077 h 4425242"/>
              <a:gd name="connsiteX6" fmla="*/ 169478 w 587455"/>
              <a:gd name="connsiteY6" fmla="*/ 2172316 h 4425242"/>
              <a:gd name="connsiteX7" fmla="*/ 52148 w 587455"/>
              <a:gd name="connsiteY7" fmla="*/ 762880 h 4425242"/>
              <a:gd name="connsiteX8" fmla="*/ 0 w 587455"/>
              <a:gd name="connsiteY8" fmla="*/ 0 h 4425242"/>
              <a:gd name="connsiteX9" fmla="*/ 52148 w 587455"/>
              <a:gd name="connsiteY9" fmla="*/ 0 h 4425242"/>
              <a:gd name="connsiteX10" fmla="*/ 169478 w 587455"/>
              <a:gd name="connsiteY10" fmla="*/ 1567742 h 4425242"/>
              <a:gd name="connsiteX11" fmla="*/ 421524 w 587455"/>
              <a:gd name="connsiteY11" fmla="*/ 2747599 h 4425242"/>
              <a:gd name="connsiteX12" fmla="*/ 421524 w 587455"/>
              <a:gd name="connsiteY12" fmla="*/ 3266414 h 4425242"/>
              <a:gd name="connsiteX13" fmla="*/ 482680 w 587455"/>
              <a:gd name="connsiteY13" fmla="*/ 3872792 h 4425242"/>
              <a:gd name="connsiteX14" fmla="*/ 587455 w 587455"/>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190077 w 673237"/>
              <a:gd name="connsiteY5" fmla="*/ 2474077 h 4425242"/>
              <a:gd name="connsiteX6" fmla="*/ 255260 w 673237"/>
              <a:gd name="connsiteY6" fmla="*/ 2172316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255260 w 673237"/>
              <a:gd name="connsiteY6" fmla="*/ 2172316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207459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207459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207459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7306 w 673237"/>
              <a:gd name="connsiteY12" fmla="*/ 3266414 h 4425242"/>
              <a:gd name="connsiteX13" fmla="*/ 568462 w 673237"/>
              <a:gd name="connsiteY13" fmla="*/ 3872792 h 4425242"/>
              <a:gd name="connsiteX14" fmla="*/ 673237 w 673237"/>
              <a:gd name="connsiteY14"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501788 w 673237"/>
              <a:gd name="connsiteY12" fmla="*/ 2746461 h 4425242"/>
              <a:gd name="connsiteX13" fmla="*/ 507306 w 673237"/>
              <a:gd name="connsiteY13" fmla="*/ 3266414 h 4425242"/>
              <a:gd name="connsiteX14" fmla="*/ 568462 w 673237"/>
              <a:gd name="connsiteY14" fmla="*/ 3872792 h 4425242"/>
              <a:gd name="connsiteX15" fmla="*/ 673237 w 673237"/>
              <a:gd name="connsiteY15"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507306 w 673237"/>
              <a:gd name="connsiteY11" fmla="*/ 2747599 h 4425242"/>
              <a:gd name="connsiteX12" fmla="*/ 637675 w 673237"/>
              <a:gd name="connsiteY12" fmla="*/ 2423855 h 4425242"/>
              <a:gd name="connsiteX13" fmla="*/ 507306 w 673237"/>
              <a:gd name="connsiteY13" fmla="*/ 3266414 h 4425242"/>
              <a:gd name="connsiteX14" fmla="*/ 568462 w 673237"/>
              <a:gd name="connsiteY14" fmla="*/ 3872792 h 4425242"/>
              <a:gd name="connsiteX15" fmla="*/ 673237 w 673237"/>
              <a:gd name="connsiteY15"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637675 w 673237"/>
              <a:gd name="connsiteY12" fmla="*/ 2423855 h 4425242"/>
              <a:gd name="connsiteX13" fmla="*/ 507306 w 673237"/>
              <a:gd name="connsiteY13" fmla="*/ 3266414 h 4425242"/>
              <a:gd name="connsiteX14" fmla="*/ 568462 w 673237"/>
              <a:gd name="connsiteY14" fmla="*/ 3872792 h 4425242"/>
              <a:gd name="connsiteX15" fmla="*/ 673237 w 673237"/>
              <a:gd name="connsiteY15"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4 h 4425242"/>
              <a:gd name="connsiteX14" fmla="*/ 568462 w 673237"/>
              <a:gd name="connsiteY14" fmla="*/ 3872792 h 4425242"/>
              <a:gd name="connsiteX15" fmla="*/ 673237 w 673237"/>
              <a:gd name="connsiteY15" fmla="*/ 4425242 h 4425242"/>
              <a:gd name="connsiteX0" fmla="*/ 673237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4 h 4425242"/>
              <a:gd name="connsiteX14" fmla="*/ 552990 w 673237"/>
              <a:gd name="connsiteY14" fmla="*/ 3853944 h 4425242"/>
              <a:gd name="connsiteX15" fmla="*/ 673237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85782 w 673237"/>
              <a:gd name="connsiteY5" fmla="*/ 2336272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4 h 4425242"/>
              <a:gd name="connsiteX14" fmla="*/ 552990 w 673237"/>
              <a:gd name="connsiteY14" fmla="*/ 3853944 h 4425242"/>
              <a:gd name="connsiteX15" fmla="*/ 637675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3214 w 673237"/>
              <a:gd name="connsiteY5" fmla="*/ 2341034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4 h 4425242"/>
              <a:gd name="connsiteX14" fmla="*/ 552990 w 673237"/>
              <a:gd name="connsiteY14" fmla="*/ 3853944 h 4425242"/>
              <a:gd name="connsiteX15" fmla="*/ 637675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3214 w 673237"/>
              <a:gd name="connsiteY5" fmla="*/ 2341034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4 h 4425242"/>
              <a:gd name="connsiteX14" fmla="*/ 542071 w 673237"/>
              <a:gd name="connsiteY14" fmla="*/ 3863469 h 4425242"/>
              <a:gd name="connsiteX15" fmla="*/ 637675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3214 w 673237"/>
              <a:gd name="connsiteY5" fmla="*/ 2341034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6 h 4425242"/>
              <a:gd name="connsiteX14" fmla="*/ 542071 w 673237"/>
              <a:gd name="connsiteY14" fmla="*/ 3863469 h 4425242"/>
              <a:gd name="connsiteX15" fmla="*/ 637675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3214 w 673237"/>
              <a:gd name="connsiteY5" fmla="*/ 2341034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455159 w 673237"/>
              <a:gd name="connsiteY13" fmla="*/ 3266416 h 4425242"/>
              <a:gd name="connsiteX14" fmla="*/ 542071 w 673237"/>
              <a:gd name="connsiteY14" fmla="*/ 3863469 h 4425242"/>
              <a:gd name="connsiteX15" fmla="*/ 637675 w 673237"/>
              <a:gd name="connsiteY15" fmla="*/ 4425242 h 4425242"/>
              <a:gd name="connsiteX0" fmla="*/ 637675 w 673237"/>
              <a:gd name="connsiteY0" fmla="*/ 4425242 h 4425242"/>
              <a:gd name="connsiteX1" fmla="*/ 673237 w 673237"/>
              <a:gd name="connsiteY1" fmla="*/ 4425242 h 4425242"/>
              <a:gd name="connsiteX2" fmla="*/ 289621 w 673237"/>
              <a:gd name="connsiteY2" fmla="*/ 4409924 h 4425242"/>
              <a:gd name="connsiteX3" fmla="*/ 137930 w 673237"/>
              <a:gd name="connsiteY3" fmla="*/ 3689436 h 4425242"/>
              <a:gd name="connsiteX4" fmla="*/ 3214 w 673237"/>
              <a:gd name="connsiteY4" fmla="*/ 2779798 h 4425242"/>
              <a:gd name="connsiteX5" fmla="*/ 3214 w 673237"/>
              <a:gd name="connsiteY5" fmla="*/ 2341034 h 4425242"/>
              <a:gd name="connsiteX6" fmla="*/ 190077 w 673237"/>
              <a:gd name="connsiteY6" fmla="*/ 2017100 h 4425242"/>
              <a:gd name="connsiteX7" fmla="*/ 137930 w 673237"/>
              <a:gd name="connsiteY7" fmla="*/ 762880 h 4425242"/>
              <a:gd name="connsiteX8" fmla="*/ 85782 w 673237"/>
              <a:gd name="connsiteY8" fmla="*/ 0 h 4425242"/>
              <a:gd name="connsiteX9" fmla="*/ 137930 w 673237"/>
              <a:gd name="connsiteY9" fmla="*/ 0 h 4425242"/>
              <a:gd name="connsiteX10" fmla="*/ 255260 w 673237"/>
              <a:gd name="connsiteY10" fmla="*/ 1567742 h 4425242"/>
              <a:gd name="connsiteX11" fmla="*/ 380344 w 673237"/>
              <a:gd name="connsiteY11" fmla="*/ 2060661 h 4425242"/>
              <a:gd name="connsiteX12" fmla="*/ 507306 w 673237"/>
              <a:gd name="connsiteY12" fmla="*/ 2747598 h 4425242"/>
              <a:gd name="connsiteX13" fmla="*/ 507306 w 673237"/>
              <a:gd name="connsiteY13" fmla="*/ 3266416 h 4425242"/>
              <a:gd name="connsiteX14" fmla="*/ 542071 w 673237"/>
              <a:gd name="connsiteY14" fmla="*/ 3863469 h 4425242"/>
              <a:gd name="connsiteX15" fmla="*/ 637675 w 673237"/>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223776 w 893799"/>
              <a:gd name="connsiteY4" fmla="*/ 2779798 h 4425242"/>
              <a:gd name="connsiteX5" fmla="*/ 0 w 893799"/>
              <a:gd name="connsiteY5" fmla="*/ 2185786 h 4425242"/>
              <a:gd name="connsiteX6" fmla="*/ 410639 w 893799"/>
              <a:gd name="connsiteY6" fmla="*/ 201710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223776 w 893799"/>
              <a:gd name="connsiteY4" fmla="*/ 2779798 h 4425242"/>
              <a:gd name="connsiteX5" fmla="*/ 0 w 893799"/>
              <a:gd name="connsiteY5" fmla="*/ 2185786 h 4425242"/>
              <a:gd name="connsiteX6" fmla="*/ 410639 w 893799"/>
              <a:gd name="connsiteY6" fmla="*/ 201710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223776 w 893799"/>
              <a:gd name="connsiteY4" fmla="*/ 2779798 h 4425242"/>
              <a:gd name="connsiteX5" fmla="*/ 0 w 893799"/>
              <a:gd name="connsiteY5" fmla="*/ 2185786 h 4425242"/>
              <a:gd name="connsiteX6" fmla="*/ 455941 w 893799"/>
              <a:gd name="connsiteY6" fmla="*/ 1836823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69900 w 893799"/>
              <a:gd name="connsiteY4" fmla="*/ 2777851 h 4425242"/>
              <a:gd name="connsiteX5" fmla="*/ 0 w 893799"/>
              <a:gd name="connsiteY5" fmla="*/ 2185786 h 4425242"/>
              <a:gd name="connsiteX6" fmla="*/ 455941 w 893799"/>
              <a:gd name="connsiteY6" fmla="*/ 1836823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69900 w 893799"/>
              <a:gd name="connsiteY4" fmla="*/ 2777851 h 4425242"/>
              <a:gd name="connsiteX5" fmla="*/ 0 w 893799"/>
              <a:gd name="connsiteY5" fmla="*/ 2185786 h 4425242"/>
              <a:gd name="connsiteX6" fmla="*/ 455941 w 893799"/>
              <a:gd name="connsiteY6" fmla="*/ 1836823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53231 w 893799"/>
              <a:gd name="connsiteY4" fmla="*/ 2777851 h 4425242"/>
              <a:gd name="connsiteX5" fmla="*/ 0 w 893799"/>
              <a:gd name="connsiteY5" fmla="*/ 2185786 h 4425242"/>
              <a:gd name="connsiteX6" fmla="*/ 455941 w 893799"/>
              <a:gd name="connsiteY6" fmla="*/ 1836823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53231 w 893799"/>
              <a:gd name="connsiteY4" fmla="*/ 2777851 h 4425242"/>
              <a:gd name="connsiteX5" fmla="*/ 0 w 893799"/>
              <a:gd name="connsiteY5" fmla="*/ 2202568 h 4425242"/>
              <a:gd name="connsiteX6" fmla="*/ 455941 w 893799"/>
              <a:gd name="connsiteY6" fmla="*/ 1836823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53231 w 893799"/>
              <a:gd name="connsiteY4" fmla="*/ 2777851 h 4425242"/>
              <a:gd name="connsiteX5" fmla="*/ 0 w 893799"/>
              <a:gd name="connsiteY5" fmla="*/ 2202568 h 4425242"/>
              <a:gd name="connsiteX6" fmla="*/ 455941 w 893799"/>
              <a:gd name="connsiteY6" fmla="*/ 189375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10183 w 893799"/>
              <a:gd name="connsiteY2" fmla="*/ 4409924 h 4425242"/>
              <a:gd name="connsiteX3" fmla="*/ 358492 w 893799"/>
              <a:gd name="connsiteY3" fmla="*/ 3689436 h 4425242"/>
              <a:gd name="connsiteX4" fmla="*/ 153231 w 893799"/>
              <a:gd name="connsiteY4" fmla="*/ 2777851 h 4425242"/>
              <a:gd name="connsiteX5" fmla="*/ 0 w 893799"/>
              <a:gd name="connsiteY5" fmla="*/ 2202568 h 4425242"/>
              <a:gd name="connsiteX6" fmla="*/ 455941 w 893799"/>
              <a:gd name="connsiteY6" fmla="*/ 189375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00293 w 893799"/>
              <a:gd name="connsiteY2" fmla="*/ 4425242 h 4425242"/>
              <a:gd name="connsiteX3" fmla="*/ 358492 w 893799"/>
              <a:gd name="connsiteY3" fmla="*/ 3689436 h 4425242"/>
              <a:gd name="connsiteX4" fmla="*/ 153231 w 893799"/>
              <a:gd name="connsiteY4" fmla="*/ 2777851 h 4425242"/>
              <a:gd name="connsiteX5" fmla="*/ 0 w 893799"/>
              <a:gd name="connsiteY5" fmla="*/ 2202568 h 4425242"/>
              <a:gd name="connsiteX6" fmla="*/ 455941 w 893799"/>
              <a:gd name="connsiteY6" fmla="*/ 189375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58237 w 893799"/>
              <a:gd name="connsiteY0" fmla="*/ 4425242 h 4425242"/>
              <a:gd name="connsiteX1" fmla="*/ 893799 w 893799"/>
              <a:gd name="connsiteY1" fmla="*/ 4425242 h 4425242"/>
              <a:gd name="connsiteX2" fmla="*/ 500293 w 893799"/>
              <a:gd name="connsiteY2" fmla="*/ 4425242 h 4425242"/>
              <a:gd name="connsiteX3" fmla="*/ 358492 w 893799"/>
              <a:gd name="connsiteY3" fmla="*/ 3689436 h 4425242"/>
              <a:gd name="connsiteX4" fmla="*/ 153231 w 893799"/>
              <a:gd name="connsiteY4" fmla="*/ 2777851 h 4425242"/>
              <a:gd name="connsiteX5" fmla="*/ 0 w 893799"/>
              <a:gd name="connsiteY5" fmla="*/ 2202568 h 4425242"/>
              <a:gd name="connsiteX6" fmla="*/ 455941 w 893799"/>
              <a:gd name="connsiteY6" fmla="*/ 1893750 h 4425242"/>
              <a:gd name="connsiteX7" fmla="*/ 358492 w 893799"/>
              <a:gd name="connsiteY7" fmla="*/ 762880 h 4425242"/>
              <a:gd name="connsiteX8" fmla="*/ 306344 w 893799"/>
              <a:gd name="connsiteY8" fmla="*/ 0 h 4425242"/>
              <a:gd name="connsiteX9" fmla="*/ 358492 w 893799"/>
              <a:gd name="connsiteY9" fmla="*/ 0 h 4425242"/>
              <a:gd name="connsiteX10" fmla="*/ 475822 w 893799"/>
              <a:gd name="connsiteY10" fmla="*/ 1567742 h 4425242"/>
              <a:gd name="connsiteX11" fmla="*/ 600906 w 893799"/>
              <a:gd name="connsiteY11" fmla="*/ 2060661 h 4425242"/>
              <a:gd name="connsiteX12" fmla="*/ 727868 w 893799"/>
              <a:gd name="connsiteY12" fmla="*/ 2747598 h 4425242"/>
              <a:gd name="connsiteX13" fmla="*/ 727868 w 893799"/>
              <a:gd name="connsiteY13" fmla="*/ 3266416 h 4425242"/>
              <a:gd name="connsiteX14" fmla="*/ 762633 w 893799"/>
              <a:gd name="connsiteY14" fmla="*/ 3863469 h 4425242"/>
              <a:gd name="connsiteX15" fmla="*/ 858237 w 893799"/>
              <a:gd name="connsiteY15" fmla="*/ 4425242 h 4425242"/>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75822 w 893799"/>
              <a:gd name="connsiteY10" fmla="*/ 1567742 h 4440176"/>
              <a:gd name="connsiteX11" fmla="*/ 600906 w 893799"/>
              <a:gd name="connsiteY11" fmla="*/ 2060661 h 4440176"/>
              <a:gd name="connsiteX12" fmla="*/ 727868 w 893799"/>
              <a:gd name="connsiteY12" fmla="*/ 2747598 h 4440176"/>
              <a:gd name="connsiteX13" fmla="*/ 727868 w 893799"/>
              <a:gd name="connsiteY13" fmla="*/ 3266416 h 4440176"/>
              <a:gd name="connsiteX14" fmla="*/ 762633 w 893799"/>
              <a:gd name="connsiteY14" fmla="*/ 3863469 h 4440176"/>
              <a:gd name="connsiteX15" fmla="*/ 893799 w 893799"/>
              <a:gd name="connsiteY15"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75822 w 893799"/>
              <a:gd name="connsiteY10" fmla="*/ 1567742 h 4440176"/>
              <a:gd name="connsiteX11" fmla="*/ 707987 w 893799"/>
              <a:gd name="connsiteY11" fmla="*/ 2335203 h 4440176"/>
              <a:gd name="connsiteX12" fmla="*/ 727868 w 893799"/>
              <a:gd name="connsiteY12" fmla="*/ 2747598 h 4440176"/>
              <a:gd name="connsiteX13" fmla="*/ 727868 w 893799"/>
              <a:gd name="connsiteY13" fmla="*/ 3266416 h 4440176"/>
              <a:gd name="connsiteX14" fmla="*/ 762633 w 893799"/>
              <a:gd name="connsiteY14" fmla="*/ 3863469 h 4440176"/>
              <a:gd name="connsiteX15" fmla="*/ 893799 w 893799"/>
              <a:gd name="connsiteY15"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75822 w 893799"/>
              <a:gd name="connsiteY10" fmla="*/ 1567742 h 4440176"/>
              <a:gd name="connsiteX11" fmla="*/ 611982 w 893799"/>
              <a:gd name="connsiteY11" fmla="*/ 2036144 h 4440176"/>
              <a:gd name="connsiteX12" fmla="*/ 707987 w 893799"/>
              <a:gd name="connsiteY12" fmla="*/ 2335203 h 4440176"/>
              <a:gd name="connsiteX13" fmla="*/ 727868 w 893799"/>
              <a:gd name="connsiteY13" fmla="*/ 2747598 h 4440176"/>
              <a:gd name="connsiteX14" fmla="*/ 727868 w 893799"/>
              <a:gd name="connsiteY14" fmla="*/ 3266416 h 4440176"/>
              <a:gd name="connsiteX15" fmla="*/ 762633 w 893799"/>
              <a:gd name="connsiteY15" fmla="*/ 3863469 h 4440176"/>
              <a:gd name="connsiteX16" fmla="*/ 893799 w 893799"/>
              <a:gd name="connsiteY16"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75822 w 893799"/>
              <a:gd name="connsiteY10" fmla="*/ 1567742 h 4440176"/>
              <a:gd name="connsiteX11" fmla="*/ 707987 w 893799"/>
              <a:gd name="connsiteY11" fmla="*/ 2047352 h 4440176"/>
              <a:gd name="connsiteX12" fmla="*/ 707987 w 893799"/>
              <a:gd name="connsiteY12" fmla="*/ 2335203 h 4440176"/>
              <a:gd name="connsiteX13" fmla="*/ 727868 w 893799"/>
              <a:gd name="connsiteY13" fmla="*/ 2747598 h 4440176"/>
              <a:gd name="connsiteX14" fmla="*/ 727868 w 893799"/>
              <a:gd name="connsiteY14" fmla="*/ 3266416 h 4440176"/>
              <a:gd name="connsiteX15" fmla="*/ 762633 w 893799"/>
              <a:gd name="connsiteY15" fmla="*/ 3863469 h 4440176"/>
              <a:gd name="connsiteX16" fmla="*/ 893799 w 893799"/>
              <a:gd name="connsiteY16"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543160 w 893799"/>
              <a:gd name="connsiteY10" fmla="*/ 1893750 h 4440176"/>
              <a:gd name="connsiteX11" fmla="*/ 707987 w 893799"/>
              <a:gd name="connsiteY11" fmla="*/ 2047352 h 4440176"/>
              <a:gd name="connsiteX12" fmla="*/ 707987 w 893799"/>
              <a:gd name="connsiteY12" fmla="*/ 2335203 h 4440176"/>
              <a:gd name="connsiteX13" fmla="*/ 727868 w 893799"/>
              <a:gd name="connsiteY13" fmla="*/ 2747598 h 4440176"/>
              <a:gd name="connsiteX14" fmla="*/ 727868 w 893799"/>
              <a:gd name="connsiteY14" fmla="*/ 3266416 h 4440176"/>
              <a:gd name="connsiteX15" fmla="*/ 762633 w 893799"/>
              <a:gd name="connsiteY15" fmla="*/ 3863469 h 4440176"/>
              <a:gd name="connsiteX16" fmla="*/ 893799 w 893799"/>
              <a:gd name="connsiteY16"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543160 w 893799"/>
              <a:gd name="connsiteY10" fmla="*/ 1777262 h 4440176"/>
              <a:gd name="connsiteX11" fmla="*/ 707987 w 893799"/>
              <a:gd name="connsiteY11" fmla="*/ 2047352 h 4440176"/>
              <a:gd name="connsiteX12" fmla="*/ 707987 w 893799"/>
              <a:gd name="connsiteY12" fmla="*/ 2335203 h 4440176"/>
              <a:gd name="connsiteX13" fmla="*/ 727868 w 893799"/>
              <a:gd name="connsiteY13" fmla="*/ 2747598 h 4440176"/>
              <a:gd name="connsiteX14" fmla="*/ 727868 w 893799"/>
              <a:gd name="connsiteY14" fmla="*/ 3266416 h 4440176"/>
              <a:gd name="connsiteX15" fmla="*/ 762633 w 893799"/>
              <a:gd name="connsiteY15" fmla="*/ 3863469 h 4440176"/>
              <a:gd name="connsiteX16" fmla="*/ 893799 w 893799"/>
              <a:gd name="connsiteY16"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59582 w 893799"/>
              <a:gd name="connsiteY10" fmla="*/ 1021732 h 4440176"/>
              <a:gd name="connsiteX11" fmla="*/ 543160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55941 w 893799"/>
              <a:gd name="connsiteY10" fmla="*/ 962004 h 4440176"/>
              <a:gd name="connsiteX11" fmla="*/ 543160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55941 w 893799"/>
              <a:gd name="connsiteY10" fmla="*/ 962002 h 4440176"/>
              <a:gd name="connsiteX11" fmla="*/ 543160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55941 w 893799"/>
              <a:gd name="connsiteY10" fmla="*/ 962004 h 4440176"/>
              <a:gd name="connsiteX11" fmla="*/ 543160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43160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707987 w 893799"/>
              <a:gd name="connsiteY12" fmla="*/ 204735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707987 w 893799"/>
              <a:gd name="connsiteY13" fmla="*/ 2335203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87399 w 893799"/>
              <a:gd name="connsiteY13" fmla="*/ 2379629 h 4440176"/>
              <a:gd name="connsiteX14" fmla="*/ 727868 w 893799"/>
              <a:gd name="connsiteY14" fmla="*/ 2747598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87399 w 893799"/>
              <a:gd name="connsiteY13" fmla="*/ 2379629 h 4440176"/>
              <a:gd name="connsiteX14" fmla="*/ 587399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87399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87399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87399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87399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760624 h 4440176"/>
              <a:gd name="connsiteX15" fmla="*/ 727868 w 893799"/>
              <a:gd name="connsiteY15" fmla="*/ 3266416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760624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760624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434993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434993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434993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511196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00293 w 893799"/>
              <a:gd name="connsiteY11" fmla="*/ 1777262 h 4440176"/>
              <a:gd name="connsiteX12" fmla="*/ 511196 w 893799"/>
              <a:gd name="connsiteY12" fmla="*/ 2151032 h 4440176"/>
              <a:gd name="connsiteX13" fmla="*/ 434993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11196 w 893799"/>
              <a:gd name="connsiteY11" fmla="*/ 1922436 h 4440176"/>
              <a:gd name="connsiteX12" fmla="*/ 511196 w 893799"/>
              <a:gd name="connsiteY12" fmla="*/ 2151032 h 4440176"/>
              <a:gd name="connsiteX13" fmla="*/ 434993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11196 w 893799"/>
              <a:gd name="connsiteY11" fmla="*/ 1922436 h 4440176"/>
              <a:gd name="connsiteX12" fmla="*/ 434993 w 893799"/>
              <a:gd name="connsiteY12" fmla="*/ 2227231 h 4440176"/>
              <a:gd name="connsiteX13" fmla="*/ 434993 w 893799"/>
              <a:gd name="connsiteY13" fmla="*/ 2379629 h 4440176"/>
              <a:gd name="connsiteX14" fmla="*/ 511196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 name="connsiteX0" fmla="*/ 893799 w 893799"/>
              <a:gd name="connsiteY0" fmla="*/ 4440176 h 4440176"/>
              <a:gd name="connsiteX1" fmla="*/ 893799 w 893799"/>
              <a:gd name="connsiteY1" fmla="*/ 4425242 h 4440176"/>
              <a:gd name="connsiteX2" fmla="*/ 500293 w 893799"/>
              <a:gd name="connsiteY2" fmla="*/ 4425242 h 4440176"/>
              <a:gd name="connsiteX3" fmla="*/ 358492 w 893799"/>
              <a:gd name="connsiteY3" fmla="*/ 3689436 h 4440176"/>
              <a:gd name="connsiteX4" fmla="*/ 153231 w 893799"/>
              <a:gd name="connsiteY4" fmla="*/ 2777851 h 4440176"/>
              <a:gd name="connsiteX5" fmla="*/ 0 w 893799"/>
              <a:gd name="connsiteY5" fmla="*/ 2202568 h 4440176"/>
              <a:gd name="connsiteX6" fmla="*/ 455941 w 893799"/>
              <a:gd name="connsiteY6" fmla="*/ 1893750 h 4440176"/>
              <a:gd name="connsiteX7" fmla="*/ 358492 w 893799"/>
              <a:gd name="connsiteY7" fmla="*/ 762880 h 4440176"/>
              <a:gd name="connsiteX8" fmla="*/ 306344 w 893799"/>
              <a:gd name="connsiteY8" fmla="*/ 0 h 4440176"/>
              <a:gd name="connsiteX9" fmla="*/ 358492 w 893799"/>
              <a:gd name="connsiteY9" fmla="*/ 0 h 4440176"/>
              <a:gd name="connsiteX10" fmla="*/ 408140 w 893799"/>
              <a:gd name="connsiteY10" fmla="*/ 962002 h 4440176"/>
              <a:gd name="connsiteX11" fmla="*/ 511196 w 893799"/>
              <a:gd name="connsiteY11" fmla="*/ 1922436 h 4440176"/>
              <a:gd name="connsiteX12" fmla="*/ 434993 w 893799"/>
              <a:gd name="connsiteY12" fmla="*/ 2227231 h 4440176"/>
              <a:gd name="connsiteX13" fmla="*/ 434993 w 893799"/>
              <a:gd name="connsiteY13" fmla="*/ 2379629 h 4440176"/>
              <a:gd name="connsiteX14" fmla="*/ 434993 w 893799"/>
              <a:gd name="connsiteY14" fmla="*/ 2684425 h 4440176"/>
              <a:gd name="connsiteX15" fmla="*/ 587399 w 893799"/>
              <a:gd name="connsiteY15" fmla="*/ 3294017 h 4440176"/>
              <a:gd name="connsiteX16" fmla="*/ 762633 w 893799"/>
              <a:gd name="connsiteY16" fmla="*/ 3863469 h 4440176"/>
              <a:gd name="connsiteX17" fmla="*/ 893799 w 893799"/>
              <a:gd name="connsiteY17" fmla="*/ 4440176 h 444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3799" h="4440176">
                <a:moveTo>
                  <a:pt x="893799" y="4440176"/>
                </a:moveTo>
                <a:lnTo>
                  <a:pt x="893799" y="4425242"/>
                </a:lnTo>
                <a:lnTo>
                  <a:pt x="500293" y="4425242"/>
                </a:lnTo>
                <a:cubicBezTo>
                  <a:pt x="475138" y="4297846"/>
                  <a:pt x="383774" y="3868991"/>
                  <a:pt x="358492" y="3689436"/>
                </a:cubicBezTo>
                <a:cubicBezTo>
                  <a:pt x="341789" y="3497975"/>
                  <a:pt x="188117" y="2970886"/>
                  <a:pt x="153231" y="2777851"/>
                </a:cubicBezTo>
                <a:lnTo>
                  <a:pt x="0" y="2202568"/>
                </a:lnTo>
                <a:cubicBezTo>
                  <a:pt x="101393" y="2134277"/>
                  <a:pt x="366579" y="1947753"/>
                  <a:pt x="455941" y="1893750"/>
                </a:cubicBezTo>
                <a:lnTo>
                  <a:pt x="358492" y="762880"/>
                </a:lnTo>
                <a:lnTo>
                  <a:pt x="306344" y="0"/>
                </a:lnTo>
                <a:lnTo>
                  <a:pt x="358492" y="0"/>
                </a:lnTo>
                <a:lnTo>
                  <a:pt x="408140" y="962002"/>
                </a:lnTo>
                <a:lnTo>
                  <a:pt x="511196" y="1922436"/>
                </a:lnTo>
                <a:cubicBezTo>
                  <a:pt x="514830" y="2047026"/>
                  <a:pt x="459956" y="2131188"/>
                  <a:pt x="434993" y="2227231"/>
                </a:cubicBezTo>
                <a:cubicBezTo>
                  <a:pt x="438206" y="2379567"/>
                  <a:pt x="441387" y="2208121"/>
                  <a:pt x="434993" y="2379629"/>
                </a:cubicBezTo>
                <a:lnTo>
                  <a:pt x="434993" y="2684425"/>
                </a:lnTo>
                <a:cubicBezTo>
                  <a:pt x="446401" y="2867188"/>
                  <a:pt x="531793" y="3098244"/>
                  <a:pt x="587399" y="3294017"/>
                </a:cubicBezTo>
                <a:lnTo>
                  <a:pt x="762633" y="3863469"/>
                </a:lnTo>
                <a:lnTo>
                  <a:pt x="893799" y="4440176"/>
                </a:lnTo>
                <a:close/>
              </a:path>
            </a:pathLst>
          </a:custGeom>
          <a:solidFill>
            <a:srgbClr val="FF3399">
              <a:alpha val="30000"/>
            </a:srgbClr>
          </a:solidFill>
          <a:ln w="19050">
            <a:solidFill>
              <a:srgbClr val="FF3399"/>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7656" name="Rectangle 30"/>
          <p:cNvSpPr>
            <a:spLocks noChangeArrowheads="1"/>
          </p:cNvSpPr>
          <p:nvPr/>
        </p:nvSpPr>
        <p:spPr bwMode="auto">
          <a:xfrm>
            <a:off x="3233738" y="6137275"/>
            <a:ext cx="1689100" cy="246063"/>
          </a:xfrm>
          <a:prstGeom prst="rect">
            <a:avLst/>
          </a:prstGeom>
          <a:noFill/>
          <a:ln w="9525">
            <a:noFill/>
            <a:miter lim="800000"/>
            <a:headEnd/>
            <a:tailEnd/>
          </a:ln>
        </p:spPr>
        <p:txBody>
          <a:bodyPr wrap="none">
            <a:spAutoFit/>
          </a:bodyPr>
          <a:lstStyle/>
          <a:p>
            <a:pPr algn="r"/>
            <a:r>
              <a:rPr lang="en-AU" sz="1000" dirty="0"/>
              <a:t>Harrier Pit - Looking South</a:t>
            </a:r>
          </a:p>
        </p:txBody>
      </p:sp>
      <p:cxnSp>
        <p:nvCxnSpPr>
          <p:cNvPr id="33" name="Straight Arrow Connector 32"/>
          <p:cNvCxnSpPr>
            <a:endCxn id="17" idx="2"/>
          </p:cNvCxnSpPr>
          <p:nvPr/>
        </p:nvCxnSpPr>
        <p:spPr>
          <a:xfrm flipH="1" flipV="1">
            <a:off x="3021013" y="2478088"/>
            <a:ext cx="2770187" cy="36512"/>
          </a:xfrm>
          <a:prstGeom prst="straightConnector1">
            <a:avLst/>
          </a:prstGeom>
          <a:ln w="15875">
            <a:solidFill>
              <a:srgbClr val="040608"/>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155950" y="3360740"/>
            <a:ext cx="2635250" cy="373060"/>
          </a:xfrm>
          <a:prstGeom prst="straightConnector1">
            <a:avLst/>
          </a:prstGeom>
          <a:ln w="15875">
            <a:solidFill>
              <a:srgbClr val="040608"/>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2971800" y="4495800"/>
            <a:ext cx="2819400" cy="533400"/>
          </a:xfrm>
          <a:prstGeom prst="straightConnector1">
            <a:avLst/>
          </a:prstGeom>
          <a:ln w="15875">
            <a:solidFill>
              <a:srgbClr val="040608"/>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657225" y="2857500"/>
            <a:ext cx="2686050" cy="1905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661" name="TextBox 36"/>
          <p:cNvSpPr txBox="1">
            <a:spLocks noChangeArrowheads="1"/>
          </p:cNvSpPr>
          <p:nvPr/>
        </p:nvSpPr>
        <p:spPr bwMode="auto">
          <a:xfrm>
            <a:off x="358775" y="2903538"/>
            <a:ext cx="533400" cy="306387"/>
          </a:xfrm>
          <a:prstGeom prst="rect">
            <a:avLst/>
          </a:prstGeom>
          <a:solidFill>
            <a:schemeClr val="bg1"/>
          </a:solidFill>
          <a:ln w="9525">
            <a:noFill/>
            <a:miter lim="800000"/>
            <a:headEnd/>
            <a:tailEnd/>
          </a:ln>
        </p:spPr>
        <p:txBody>
          <a:bodyPr wrap="none">
            <a:spAutoFit/>
          </a:bodyPr>
          <a:lstStyle/>
          <a:p>
            <a:r>
              <a:rPr lang="en-AU" sz="1400" dirty="0"/>
              <a:t>40m</a:t>
            </a:r>
          </a:p>
        </p:txBody>
      </p:sp>
      <p:grpSp>
        <p:nvGrpSpPr>
          <p:cNvPr id="4" name="Group 40"/>
          <p:cNvGrpSpPr>
            <a:grpSpLocks/>
          </p:cNvGrpSpPr>
          <p:nvPr/>
        </p:nvGrpSpPr>
        <p:grpSpPr bwMode="auto">
          <a:xfrm>
            <a:off x="1917700" y="1619250"/>
            <a:ext cx="1150938" cy="4481513"/>
            <a:chOff x="1564482" y="1618903"/>
            <a:chExt cx="1151265" cy="4481860"/>
          </a:xfrm>
        </p:grpSpPr>
        <p:grpSp>
          <p:nvGrpSpPr>
            <p:cNvPr id="27663" name="Group 39"/>
            <p:cNvGrpSpPr>
              <a:grpSpLocks/>
            </p:cNvGrpSpPr>
            <p:nvPr/>
          </p:nvGrpSpPr>
          <p:grpSpPr bwMode="auto">
            <a:xfrm>
              <a:off x="1564482" y="1618903"/>
              <a:ext cx="1151265" cy="4404629"/>
              <a:chOff x="1564482" y="1618903"/>
              <a:chExt cx="1151265" cy="4404629"/>
            </a:xfrm>
          </p:grpSpPr>
          <p:grpSp>
            <p:nvGrpSpPr>
              <p:cNvPr id="27665" name="Group 27"/>
              <p:cNvGrpSpPr>
                <a:grpSpLocks/>
              </p:cNvGrpSpPr>
              <p:nvPr/>
            </p:nvGrpSpPr>
            <p:grpSpPr bwMode="auto">
              <a:xfrm>
                <a:off x="2011033" y="1618903"/>
                <a:ext cx="704714" cy="4404629"/>
                <a:chOff x="2011033" y="1618903"/>
                <a:chExt cx="704714" cy="4404629"/>
              </a:xfrm>
            </p:grpSpPr>
            <p:sp>
              <p:nvSpPr>
                <p:cNvPr id="7" name="Freeform 6"/>
                <p:cNvSpPr/>
                <p:nvPr/>
              </p:nvSpPr>
              <p:spPr>
                <a:xfrm>
                  <a:off x="2086919" y="1618903"/>
                  <a:ext cx="11115" cy="301648"/>
                </a:xfrm>
                <a:custGeom>
                  <a:avLst/>
                  <a:gdLst>
                    <a:gd name="connsiteX0" fmla="*/ 12700 w 12700"/>
                    <a:gd name="connsiteY0" fmla="*/ 0 h 271463"/>
                    <a:gd name="connsiteX1" fmla="*/ 3175 w 12700"/>
                    <a:gd name="connsiteY1" fmla="*/ 271463 h 271463"/>
                  </a:gdLst>
                  <a:ahLst/>
                  <a:cxnLst>
                    <a:cxn ang="0">
                      <a:pos x="connsiteX0" y="connsiteY0"/>
                    </a:cxn>
                    <a:cxn ang="0">
                      <a:pos x="connsiteX1" y="connsiteY1"/>
                    </a:cxn>
                  </a:cxnLst>
                  <a:rect l="l" t="t" r="r" b="b"/>
                  <a:pathLst>
                    <a:path w="12700" h="271463">
                      <a:moveTo>
                        <a:pt x="12700" y="0"/>
                      </a:moveTo>
                      <a:cubicBezTo>
                        <a:pt x="6350" y="112316"/>
                        <a:pt x="0" y="224632"/>
                        <a:pt x="3175" y="271463"/>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8" name="Freeform 7"/>
                <p:cNvSpPr/>
                <p:nvPr/>
              </p:nvSpPr>
              <p:spPr>
                <a:xfrm>
                  <a:off x="2010697" y="1984056"/>
                  <a:ext cx="34935" cy="560431"/>
                </a:xfrm>
                <a:custGeom>
                  <a:avLst/>
                  <a:gdLst>
                    <a:gd name="connsiteX0" fmla="*/ 5556 w 38893"/>
                    <a:gd name="connsiteY0" fmla="*/ 0 h 504825"/>
                    <a:gd name="connsiteX1" fmla="*/ 5556 w 38893"/>
                    <a:gd name="connsiteY1" fmla="*/ 271462 h 504825"/>
                    <a:gd name="connsiteX2" fmla="*/ 38893 w 38893"/>
                    <a:gd name="connsiteY2" fmla="*/ 504825 h 504825"/>
                  </a:gdLst>
                  <a:ahLst/>
                  <a:cxnLst>
                    <a:cxn ang="0">
                      <a:pos x="connsiteX0" y="connsiteY0"/>
                    </a:cxn>
                    <a:cxn ang="0">
                      <a:pos x="connsiteX1" y="connsiteY1"/>
                    </a:cxn>
                    <a:cxn ang="0">
                      <a:pos x="connsiteX2" y="connsiteY2"/>
                    </a:cxn>
                  </a:cxnLst>
                  <a:rect l="l" t="t" r="r" b="b"/>
                  <a:pathLst>
                    <a:path w="38893" h="504825">
                      <a:moveTo>
                        <a:pt x="5556" y="0"/>
                      </a:moveTo>
                      <a:cubicBezTo>
                        <a:pt x="2778" y="93662"/>
                        <a:pt x="0" y="187325"/>
                        <a:pt x="5556" y="271462"/>
                      </a:cubicBezTo>
                      <a:cubicBezTo>
                        <a:pt x="11112" y="355600"/>
                        <a:pt x="35718" y="455613"/>
                        <a:pt x="38893" y="504825"/>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9" name="Freeform 8"/>
                <p:cNvSpPr/>
                <p:nvPr/>
              </p:nvSpPr>
              <p:spPr>
                <a:xfrm>
                  <a:off x="2463262" y="1618903"/>
                  <a:ext cx="0" cy="312762"/>
                </a:xfrm>
                <a:custGeom>
                  <a:avLst/>
                  <a:gdLst>
                    <a:gd name="connsiteX0" fmla="*/ 0 w 0"/>
                    <a:gd name="connsiteY0" fmla="*/ 0 h 280987"/>
                    <a:gd name="connsiteX1" fmla="*/ 0 w 0"/>
                    <a:gd name="connsiteY1" fmla="*/ 280987 h 280987"/>
                  </a:gdLst>
                  <a:ahLst/>
                  <a:cxnLst>
                    <a:cxn ang="0">
                      <a:pos x="connsiteX0" y="connsiteY0"/>
                    </a:cxn>
                    <a:cxn ang="0">
                      <a:pos x="connsiteX1" y="connsiteY1"/>
                    </a:cxn>
                  </a:cxnLst>
                  <a:rect l="l" t="t" r="r" b="b"/>
                  <a:pathLst>
                    <a:path h="280987">
                      <a:moveTo>
                        <a:pt x="0" y="0"/>
                      </a:moveTo>
                      <a:lnTo>
                        <a:pt x="0" y="280987"/>
                      </a:ln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0" name="Freeform 9"/>
                <p:cNvSpPr/>
                <p:nvPr/>
              </p:nvSpPr>
              <p:spPr>
                <a:xfrm>
                  <a:off x="2367985" y="1988820"/>
                  <a:ext cx="282655" cy="943048"/>
                </a:xfrm>
                <a:custGeom>
                  <a:avLst/>
                  <a:gdLst>
                    <a:gd name="connsiteX0" fmla="*/ 10318 w 43656"/>
                    <a:gd name="connsiteY0" fmla="*/ 0 h 485775"/>
                    <a:gd name="connsiteX1" fmla="*/ 5556 w 43656"/>
                    <a:gd name="connsiteY1" fmla="*/ 219075 h 485775"/>
                    <a:gd name="connsiteX2" fmla="*/ 43656 w 43656"/>
                    <a:gd name="connsiteY2" fmla="*/ 485775 h 485775"/>
                    <a:gd name="connsiteX0" fmla="*/ 54636 w 353881"/>
                    <a:gd name="connsiteY0" fmla="*/ 0 h 847725"/>
                    <a:gd name="connsiteX1" fmla="*/ 49874 w 353881"/>
                    <a:gd name="connsiteY1" fmla="*/ 219075 h 847725"/>
                    <a:gd name="connsiteX2" fmla="*/ 353881 w 353881"/>
                    <a:gd name="connsiteY2" fmla="*/ 847725 h 847725"/>
                    <a:gd name="connsiteX0" fmla="*/ 54636 w 353881"/>
                    <a:gd name="connsiteY0" fmla="*/ 0 h 847725"/>
                    <a:gd name="connsiteX1" fmla="*/ 49874 w 353881"/>
                    <a:gd name="connsiteY1" fmla="*/ 219075 h 847725"/>
                    <a:gd name="connsiteX2" fmla="*/ 184812 w 353881"/>
                    <a:gd name="connsiteY2" fmla="*/ 495300 h 847725"/>
                    <a:gd name="connsiteX3" fmla="*/ 353881 w 353881"/>
                    <a:gd name="connsiteY3" fmla="*/ 847725 h 847725"/>
                    <a:gd name="connsiteX0" fmla="*/ 54636 w 353881"/>
                    <a:gd name="connsiteY0" fmla="*/ 0 h 847725"/>
                    <a:gd name="connsiteX1" fmla="*/ 49874 w 353881"/>
                    <a:gd name="connsiteY1" fmla="*/ 219075 h 847725"/>
                    <a:gd name="connsiteX2" fmla="*/ 191956 w 353881"/>
                    <a:gd name="connsiteY2" fmla="*/ 500063 h 847725"/>
                    <a:gd name="connsiteX3" fmla="*/ 184812 w 353881"/>
                    <a:gd name="connsiteY3" fmla="*/ 495300 h 847725"/>
                    <a:gd name="connsiteX4" fmla="*/ 353881 w 353881"/>
                    <a:gd name="connsiteY4" fmla="*/ 847725 h 847725"/>
                    <a:gd name="connsiteX0" fmla="*/ 54636 w 353881"/>
                    <a:gd name="connsiteY0" fmla="*/ 0 h 847725"/>
                    <a:gd name="connsiteX1" fmla="*/ 49874 w 353881"/>
                    <a:gd name="connsiteY1" fmla="*/ 219075 h 847725"/>
                    <a:gd name="connsiteX2" fmla="*/ 191956 w 353881"/>
                    <a:gd name="connsiteY2" fmla="*/ 500063 h 847725"/>
                    <a:gd name="connsiteX3" fmla="*/ 191956 w 353881"/>
                    <a:gd name="connsiteY3" fmla="*/ 500063 h 847725"/>
                    <a:gd name="connsiteX4" fmla="*/ 353881 w 353881"/>
                    <a:gd name="connsiteY4" fmla="*/ 847725 h 847725"/>
                    <a:gd name="connsiteX0" fmla="*/ 40349 w 339594"/>
                    <a:gd name="connsiteY0" fmla="*/ 0 h 847725"/>
                    <a:gd name="connsiteX1" fmla="*/ 49874 w 339594"/>
                    <a:gd name="connsiteY1" fmla="*/ 211931 h 847725"/>
                    <a:gd name="connsiteX2" fmla="*/ 177669 w 339594"/>
                    <a:gd name="connsiteY2" fmla="*/ 500063 h 847725"/>
                    <a:gd name="connsiteX3" fmla="*/ 177669 w 339594"/>
                    <a:gd name="connsiteY3" fmla="*/ 500063 h 847725"/>
                    <a:gd name="connsiteX4" fmla="*/ 339594 w 339594"/>
                    <a:gd name="connsiteY4" fmla="*/ 847725 h 847725"/>
                    <a:gd name="connsiteX0" fmla="*/ 10319 w 309564"/>
                    <a:gd name="connsiteY0" fmla="*/ 0 h 847725"/>
                    <a:gd name="connsiteX1" fmla="*/ 19844 w 309564"/>
                    <a:gd name="connsiteY1" fmla="*/ 211931 h 847725"/>
                    <a:gd name="connsiteX2" fmla="*/ 147639 w 309564"/>
                    <a:gd name="connsiteY2" fmla="*/ 500063 h 847725"/>
                    <a:gd name="connsiteX3" fmla="*/ 147639 w 309564"/>
                    <a:gd name="connsiteY3" fmla="*/ 500063 h 847725"/>
                    <a:gd name="connsiteX4" fmla="*/ 309564 w 309564"/>
                    <a:gd name="connsiteY4" fmla="*/ 847725 h 847725"/>
                    <a:gd name="connsiteX0" fmla="*/ 10319 w 309564"/>
                    <a:gd name="connsiteY0" fmla="*/ 0 h 847725"/>
                    <a:gd name="connsiteX1" fmla="*/ 19844 w 309564"/>
                    <a:gd name="connsiteY1" fmla="*/ 211931 h 847725"/>
                    <a:gd name="connsiteX2" fmla="*/ 147639 w 309564"/>
                    <a:gd name="connsiteY2" fmla="*/ 500063 h 847725"/>
                    <a:gd name="connsiteX3" fmla="*/ 197645 w 309564"/>
                    <a:gd name="connsiteY3" fmla="*/ 595313 h 847725"/>
                    <a:gd name="connsiteX4" fmla="*/ 309564 w 309564"/>
                    <a:gd name="connsiteY4" fmla="*/ 847725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4" h="847725">
                      <a:moveTo>
                        <a:pt x="10319" y="0"/>
                      </a:moveTo>
                      <a:cubicBezTo>
                        <a:pt x="5160" y="69056"/>
                        <a:pt x="0" y="68262"/>
                        <a:pt x="19844" y="211931"/>
                      </a:cubicBezTo>
                      <a:cubicBezTo>
                        <a:pt x="37968" y="289719"/>
                        <a:pt x="123959" y="453232"/>
                        <a:pt x="147639" y="500063"/>
                      </a:cubicBezTo>
                      <a:lnTo>
                        <a:pt x="197645" y="595313"/>
                      </a:lnTo>
                      <a:cubicBezTo>
                        <a:pt x="224633" y="653257"/>
                        <a:pt x="281386" y="788987"/>
                        <a:pt x="309564" y="847725"/>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12" name="Freeform 11"/>
                <p:cNvSpPr/>
                <p:nvPr/>
              </p:nvSpPr>
              <p:spPr>
                <a:xfrm>
                  <a:off x="2502962" y="5027530"/>
                  <a:ext cx="212785" cy="995439"/>
                </a:xfrm>
                <a:custGeom>
                  <a:avLst/>
                  <a:gdLst>
                    <a:gd name="connsiteX0" fmla="*/ 233362 w 233362"/>
                    <a:gd name="connsiteY0" fmla="*/ 895350 h 895350"/>
                    <a:gd name="connsiteX1" fmla="*/ 166687 w 233362"/>
                    <a:gd name="connsiteY1" fmla="*/ 604838 h 895350"/>
                    <a:gd name="connsiteX2" fmla="*/ 76200 w 233362"/>
                    <a:gd name="connsiteY2" fmla="*/ 271463 h 895350"/>
                    <a:gd name="connsiteX3" fmla="*/ 0 w 233362"/>
                    <a:gd name="connsiteY3" fmla="*/ 0 h 895350"/>
                  </a:gdLst>
                  <a:ahLst/>
                  <a:cxnLst>
                    <a:cxn ang="0">
                      <a:pos x="connsiteX0" y="connsiteY0"/>
                    </a:cxn>
                    <a:cxn ang="0">
                      <a:pos x="connsiteX1" y="connsiteY1"/>
                    </a:cxn>
                    <a:cxn ang="0">
                      <a:pos x="connsiteX2" y="connsiteY2"/>
                    </a:cxn>
                    <a:cxn ang="0">
                      <a:pos x="connsiteX3" y="connsiteY3"/>
                    </a:cxn>
                  </a:cxnLst>
                  <a:rect l="l" t="t" r="r" b="b"/>
                  <a:pathLst>
                    <a:path w="233362" h="895350">
                      <a:moveTo>
                        <a:pt x="233362" y="895350"/>
                      </a:moveTo>
                      <a:cubicBezTo>
                        <a:pt x="213121" y="802084"/>
                        <a:pt x="192881" y="708819"/>
                        <a:pt x="166687" y="604838"/>
                      </a:cubicBezTo>
                      <a:cubicBezTo>
                        <a:pt x="140493" y="500857"/>
                        <a:pt x="103981" y="372269"/>
                        <a:pt x="76200" y="271463"/>
                      </a:cubicBezTo>
                      <a:cubicBezTo>
                        <a:pt x="48419" y="170657"/>
                        <a:pt x="24209" y="85328"/>
                        <a:pt x="0" y="0"/>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2" name="Freeform 21"/>
                <p:cNvSpPr/>
                <p:nvPr/>
              </p:nvSpPr>
              <p:spPr>
                <a:xfrm>
                  <a:off x="2225070" y="1988820"/>
                  <a:ext cx="320766" cy="1487602"/>
                </a:xfrm>
                <a:custGeom>
                  <a:avLst/>
                  <a:gdLst>
                    <a:gd name="connsiteX0" fmla="*/ 10318 w 43656"/>
                    <a:gd name="connsiteY0" fmla="*/ 0 h 485775"/>
                    <a:gd name="connsiteX1" fmla="*/ 5556 w 43656"/>
                    <a:gd name="connsiteY1" fmla="*/ 219075 h 485775"/>
                    <a:gd name="connsiteX2" fmla="*/ 43656 w 43656"/>
                    <a:gd name="connsiteY2" fmla="*/ 485775 h 485775"/>
                    <a:gd name="connsiteX0" fmla="*/ 54636 w 353881"/>
                    <a:gd name="connsiteY0" fmla="*/ 0 h 847725"/>
                    <a:gd name="connsiteX1" fmla="*/ 49874 w 353881"/>
                    <a:gd name="connsiteY1" fmla="*/ 219075 h 847725"/>
                    <a:gd name="connsiteX2" fmla="*/ 353881 w 353881"/>
                    <a:gd name="connsiteY2" fmla="*/ 847725 h 847725"/>
                    <a:gd name="connsiteX0" fmla="*/ 54636 w 353881"/>
                    <a:gd name="connsiteY0" fmla="*/ 0 h 847725"/>
                    <a:gd name="connsiteX1" fmla="*/ 49874 w 353881"/>
                    <a:gd name="connsiteY1" fmla="*/ 219075 h 847725"/>
                    <a:gd name="connsiteX2" fmla="*/ 184812 w 353881"/>
                    <a:gd name="connsiteY2" fmla="*/ 495300 h 847725"/>
                    <a:gd name="connsiteX3" fmla="*/ 353881 w 353881"/>
                    <a:gd name="connsiteY3" fmla="*/ 847725 h 847725"/>
                    <a:gd name="connsiteX0" fmla="*/ 54636 w 353881"/>
                    <a:gd name="connsiteY0" fmla="*/ 0 h 847725"/>
                    <a:gd name="connsiteX1" fmla="*/ 49874 w 353881"/>
                    <a:gd name="connsiteY1" fmla="*/ 219075 h 847725"/>
                    <a:gd name="connsiteX2" fmla="*/ 191956 w 353881"/>
                    <a:gd name="connsiteY2" fmla="*/ 500063 h 847725"/>
                    <a:gd name="connsiteX3" fmla="*/ 184812 w 353881"/>
                    <a:gd name="connsiteY3" fmla="*/ 495300 h 847725"/>
                    <a:gd name="connsiteX4" fmla="*/ 353881 w 353881"/>
                    <a:gd name="connsiteY4" fmla="*/ 847725 h 847725"/>
                    <a:gd name="connsiteX0" fmla="*/ 54636 w 353881"/>
                    <a:gd name="connsiteY0" fmla="*/ 0 h 847725"/>
                    <a:gd name="connsiteX1" fmla="*/ 49874 w 353881"/>
                    <a:gd name="connsiteY1" fmla="*/ 219075 h 847725"/>
                    <a:gd name="connsiteX2" fmla="*/ 191956 w 353881"/>
                    <a:gd name="connsiteY2" fmla="*/ 500063 h 847725"/>
                    <a:gd name="connsiteX3" fmla="*/ 191956 w 353881"/>
                    <a:gd name="connsiteY3" fmla="*/ 500063 h 847725"/>
                    <a:gd name="connsiteX4" fmla="*/ 353881 w 353881"/>
                    <a:gd name="connsiteY4" fmla="*/ 847725 h 847725"/>
                    <a:gd name="connsiteX0" fmla="*/ 40349 w 339594"/>
                    <a:gd name="connsiteY0" fmla="*/ 0 h 847725"/>
                    <a:gd name="connsiteX1" fmla="*/ 49874 w 339594"/>
                    <a:gd name="connsiteY1" fmla="*/ 211931 h 847725"/>
                    <a:gd name="connsiteX2" fmla="*/ 177669 w 339594"/>
                    <a:gd name="connsiteY2" fmla="*/ 500063 h 847725"/>
                    <a:gd name="connsiteX3" fmla="*/ 177669 w 339594"/>
                    <a:gd name="connsiteY3" fmla="*/ 500063 h 847725"/>
                    <a:gd name="connsiteX4" fmla="*/ 339594 w 339594"/>
                    <a:gd name="connsiteY4" fmla="*/ 847725 h 847725"/>
                    <a:gd name="connsiteX0" fmla="*/ 10319 w 309564"/>
                    <a:gd name="connsiteY0" fmla="*/ 0 h 847725"/>
                    <a:gd name="connsiteX1" fmla="*/ 19844 w 309564"/>
                    <a:gd name="connsiteY1" fmla="*/ 211931 h 847725"/>
                    <a:gd name="connsiteX2" fmla="*/ 147639 w 309564"/>
                    <a:gd name="connsiteY2" fmla="*/ 500063 h 847725"/>
                    <a:gd name="connsiteX3" fmla="*/ 147639 w 309564"/>
                    <a:gd name="connsiteY3" fmla="*/ 500063 h 847725"/>
                    <a:gd name="connsiteX4" fmla="*/ 309564 w 309564"/>
                    <a:gd name="connsiteY4" fmla="*/ 847725 h 847725"/>
                    <a:gd name="connsiteX0" fmla="*/ 10319 w 309564"/>
                    <a:gd name="connsiteY0" fmla="*/ 0 h 847725"/>
                    <a:gd name="connsiteX1" fmla="*/ 19844 w 309564"/>
                    <a:gd name="connsiteY1" fmla="*/ 211931 h 847725"/>
                    <a:gd name="connsiteX2" fmla="*/ 147639 w 309564"/>
                    <a:gd name="connsiteY2" fmla="*/ 500063 h 847725"/>
                    <a:gd name="connsiteX3" fmla="*/ 197645 w 309564"/>
                    <a:gd name="connsiteY3" fmla="*/ 595313 h 847725"/>
                    <a:gd name="connsiteX4" fmla="*/ 309564 w 309564"/>
                    <a:gd name="connsiteY4" fmla="*/ 847725 h 847725"/>
                    <a:gd name="connsiteX0" fmla="*/ 10319 w 357189"/>
                    <a:gd name="connsiteY0" fmla="*/ 0 h 1338263"/>
                    <a:gd name="connsiteX1" fmla="*/ 19844 w 357189"/>
                    <a:gd name="connsiteY1" fmla="*/ 211931 h 1338263"/>
                    <a:gd name="connsiteX2" fmla="*/ 147639 w 357189"/>
                    <a:gd name="connsiteY2" fmla="*/ 500063 h 1338263"/>
                    <a:gd name="connsiteX3" fmla="*/ 197645 w 357189"/>
                    <a:gd name="connsiteY3" fmla="*/ 595313 h 1338263"/>
                    <a:gd name="connsiteX4" fmla="*/ 357189 w 357189"/>
                    <a:gd name="connsiteY4" fmla="*/ 1338263 h 1338263"/>
                    <a:gd name="connsiteX0" fmla="*/ 10319 w 357189"/>
                    <a:gd name="connsiteY0" fmla="*/ 0 h 1338263"/>
                    <a:gd name="connsiteX1" fmla="*/ 19844 w 357189"/>
                    <a:gd name="connsiteY1" fmla="*/ 211931 h 1338263"/>
                    <a:gd name="connsiteX2" fmla="*/ 147639 w 357189"/>
                    <a:gd name="connsiteY2" fmla="*/ 500063 h 1338263"/>
                    <a:gd name="connsiteX3" fmla="*/ 0 w 357189"/>
                    <a:gd name="connsiteY3" fmla="*/ 847725 h 1338263"/>
                    <a:gd name="connsiteX4" fmla="*/ 357189 w 357189"/>
                    <a:gd name="connsiteY4" fmla="*/ 1338263 h 1338263"/>
                    <a:gd name="connsiteX0" fmla="*/ 33999 w 380869"/>
                    <a:gd name="connsiteY0" fmla="*/ 0 h 1338263"/>
                    <a:gd name="connsiteX1" fmla="*/ 43524 w 380869"/>
                    <a:gd name="connsiteY1" fmla="*/ 211931 h 1338263"/>
                    <a:gd name="connsiteX2" fmla="*/ 23680 w 380869"/>
                    <a:gd name="connsiteY2" fmla="*/ 500063 h 1338263"/>
                    <a:gd name="connsiteX3" fmla="*/ 23680 w 380869"/>
                    <a:gd name="connsiteY3" fmla="*/ 847725 h 1338263"/>
                    <a:gd name="connsiteX4" fmla="*/ 380869 w 380869"/>
                    <a:gd name="connsiteY4" fmla="*/ 1338263 h 1338263"/>
                    <a:gd name="connsiteX0" fmla="*/ 134144 w 481014"/>
                    <a:gd name="connsiteY0" fmla="*/ 0 h 1338263"/>
                    <a:gd name="connsiteX1" fmla="*/ 19844 w 481014"/>
                    <a:gd name="connsiteY1" fmla="*/ 550068 h 1338263"/>
                    <a:gd name="connsiteX2" fmla="*/ 123825 w 481014"/>
                    <a:gd name="connsiteY2" fmla="*/ 500063 h 1338263"/>
                    <a:gd name="connsiteX3" fmla="*/ 123825 w 481014"/>
                    <a:gd name="connsiteY3" fmla="*/ 847725 h 1338263"/>
                    <a:gd name="connsiteX4" fmla="*/ 481014 w 481014"/>
                    <a:gd name="connsiteY4" fmla="*/ 1338263 h 1338263"/>
                    <a:gd name="connsiteX0" fmla="*/ 134144 w 481014"/>
                    <a:gd name="connsiteY0" fmla="*/ 0 h 1338263"/>
                    <a:gd name="connsiteX1" fmla="*/ 19844 w 481014"/>
                    <a:gd name="connsiteY1" fmla="*/ 550068 h 1338263"/>
                    <a:gd name="connsiteX2" fmla="*/ 59531 w 481014"/>
                    <a:gd name="connsiteY2" fmla="*/ 726281 h 1338263"/>
                    <a:gd name="connsiteX3" fmla="*/ 123825 w 481014"/>
                    <a:gd name="connsiteY3" fmla="*/ 847725 h 1338263"/>
                    <a:gd name="connsiteX4" fmla="*/ 481014 w 481014"/>
                    <a:gd name="connsiteY4" fmla="*/ 1338263 h 1338263"/>
                    <a:gd name="connsiteX0" fmla="*/ 98293 w 445163"/>
                    <a:gd name="connsiteY0" fmla="*/ 0 h 1338263"/>
                    <a:gd name="connsiteX1" fmla="*/ 117344 w 445163"/>
                    <a:gd name="connsiteY1" fmla="*/ 440531 h 1338263"/>
                    <a:gd name="connsiteX2" fmla="*/ 23680 w 445163"/>
                    <a:gd name="connsiteY2" fmla="*/ 726281 h 1338263"/>
                    <a:gd name="connsiteX3" fmla="*/ 87974 w 445163"/>
                    <a:gd name="connsiteY3" fmla="*/ 847725 h 1338263"/>
                    <a:gd name="connsiteX4" fmla="*/ 445163 w 445163"/>
                    <a:gd name="connsiteY4" fmla="*/ 1338263 h 1338263"/>
                    <a:gd name="connsiteX0" fmla="*/ 10319 w 357189"/>
                    <a:gd name="connsiteY0" fmla="*/ 0 h 1338263"/>
                    <a:gd name="connsiteX1" fmla="*/ 29370 w 357189"/>
                    <a:gd name="connsiteY1" fmla="*/ 440531 h 1338263"/>
                    <a:gd name="connsiteX2" fmla="*/ 123694 w 357189"/>
                    <a:gd name="connsiteY2" fmla="*/ 669131 h 1338263"/>
                    <a:gd name="connsiteX3" fmla="*/ 0 w 357189"/>
                    <a:gd name="connsiteY3" fmla="*/ 847725 h 1338263"/>
                    <a:gd name="connsiteX4" fmla="*/ 357189 w 357189"/>
                    <a:gd name="connsiteY4"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352029 w 352029"/>
                    <a:gd name="connsiteY4"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06772 w 352029"/>
                    <a:gd name="connsiteY4" fmla="*/ 914400 h 1338263"/>
                    <a:gd name="connsiteX5" fmla="*/ 352029 w 352029"/>
                    <a:gd name="connsiteY5"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06772 w 352029"/>
                    <a:gd name="connsiteY4" fmla="*/ 914400 h 1338263"/>
                    <a:gd name="connsiteX5" fmla="*/ 235347 w 352029"/>
                    <a:gd name="connsiteY5" fmla="*/ 1012031 h 1338263"/>
                    <a:gd name="connsiteX6" fmla="*/ 352029 w 352029"/>
                    <a:gd name="connsiteY6"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18679 w 352029"/>
                    <a:gd name="connsiteY4" fmla="*/ 902494 h 1338263"/>
                    <a:gd name="connsiteX5" fmla="*/ 235347 w 352029"/>
                    <a:gd name="connsiteY5" fmla="*/ 1012031 h 1338263"/>
                    <a:gd name="connsiteX6" fmla="*/ 352029 w 352029"/>
                    <a:gd name="connsiteY6"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11535 w 352029"/>
                    <a:gd name="connsiteY4" fmla="*/ 881063 h 1338263"/>
                    <a:gd name="connsiteX5" fmla="*/ 235347 w 352029"/>
                    <a:gd name="connsiteY5" fmla="*/ 1012031 h 1338263"/>
                    <a:gd name="connsiteX6" fmla="*/ 352029 w 352029"/>
                    <a:gd name="connsiteY6"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11535 w 352029"/>
                    <a:gd name="connsiteY4" fmla="*/ 881063 h 1338263"/>
                    <a:gd name="connsiteX5" fmla="*/ 235347 w 352029"/>
                    <a:gd name="connsiteY5" fmla="*/ 1012031 h 1338263"/>
                    <a:gd name="connsiteX6" fmla="*/ 352029 w 352029"/>
                    <a:gd name="connsiteY6"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11535 w 352029"/>
                    <a:gd name="connsiteY4" fmla="*/ 881063 h 1338263"/>
                    <a:gd name="connsiteX5" fmla="*/ 261541 w 352029"/>
                    <a:gd name="connsiteY5" fmla="*/ 1004887 h 1338263"/>
                    <a:gd name="connsiteX6" fmla="*/ 352029 w 352029"/>
                    <a:gd name="connsiteY6" fmla="*/ 1338263 h 1338263"/>
                    <a:gd name="connsiteX0" fmla="*/ 5159 w 352029"/>
                    <a:gd name="connsiteY0" fmla="*/ 0 h 1338263"/>
                    <a:gd name="connsiteX1" fmla="*/ 24210 w 352029"/>
                    <a:gd name="connsiteY1" fmla="*/ 440531 h 1338263"/>
                    <a:gd name="connsiteX2" fmla="*/ 118534 w 352029"/>
                    <a:gd name="connsiteY2" fmla="*/ 669131 h 1338263"/>
                    <a:gd name="connsiteX3" fmla="*/ 156766 w 352029"/>
                    <a:gd name="connsiteY3" fmla="*/ 769144 h 1338263"/>
                    <a:gd name="connsiteX4" fmla="*/ 211535 w 352029"/>
                    <a:gd name="connsiteY4" fmla="*/ 881063 h 1338263"/>
                    <a:gd name="connsiteX5" fmla="*/ 261541 w 352029"/>
                    <a:gd name="connsiteY5" fmla="*/ 1004887 h 1338263"/>
                    <a:gd name="connsiteX6" fmla="*/ 352029 w 352029"/>
                    <a:gd name="connsiteY6" fmla="*/ 1338263 h 133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029" h="1338263">
                      <a:moveTo>
                        <a:pt x="5159" y="0"/>
                      </a:moveTo>
                      <a:cubicBezTo>
                        <a:pt x="0" y="69056"/>
                        <a:pt x="4366" y="296862"/>
                        <a:pt x="24210" y="440531"/>
                      </a:cubicBezTo>
                      <a:cubicBezTo>
                        <a:pt x="42334" y="518319"/>
                        <a:pt x="94854" y="622300"/>
                        <a:pt x="118534" y="669131"/>
                      </a:cubicBezTo>
                      <a:lnTo>
                        <a:pt x="156766" y="769144"/>
                      </a:lnTo>
                      <a:cubicBezTo>
                        <a:pt x="171472" y="810022"/>
                        <a:pt x="193279" y="793353"/>
                        <a:pt x="211535" y="881063"/>
                      </a:cubicBezTo>
                      <a:lnTo>
                        <a:pt x="261541" y="1004887"/>
                      </a:lnTo>
                      <a:lnTo>
                        <a:pt x="352029" y="1338263"/>
                      </a:ln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3" name="Freeform 22"/>
                <p:cNvSpPr/>
                <p:nvPr/>
              </p:nvSpPr>
              <p:spPr>
                <a:xfrm>
                  <a:off x="2293352" y="1618903"/>
                  <a:ext cx="0" cy="312762"/>
                </a:xfrm>
                <a:custGeom>
                  <a:avLst/>
                  <a:gdLst>
                    <a:gd name="connsiteX0" fmla="*/ 0 w 0"/>
                    <a:gd name="connsiteY0" fmla="*/ 0 h 280987"/>
                    <a:gd name="connsiteX1" fmla="*/ 0 w 0"/>
                    <a:gd name="connsiteY1" fmla="*/ 280987 h 280987"/>
                  </a:gdLst>
                  <a:ahLst/>
                  <a:cxnLst>
                    <a:cxn ang="0">
                      <a:pos x="connsiteX0" y="connsiteY0"/>
                    </a:cxn>
                    <a:cxn ang="0">
                      <a:pos x="connsiteX1" y="connsiteY1"/>
                    </a:cxn>
                  </a:cxnLst>
                  <a:rect l="l" t="t" r="r" b="b"/>
                  <a:pathLst>
                    <a:path h="280987">
                      <a:moveTo>
                        <a:pt x="0" y="0"/>
                      </a:moveTo>
                      <a:lnTo>
                        <a:pt x="0" y="280987"/>
                      </a:ln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24" name="Freeform 23"/>
                <p:cNvSpPr/>
                <p:nvPr/>
              </p:nvSpPr>
              <p:spPr>
                <a:xfrm>
                  <a:off x="2183783" y="3786009"/>
                  <a:ext cx="109569" cy="301648"/>
                </a:xfrm>
                <a:custGeom>
                  <a:avLst/>
                  <a:gdLst>
                    <a:gd name="connsiteX0" fmla="*/ 12700 w 12700"/>
                    <a:gd name="connsiteY0" fmla="*/ 0 h 271463"/>
                    <a:gd name="connsiteX1" fmla="*/ 3175 w 12700"/>
                    <a:gd name="connsiteY1" fmla="*/ 271463 h 271463"/>
                    <a:gd name="connsiteX0" fmla="*/ 6350 w 55563"/>
                    <a:gd name="connsiteY0" fmla="*/ 0 h 271463"/>
                    <a:gd name="connsiteX1" fmla="*/ 55563 w 55563"/>
                    <a:gd name="connsiteY1" fmla="*/ 271463 h 271463"/>
                    <a:gd name="connsiteX0" fmla="*/ 76994 w 126207"/>
                    <a:gd name="connsiteY0" fmla="*/ 0 h 271463"/>
                    <a:gd name="connsiteX1" fmla="*/ 5556 w 126207"/>
                    <a:gd name="connsiteY1" fmla="*/ 0 h 271463"/>
                    <a:gd name="connsiteX2" fmla="*/ 126207 w 126207"/>
                    <a:gd name="connsiteY2" fmla="*/ 271463 h 271463"/>
                    <a:gd name="connsiteX0" fmla="*/ 71438 w 120651"/>
                    <a:gd name="connsiteY0" fmla="*/ 0 h 271463"/>
                    <a:gd name="connsiteX1" fmla="*/ 0 w 120651"/>
                    <a:gd name="connsiteY1" fmla="*/ 0 h 271463"/>
                    <a:gd name="connsiteX2" fmla="*/ 120651 w 120651"/>
                    <a:gd name="connsiteY2" fmla="*/ 271463 h 271463"/>
                    <a:gd name="connsiteX0" fmla="*/ 0 w 120651"/>
                    <a:gd name="connsiteY0" fmla="*/ 0 h 271463"/>
                    <a:gd name="connsiteX1" fmla="*/ 120651 w 120651"/>
                    <a:gd name="connsiteY1" fmla="*/ 271463 h 271463"/>
                    <a:gd name="connsiteX0" fmla="*/ 0 w 120651"/>
                    <a:gd name="connsiteY0" fmla="*/ 0 h 271463"/>
                    <a:gd name="connsiteX1" fmla="*/ 120651 w 120651"/>
                    <a:gd name="connsiteY1" fmla="*/ 271463 h 271463"/>
                    <a:gd name="connsiteX0" fmla="*/ 0 w 120651"/>
                    <a:gd name="connsiteY0" fmla="*/ 0 h 271463"/>
                    <a:gd name="connsiteX1" fmla="*/ 120651 w 120651"/>
                    <a:gd name="connsiteY1" fmla="*/ 271463 h 271463"/>
                    <a:gd name="connsiteX0" fmla="*/ 0 w 120651"/>
                    <a:gd name="connsiteY0" fmla="*/ 0 h 271463"/>
                    <a:gd name="connsiteX1" fmla="*/ 120651 w 120651"/>
                    <a:gd name="connsiteY1" fmla="*/ 271463 h 271463"/>
                    <a:gd name="connsiteX0" fmla="*/ 0 w 120651"/>
                    <a:gd name="connsiteY0" fmla="*/ 0 h 271463"/>
                    <a:gd name="connsiteX1" fmla="*/ 120651 w 120651"/>
                    <a:gd name="connsiteY1" fmla="*/ 271463 h 271463"/>
                    <a:gd name="connsiteX0" fmla="*/ 0 w 120651"/>
                    <a:gd name="connsiteY0" fmla="*/ 0 h 271463"/>
                    <a:gd name="connsiteX1" fmla="*/ 120651 w 120651"/>
                    <a:gd name="connsiteY1" fmla="*/ 271463 h 271463"/>
                  </a:gdLst>
                  <a:ahLst/>
                  <a:cxnLst>
                    <a:cxn ang="0">
                      <a:pos x="connsiteX0" y="connsiteY0"/>
                    </a:cxn>
                    <a:cxn ang="0">
                      <a:pos x="connsiteX1" y="connsiteY1"/>
                    </a:cxn>
                  </a:cxnLst>
                  <a:rect l="l" t="t" r="r" b="b"/>
                  <a:pathLst>
                    <a:path w="120651" h="271463">
                      <a:moveTo>
                        <a:pt x="0" y="0"/>
                      </a:moveTo>
                      <a:cubicBezTo>
                        <a:pt x="40881" y="105171"/>
                        <a:pt x="64692" y="148432"/>
                        <a:pt x="120651" y="271463"/>
                      </a:cubicBezTo>
                    </a:path>
                  </a:pathLst>
                </a:custGeom>
                <a:ln w="31750">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32" name="Freeform 31"/>
              <p:cNvSpPr/>
              <p:nvPr/>
            </p:nvSpPr>
            <p:spPr>
              <a:xfrm>
                <a:off x="1640704" y="1618903"/>
                <a:ext cx="15880" cy="328638"/>
              </a:xfrm>
              <a:custGeom>
                <a:avLst/>
                <a:gdLst>
                  <a:gd name="connsiteX0" fmla="*/ 16668 w 16668"/>
                  <a:gd name="connsiteY0" fmla="*/ 0 h 328613"/>
                  <a:gd name="connsiteX1" fmla="*/ 2381 w 16668"/>
                  <a:gd name="connsiteY1" fmla="*/ 328613 h 328613"/>
                </a:gdLst>
                <a:ahLst/>
                <a:cxnLst>
                  <a:cxn ang="0">
                    <a:pos x="connsiteX0" y="connsiteY0"/>
                  </a:cxn>
                  <a:cxn ang="0">
                    <a:pos x="connsiteX1" y="connsiteY1"/>
                  </a:cxn>
                </a:cxnLst>
                <a:rect l="l" t="t" r="r" b="b"/>
                <a:pathLst>
                  <a:path w="16668" h="328613">
                    <a:moveTo>
                      <a:pt x="16668" y="0"/>
                    </a:moveTo>
                    <a:cubicBezTo>
                      <a:pt x="8334" y="138906"/>
                      <a:pt x="0" y="277813"/>
                      <a:pt x="2381" y="328613"/>
                    </a:cubicBezTo>
                  </a:path>
                </a:pathLst>
              </a:custGeom>
              <a:ln w="31750" cmpd="sng">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sp>
            <p:nvSpPr>
              <p:cNvPr id="38" name="Freeform 37"/>
              <p:cNvSpPr/>
              <p:nvPr/>
            </p:nvSpPr>
            <p:spPr>
              <a:xfrm>
                <a:off x="1564482" y="1961830"/>
                <a:ext cx="15880" cy="557256"/>
              </a:xfrm>
              <a:custGeom>
                <a:avLst/>
                <a:gdLst>
                  <a:gd name="connsiteX0" fmla="*/ 16668 w 16668"/>
                  <a:gd name="connsiteY0" fmla="*/ 0 h 557213"/>
                  <a:gd name="connsiteX1" fmla="*/ 2381 w 16668"/>
                  <a:gd name="connsiteY1" fmla="*/ 309563 h 557213"/>
                  <a:gd name="connsiteX2" fmla="*/ 2381 w 16668"/>
                  <a:gd name="connsiteY2" fmla="*/ 557213 h 557213"/>
                </a:gdLst>
                <a:ahLst/>
                <a:cxnLst>
                  <a:cxn ang="0">
                    <a:pos x="connsiteX0" y="connsiteY0"/>
                  </a:cxn>
                  <a:cxn ang="0">
                    <a:pos x="connsiteX1" y="connsiteY1"/>
                  </a:cxn>
                  <a:cxn ang="0">
                    <a:pos x="connsiteX2" y="connsiteY2"/>
                  </a:cxn>
                </a:cxnLst>
                <a:rect l="l" t="t" r="r" b="b"/>
                <a:pathLst>
                  <a:path w="16668" h="557213">
                    <a:moveTo>
                      <a:pt x="16668" y="0"/>
                    </a:moveTo>
                    <a:cubicBezTo>
                      <a:pt x="10715" y="108347"/>
                      <a:pt x="4762" y="216694"/>
                      <a:pt x="2381" y="309563"/>
                    </a:cubicBezTo>
                    <a:cubicBezTo>
                      <a:pt x="0" y="402432"/>
                      <a:pt x="1190" y="479822"/>
                      <a:pt x="2381" y="557213"/>
                    </a:cubicBezTo>
                  </a:path>
                </a:pathLst>
              </a:custGeom>
              <a:ln w="31750" cmpd="sng">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sp>
          <p:nvSpPr>
            <p:cNvPr id="39" name="Freeform 38"/>
            <p:cNvSpPr/>
            <p:nvPr/>
          </p:nvSpPr>
          <p:spPr>
            <a:xfrm>
              <a:off x="1823319" y="4271821"/>
              <a:ext cx="371581" cy="1828942"/>
            </a:xfrm>
            <a:custGeom>
              <a:avLst/>
              <a:gdLst>
                <a:gd name="connsiteX0" fmla="*/ 371475 w 371475"/>
                <a:gd name="connsiteY0" fmla="*/ 1828800 h 1828800"/>
                <a:gd name="connsiteX1" fmla="*/ 300037 w 371475"/>
                <a:gd name="connsiteY1" fmla="*/ 1381125 h 1828800"/>
                <a:gd name="connsiteX2" fmla="*/ 257175 w 371475"/>
                <a:gd name="connsiteY2" fmla="*/ 1090612 h 1828800"/>
                <a:gd name="connsiteX3" fmla="*/ 214312 w 371475"/>
                <a:gd name="connsiteY3" fmla="*/ 800100 h 1828800"/>
                <a:gd name="connsiteX4" fmla="*/ 0 w 371475"/>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1828800">
                  <a:moveTo>
                    <a:pt x="371475" y="1828800"/>
                  </a:moveTo>
                  <a:cubicBezTo>
                    <a:pt x="345281" y="1666478"/>
                    <a:pt x="319087" y="1504156"/>
                    <a:pt x="300037" y="1381125"/>
                  </a:cubicBezTo>
                  <a:cubicBezTo>
                    <a:pt x="280987" y="1258094"/>
                    <a:pt x="257175" y="1090612"/>
                    <a:pt x="257175" y="1090612"/>
                  </a:cubicBezTo>
                  <a:cubicBezTo>
                    <a:pt x="242888" y="993775"/>
                    <a:pt x="257174" y="981869"/>
                    <a:pt x="214312" y="800100"/>
                  </a:cubicBezTo>
                  <a:cubicBezTo>
                    <a:pt x="171450" y="618331"/>
                    <a:pt x="85725" y="309165"/>
                    <a:pt x="0" y="0"/>
                  </a:cubicBezTo>
                </a:path>
              </a:pathLst>
            </a:custGeom>
            <a:ln w="31750" cmpd="sng">
              <a:solidFill>
                <a:srgbClr val="0033CC"/>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AU" dirty="0"/>
            </a:p>
          </p:txBody>
        </p:sp>
      </p:grpSp>
      <p:grpSp>
        <p:nvGrpSpPr>
          <p:cNvPr id="56" name="Group 55"/>
          <p:cNvGrpSpPr/>
          <p:nvPr/>
        </p:nvGrpSpPr>
        <p:grpSpPr>
          <a:xfrm rot="20830788">
            <a:off x="2703126" y="1585800"/>
            <a:ext cx="247175" cy="838200"/>
            <a:chOff x="2438400" y="1680628"/>
            <a:chExt cx="247175" cy="838200"/>
          </a:xfrm>
        </p:grpSpPr>
        <p:cxnSp>
          <p:nvCxnSpPr>
            <p:cNvPr id="50" name="Straight Connector 49"/>
            <p:cNvCxnSpPr/>
            <p:nvPr/>
          </p:nvCxnSpPr>
          <p:spPr>
            <a:xfrm flipV="1">
              <a:off x="2533175" y="1680628"/>
              <a:ext cx="152400" cy="838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438400" y="2286000"/>
              <a:ext cx="762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985247" y="1615503"/>
            <a:ext cx="144665" cy="790070"/>
            <a:chOff x="3027151" y="1615503"/>
            <a:chExt cx="144665" cy="790070"/>
          </a:xfrm>
        </p:grpSpPr>
        <p:cxnSp>
          <p:nvCxnSpPr>
            <p:cNvPr id="53" name="Straight Connector 52"/>
            <p:cNvCxnSpPr/>
            <p:nvPr/>
          </p:nvCxnSpPr>
          <p:spPr>
            <a:xfrm rot="150402" flipH="1" flipV="1">
              <a:off x="3027151" y="1615503"/>
              <a:ext cx="63621" cy="790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442588">
              <a:off x="3037347" y="1631938"/>
              <a:ext cx="134469" cy="1662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down)">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500"/>
                                        <p:tgtEl>
                                          <p:spTgt spid="2"/>
                                        </p:tgtEl>
                                      </p:cBhvr>
                                    </p:animEffect>
                                  </p:childTnLst>
                                </p:cTn>
                              </p:par>
                              <p:par>
                                <p:cTn id="20" presetID="4"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up)">
                                      <p:cBhvr>
                                        <p:cTn id="38" dur="500"/>
                                        <p:tgtEl>
                                          <p:spTgt spid="3">
                                            <p:txEl>
                                              <p:pRg st="4" end="4"/>
                                            </p:txEl>
                                          </p:spTgt>
                                        </p:tgtEl>
                                      </p:cBhvr>
                                    </p:animEffect>
                                  </p:childTnLst>
                                </p:cTn>
                              </p:par>
                              <p:par>
                                <p:cTn id="39" presetID="22" presetClass="entr" presetSubtype="2"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up)">
                                      <p:cBhvr>
                                        <p:cTn id="46" dur="500"/>
                                        <p:tgtEl>
                                          <p:spTgt spid="3">
                                            <p:txEl>
                                              <p:pRg st="6" end="6"/>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ipe(up)">
                                      <p:cBhvr>
                                        <p:cTn id="49" dur="500"/>
                                        <p:tgtEl>
                                          <p:spTgt spid="3">
                                            <p:txEl>
                                              <p:pRg st="7" end="7"/>
                                            </p:txEl>
                                          </p:spTgt>
                                        </p:tgtEl>
                                      </p:cBhvr>
                                    </p:animEffect>
                                  </p:childTnLst>
                                </p:cTn>
                              </p:par>
                              <p:par>
                                <p:cTn id="50" presetID="22" presetClass="entr" presetSubtype="2"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right)">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ox(in)">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457200" y="1066801"/>
            <a:ext cx="8229600" cy="5486400"/>
          </a:xfrm>
        </p:spPr>
        <p:txBody>
          <a:bodyPr rtlCol="0"/>
          <a:lstStyle/>
          <a:p>
            <a:pPr fontAlgn="auto">
              <a:spcAft>
                <a:spcPts val="0"/>
              </a:spcAft>
              <a:defRPr/>
            </a:pPr>
            <a:r>
              <a:rPr lang="en-US" sz="1600" b="1" dirty="0" smtClean="0">
                <a:latin typeface="Arial" pitchFamily="34" charset="0"/>
                <a:cs typeface="Arial" pitchFamily="34" charset="0"/>
              </a:rPr>
              <a:t>Early discovery of sulphide gold mineralisation for extraction by either UG or O/C methods – period of strong resource growth to 2003.</a:t>
            </a:r>
          </a:p>
          <a:p>
            <a:pPr fontAlgn="auto">
              <a:spcBef>
                <a:spcPts val="1200"/>
              </a:spcBef>
              <a:spcAft>
                <a:spcPts val="0"/>
              </a:spcAft>
              <a:defRPr/>
            </a:pPr>
            <a:r>
              <a:rPr lang="en-US" sz="1600" b="1" dirty="0" smtClean="0">
                <a:latin typeface="Arial" pitchFamily="34" charset="0"/>
                <a:cs typeface="Arial" pitchFamily="34" charset="0"/>
              </a:rPr>
              <a:t>Building a geological framework from 2001: 150 to 300m spaced DDH sections</a:t>
            </a:r>
            <a:r>
              <a:rPr lang="en-US" sz="1600" dirty="0" smtClean="0">
                <a:latin typeface="Arial" pitchFamily="34" charset="0"/>
                <a:cs typeface="Arial" pitchFamily="34" charset="0"/>
              </a:rPr>
              <a:t>. </a:t>
            </a:r>
          </a:p>
          <a:p>
            <a:pPr lvl="1" fontAlgn="auto">
              <a:spcAft>
                <a:spcPts val="0"/>
              </a:spcAft>
              <a:buClr>
                <a:schemeClr val="tx2"/>
              </a:buClr>
              <a:buFont typeface="Wingdings" pitchFamily="2" charset="2"/>
              <a:buChar char="§"/>
              <a:defRPr/>
            </a:pPr>
            <a:r>
              <a:rPr lang="en-US" sz="1400" dirty="0" smtClean="0">
                <a:latin typeface="Arial" pitchFamily="34" charset="0"/>
                <a:cs typeface="Arial" pitchFamily="34" charset="0"/>
              </a:rPr>
              <a:t>Logging of:</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Structures (bedding, cleavage, faults, veins, lineations)</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Structural zones </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Rock types (Sedimentary Grainsize after 2003)</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Qtz Veining,</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Sulphide mineralisation and  </a:t>
            </a:r>
          </a:p>
          <a:p>
            <a:pPr lvl="2" fontAlgn="auto">
              <a:lnSpc>
                <a:spcPct val="100000"/>
              </a:lnSpc>
              <a:spcBef>
                <a:spcPts val="300"/>
              </a:spcBef>
              <a:spcAft>
                <a:spcPts val="0"/>
              </a:spcAft>
              <a:buClr>
                <a:schemeClr val="accent6">
                  <a:lumMod val="75000"/>
                </a:schemeClr>
              </a:buClr>
              <a:buFont typeface="Wingdings" pitchFamily="2" charset="2"/>
              <a:buChar char="Ø"/>
              <a:defRPr/>
            </a:pPr>
            <a:r>
              <a:rPr lang="en-US" sz="1400" dirty="0" smtClean="0">
                <a:latin typeface="Arial" pitchFamily="34" charset="0"/>
                <a:cs typeface="Arial" pitchFamily="34" charset="0"/>
              </a:rPr>
              <a:t>Alteration</a:t>
            </a:r>
          </a:p>
          <a:p>
            <a:pPr fontAlgn="auto">
              <a:spcAft>
                <a:spcPts val="0"/>
              </a:spcAft>
              <a:defRPr/>
            </a:pPr>
            <a:r>
              <a:rPr lang="en-US" sz="1600" b="1" dirty="0" smtClean="0">
                <a:latin typeface="Arial" pitchFamily="34" charset="0"/>
                <a:cs typeface="Arial" pitchFamily="34" charset="0"/>
              </a:rPr>
              <a:t>Targeting Mineralisation: 100m spaced DDH sections</a:t>
            </a:r>
          </a:p>
          <a:p>
            <a:pPr lvl="1" fontAlgn="auto">
              <a:spcAft>
                <a:spcPts val="0"/>
              </a:spcAft>
              <a:buClr>
                <a:schemeClr val="tx2"/>
              </a:buClr>
              <a:buFont typeface="Wingdings" pitchFamily="2" charset="2"/>
              <a:buChar char="§"/>
              <a:defRPr/>
            </a:pPr>
            <a:r>
              <a:rPr lang="en-US" sz="1400" dirty="0" smtClean="0">
                <a:latin typeface="Arial" pitchFamily="34" charset="0"/>
                <a:cs typeface="Arial" pitchFamily="34" charset="0"/>
              </a:rPr>
              <a:t>Focus drilling on oblique/parallel, P/O or O/O structural settings</a:t>
            </a:r>
          </a:p>
          <a:p>
            <a:pPr lvl="1" fontAlgn="auto">
              <a:spcAft>
                <a:spcPts val="0"/>
              </a:spcAft>
              <a:buClr>
                <a:schemeClr val="tx2"/>
              </a:buClr>
              <a:buFont typeface="Wingdings" pitchFamily="2" charset="2"/>
              <a:buChar char="§"/>
              <a:defRPr/>
            </a:pPr>
            <a:r>
              <a:rPr lang="en-US" sz="1400" dirty="0" smtClean="0">
                <a:latin typeface="Arial" pitchFamily="34" charset="0"/>
                <a:cs typeface="Arial" pitchFamily="34" charset="0"/>
              </a:rPr>
              <a:t>Target reverse faults with large displacements</a:t>
            </a:r>
          </a:p>
          <a:p>
            <a:pPr lvl="1" fontAlgn="auto">
              <a:spcAft>
                <a:spcPts val="0"/>
              </a:spcAft>
              <a:buClr>
                <a:schemeClr val="tx2"/>
              </a:buClr>
              <a:buFont typeface="Wingdings" pitchFamily="2" charset="2"/>
              <a:buChar char="§"/>
              <a:defRPr/>
            </a:pPr>
            <a:r>
              <a:rPr lang="en-US" sz="1400" dirty="0" smtClean="0">
                <a:latin typeface="Arial" pitchFamily="34" charset="0"/>
                <a:cs typeface="Arial" pitchFamily="34" charset="0"/>
              </a:rPr>
              <a:t>Assess bedding-cleavage intersection as proxy to fold plunges and therefore mineralisation plunge.</a:t>
            </a:r>
          </a:p>
          <a:p>
            <a:pPr lvl="1" fontAlgn="auto">
              <a:spcAft>
                <a:spcPts val="0"/>
              </a:spcAft>
              <a:buFont typeface="Arial" pitchFamily="34" charset="0"/>
              <a:buNone/>
              <a:defRPr/>
            </a:pPr>
            <a:r>
              <a:rPr lang="en-US" sz="1600" b="1" dirty="0" smtClean="0">
                <a:latin typeface="Arial" pitchFamily="34" charset="0"/>
                <a:cs typeface="Arial" pitchFamily="34" charset="0"/>
              </a:rPr>
              <a:t>Infill Drilling: Reduce Resource areas to 50m spaced DDH sections </a:t>
            </a:r>
          </a:p>
        </p:txBody>
      </p:sp>
      <p:sp>
        <p:nvSpPr>
          <p:cNvPr id="4" name="Slide Number Placeholder 2"/>
          <p:cNvSpPr>
            <a:spLocks noGrp="1"/>
          </p:cNvSpPr>
          <p:nvPr>
            <p:ph type="sldNum" sz="quarter" idx="10"/>
          </p:nvPr>
        </p:nvSpPr>
        <p:spPr/>
        <p:txBody>
          <a:bodyPr/>
          <a:lstStyle/>
          <a:p>
            <a:pPr>
              <a:defRPr/>
            </a:pPr>
            <a:fld id="{0301E87E-2CE3-4AFF-9B60-1B99984AE678}" type="slidenum">
              <a:rPr lang="en-US" smtClean="0"/>
              <a:pPr>
                <a:defRPr/>
              </a:pPr>
              <a:t>17</a:t>
            </a:fld>
            <a:endParaRPr lang="en-US" dirty="0"/>
          </a:p>
        </p:txBody>
      </p:sp>
      <p:sp>
        <p:nvSpPr>
          <p:cNvPr id="52226" name="Rectangle 2"/>
          <p:cNvSpPr>
            <a:spLocks noGrp="1" noChangeArrowheads="1"/>
          </p:cNvSpPr>
          <p:nvPr>
            <p:ph type="title" idx="4294967295"/>
          </p:nvPr>
        </p:nvSpPr>
        <p:spPr>
          <a:xfrm>
            <a:off x="363069" y="107576"/>
            <a:ext cx="6413500" cy="8667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US" sz="3600" dirty="0" smtClean="0">
                <a:solidFill>
                  <a:srgbClr val="800000"/>
                </a:solidFill>
              </a:rPr>
              <a:t>Exploration Drilling – 2001-2013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18</a:t>
            </a:fld>
            <a:endParaRPr lang="en-US" dirty="0"/>
          </a:p>
        </p:txBody>
      </p:sp>
      <p:sp>
        <p:nvSpPr>
          <p:cNvPr id="4" name="Rectangle 2"/>
          <p:cNvSpPr txBox="1">
            <a:spLocks noChangeArrowheads="1"/>
          </p:cNvSpPr>
          <p:nvPr/>
        </p:nvSpPr>
        <p:spPr>
          <a:xfrm>
            <a:off x="187656" y="228600"/>
            <a:ext cx="6629400" cy="488950"/>
          </a:xfrm>
          <a:prstGeom prst="rect">
            <a:avLst/>
          </a:prstGeom>
          <a:effectLst>
            <a:outerShdw blurRad="50800" dist="38100" dir="2700000" algn="tl" rotWithShape="0">
              <a:prstClr val="black">
                <a:alpha val="40000"/>
              </a:prstClr>
            </a:outerShdw>
          </a:effectLst>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i="0" u="none" strike="noStrike" kern="1200" cap="none" spc="0" normalizeH="0" baseline="0" noProof="0" dirty="0" smtClean="0">
                <a:ln>
                  <a:noFill/>
                </a:ln>
                <a:solidFill>
                  <a:srgbClr val="990000"/>
                </a:solidFill>
                <a:effectLst/>
                <a:uLnTx/>
                <a:uFillTx/>
                <a:latin typeface="+mj-lt"/>
                <a:ea typeface="+mj-ea"/>
                <a:cs typeface="+mj-cs"/>
              </a:rPr>
              <a:t>Geology Model (2003) – Fosterville Line</a:t>
            </a:r>
            <a:endParaRPr kumimoji="0" lang="en-US" sz="3100" i="0" u="none" strike="noStrike" kern="1200" cap="none" spc="0" normalizeH="0" baseline="0" noProof="0" dirty="0">
              <a:ln>
                <a:noFill/>
              </a:ln>
              <a:solidFill>
                <a:srgbClr val="990000"/>
              </a:solidFill>
              <a:effectLst/>
              <a:uLnTx/>
              <a:uFillTx/>
              <a:latin typeface="+mj-lt"/>
              <a:ea typeface="+mj-ea"/>
              <a:cs typeface="+mj-cs"/>
            </a:endParaRPr>
          </a:p>
        </p:txBody>
      </p:sp>
      <p:pic>
        <p:nvPicPr>
          <p:cNvPr id="5" name="Picture 4" descr="1 sec.png"/>
          <p:cNvPicPr>
            <a:picLocks noChangeAspect="1"/>
          </p:cNvPicPr>
          <p:nvPr/>
        </p:nvPicPr>
        <p:blipFill>
          <a:blip r:embed="rId2" cstate="print"/>
          <a:stretch>
            <a:fillRect/>
          </a:stretch>
        </p:blipFill>
        <p:spPr>
          <a:xfrm>
            <a:off x="0" y="1125538"/>
            <a:ext cx="2581635" cy="5068008"/>
          </a:xfrm>
          <a:prstGeom prst="rect">
            <a:avLst/>
          </a:prstGeom>
        </p:spPr>
      </p:pic>
      <p:pic>
        <p:nvPicPr>
          <p:cNvPr id="6" name="Picture 5" descr="2 sec.png"/>
          <p:cNvPicPr>
            <a:picLocks noChangeAspect="1"/>
          </p:cNvPicPr>
          <p:nvPr/>
        </p:nvPicPr>
        <p:blipFill>
          <a:blip r:embed="rId3" cstate="print"/>
          <a:stretch>
            <a:fillRect/>
          </a:stretch>
        </p:blipFill>
        <p:spPr>
          <a:xfrm>
            <a:off x="2903230" y="1125538"/>
            <a:ext cx="2943636" cy="5068008"/>
          </a:xfrm>
          <a:prstGeom prst="rect">
            <a:avLst/>
          </a:prstGeom>
        </p:spPr>
      </p:pic>
      <p:pic>
        <p:nvPicPr>
          <p:cNvPr id="7" name="Picture 6" descr="plan.png"/>
          <p:cNvPicPr>
            <a:picLocks noChangeAspect="1"/>
          </p:cNvPicPr>
          <p:nvPr/>
        </p:nvPicPr>
        <p:blipFill>
          <a:blip r:embed="rId4" cstate="print"/>
          <a:stretch>
            <a:fillRect/>
          </a:stretch>
        </p:blipFill>
        <p:spPr>
          <a:xfrm>
            <a:off x="6011863" y="1125538"/>
            <a:ext cx="2943636" cy="5068008"/>
          </a:xfrm>
          <a:prstGeom prst="rect">
            <a:avLst/>
          </a:prstGeom>
        </p:spPr>
      </p:pic>
      <p:sp>
        <p:nvSpPr>
          <p:cNvPr id="8" name="TextBox 7"/>
          <p:cNvSpPr txBox="1"/>
          <p:nvPr/>
        </p:nvSpPr>
        <p:spPr>
          <a:xfrm>
            <a:off x="1402555" y="2100263"/>
            <a:ext cx="328613" cy="928687"/>
          </a:xfrm>
          <a:prstGeom prst="rect">
            <a:avLst/>
          </a:prstGeom>
          <a:noFill/>
          <a:ln w="25400">
            <a:solidFill>
              <a:srgbClr val="FF0000"/>
            </a:solidFill>
          </a:ln>
        </p:spPr>
        <p:txBody>
          <a:bodyPr wrap="square" rtlCol="0">
            <a:noAutofit/>
          </a:bodyPr>
          <a:lstStyle/>
          <a:p>
            <a:endParaRPr lang="en-AU" dirty="0"/>
          </a:p>
        </p:txBody>
      </p:sp>
      <p:sp>
        <p:nvSpPr>
          <p:cNvPr id="9" name="TextBox 8"/>
          <p:cNvSpPr txBox="1"/>
          <p:nvPr/>
        </p:nvSpPr>
        <p:spPr>
          <a:xfrm>
            <a:off x="5262282" y="6225988"/>
            <a:ext cx="3687228" cy="246221"/>
          </a:xfrm>
          <a:prstGeom prst="rect">
            <a:avLst/>
          </a:prstGeom>
          <a:noFill/>
          <a:scene3d>
            <a:camera prst="orthographicFront"/>
            <a:lightRig rig="threePt" dir="t"/>
          </a:scene3d>
          <a:sp3d>
            <a:bevelT prst="relaxedInset"/>
          </a:sp3d>
        </p:spPr>
        <p:txBody>
          <a:bodyPr wrap="none" rtlCol="0">
            <a:spAutoFit/>
          </a:bodyPr>
          <a:lstStyle/>
          <a:p>
            <a:r>
              <a:rPr lang="en-AU" sz="1000" dirty="0" smtClean="0"/>
              <a:t>Diagrams from Perseverance Exploration 2003 Annual Report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4572000" y="1066800"/>
            <a:ext cx="4343400" cy="5410199"/>
          </a:xfrm>
        </p:spPr>
        <p:txBody>
          <a:bodyPr rtlCol="0"/>
          <a:lstStyle/>
          <a:p>
            <a:pPr fontAlgn="auto">
              <a:lnSpc>
                <a:spcPct val="100000"/>
              </a:lnSpc>
              <a:spcAft>
                <a:spcPts val="600"/>
              </a:spcAft>
              <a:buFont typeface="Arial" charset="0"/>
              <a:buNone/>
              <a:defRPr/>
            </a:pPr>
            <a:r>
              <a:rPr lang="en-US" dirty="0" smtClean="0"/>
              <a:t>Host turbidites (sandstones, siltstones and shales) metamorphosed to  sub-greenschist facies. </a:t>
            </a:r>
          </a:p>
          <a:p>
            <a:pPr>
              <a:spcBef>
                <a:spcPct val="50000"/>
              </a:spcBef>
            </a:pPr>
            <a:r>
              <a:rPr lang="en-US" dirty="0" smtClean="0">
                <a:latin typeface="Arial" pitchFamily="34" charset="0"/>
                <a:cs typeface="Arial" pitchFamily="34" charset="0"/>
              </a:rPr>
              <a:t>E-W compression resulted in N-S folding.</a:t>
            </a:r>
          </a:p>
          <a:p>
            <a:pPr lvl="1">
              <a:lnSpc>
                <a:spcPts val="2000"/>
              </a:lnSpc>
              <a:buClr>
                <a:schemeClr val="tx2"/>
              </a:buClr>
              <a:buSzPct val="80000"/>
              <a:buFont typeface="Wingdings" pitchFamily="2" charset="2"/>
              <a:buChar char="§"/>
            </a:pPr>
            <a:r>
              <a:rPr lang="en-US" sz="1600" dirty="0" smtClean="0">
                <a:latin typeface="Arial" pitchFamily="34" charset="0"/>
                <a:cs typeface="Arial" pitchFamily="34" charset="0"/>
              </a:rPr>
              <a:t>Early Ductile folding – bedding-parallel laminated quartz veins in shale.</a:t>
            </a:r>
          </a:p>
          <a:p>
            <a:pPr lvl="1">
              <a:lnSpc>
                <a:spcPts val="2000"/>
              </a:lnSpc>
              <a:buClr>
                <a:schemeClr val="tx2"/>
              </a:buClr>
              <a:buSzPct val="80000"/>
              <a:buFont typeface="Wingdings" pitchFamily="2" charset="2"/>
              <a:buChar char="§"/>
            </a:pPr>
            <a:r>
              <a:rPr lang="en-US" sz="1600" dirty="0" smtClean="0">
                <a:latin typeface="Arial" pitchFamily="34" charset="0"/>
                <a:cs typeface="Arial" pitchFamily="34" charset="0"/>
              </a:rPr>
              <a:t> Late Brittle fracturing – steep west dipping reverse faults with footwall splays. Faulting links across to laminated quartz veins. </a:t>
            </a:r>
          </a:p>
          <a:p>
            <a:pPr fontAlgn="auto">
              <a:lnSpc>
                <a:spcPct val="100000"/>
              </a:lnSpc>
              <a:spcBef>
                <a:spcPts val="1200"/>
              </a:spcBef>
              <a:spcAft>
                <a:spcPts val="300"/>
              </a:spcAft>
              <a:defRPr/>
            </a:pPr>
            <a:r>
              <a:rPr lang="en-US" dirty="0" smtClean="0"/>
              <a:t>Sulphide Mineralisation controlled by late brittle faults:</a:t>
            </a:r>
          </a:p>
          <a:p>
            <a:pPr marL="268288" lvl="1" indent="-268288" fontAlgn="auto">
              <a:lnSpc>
                <a:spcPct val="100000"/>
              </a:lnSpc>
              <a:spcAft>
                <a:spcPts val="200"/>
              </a:spcAft>
              <a:buClr>
                <a:schemeClr val="tx2"/>
              </a:buClr>
              <a:buSzPct val="80000"/>
              <a:buFont typeface="Wingdings" pitchFamily="2" charset="2"/>
              <a:buChar char="§"/>
              <a:defRPr/>
            </a:pPr>
            <a:r>
              <a:rPr lang="en-US" sz="1600" dirty="0" smtClean="0"/>
              <a:t>Best developed where discordant bedding across faults – Oblique/Parallel, P/O, O/O</a:t>
            </a:r>
          </a:p>
          <a:p>
            <a:pPr marL="268288" lvl="1" indent="-268288" fontAlgn="auto">
              <a:lnSpc>
                <a:spcPct val="100000"/>
              </a:lnSpc>
              <a:spcAft>
                <a:spcPts val="200"/>
              </a:spcAft>
              <a:buClr>
                <a:schemeClr val="tx2"/>
              </a:buClr>
              <a:buSzPct val="80000"/>
              <a:buFont typeface="Wingdings" pitchFamily="2" charset="2"/>
              <a:buChar char="§"/>
              <a:defRPr/>
            </a:pPr>
            <a:r>
              <a:rPr lang="en-US" sz="1600" dirty="0" smtClean="0"/>
              <a:t>Typical geometries are steep to moderate west-dipping bodies with widths varying from 3-20 metres.</a:t>
            </a:r>
          </a:p>
          <a:p>
            <a:pPr marL="914400" lvl="1" indent="-514350" fontAlgn="auto">
              <a:spcAft>
                <a:spcPts val="0"/>
              </a:spcAft>
              <a:defRPr/>
            </a:pPr>
            <a:endParaRPr lang="en-US" sz="1300" dirty="0" smtClean="0"/>
          </a:p>
        </p:txBody>
      </p:sp>
      <p:sp>
        <p:nvSpPr>
          <p:cNvPr id="9" name="Slide Number Placeholder 2"/>
          <p:cNvSpPr>
            <a:spLocks noGrp="1"/>
          </p:cNvSpPr>
          <p:nvPr>
            <p:ph type="sldNum" sz="quarter" idx="10"/>
          </p:nvPr>
        </p:nvSpPr>
        <p:spPr/>
        <p:txBody>
          <a:bodyPr/>
          <a:lstStyle/>
          <a:p>
            <a:pPr>
              <a:defRPr/>
            </a:pPr>
            <a:fld id="{0301E87E-2CE3-4AFF-9B60-1B99984AE678}" type="slidenum">
              <a:rPr lang="en-US" smtClean="0"/>
              <a:pPr>
                <a:defRPr/>
              </a:pPr>
              <a:t>19</a:t>
            </a:fld>
            <a:endParaRPr lang="en-US" dirty="0"/>
          </a:p>
        </p:txBody>
      </p:sp>
      <p:sp>
        <p:nvSpPr>
          <p:cNvPr id="18434" name="Rectangle 2"/>
          <p:cNvSpPr>
            <a:spLocks noGrp="1" noChangeArrowheads="1"/>
          </p:cNvSpPr>
          <p:nvPr>
            <p:ph type="title" idx="4294967295"/>
          </p:nvPr>
        </p:nvSpPr>
        <p:spPr>
          <a:xfrm>
            <a:off x="304800" y="121023"/>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Schematic Section - 2003</a:t>
            </a:r>
          </a:p>
        </p:txBody>
      </p:sp>
      <p:pic>
        <p:nvPicPr>
          <p:cNvPr id="25604" name="Picture 2" descr="Jul02schemfaults"/>
          <p:cNvPicPr>
            <a:picLocks noChangeAspect="1" noChangeArrowheads="1"/>
          </p:cNvPicPr>
          <p:nvPr/>
        </p:nvPicPr>
        <p:blipFill>
          <a:blip r:embed="rId3" cstate="print"/>
          <a:srcRect/>
          <a:stretch>
            <a:fillRect/>
          </a:stretch>
        </p:blipFill>
        <p:spPr bwMode="auto">
          <a:xfrm>
            <a:off x="609600" y="1143000"/>
            <a:ext cx="3719513" cy="5540375"/>
          </a:xfrm>
          <a:prstGeom prst="rect">
            <a:avLst/>
          </a:prstGeom>
          <a:ln>
            <a:noFill/>
          </a:ln>
          <a:effectLst>
            <a:outerShdw blurRad="292100" dist="139700" dir="2700000" algn="tl" rotWithShape="0">
              <a:srgbClr val="333333">
                <a:alpha val="65000"/>
              </a:srgbClr>
            </a:outerShdw>
          </a:effectLst>
        </p:spPr>
      </p:pic>
      <p:cxnSp>
        <p:nvCxnSpPr>
          <p:cNvPr id="7" name="Straight Connector 6"/>
          <p:cNvCxnSpPr/>
          <p:nvPr/>
        </p:nvCxnSpPr>
        <p:spPr>
          <a:xfrm rot="5400000">
            <a:off x="779463" y="5932487"/>
            <a:ext cx="831850" cy="104775"/>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641475" y="4929188"/>
            <a:ext cx="376237" cy="1588"/>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539875" y="3838575"/>
            <a:ext cx="1339850" cy="0"/>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819401" y="1827212"/>
            <a:ext cx="457200" cy="3175"/>
          </a:xfrm>
          <a:prstGeom prst="line">
            <a:avLst/>
          </a:pr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2</a:t>
            </a:fld>
            <a:endParaRPr lang="en-US" dirty="0"/>
          </a:p>
        </p:txBody>
      </p:sp>
      <p:sp>
        <p:nvSpPr>
          <p:cNvPr id="5" name="Title 1"/>
          <p:cNvSpPr txBox="1">
            <a:spLocks/>
          </p:cNvSpPr>
          <p:nvPr/>
        </p:nvSpPr>
        <p:spPr>
          <a:xfrm>
            <a:off x="228600" y="174252"/>
            <a:ext cx="6929437" cy="771525"/>
          </a:xfrm>
          <a:prstGeom prst="rect">
            <a:avLst/>
          </a:prstGeom>
          <a:effectLst>
            <a:outerShdw blurRad="50800" dist="38100" dir="2700000" algn="tl" rotWithShape="0">
              <a:prstClr val="black">
                <a:alpha val="40000"/>
              </a:prstClr>
            </a:outerShdw>
          </a:effectLst>
        </p:spPr>
        <p:txBody>
          <a:bodyPr/>
          <a:lstStyle/>
          <a:p>
            <a:pPr fontAlgn="auto">
              <a:spcAft>
                <a:spcPts val="0"/>
              </a:spcAft>
              <a:defRPr/>
            </a:pPr>
            <a:r>
              <a:rPr lang="en-US" sz="4000" dirty="0" smtClean="0">
                <a:solidFill>
                  <a:srgbClr val="800000"/>
                </a:solidFill>
                <a:latin typeface="+mj-lt"/>
                <a:ea typeface="+mj-ea"/>
                <a:cs typeface="+mj-cs"/>
              </a:rPr>
              <a:t>Disclaimer</a:t>
            </a:r>
            <a:endParaRPr lang="en-US" sz="4000" dirty="0">
              <a:solidFill>
                <a:srgbClr val="800000"/>
              </a:solidFill>
              <a:latin typeface="+mj-lt"/>
              <a:ea typeface="+mj-ea"/>
              <a:cs typeface="+mj-cs"/>
            </a:endParaRPr>
          </a:p>
        </p:txBody>
      </p:sp>
      <p:sp>
        <p:nvSpPr>
          <p:cNvPr id="6" name="TextBox 4"/>
          <p:cNvSpPr txBox="1">
            <a:spLocks noChangeArrowheads="1"/>
          </p:cNvSpPr>
          <p:nvPr/>
        </p:nvSpPr>
        <p:spPr bwMode="auto">
          <a:xfrm>
            <a:off x="152400" y="990600"/>
            <a:ext cx="8763000" cy="6442533"/>
          </a:xfrm>
          <a:prstGeom prst="rect">
            <a:avLst/>
          </a:prstGeom>
          <a:noFill/>
          <a:ln w="9525">
            <a:noFill/>
            <a:miter lim="800000"/>
            <a:headEnd/>
            <a:tailEnd/>
          </a:ln>
        </p:spPr>
        <p:txBody>
          <a:bodyPr wrap="square">
            <a:spAutoFit/>
          </a:bodyPr>
          <a:lstStyle/>
          <a:p>
            <a:pPr algn="just" eaLnBrk="0" hangingPunct="0">
              <a:lnSpc>
                <a:spcPct val="80000"/>
              </a:lnSpc>
              <a:spcAft>
                <a:spcPct val="75000"/>
              </a:spcAft>
              <a:buClr>
                <a:schemeClr val="tx2"/>
              </a:buClr>
              <a:buFont typeface="Wingdings" pitchFamily="2" charset="2"/>
              <a:buNone/>
            </a:pPr>
            <a:r>
              <a:rPr lang="en-CA" sz="900" i="1" dirty="0">
                <a:latin typeface="Arial" pitchFamily="34" charset="0"/>
                <a:cs typeface="Arial" pitchFamily="34" charset="0"/>
              </a:rPr>
              <a:t>This presentation contains forward-looking information under Canadian securities legislation.  Forward-looking information includes, but </a:t>
            </a:r>
            <a:r>
              <a:rPr lang="en-CA" sz="900" i="1" dirty="0" smtClean="0">
                <a:latin typeface="Arial" pitchFamily="34" charset="0"/>
                <a:cs typeface="Arial" pitchFamily="34" charset="0"/>
              </a:rPr>
              <a:t>is </a:t>
            </a:r>
            <a:r>
              <a:rPr lang="en-CA" sz="900" i="1" dirty="0">
                <a:latin typeface="Arial" pitchFamily="34" charset="0"/>
                <a:cs typeface="Arial" pitchFamily="34" charset="0"/>
              </a:rPr>
              <a:t>not limited to, statements with respect to the development potential and timetable of the projects; </a:t>
            </a:r>
            <a:r>
              <a:rPr lang="en-CA" sz="900" i="1" dirty="0" smtClean="0">
                <a:latin typeface="Arial" pitchFamily="34" charset="0"/>
                <a:cs typeface="Arial" pitchFamily="34" charset="0"/>
              </a:rPr>
              <a:t>the </a:t>
            </a:r>
            <a:r>
              <a:rPr lang="en-CA" sz="900" i="1" dirty="0">
                <a:latin typeface="Arial" pitchFamily="34" charset="0"/>
                <a:cs typeface="Arial" pitchFamily="34" charset="0"/>
              </a:rPr>
              <a:t>Company’s ability to raise additional funds as necessary or on commercially reasonable terms; the future price of gold; the estimation of mineral </a:t>
            </a:r>
            <a:r>
              <a:rPr lang="en-CA" sz="900" i="1" dirty="0" smtClean="0">
                <a:latin typeface="Arial" pitchFamily="34" charset="0"/>
                <a:cs typeface="Arial" pitchFamily="34" charset="0"/>
              </a:rPr>
              <a:t>resources and mineral reserves; </a:t>
            </a:r>
            <a:r>
              <a:rPr lang="en-CA" sz="900" i="1" dirty="0">
                <a:latin typeface="Arial" pitchFamily="34" charset="0"/>
                <a:cs typeface="Arial" pitchFamily="34" charset="0"/>
              </a:rPr>
              <a:t>conclusions of economic evaluation (including scoping studies); the realization of mineral </a:t>
            </a:r>
            <a:r>
              <a:rPr lang="en-CA" sz="900" i="1" dirty="0" smtClean="0">
                <a:latin typeface="Arial" pitchFamily="34" charset="0"/>
                <a:cs typeface="Arial" pitchFamily="34" charset="0"/>
              </a:rPr>
              <a:t>resource and reserve </a:t>
            </a:r>
            <a:r>
              <a:rPr lang="en-CA" sz="900" i="1" dirty="0">
                <a:latin typeface="Arial" pitchFamily="34" charset="0"/>
                <a:cs typeface="Arial" pitchFamily="34" charset="0"/>
              </a:rPr>
              <a:t>estimates; the timing and amount of estimated future production, development and exploration; costs of future activities; capital and operating expenditures; success of exploration activities; mining or processing issues; currency exchange rates; government regulation of mining operations; and environmental risks. Generally, forward-looking information can be identified by the use of forward-looking terminology such as “plans”, “expects” or “does not expect”, “is expected”, “budget”, “scheduled”, “estimates”, “forecasts”, “intends”, “anticipates” or “does not anticipate”, or “believes”, or variations of such words and phrases or statements that certain actions, events or results “may”, “could”, “would”, “might” or “will be taken”, “occur” or “be achieved”. Forward-looking information is based on the opinions and estimates of management as of the date such statements are made.  Estimates regarding the anticipated timing, amount and cost of mining at the projects are based on assumptions underlying mineral resource estimates and the realization of such estimates; results of previous mining activities at the projects, and detailed research and analysis completed by independent of the Company; research and estimates regarding the timing of  delivery for long-lead items; knowledge regarding the factors consultants and management  involved in building a mine and other factors described in the technical reports and Annual Information Form filed under the profile of the Company on SEDAR.  Capital and operating cost estimates are based on results of previous mining activities, research of the Company and independent consultants, recent estimates of construction and mining costs and other factors that are set out in the scoping study.  Production estimates are based on mine plans and production schedules, which have been developed by the Company’s personnel and independent consultants.  Forward-looking information is subject to known and unknown risks, uncertainties and other factors that may cause the actual results, level of activity, performance or achievements of the Company to be materially different from those expressed or implied by such forward-looking information, including but not limited to risks related to: timing and availability of external financing on acceptable terms;  unexpected events and delays during construction, expansion and start-up; variations in ore grade and recovery rates; receipt and revocation of government approvals; actual results of exploration and mining activities; changes in project parameters as plans continue to be refined; future prices of gold; failure of plant, equipment or processes to operate as anticipated; accidents, labour disputes and other risks of the mining industry. Although management of the Company has attempted to identify important factors that could cause actual results to differ materially from those contained in forward-looking information, there may be other factors that cause results not to be as anticipated, estimated or intended. There can be no assurance that such statements will prove to be accurate, as actual results and future events could differ materially from those anticipated in such statements. Accordingly, readers should not place undue reliance on forward-looking information. The Company does not undertake to update any forward-looking information except in accordance with applicable securities laws.</a:t>
            </a:r>
          </a:p>
          <a:p>
            <a:pPr algn="just" eaLnBrk="0" hangingPunct="0">
              <a:lnSpc>
                <a:spcPct val="80000"/>
              </a:lnSpc>
              <a:spcBef>
                <a:spcPct val="10000"/>
              </a:spcBef>
              <a:spcAft>
                <a:spcPct val="75000"/>
              </a:spcAft>
              <a:buClr>
                <a:schemeClr val="tx2"/>
              </a:buClr>
              <a:buFont typeface="Wingdings" pitchFamily="2" charset="2"/>
              <a:buNone/>
            </a:pPr>
            <a:r>
              <a:rPr lang="en-US" sz="900" i="1" dirty="0">
                <a:latin typeface="Arial" pitchFamily="34" charset="0"/>
                <a:cs typeface="Arial" pitchFamily="34" charset="0"/>
              </a:rPr>
              <a:t>Investors are advised that National Instrument NI 43-101 of the Canadian Securities Administrators requires that each category of mineral reserves and mineral resources be reported separately.  Mineral resources that are not mineral reserves do not have demonstrated economic viability. Due to the uncertainty of measured, indicated or inferred mineral resources, these mineral resources may never be upgraded to proven and probable mineral reserves.  </a:t>
            </a:r>
          </a:p>
          <a:p>
            <a:pPr algn="just" eaLnBrk="0" hangingPunct="0">
              <a:lnSpc>
                <a:spcPct val="80000"/>
              </a:lnSpc>
              <a:spcBef>
                <a:spcPct val="10000"/>
              </a:spcBef>
              <a:spcAft>
                <a:spcPct val="75000"/>
              </a:spcAft>
              <a:buClr>
                <a:schemeClr val="tx2"/>
              </a:buClr>
              <a:buFont typeface="Wingdings" pitchFamily="2" charset="2"/>
              <a:buNone/>
            </a:pPr>
            <a:r>
              <a:rPr lang="en-US" sz="900" i="1" dirty="0">
                <a:latin typeface="Arial" pitchFamily="34" charset="0"/>
                <a:cs typeface="Arial" pitchFamily="34" charset="0"/>
              </a:rPr>
              <a:t>Certain information contained herein may be considered to be future-oriented financial information, which was designed and approved by management of Crocodile Gold for the purposes of assessing the value of the acquisition. Readers are cautioned that such information may not be appropriate for their use, and readers should consult their financial advisors as appropriate. </a:t>
            </a:r>
          </a:p>
          <a:p>
            <a:pPr algn="just" eaLnBrk="0" hangingPunct="0">
              <a:lnSpc>
                <a:spcPct val="80000"/>
              </a:lnSpc>
              <a:spcBef>
                <a:spcPct val="10000"/>
              </a:spcBef>
              <a:spcAft>
                <a:spcPct val="75000"/>
              </a:spcAft>
              <a:buClr>
                <a:schemeClr val="tx2"/>
              </a:buClr>
            </a:pPr>
            <a:r>
              <a:rPr lang="en-US" sz="900" i="1" dirty="0" smtClean="0">
                <a:latin typeface="Arial" pitchFamily="34" charset="0"/>
                <a:ea typeface="Verdana" pitchFamily="34" charset="0"/>
                <a:cs typeface="Arial" pitchFamily="34" charset="0"/>
              </a:rPr>
              <a:t>Any unauthorized use of the presentation is strictly prohibited. Distribution of this information to any person is unauthorized, and any disclosure of any of such information without the prior written consent of Crocodile Gold is prohibited. Except as specifically provided herein, this presentation may not be copied or otherwise distributed, in whole or in part, by or to any person or in any medium whatsoever.</a:t>
            </a:r>
          </a:p>
          <a:p>
            <a:pPr algn="just" eaLnBrk="0" hangingPunct="0">
              <a:lnSpc>
                <a:spcPct val="80000"/>
              </a:lnSpc>
              <a:spcBef>
                <a:spcPct val="10000"/>
              </a:spcBef>
              <a:spcAft>
                <a:spcPct val="75000"/>
              </a:spcAft>
              <a:buClr>
                <a:schemeClr val="tx2"/>
              </a:buClr>
              <a:buFont typeface="Wingdings" pitchFamily="2" charset="2"/>
              <a:buNone/>
            </a:pPr>
            <a:r>
              <a:rPr lang="en-US" sz="900" i="1" u="sng" dirty="0" smtClean="0">
                <a:latin typeface="Arial" pitchFamily="34" charset="0"/>
                <a:cs typeface="Arial" pitchFamily="34" charset="0"/>
              </a:rPr>
              <a:t>Cautionary Note to U.S. Investors Concerning Estimates of Measured, Indicated or Inferred Resources </a:t>
            </a:r>
          </a:p>
          <a:p>
            <a:pPr algn="just" eaLnBrk="0" hangingPunct="0">
              <a:lnSpc>
                <a:spcPct val="80000"/>
              </a:lnSpc>
              <a:spcBef>
                <a:spcPct val="10000"/>
              </a:spcBef>
              <a:spcAft>
                <a:spcPct val="75000"/>
              </a:spcAft>
              <a:buClr>
                <a:schemeClr val="tx2"/>
              </a:buClr>
              <a:buFont typeface="Wingdings" pitchFamily="2" charset="2"/>
              <a:buNone/>
            </a:pPr>
            <a:r>
              <a:rPr lang="en-US" sz="900" i="1" dirty="0" smtClean="0">
                <a:latin typeface="Arial" pitchFamily="34" charset="0"/>
                <a:cs typeface="Arial" pitchFamily="34" charset="0"/>
              </a:rPr>
              <a:t>The information presented uses the terms “measured”, “indicated” and “inferred” mineral resources.  United States investors are advised that while such terms are recognized and required by Canadian regulations, the United States Securities and Exchange Commission does not recognize these terms.  “Inferred mineral resources” have a great amount of uncertainty as to their existence, and as to their economic and legal feasibility. It cannot be assumed that all or any part of an inferred mineral resource will ever be upgraded to a higher category. Under Canadian rules, estimates of inferred mineral resources may not form the basis of feasibility or other economic studies. United States investors are cautioned not to assume that all or any part of measured or indicated mineral resources will ever be converted into mineral reserves. United States investors are also cautioned not to assume that all or any part of an inferred mineral resource exists, or is economically or legally mineable.</a:t>
            </a:r>
          </a:p>
          <a:p>
            <a:r>
              <a:rPr lang="en-US" sz="900" i="1" dirty="0" smtClean="0">
                <a:latin typeface="Arial" pitchFamily="34" charset="0"/>
                <a:cs typeface="Arial" pitchFamily="34" charset="0"/>
              </a:rPr>
              <a:t>For information regarding mineral resource and reserve estimates, including parameters used to generate the estimates and depletion, please see the technical reports titled: NI43-101 TECHNICAL REPORT FOSTERVILLE GOLD MINE, VICTORIA, AUSTRALIA PREPARED FOR CROCODILE GOLD CORP dated April 29</a:t>
            </a:r>
            <a:r>
              <a:rPr lang="en-US" sz="900" i="1" baseline="30000" dirty="0" smtClean="0">
                <a:latin typeface="Arial" pitchFamily="34" charset="0"/>
                <a:cs typeface="Arial" pitchFamily="34" charset="0"/>
              </a:rPr>
              <a:t>th</a:t>
            </a:r>
            <a:r>
              <a:rPr lang="en-US" sz="900" i="1" dirty="0" smtClean="0">
                <a:latin typeface="Arial" pitchFamily="34" charset="0"/>
                <a:cs typeface="Arial" pitchFamily="34" charset="0"/>
              </a:rPr>
              <a:t>, 2012. These documents are available on the company website and at </a:t>
            </a:r>
            <a:r>
              <a:rPr lang="en-US" sz="900" i="1" dirty="0" smtClean="0">
                <a:latin typeface="Arial" pitchFamily="34" charset="0"/>
                <a:cs typeface="Arial" pitchFamily="34" charset="0"/>
                <a:hlinkClick r:id="rId2"/>
              </a:rPr>
              <a:t>www.sedar.com</a:t>
            </a:r>
            <a:r>
              <a:rPr lang="en-US" sz="900" i="1" dirty="0" smtClean="0">
                <a:latin typeface="Arial" pitchFamily="34" charset="0"/>
                <a:cs typeface="Arial" pitchFamily="34" charset="0"/>
              </a:rPr>
              <a:t>. </a:t>
            </a:r>
          </a:p>
          <a:p>
            <a:pPr algn="just" eaLnBrk="0" hangingPunct="0">
              <a:lnSpc>
                <a:spcPct val="80000"/>
              </a:lnSpc>
              <a:spcBef>
                <a:spcPct val="10000"/>
              </a:spcBef>
              <a:spcAft>
                <a:spcPct val="75000"/>
              </a:spcAft>
              <a:buClr>
                <a:schemeClr val="tx2"/>
              </a:buClr>
              <a:buFont typeface="Wingdings" pitchFamily="2" charset="2"/>
              <a:buNone/>
            </a:pPr>
            <a:endParaRPr lang="en-US" sz="900" i="1" dirty="0" smtClean="0">
              <a:latin typeface="Arial" pitchFamily="34" charset="0"/>
              <a:cs typeface="Arial" pitchFamily="34" charset="0"/>
            </a:endParaRPr>
          </a:p>
          <a:p>
            <a:pPr algn="just" eaLnBrk="0" hangingPunct="0">
              <a:lnSpc>
                <a:spcPct val="80000"/>
              </a:lnSpc>
              <a:spcBef>
                <a:spcPct val="10000"/>
              </a:spcBef>
              <a:spcAft>
                <a:spcPct val="75000"/>
              </a:spcAft>
              <a:buClr>
                <a:schemeClr val="tx2"/>
              </a:buClr>
            </a:pPr>
            <a:endParaRPr lang="en-US" sz="900" i="1" dirty="0">
              <a:latin typeface="Arial" pitchFamily="34" charset="0"/>
              <a:ea typeface="Verdana" pitchFamily="34" charset="0"/>
              <a:cs typeface="Arial" pitchFamily="34" charset="0"/>
            </a:endParaRPr>
          </a:p>
          <a:p>
            <a:pPr algn="just" eaLnBrk="0" hangingPunct="0">
              <a:lnSpc>
                <a:spcPct val="80000"/>
              </a:lnSpc>
              <a:spcBef>
                <a:spcPct val="10000"/>
              </a:spcBef>
              <a:spcAft>
                <a:spcPct val="75000"/>
              </a:spcAft>
              <a:buClr>
                <a:schemeClr val="tx2"/>
              </a:buClr>
              <a:buFont typeface="Wingdings" pitchFamily="2" charset="2"/>
              <a:buNone/>
            </a:pPr>
            <a:endParaRPr lang="en-US" sz="900" i="1" dirty="0">
              <a:latin typeface="Arial" pitchFamily="34" charset="0"/>
              <a:cs typeface="Arial" pitchFamily="34" charset="0"/>
            </a:endParaRPr>
          </a:p>
          <a:p>
            <a:pPr algn="just" eaLnBrk="0" hangingPunct="0">
              <a:lnSpc>
                <a:spcPct val="80000"/>
              </a:lnSpc>
              <a:spcBef>
                <a:spcPct val="10000"/>
              </a:spcBef>
              <a:spcAft>
                <a:spcPct val="75000"/>
              </a:spcAft>
              <a:buClr>
                <a:schemeClr val="tx2"/>
              </a:buClr>
              <a:buFont typeface="Wingdings" pitchFamily="2" charset="2"/>
              <a:buNone/>
            </a:pPr>
            <a:endParaRPr lang="en-CA" sz="9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2" cstate="print"/>
          <a:srcRect l="6342" t="4985" b="14049"/>
          <a:stretch>
            <a:fillRect/>
          </a:stretch>
        </p:blipFill>
        <p:spPr bwMode="auto">
          <a:xfrm>
            <a:off x="681039" y="968375"/>
            <a:ext cx="3457575" cy="5578475"/>
          </a:xfrm>
          <a:prstGeom prst="rect">
            <a:avLst/>
          </a:prstGeom>
          <a:ln>
            <a:noFill/>
          </a:ln>
          <a:effectLst>
            <a:outerShdw blurRad="292100" dist="139700" dir="2700000" algn="tl" rotWithShape="0">
              <a:srgbClr val="333333">
                <a:alpha val="65000"/>
              </a:srgbClr>
            </a:outerShdw>
          </a:effectLst>
        </p:spPr>
      </p:pic>
      <p:sp>
        <p:nvSpPr>
          <p:cNvPr id="62" name="Content Placeholder 2"/>
          <p:cNvSpPr>
            <a:spLocks noGrp="1"/>
          </p:cNvSpPr>
          <p:nvPr>
            <p:ph idx="1"/>
          </p:nvPr>
        </p:nvSpPr>
        <p:spPr>
          <a:xfrm>
            <a:off x="5150224" y="1066800"/>
            <a:ext cx="3662363" cy="5257799"/>
          </a:xfrm>
        </p:spPr>
        <p:txBody>
          <a:bodyPr/>
          <a:lstStyle/>
          <a:p>
            <a:pPr marL="174625" indent="-174625">
              <a:spcBef>
                <a:spcPct val="50000"/>
              </a:spcBef>
              <a:buFont typeface="Wingdings" pitchFamily="2" charset="2"/>
              <a:buChar char="§"/>
            </a:pPr>
            <a:r>
              <a:rPr lang="en-US" dirty="0" smtClean="0">
                <a:latin typeface="Arial" pitchFamily="34" charset="0"/>
                <a:cs typeface="Arial" pitchFamily="34" charset="0"/>
              </a:rPr>
              <a:t>Faults with large reverse movement important for increased brecciation and gold mineralisation:</a:t>
            </a:r>
          </a:p>
          <a:p>
            <a:pPr marL="444500" lvl="1" indent="-269875">
              <a:spcBef>
                <a:spcPct val="50000"/>
              </a:spcBef>
              <a:buClr>
                <a:schemeClr val="tx2"/>
              </a:buClr>
              <a:buFont typeface="Wingdings" pitchFamily="2" charset="2"/>
              <a:buChar char="Ø"/>
            </a:pPr>
            <a:r>
              <a:rPr lang="en-US" sz="1600" dirty="0" smtClean="0">
                <a:latin typeface="Arial" pitchFamily="34" charset="0"/>
                <a:cs typeface="Arial" pitchFamily="34" charset="0"/>
              </a:rPr>
              <a:t>E.g. Phoenix and Harrier-Osprey orebodies</a:t>
            </a:r>
          </a:p>
          <a:p>
            <a:pPr lvl="1">
              <a:spcBef>
                <a:spcPct val="50000"/>
              </a:spcBef>
              <a:buClr>
                <a:schemeClr val="tx2"/>
              </a:buClr>
              <a:buFont typeface="Wingdings" pitchFamily="2" charset="2"/>
              <a:buChar char="§"/>
            </a:pPr>
            <a:r>
              <a:rPr lang="en-US" dirty="0" smtClean="0">
                <a:latin typeface="Arial" pitchFamily="34" charset="0"/>
                <a:cs typeface="Arial" pitchFamily="34" charset="0"/>
              </a:rPr>
              <a:t>Phoenix Faulting becoming more complex down plunge: </a:t>
            </a:r>
          </a:p>
          <a:p>
            <a:pPr lvl="2">
              <a:spcBef>
                <a:spcPct val="50000"/>
              </a:spcBef>
              <a:buClr>
                <a:schemeClr val="tx2"/>
              </a:buClr>
              <a:buFont typeface="Wingdings" pitchFamily="2" charset="2"/>
              <a:buChar char="Ø"/>
            </a:pPr>
            <a:r>
              <a:rPr lang="en-US" sz="1600" dirty="0" smtClean="0">
                <a:latin typeface="Arial" pitchFamily="34" charset="0"/>
                <a:cs typeface="Arial" pitchFamily="34" charset="0"/>
              </a:rPr>
              <a:t>Hangingwall splays more prominent, but less well mineralised. </a:t>
            </a:r>
          </a:p>
          <a:p>
            <a:pPr lvl="1">
              <a:spcBef>
                <a:spcPct val="50000"/>
              </a:spcBef>
              <a:buClr>
                <a:schemeClr val="tx2"/>
              </a:buClr>
              <a:buFont typeface="Wingdings" pitchFamily="2" charset="2"/>
              <a:buChar char="§"/>
            </a:pPr>
            <a:r>
              <a:rPr lang="en-US" dirty="0" smtClean="0">
                <a:latin typeface="Arial" pitchFamily="34" charset="0"/>
                <a:cs typeface="Arial" pitchFamily="34" charset="0"/>
              </a:rPr>
              <a:t>Harrier-Osprey thought to have dip-extensive mineralisation </a:t>
            </a:r>
          </a:p>
          <a:p>
            <a:pPr lvl="1">
              <a:spcBef>
                <a:spcPct val="50000"/>
              </a:spcBef>
              <a:buClr>
                <a:schemeClr val="tx2"/>
              </a:buClr>
              <a:buFont typeface="Wingdings" pitchFamily="2" charset="2"/>
              <a:buChar char="§"/>
            </a:pPr>
            <a:r>
              <a:rPr lang="en-US" dirty="0" smtClean="0">
                <a:latin typeface="Arial" pitchFamily="34" charset="0"/>
                <a:cs typeface="Arial" pitchFamily="34" charset="0"/>
              </a:rPr>
              <a:t>Mappable Turbidite Package.</a:t>
            </a:r>
            <a:endParaRPr lang="en-AU" dirty="0" smtClean="0">
              <a:latin typeface="Arial" pitchFamily="34" charset="0"/>
              <a:cs typeface="Arial" pitchFamily="34" charset="0"/>
            </a:endParaRPr>
          </a:p>
        </p:txBody>
      </p:sp>
      <p:sp>
        <p:nvSpPr>
          <p:cNvPr id="21" name="Slide Number Placeholder 2"/>
          <p:cNvSpPr>
            <a:spLocks noGrp="1"/>
          </p:cNvSpPr>
          <p:nvPr>
            <p:ph type="sldNum" sz="quarter" idx="10"/>
          </p:nvPr>
        </p:nvSpPr>
        <p:spPr>
          <a:xfrm>
            <a:off x="6680201" y="6591300"/>
            <a:ext cx="2133600" cy="203200"/>
          </a:xfrm>
        </p:spPr>
        <p:txBody>
          <a:bodyPr/>
          <a:lstStyle/>
          <a:p>
            <a:pPr>
              <a:defRPr/>
            </a:pPr>
            <a:fld id="{0301E87E-2CE3-4AFF-9B60-1B99984AE678}" type="slidenum">
              <a:rPr lang="en-US" smtClean="0"/>
              <a:pPr>
                <a:defRPr/>
              </a:pPr>
              <a:t>20</a:t>
            </a:fld>
            <a:endParaRPr lang="en-US" dirty="0"/>
          </a:p>
        </p:txBody>
      </p:sp>
      <p:sp>
        <p:nvSpPr>
          <p:cNvPr id="17411" name="Title 1"/>
          <p:cNvSpPr>
            <a:spLocks noGrp="1"/>
          </p:cNvSpPr>
          <p:nvPr>
            <p:ph type="title" idx="4294967295"/>
          </p:nvPr>
        </p:nvSpPr>
        <p:spPr>
          <a:xfrm>
            <a:off x="152401" y="76200"/>
            <a:ext cx="6553200" cy="762000"/>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3600" dirty="0" smtClean="0">
                <a:solidFill>
                  <a:srgbClr val="800000"/>
                </a:solidFill>
              </a:rPr>
              <a:t>Schematic Section  - 2011</a:t>
            </a:r>
            <a:endParaRPr lang="en-US" sz="1800" dirty="0" smtClean="0">
              <a:solidFill>
                <a:srgbClr val="800000"/>
              </a:solidFill>
            </a:endParaRPr>
          </a:p>
        </p:txBody>
      </p:sp>
      <p:cxnSp>
        <p:nvCxnSpPr>
          <p:cNvPr id="30" name="Straight Arrow Connector 29"/>
          <p:cNvCxnSpPr>
            <a:stCxn id="24" idx="3"/>
          </p:cNvCxnSpPr>
          <p:nvPr/>
        </p:nvCxnSpPr>
        <p:spPr>
          <a:xfrm>
            <a:off x="2028693" y="2043500"/>
            <a:ext cx="1176469" cy="263137"/>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87451" y="1497013"/>
            <a:ext cx="3570288" cy="1587"/>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4583" name="TextBox 35"/>
          <p:cNvSpPr txBox="1">
            <a:spLocks noChangeArrowheads="1"/>
          </p:cNvSpPr>
          <p:nvPr/>
        </p:nvSpPr>
        <p:spPr bwMode="auto">
          <a:xfrm>
            <a:off x="1187451" y="1281113"/>
            <a:ext cx="541338" cy="215900"/>
          </a:xfrm>
          <a:prstGeom prst="rect">
            <a:avLst/>
          </a:prstGeom>
          <a:noFill/>
          <a:ln w="9525">
            <a:noFill/>
            <a:miter lim="800000"/>
            <a:headEnd/>
            <a:tailEnd/>
          </a:ln>
        </p:spPr>
        <p:txBody>
          <a:bodyPr wrap="none">
            <a:spAutoFit/>
          </a:bodyPr>
          <a:lstStyle/>
          <a:p>
            <a:r>
              <a:rPr lang="en-US" sz="800" i="1" dirty="0">
                <a:solidFill>
                  <a:srgbClr val="00B050"/>
                </a:solidFill>
              </a:rPr>
              <a:t>Surface</a:t>
            </a:r>
          </a:p>
        </p:txBody>
      </p:sp>
      <p:sp>
        <p:nvSpPr>
          <p:cNvPr id="24584" name="TextBox 37"/>
          <p:cNvSpPr txBox="1">
            <a:spLocks noChangeArrowheads="1"/>
          </p:cNvSpPr>
          <p:nvPr/>
        </p:nvSpPr>
        <p:spPr bwMode="auto">
          <a:xfrm rot="-3320643">
            <a:off x="3256757" y="1261269"/>
            <a:ext cx="665163" cy="231775"/>
          </a:xfrm>
          <a:prstGeom prst="rect">
            <a:avLst/>
          </a:prstGeom>
          <a:noFill/>
          <a:ln w="9525">
            <a:noFill/>
            <a:miter lim="800000"/>
            <a:headEnd/>
            <a:tailEnd/>
          </a:ln>
        </p:spPr>
        <p:txBody>
          <a:bodyPr wrap="none">
            <a:spAutoFit/>
          </a:bodyPr>
          <a:lstStyle/>
          <a:p>
            <a:r>
              <a:rPr lang="en-US" sz="900" i="1" dirty="0">
                <a:solidFill>
                  <a:srgbClr val="040608"/>
                </a:solidFill>
              </a:rPr>
              <a:t>OSPREY</a:t>
            </a:r>
          </a:p>
        </p:txBody>
      </p:sp>
      <p:sp>
        <p:nvSpPr>
          <p:cNvPr id="24585" name="TextBox 38"/>
          <p:cNvSpPr txBox="1">
            <a:spLocks noChangeArrowheads="1"/>
          </p:cNvSpPr>
          <p:nvPr/>
        </p:nvSpPr>
        <p:spPr bwMode="auto">
          <a:xfrm rot="-4144874">
            <a:off x="3548857" y="1283494"/>
            <a:ext cx="752475" cy="230188"/>
          </a:xfrm>
          <a:prstGeom prst="rect">
            <a:avLst/>
          </a:prstGeom>
          <a:noFill/>
          <a:ln w="9525">
            <a:noFill/>
            <a:miter lim="800000"/>
            <a:headEnd/>
            <a:tailEnd/>
          </a:ln>
        </p:spPr>
        <p:txBody>
          <a:bodyPr>
            <a:spAutoFit/>
          </a:bodyPr>
          <a:lstStyle/>
          <a:p>
            <a:r>
              <a:rPr lang="en-US" sz="900" i="1" dirty="0">
                <a:solidFill>
                  <a:srgbClr val="040608"/>
                </a:solidFill>
              </a:rPr>
              <a:t>HARRIER</a:t>
            </a:r>
          </a:p>
        </p:txBody>
      </p:sp>
      <p:sp>
        <p:nvSpPr>
          <p:cNvPr id="24586" name="TextBox 40"/>
          <p:cNvSpPr txBox="1">
            <a:spLocks noChangeArrowheads="1"/>
          </p:cNvSpPr>
          <p:nvPr/>
        </p:nvSpPr>
        <p:spPr bwMode="auto">
          <a:xfrm rot="-3950171">
            <a:off x="3691270" y="1802186"/>
            <a:ext cx="441325" cy="231775"/>
          </a:xfrm>
          <a:prstGeom prst="rect">
            <a:avLst/>
          </a:prstGeom>
          <a:solidFill>
            <a:schemeClr val="bg1"/>
          </a:solidFill>
          <a:ln w="9525">
            <a:noFill/>
            <a:miter lim="800000"/>
            <a:headEnd/>
            <a:tailEnd/>
          </a:ln>
        </p:spPr>
        <p:txBody>
          <a:bodyPr wrap="none">
            <a:spAutoFit/>
          </a:bodyPr>
          <a:lstStyle/>
          <a:p>
            <a:r>
              <a:rPr lang="en-US" sz="900" i="1" dirty="0">
                <a:solidFill>
                  <a:srgbClr val="040608"/>
                </a:solidFill>
              </a:rPr>
              <a:t>KITE</a:t>
            </a:r>
          </a:p>
        </p:txBody>
      </p:sp>
      <p:sp>
        <p:nvSpPr>
          <p:cNvPr id="24587" name="TextBox 41"/>
          <p:cNvSpPr txBox="1">
            <a:spLocks noChangeArrowheads="1"/>
          </p:cNvSpPr>
          <p:nvPr/>
        </p:nvSpPr>
        <p:spPr bwMode="auto">
          <a:xfrm rot="-3950171">
            <a:off x="3384552" y="2565400"/>
            <a:ext cx="531812" cy="230187"/>
          </a:xfrm>
          <a:prstGeom prst="rect">
            <a:avLst/>
          </a:prstGeom>
          <a:noFill/>
          <a:ln w="9525">
            <a:noFill/>
            <a:miter lim="800000"/>
            <a:headEnd/>
            <a:tailEnd/>
          </a:ln>
        </p:spPr>
        <p:txBody>
          <a:bodyPr wrap="none">
            <a:spAutoFit/>
          </a:bodyPr>
          <a:lstStyle/>
          <a:p>
            <a:r>
              <a:rPr lang="en-US" sz="900" i="1" dirty="0">
                <a:solidFill>
                  <a:srgbClr val="040608"/>
                </a:solidFill>
              </a:rPr>
              <a:t>HAWK</a:t>
            </a:r>
          </a:p>
        </p:txBody>
      </p:sp>
      <p:sp>
        <p:nvSpPr>
          <p:cNvPr id="24588" name="TextBox 42"/>
          <p:cNvSpPr txBox="1">
            <a:spLocks noChangeArrowheads="1"/>
          </p:cNvSpPr>
          <p:nvPr/>
        </p:nvSpPr>
        <p:spPr bwMode="auto">
          <a:xfrm rot="-3950171">
            <a:off x="3373439" y="2546350"/>
            <a:ext cx="877888" cy="230187"/>
          </a:xfrm>
          <a:prstGeom prst="rect">
            <a:avLst/>
          </a:prstGeom>
          <a:noFill/>
          <a:ln w="9525">
            <a:noFill/>
            <a:miter lim="800000"/>
            <a:headEnd/>
            <a:tailEnd/>
          </a:ln>
        </p:spPr>
        <p:txBody>
          <a:bodyPr wrap="none">
            <a:spAutoFit/>
          </a:bodyPr>
          <a:lstStyle/>
          <a:p>
            <a:r>
              <a:rPr lang="en-US" sz="900" i="1" dirty="0">
                <a:solidFill>
                  <a:srgbClr val="040608"/>
                </a:solidFill>
              </a:rPr>
              <a:t>ELLESMERE</a:t>
            </a:r>
          </a:p>
        </p:txBody>
      </p:sp>
      <p:sp>
        <p:nvSpPr>
          <p:cNvPr id="24589" name="TextBox 43"/>
          <p:cNvSpPr txBox="1">
            <a:spLocks noChangeArrowheads="1"/>
          </p:cNvSpPr>
          <p:nvPr/>
        </p:nvSpPr>
        <p:spPr bwMode="auto">
          <a:xfrm rot="-3950171">
            <a:off x="3646489" y="2936875"/>
            <a:ext cx="709612" cy="230188"/>
          </a:xfrm>
          <a:prstGeom prst="rect">
            <a:avLst/>
          </a:prstGeom>
          <a:noFill/>
          <a:ln w="9525">
            <a:noFill/>
            <a:miter lim="800000"/>
            <a:headEnd/>
            <a:tailEnd/>
          </a:ln>
        </p:spPr>
        <p:txBody>
          <a:bodyPr wrap="none">
            <a:spAutoFit/>
          </a:bodyPr>
          <a:lstStyle/>
          <a:p>
            <a:r>
              <a:rPr lang="en-US" sz="900" i="1" dirty="0">
                <a:solidFill>
                  <a:srgbClr val="040608"/>
                </a:solidFill>
              </a:rPr>
              <a:t>KESTREL</a:t>
            </a:r>
          </a:p>
        </p:txBody>
      </p:sp>
      <p:sp>
        <p:nvSpPr>
          <p:cNvPr id="24590" name="TextBox 44"/>
          <p:cNvSpPr txBox="1">
            <a:spLocks noChangeArrowheads="1"/>
          </p:cNvSpPr>
          <p:nvPr/>
        </p:nvSpPr>
        <p:spPr bwMode="auto">
          <a:xfrm rot="-3950171">
            <a:off x="3495677" y="2854325"/>
            <a:ext cx="704850" cy="231775"/>
          </a:xfrm>
          <a:prstGeom prst="rect">
            <a:avLst/>
          </a:prstGeom>
          <a:noFill/>
          <a:ln w="9525">
            <a:noFill/>
            <a:miter lim="800000"/>
            <a:headEnd/>
            <a:tailEnd/>
          </a:ln>
        </p:spPr>
        <p:txBody>
          <a:bodyPr wrap="none">
            <a:spAutoFit/>
          </a:bodyPr>
          <a:lstStyle/>
          <a:p>
            <a:r>
              <a:rPr lang="en-US" sz="900" i="1" dirty="0">
                <a:solidFill>
                  <a:srgbClr val="040608"/>
                </a:solidFill>
              </a:rPr>
              <a:t>PHOENIX</a:t>
            </a:r>
          </a:p>
        </p:txBody>
      </p:sp>
      <p:sp>
        <p:nvSpPr>
          <p:cNvPr id="24591" name="TextBox 45"/>
          <p:cNvSpPr txBox="1">
            <a:spLocks noChangeArrowheads="1"/>
          </p:cNvSpPr>
          <p:nvPr/>
        </p:nvSpPr>
        <p:spPr bwMode="auto">
          <a:xfrm rot="-4380980">
            <a:off x="1212058" y="3672681"/>
            <a:ext cx="1663700" cy="261937"/>
          </a:xfrm>
          <a:prstGeom prst="rect">
            <a:avLst/>
          </a:prstGeom>
          <a:noFill/>
          <a:ln w="9525">
            <a:noFill/>
            <a:miter lim="800000"/>
            <a:headEnd/>
            <a:tailEnd/>
          </a:ln>
        </p:spPr>
        <p:txBody>
          <a:bodyPr wrap="none">
            <a:spAutoFit/>
          </a:bodyPr>
          <a:lstStyle/>
          <a:p>
            <a:r>
              <a:rPr lang="en-US" sz="1100" b="1" i="1" dirty="0">
                <a:solidFill>
                  <a:srgbClr val="040608"/>
                </a:solidFill>
              </a:rPr>
              <a:t>FOSTERVILLE FAULT</a:t>
            </a:r>
          </a:p>
        </p:txBody>
      </p:sp>
      <p:sp>
        <p:nvSpPr>
          <p:cNvPr id="24" name="TextBox 23"/>
          <p:cNvSpPr txBox="1">
            <a:spLocks noChangeArrowheads="1"/>
          </p:cNvSpPr>
          <p:nvPr/>
        </p:nvSpPr>
        <p:spPr bwMode="auto">
          <a:xfrm>
            <a:off x="762000" y="1905000"/>
            <a:ext cx="1266693" cy="276999"/>
          </a:xfrm>
          <a:prstGeom prst="rect">
            <a:avLst/>
          </a:prstGeom>
          <a:solidFill>
            <a:schemeClr val="bg1"/>
          </a:solidFill>
          <a:ln w="9525">
            <a:noFill/>
            <a:miter lim="800000"/>
            <a:headEnd/>
            <a:tailEnd/>
          </a:ln>
        </p:spPr>
        <p:txBody>
          <a:bodyPr wrap="none">
            <a:spAutoFit/>
          </a:bodyPr>
          <a:lstStyle/>
          <a:p>
            <a:r>
              <a:rPr lang="en-US" sz="1200" b="1" dirty="0" smtClean="0"/>
              <a:t>Harrier-Osprey</a:t>
            </a:r>
            <a:endParaRPr lang="en-US" sz="1200" b="1" dirty="0"/>
          </a:p>
        </p:txBody>
      </p:sp>
      <p:pic>
        <p:nvPicPr>
          <p:cNvPr id="24593" name="Picture 5"/>
          <p:cNvPicPr>
            <a:picLocks noChangeAspect="1" noChangeArrowheads="1"/>
          </p:cNvPicPr>
          <p:nvPr/>
        </p:nvPicPr>
        <p:blipFill>
          <a:blip r:embed="rId3" cstate="print"/>
          <a:srcRect/>
          <a:stretch>
            <a:fillRect/>
          </a:stretch>
        </p:blipFill>
        <p:spPr bwMode="auto">
          <a:xfrm>
            <a:off x="201705" y="2214282"/>
            <a:ext cx="1524000" cy="2165350"/>
          </a:xfrm>
          <a:prstGeom prst="rect">
            <a:avLst/>
          </a:prstGeom>
          <a:ln w="3175">
            <a:solidFill>
              <a:schemeClr val="tx1"/>
            </a:solidFill>
          </a:ln>
          <a:effectLst>
            <a:outerShdw blurRad="292100" dist="139700" dir="2700000" algn="tl" rotWithShape="0">
              <a:srgbClr val="333333">
                <a:alpha val="65000"/>
              </a:srgbClr>
            </a:outerShdw>
          </a:effectLst>
        </p:spPr>
      </p:pic>
      <p:pic>
        <p:nvPicPr>
          <p:cNvPr id="24594" name="Picture 7"/>
          <p:cNvPicPr>
            <a:picLocks noChangeAspect="1" noChangeArrowheads="1"/>
          </p:cNvPicPr>
          <p:nvPr/>
        </p:nvPicPr>
        <p:blipFill>
          <a:blip r:embed="rId4" cstate="print"/>
          <a:srcRect/>
          <a:stretch>
            <a:fillRect/>
          </a:stretch>
        </p:blipFill>
        <p:spPr bwMode="auto">
          <a:xfrm>
            <a:off x="2890839" y="6232525"/>
            <a:ext cx="982662" cy="314325"/>
          </a:xfrm>
          <a:prstGeom prst="rect">
            <a:avLst/>
          </a:prstGeom>
          <a:noFill/>
          <a:ln w="9525">
            <a:noFill/>
            <a:miter lim="800000"/>
            <a:headEnd/>
            <a:tailEnd/>
          </a:ln>
        </p:spPr>
      </p:pic>
      <p:sp>
        <p:nvSpPr>
          <p:cNvPr id="19" name="TextBox 18"/>
          <p:cNvSpPr txBox="1">
            <a:spLocks noChangeArrowheads="1"/>
          </p:cNvSpPr>
          <p:nvPr/>
        </p:nvSpPr>
        <p:spPr bwMode="auto">
          <a:xfrm>
            <a:off x="838200" y="4572000"/>
            <a:ext cx="784189" cy="276999"/>
          </a:xfrm>
          <a:prstGeom prst="rect">
            <a:avLst/>
          </a:prstGeom>
          <a:solidFill>
            <a:schemeClr val="bg1"/>
          </a:solidFill>
          <a:ln w="9525">
            <a:noFill/>
            <a:miter lim="800000"/>
            <a:headEnd/>
            <a:tailEnd/>
          </a:ln>
        </p:spPr>
        <p:txBody>
          <a:bodyPr wrap="none">
            <a:spAutoFit/>
          </a:bodyPr>
          <a:lstStyle/>
          <a:p>
            <a:r>
              <a:rPr lang="en-US" sz="1200" b="1" dirty="0" smtClean="0"/>
              <a:t>Phoenix</a:t>
            </a:r>
            <a:endParaRPr lang="en-US" sz="1200" b="1" dirty="0"/>
          </a:p>
        </p:txBody>
      </p:sp>
      <p:cxnSp>
        <p:nvCxnSpPr>
          <p:cNvPr id="20" name="Straight Arrow Connector 19"/>
          <p:cNvCxnSpPr>
            <a:stCxn id="19" idx="3"/>
          </p:cNvCxnSpPr>
          <p:nvPr/>
        </p:nvCxnSpPr>
        <p:spPr>
          <a:xfrm>
            <a:off x="1622389" y="4710500"/>
            <a:ext cx="968411" cy="394900"/>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21</a:t>
            </a:fld>
            <a:endParaRPr lang="en-US" dirty="0"/>
          </a:p>
        </p:txBody>
      </p:sp>
      <p:sp>
        <p:nvSpPr>
          <p:cNvPr id="4" name="Title 1"/>
          <p:cNvSpPr txBox="1">
            <a:spLocks/>
          </p:cNvSpPr>
          <p:nvPr/>
        </p:nvSpPr>
        <p:spPr>
          <a:xfrm>
            <a:off x="457200" y="152400"/>
            <a:ext cx="6477000" cy="914400"/>
          </a:xfrm>
          <a:prstGeom prst="rect">
            <a:avLst/>
          </a:prstGeom>
          <a:effectLst>
            <a:outerShdw blurRad="50800" dist="38100" dir="2700000" algn="tl" rotWithShape="0">
              <a:prstClr val="black">
                <a:alpha val="40000"/>
              </a:prstClr>
            </a:outerShdw>
          </a:effectLst>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800000"/>
                </a:solidFill>
                <a:effectLst/>
                <a:uLnTx/>
                <a:uFillTx/>
                <a:latin typeface="+mj-lt"/>
                <a:ea typeface="+mj-ea"/>
                <a:cs typeface="+mj-cs"/>
              </a:rPr>
              <a:t>Schematic Section -2013</a:t>
            </a:r>
            <a:endParaRPr kumimoji="0" lang="en-US" sz="1800" b="0" i="0" u="none" strike="noStrike" kern="1200" cap="none" spc="0" normalizeH="0" baseline="0" noProof="0" dirty="0" smtClean="0">
              <a:ln>
                <a:noFill/>
              </a:ln>
              <a:solidFill>
                <a:srgbClr val="800000"/>
              </a:solidFill>
              <a:effectLst/>
              <a:uLnTx/>
              <a:uFillTx/>
              <a:latin typeface="+mj-lt"/>
              <a:ea typeface="+mj-ea"/>
              <a:cs typeface="+mj-cs"/>
            </a:endParaRPr>
          </a:p>
        </p:txBody>
      </p:sp>
      <p:pic>
        <p:nvPicPr>
          <p:cNvPr id="1028" name="Picture 4"/>
          <p:cNvPicPr>
            <a:picLocks noChangeAspect="1" noChangeArrowheads="1"/>
          </p:cNvPicPr>
          <p:nvPr/>
        </p:nvPicPr>
        <p:blipFill>
          <a:blip r:embed="rId2" cstate="print"/>
          <a:srcRect/>
          <a:stretch>
            <a:fillRect/>
          </a:stretch>
        </p:blipFill>
        <p:spPr bwMode="auto">
          <a:xfrm>
            <a:off x="346496" y="956096"/>
            <a:ext cx="3220973" cy="5715000"/>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3" cstate="print"/>
          <a:srcRect/>
          <a:stretch>
            <a:fillRect/>
          </a:stretch>
        </p:blipFill>
        <p:spPr bwMode="auto">
          <a:xfrm>
            <a:off x="3099338" y="4079819"/>
            <a:ext cx="1244062" cy="2412999"/>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Content Placeholder 2"/>
          <p:cNvSpPr>
            <a:spLocks noGrp="1"/>
          </p:cNvSpPr>
          <p:nvPr>
            <p:ph idx="1"/>
          </p:nvPr>
        </p:nvSpPr>
        <p:spPr>
          <a:xfrm>
            <a:off x="4343400" y="1143000"/>
            <a:ext cx="4343400" cy="5257799"/>
          </a:xfrm>
        </p:spPr>
        <p:txBody>
          <a:bodyPr/>
          <a:lstStyle/>
          <a:p>
            <a:pPr marL="174625" indent="-174625">
              <a:spcBef>
                <a:spcPct val="50000"/>
              </a:spcBef>
            </a:pPr>
            <a:r>
              <a:rPr lang="en-US" sz="2000" dirty="0" smtClean="0">
                <a:latin typeface="Arial" pitchFamily="34" charset="0"/>
                <a:cs typeface="Arial" pitchFamily="34" charset="0"/>
              </a:rPr>
              <a:t>More drilling identified: </a:t>
            </a:r>
          </a:p>
          <a:p>
            <a:pPr marL="174625" indent="-174625">
              <a:spcBef>
                <a:spcPct val="50000"/>
              </a:spcBef>
              <a:buFont typeface="Wingdings" pitchFamily="2" charset="2"/>
              <a:buChar char="§"/>
            </a:pPr>
            <a:r>
              <a:rPr lang="en-US" sz="2000" dirty="0" smtClean="0">
                <a:latin typeface="Arial" pitchFamily="34" charset="0"/>
                <a:cs typeface="Arial" pitchFamily="34" charset="0"/>
              </a:rPr>
              <a:t>Harrier mineralisation to have limited continuous dip extent.  </a:t>
            </a:r>
          </a:p>
          <a:p>
            <a:pPr lvl="1">
              <a:spcBef>
                <a:spcPct val="50000"/>
              </a:spcBef>
              <a:buClr>
                <a:schemeClr val="tx2"/>
              </a:buClr>
              <a:buFont typeface="Wingdings" pitchFamily="2" charset="2"/>
              <a:buChar char="§"/>
            </a:pPr>
            <a:r>
              <a:rPr lang="en-US" sz="2000" dirty="0" smtClean="0">
                <a:latin typeface="Arial" pitchFamily="34" charset="0"/>
                <a:cs typeface="Arial" pitchFamily="34" charset="0"/>
              </a:rPr>
              <a:t>Faulting that links from an anticline across discordant bedding to the well-drilled  syncline. </a:t>
            </a:r>
          </a:p>
          <a:p>
            <a:pPr lvl="2">
              <a:spcBef>
                <a:spcPct val="50000"/>
              </a:spcBef>
              <a:buClr>
                <a:schemeClr val="tx2"/>
              </a:buClr>
              <a:buFont typeface="Wingdings" pitchFamily="2" charset="2"/>
              <a:buChar char="Ø"/>
            </a:pPr>
            <a:r>
              <a:rPr lang="en-US" sz="2000" dirty="0" smtClean="0">
                <a:latin typeface="Arial" pitchFamily="34" charset="0"/>
                <a:cs typeface="Arial" pitchFamily="34" charset="0"/>
              </a:rPr>
              <a:t>Segments of the Benu Fault is </a:t>
            </a:r>
            <a:r>
              <a:rPr lang="en-US" sz="2000" u="sng" dirty="0" smtClean="0">
                <a:latin typeface="Arial" pitchFamily="34" charset="0"/>
                <a:cs typeface="Arial" pitchFamily="34" charset="0"/>
              </a:rPr>
              <a:t>well-mineralised</a:t>
            </a:r>
            <a:r>
              <a:rPr lang="en-US" sz="2000" dirty="0" smtClean="0">
                <a:latin typeface="Arial" pitchFamily="34" charset="0"/>
                <a:cs typeface="Arial" pitchFamily="34" charset="0"/>
              </a:rPr>
              <a:t> and is included in Fosterville ore reserves</a:t>
            </a:r>
            <a:r>
              <a:rPr lang="en-US"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IMG_0233.JPG"/>
          <p:cNvPicPr>
            <a:picLocks noChangeAspect="1"/>
          </p:cNvPicPr>
          <p:nvPr/>
        </p:nvPicPr>
        <p:blipFill>
          <a:blip r:embed="rId3" cstate="print">
            <a:lum bright="10000"/>
          </a:blip>
          <a:srcRect t="15748"/>
          <a:stretch>
            <a:fillRect/>
          </a:stretch>
        </p:blipFill>
        <p:spPr bwMode="auto">
          <a:xfrm>
            <a:off x="-80683" y="935584"/>
            <a:ext cx="9372600" cy="5922416"/>
          </a:xfrm>
          <a:prstGeom prst="rect">
            <a:avLst/>
          </a:prstGeom>
          <a:noFill/>
          <a:ln w="9525">
            <a:noFill/>
            <a:miter lim="800000"/>
            <a:headEnd/>
            <a:tailEnd/>
          </a:ln>
        </p:spPr>
      </p:pic>
      <p:sp>
        <p:nvSpPr>
          <p:cNvPr id="57348" name="Rectangle 3"/>
          <p:cNvSpPr>
            <a:spLocks noGrp="1" noChangeArrowheads="1"/>
          </p:cNvSpPr>
          <p:nvPr>
            <p:ph idx="1"/>
          </p:nvPr>
        </p:nvSpPr>
        <p:spPr>
          <a:xfrm>
            <a:off x="513323" y="2044139"/>
            <a:ext cx="8229600" cy="3603625"/>
          </a:xfrm>
          <a:noFill/>
          <a:effectLst>
            <a:outerShdw blurRad="50800" dist="38100" dir="2700000" algn="tl" rotWithShape="0">
              <a:prstClr val="black">
                <a:alpha val="40000"/>
              </a:prstClr>
            </a:outerShdw>
          </a:effectLst>
        </p:spPr>
        <p:txBody>
          <a:bodyPr/>
          <a:lstStyle/>
          <a:p>
            <a:endParaRPr lang="en-US" dirty="0" smtClean="0">
              <a:solidFill>
                <a:srgbClr val="040608"/>
              </a:solidFill>
              <a:effectLst>
                <a:outerShdw blurRad="38100" dist="38100" dir="2700000" algn="tl">
                  <a:srgbClr val="000000">
                    <a:alpha val="43137"/>
                  </a:srgbClr>
                </a:outerShdw>
              </a:effectLst>
              <a:latin typeface="Arial" pitchFamily="34" charset="0"/>
              <a:cs typeface="Arial" pitchFamily="34" charset="0"/>
            </a:endParaRPr>
          </a:p>
          <a:p>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Previous Exploration Oxide Gold Exploration Strategy (1990’s - 2001)</a:t>
            </a:r>
          </a:p>
          <a:p>
            <a:endPar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Shallow RC drilling along strike of historical pits</a:t>
            </a:r>
          </a:p>
          <a:p>
            <a:pPr marL="800100" lvl="1" indent="-342900">
              <a:buClrTx/>
              <a:buFont typeface="Wingdings" pitchFamily="2" charset="2"/>
              <a:buChar char="§"/>
            </a:pPr>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Various 50m and 30m along strike pattern</a:t>
            </a:r>
          </a:p>
          <a:p>
            <a:pPr marL="800100" lvl="1" indent="-342900">
              <a:buClrTx/>
              <a:buFont typeface="Wingdings" pitchFamily="2" charset="2"/>
              <a:buChar char="§"/>
            </a:pPr>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Infill to 20m and 10m centres</a:t>
            </a:r>
          </a:p>
          <a:p>
            <a:endPar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a:p>
            <a:r>
              <a:rPr lang="en-US" dirty="0" smtClean="0">
                <a:solidFill>
                  <a:schemeClr val="tx1"/>
                </a:solidFill>
                <a:effectLst>
                  <a:outerShdw blurRad="38100" dist="38100" dir="2700000" algn="tl">
                    <a:srgbClr val="000000">
                      <a:alpha val="43137"/>
                    </a:srgbClr>
                  </a:outerShdw>
                </a:effectLst>
                <a:latin typeface="Arial" pitchFamily="34" charset="0"/>
                <a:cs typeface="Arial" pitchFamily="34" charset="0"/>
              </a:rPr>
              <a:t>Minor diamond drilling for metallurgy and geotechnical purposes, sometimes towards the end of oxide pit life.</a:t>
            </a:r>
            <a:endParaRPr lang="en-AU" dirty="0" smtClean="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Slide Number Placeholder 2"/>
          <p:cNvSpPr>
            <a:spLocks noGrp="1"/>
          </p:cNvSpPr>
          <p:nvPr>
            <p:ph type="sldNum" sz="quarter" idx="10"/>
          </p:nvPr>
        </p:nvSpPr>
        <p:spPr/>
        <p:txBody>
          <a:bodyPr/>
          <a:lstStyle/>
          <a:p>
            <a:pPr>
              <a:defRPr/>
            </a:pPr>
            <a:fld id="{0301E87E-2CE3-4AFF-9B60-1B99984AE678}" type="slidenum">
              <a:rPr lang="en-US" smtClean="0"/>
              <a:pPr>
                <a:defRPr/>
              </a:pPr>
              <a:t>22</a:t>
            </a:fld>
            <a:endParaRPr lang="en-US" dirty="0"/>
          </a:p>
        </p:txBody>
      </p:sp>
      <p:sp>
        <p:nvSpPr>
          <p:cNvPr id="50180" name="Rectangle 2"/>
          <p:cNvSpPr>
            <a:spLocks noGrp="1" noChangeArrowheads="1"/>
          </p:cNvSpPr>
          <p:nvPr>
            <p:ph type="title" idx="4294967295"/>
          </p:nvPr>
        </p:nvSpPr>
        <p:spPr>
          <a:xfrm>
            <a:off x="40342" y="134470"/>
            <a:ext cx="8458200" cy="8667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US" sz="3600" dirty="0" smtClean="0">
                <a:solidFill>
                  <a:srgbClr val="800000"/>
                </a:solidFill>
              </a:rPr>
              <a:t>Exploration Drilling – 1990’s to 2001</a:t>
            </a:r>
          </a:p>
        </p:txBody>
      </p:sp>
      <p:sp>
        <p:nvSpPr>
          <p:cNvPr id="50179" name="Footer Placeholder 3"/>
          <p:cNvSpPr>
            <a:spLocks noGrp="1"/>
          </p:cNvSpPr>
          <p:nvPr>
            <p:ph type="ftr" sz="quarter" idx="4294967295"/>
          </p:nvPr>
        </p:nvSpPr>
        <p:spPr bwMode="auto">
          <a:xfrm>
            <a:off x="5715000" y="6324600"/>
            <a:ext cx="2438400" cy="203200"/>
          </a:xfrm>
          <a:ln>
            <a:miter lim="800000"/>
            <a:headEnd/>
            <a:tailEnd/>
          </a:ln>
        </p:spPr>
        <p:txBody>
          <a:bodyPr lIns="0" tIns="0" rIns="0" bIns="0"/>
          <a:lstStyle/>
          <a:p>
            <a:pPr algn="r">
              <a:defRPr/>
            </a:pPr>
            <a:r>
              <a:rPr lang="en-US" dirty="0">
                <a:solidFill>
                  <a:schemeClr val="tx1"/>
                </a:solidFill>
                <a:cs typeface="Arial" pitchFamily="34" charset="0"/>
              </a:rPr>
              <a:t>O’Dwyer’s South Pit - Looking south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23</a:t>
            </a:fld>
            <a:endParaRPr lang="en-US" dirty="0"/>
          </a:p>
        </p:txBody>
      </p:sp>
      <p:pic>
        <p:nvPicPr>
          <p:cNvPr id="4" name="Picture 1034" descr="LS comparison"/>
          <p:cNvPicPr>
            <a:picLocks noChangeAspect="1" noChangeArrowheads="1"/>
          </p:cNvPicPr>
          <p:nvPr/>
        </p:nvPicPr>
        <p:blipFill>
          <a:blip r:embed="rId2" cstate="print"/>
          <a:srcRect l="1013" t="6902" r="2195" b="6783"/>
          <a:stretch>
            <a:fillRect/>
          </a:stretch>
        </p:blipFill>
        <p:spPr bwMode="auto">
          <a:xfrm>
            <a:off x="530748" y="634125"/>
            <a:ext cx="4634396" cy="5863970"/>
          </a:xfrm>
          <a:prstGeom prst="rect">
            <a:avLst/>
          </a:prstGeom>
          <a:noFill/>
        </p:spPr>
      </p:pic>
      <p:sp>
        <p:nvSpPr>
          <p:cNvPr id="6" name="Text Box 1035"/>
          <p:cNvSpPr txBox="1">
            <a:spLocks noChangeArrowheads="1"/>
          </p:cNvSpPr>
          <p:nvPr/>
        </p:nvSpPr>
        <p:spPr bwMode="auto">
          <a:xfrm>
            <a:off x="1758239" y="1872107"/>
            <a:ext cx="2395614" cy="290865"/>
          </a:xfrm>
          <a:prstGeom prst="rect">
            <a:avLst/>
          </a:prstGeom>
          <a:noFill/>
          <a:ln w="38100" cmpd="dbl">
            <a:noFill/>
            <a:miter lim="800000"/>
            <a:headEnd/>
            <a:tailEnd/>
          </a:ln>
          <a:effectLst/>
        </p:spPr>
        <p:txBody>
          <a:bodyPr wrap="square">
            <a:spAutoFit/>
          </a:bodyPr>
          <a:lstStyle/>
          <a:p>
            <a:r>
              <a:rPr lang="en-US" sz="1600" b="1" dirty="0">
                <a:solidFill>
                  <a:srgbClr val="0000FF"/>
                </a:solidFill>
                <a:latin typeface="Arial" charset="0"/>
              </a:rPr>
              <a:t>MAY 2001: 245,000 oz.</a:t>
            </a:r>
            <a:endParaRPr lang="en-AU" sz="1600" b="1" dirty="0">
              <a:solidFill>
                <a:srgbClr val="0000FF"/>
              </a:solidFill>
              <a:latin typeface="Arial" charset="0"/>
            </a:endParaRPr>
          </a:p>
        </p:txBody>
      </p:sp>
      <p:sp>
        <p:nvSpPr>
          <p:cNvPr id="7" name="TextBox 6"/>
          <p:cNvSpPr txBox="1"/>
          <p:nvPr/>
        </p:nvSpPr>
        <p:spPr>
          <a:xfrm>
            <a:off x="5776604" y="2609574"/>
            <a:ext cx="2944203" cy="2862322"/>
          </a:xfrm>
          <a:prstGeom prst="rect">
            <a:avLst/>
          </a:prstGeom>
          <a:noFill/>
          <a:effectLst/>
        </p:spPr>
        <p:txBody>
          <a:bodyPr wrap="square" rtlCol="0">
            <a:spAutoFit/>
          </a:bodyPr>
          <a:lstStyle/>
          <a:p>
            <a:pPr marL="179388" indent="-179388">
              <a:buFont typeface="Wingdings" pitchFamily="2" charset="2"/>
              <a:buChar char="§"/>
            </a:pPr>
            <a:r>
              <a:rPr lang="en-AU" sz="2000" dirty="0" smtClean="0">
                <a:solidFill>
                  <a:schemeClr val="tx2"/>
                </a:solidFill>
              </a:rPr>
              <a:t>Fold culmination important control of  mineralisation plunge.</a:t>
            </a:r>
          </a:p>
          <a:p>
            <a:pPr marL="179388" indent="-179388"/>
            <a:endParaRPr lang="en-AU" sz="2000" dirty="0" smtClean="0">
              <a:solidFill>
                <a:schemeClr val="tx2"/>
              </a:solidFill>
            </a:endParaRPr>
          </a:p>
          <a:p>
            <a:pPr marL="179388" indent="-179388">
              <a:buFont typeface="Wingdings" pitchFamily="2" charset="2"/>
              <a:buChar char="§"/>
            </a:pPr>
            <a:r>
              <a:rPr lang="en-AU" sz="2000" dirty="0" smtClean="0">
                <a:solidFill>
                  <a:schemeClr val="tx2"/>
                </a:solidFill>
              </a:rPr>
              <a:t>Drilling progressed southwards to test higher structures.</a:t>
            </a:r>
            <a:r>
              <a:rPr lang="en-AU" sz="2000" b="1" dirty="0" smtClean="0">
                <a:solidFill>
                  <a:schemeClr val="tx2"/>
                </a:solidFill>
              </a:rPr>
              <a:t> </a:t>
            </a:r>
          </a:p>
          <a:p>
            <a:pPr marL="179388" indent="-179388">
              <a:buFont typeface="Wingdings" pitchFamily="2" charset="2"/>
              <a:buChar char="§"/>
            </a:pPr>
            <a:endParaRPr lang="en-AU" sz="2000" dirty="0" smtClean="0">
              <a:solidFill>
                <a:schemeClr val="tx2"/>
              </a:solidFill>
            </a:endParaRPr>
          </a:p>
          <a:p>
            <a:pPr marL="179388" indent="-179388"/>
            <a:endParaRPr lang="en-AU" sz="2000" dirty="0" smtClean="0">
              <a:solidFill>
                <a:schemeClr val="tx2"/>
              </a:solidFill>
            </a:endParaRPr>
          </a:p>
        </p:txBody>
      </p:sp>
      <p:sp>
        <p:nvSpPr>
          <p:cNvPr id="8" name="Rectangle 26"/>
          <p:cNvSpPr>
            <a:spLocks noChangeArrowheads="1"/>
          </p:cNvSpPr>
          <p:nvPr/>
        </p:nvSpPr>
        <p:spPr bwMode="auto">
          <a:xfrm>
            <a:off x="5426698" y="5737411"/>
            <a:ext cx="180000" cy="180000"/>
          </a:xfrm>
          <a:prstGeom prst="rect">
            <a:avLst/>
          </a:prstGeom>
          <a:solidFill>
            <a:srgbClr val="FFFF00"/>
          </a:solidFill>
          <a:ln w="9525">
            <a:solidFill>
              <a:schemeClr val="tx1"/>
            </a:solidFill>
            <a:miter lim="800000"/>
            <a:headEnd/>
            <a:tailEnd/>
          </a:ln>
          <a:effectLst/>
        </p:spPr>
        <p:txBody>
          <a:bodyPr wrap="none" anchor="ctr"/>
          <a:lstStyle/>
          <a:p>
            <a:endParaRPr lang="en-AU" dirty="0"/>
          </a:p>
        </p:txBody>
      </p:sp>
      <p:sp>
        <p:nvSpPr>
          <p:cNvPr id="9" name="Rectangle 27"/>
          <p:cNvSpPr>
            <a:spLocks noChangeArrowheads="1"/>
          </p:cNvSpPr>
          <p:nvPr/>
        </p:nvSpPr>
        <p:spPr bwMode="auto">
          <a:xfrm>
            <a:off x="5426628" y="6042631"/>
            <a:ext cx="180000" cy="180000"/>
          </a:xfrm>
          <a:prstGeom prst="rect">
            <a:avLst/>
          </a:prstGeom>
          <a:solidFill>
            <a:srgbClr val="FF0000"/>
          </a:solidFill>
          <a:ln w="9525">
            <a:solidFill>
              <a:schemeClr val="tx1"/>
            </a:solidFill>
            <a:miter lim="800000"/>
            <a:headEnd/>
            <a:tailEnd/>
          </a:ln>
          <a:effectLst/>
        </p:spPr>
        <p:txBody>
          <a:bodyPr wrap="none" anchor="ctr"/>
          <a:lstStyle/>
          <a:p>
            <a:endParaRPr lang="en-AU" dirty="0"/>
          </a:p>
        </p:txBody>
      </p:sp>
      <p:sp>
        <p:nvSpPr>
          <p:cNvPr id="10" name="TextBox 9"/>
          <p:cNvSpPr txBox="1"/>
          <p:nvPr/>
        </p:nvSpPr>
        <p:spPr>
          <a:xfrm>
            <a:off x="5651094" y="5719897"/>
            <a:ext cx="760144" cy="246221"/>
          </a:xfrm>
          <a:prstGeom prst="rect">
            <a:avLst/>
          </a:prstGeom>
          <a:noFill/>
          <a:effectLst/>
        </p:spPr>
        <p:txBody>
          <a:bodyPr wrap="none" rtlCol="0">
            <a:spAutoFit/>
          </a:bodyPr>
          <a:lstStyle/>
          <a:p>
            <a:r>
              <a:rPr lang="en-AU" sz="1000" b="1" dirty="0" smtClean="0">
                <a:solidFill>
                  <a:srgbClr val="002060"/>
                </a:solidFill>
              </a:rPr>
              <a:t>1.0 g/t Au</a:t>
            </a:r>
          </a:p>
        </p:txBody>
      </p:sp>
      <p:sp>
        <p:nvSpPr>
          <p:cNvPr id="11" name="TextBox 10"/>
          <p:cNvSpPr txBox="1"/>
          <p:nvPr/>
        </p:nvSpPr>
        <p:spPr>
          <a:xfrm>
            <a:off x="5651094" y="6024844"/>
            <a:ext cx="760144" cy="246221"/>
          </a:xfrm>
          <a:prstGeom prst="rect">
            <a:avLst/>
          </a:prstGeom>
          <a:noFill/>
          <a:effectLst/>
        </p:spPr>
        <p:txBody>
          <a:bodyPr wrap="none" rtlCol="0">
            <a:spAutoFit/>
          </a:bodyPr>
          <a:lstStyle/>
          <a:p>
            <a:r>
              <a:rPr lang="en-AU" sz="1000" b="1" dirty="0" smtClean="0">
                <a:solidFill>
                  <a:srgbClr val="040608"/>
                </a:solidFill>
              </a:rPr>
              <a:t>4.0 g/t Au</a:t>
            </a:r>
            <a:endParaRPr lang="en-AU" sz="1000" b="1" dirty="0" smtClean="0"/>
          </a:p>
        </p:txBody>
      </p:sp>
      <p:sp>
        <p:nvSpPr>
          <p:cNvPr id="12" name="TextBox 11"/>
          <p:cNvSpPr txBox="1"/>
          <p:nvPr/>
        </p:nvSpPr>
        <p:spPr>
          <a:xfrm>
            <a:off x="5322213" y="5432465"/>
            <a:ext cx="1351652" cy="246221"/>
          </a:xfrm>
          <a:prstGeom prst="rect">
            <a:avLst/>
          </a:prstGeom>
          <a:noFill/>
          <a:effectLst/>
        </p:spPr>
        <p:txBody>
          <a:bodyPr wrap="none" rtlCol="0">
            <a:spAutoFit/>
          </a:bodyPr>
          <a:lstStyle/>
          <a:p>
            <a:r>
              <a:rPr lang="en-AU" sz="1000" b="1" dirty="0" smtClean="0">
                <a:solidFill>
                  <a:srgbClr val="002060"/>
                </a:solidFill>
              </a:rPr>
              <a:t>Grade Shell Cut-off</a:t>
            </a:r>
          </a:p>
        </p:txBody>
      </p:sp>
      <p:sp>
        <p:nvSpPr>
          <p:cNvPr id="15" name="Text Box 1039"/>
          <p:cNvSpPr txBox="1">
            <a:spLocks noChangeArrowheads="1"/>
          </p:cNvSpPr>
          <p:nvPr/>
        </p:nvSpPr>
        <p:spPr bwMode="auto">
          <a:xfrm>
            <a:off x="2417543" y="2308405"/>
            <a:ext cx="824265" cy="338554"/>
          </a:xfrm>
          <a:prstGeom prst="rect">
            <a:avLst/>
          </a:prstGeom>
          <a:noFill/>
          <a:ln w="38100" cmpd="dbl">
            <a:noFill/>
            <a:miter lim="800000"/>
            <a:headEnd/>
            <a:tailEnd/>
          </a:ln>
          <a:effectLst/>
        </p:spPr>
        <p:txBody>
          <a:bodyPr wrap="none">
            <a:spAutoFit/>
          </a:bodyPr>
          <a:lstStyle/>
          <a:p>
            <a:r>
              <a:rPr lang="en-US" sz="1600" b="1" dirty="0">
                <a:latin typeface="Arial" charset="0"/>
              </a:rPr>
              <a:t>2.5 </a:t>
            </a:r>
            <a:r>
              <a:rPr lang="en-US" sz="1600" b="1" dirty="0" smtClean="0">
                <a:latin typeface="Arial" charset="0"/>
              </a:rPr>
              <a:t>km</a:t>
            </a:r>
            <a:endParaRPr lang="en-AU" sz="1600" b="1" dirty="0">
              <a:latin typeface="Arial" charset="0"/>
            </a:endParaRPr>
          </a:p>
        </p:txBody>
      </p:sp>
      <p:sp>
        <p:nvSpPr>
          <p:cNvPr id="16" name="Line 1038"/>
          <p:cNvSpPr>
            <a:spLocks noChangeShapeType="1"/>
          </p:cNvSpPr>
          <p:nvPr/>
        </p:nvSpPr>
        <p:spPr bwMode="auto">
          <a:xfrm>
            <a:off x="1080631" y="2604875"/>
            <a:ext cx="3432916" cy="0"/>
          </a:xfrm>
          <a:prstGeom prst="line">
            <a:avLst/>
          </a:prstGeom>
          <a:noFill/>
          <a:ln w="28575">
            <a:solidFill>
              <a:schemeClr val="tx1"/>
            </a:solidFill>
            <a:round/>
            <a:headEnd type="triangle" w="med" len="med"/>
            <a:tailEnd type="triangle" w="med" len="med"/>
          </a:ln>
          <a:effectLst/>
        </p:spPr>
        <p:txBody>
          <a:bodyPr wrap="none" anchor="ctr">
            <a:spAutoFit/>
          </a:bodyPr>
          <a:lstStyle/>
          <a:p>
            <a:endParaRPr lang="en-AU" dirty="0"/>
          </a:p>
        </p:txBody>
      </p:sp>
      <p:sp>
        <p:nvSpPr>
          <p:cNvPr id="17" name="Text Box 1036"/>
          <p:cNvSpPr txBox="1">
            <a:spLocks noChangeArrowheads="1"/>
          </p:cNvSpPr>
          <p:nvPr/>
        </p:nvSpPr>
        <p:spPr bwMode="auto">
          <a:xfrm>
            <a:off x="1758239" y="3863260"/>
            <a:ext cx="2967137" cy="339119"/>
          </a:xfrm>
          <a:prstGeom prst="rect">
            <a:avLst/>
          </a:prstGeom>
          <a:noFill/>
          <a:ln w="38100" cmpd="dbl">
            <a:noFill/>
            <a:miter lim="800000"/>
            <a:headEnd/>
            <a:tailEnd/>
          </a:ln>
          <a:effectLst/>
        </p:spPr>
        <p:txBody>
          <a:bodyPr wrap="square">
            <a:spAutoFit/>
          </a:bodyPr>
          <a:lstStyle/>
          <a:p>
            <a:r>
              <a:rPr lang="en-US" sz="1600" b="1" dirty="0">
                <a:solidFill>
                  <a:srgbClr val="0000FF"/>
                </a:solidFill>
                <a:latin typeface="Arial" charset="0"/>
              </a:rPr>
              <a:t>JUNE 2002: 875,000 oz.</a:t>
            </a:r>
            <a:endParaRPr lang="en-AU" sz="1600" b="1" dirty="0">
              <a:solidFill>
                <a:srgbClr val="0000FF"/>
              </a:solidFill>
              <a:latin typeface="Arial" charset="0"/>
            </a:endParaRPr>
          </a:p>
        </p:txBody>
      </p:sp>
      <p:sp>
        <p:nvSpPr>
          <p:cNvPr id="18" name="Text Box 1037"/>
          <p:cNvSpPr txBox="1">
            <a:spLocks noChangeArrowheads="1"/>
          </p:cNvSpPr>
          <p:nvPr/>
        </p:nvSpPr>
        <p:spPr bwMode="auto">
          <a:xfrm>
            <a:off x="1626688" y="6042631"/>
            <a:ext cx="3230239" cy="339119"/>
          </a:xfrm>
          <a:prstGeom prst="rect">
            <a:avLst/>
          </a:prstGeom>
          <a:noFill/>
          <a:ln w="38100" cmpd="dbl">
            <a:noFill/>
            <a:miter lim="800000"/>
            <a:headEnd/>
            <a:tailEnd/>
          </a:ln>
          <a:effectLst/>
        </p:spPr>
        <p:txBody>
          <a:bodyPr wrap="square">
            <a:spAutoFit/>
          </a:bodyPr>
          <a:lstStyle/>
          <a:p>
            <a:r>
              <a:rPr lang="en-US" sz="1600" b="1" dirty="0">
                <a:solidFill>
                  <a:srgbClr val="0000FF"/>
                </a:solidFill>
                <a:latin typeface="Arial" charset="0"/>
              </a:rPr>
              <a:t>JANUARY 2003: 1,150,000 oz.</a:t>
            </a:r>
            <a:endParaRPr lang="en-AU" sz="1600" b="1" dirty="0">
              <a:solidFill>
                <a:srgbClr val="0000FF"/>
              </a:solidFill>
              <a:latin typeface="Arial" charset="0"/>
            </a:endParaRPr>
          </a:p>
        </p:txBody>
      </p:sp>
      <p:sp>
        <p:nvSpPr>
          <p:cNvPr id="19" name="TextBox 18"/>
          <p:cNvSpPr txBox="1"/>
          <p:nvPr/>
        </p:nvSpPr>
        <p:spPr>
          <a:xfrm>
            <a:off x="682047" y="4442525"/>
            <a:ext cx="1611339" cy="276999"/>
          </a:xfrm>
          <a:prstGeom prst="rect">
            <a:avLst/>
          </a:prstGeom>
          <a:noFill/>
          <a:effectLst/>
        </p:spPr>
        <p:txBody>
          <a:bodyPr wrap="none" rtlCol="0">
            <a:spAutoFit/>
          </a:bodyPr>
          <a:lstStyle/>
          <a:p>
            <a:r>
              <a:rPr lang="en-AU" sz="1200" b="1" dirty="0" smtClean="0"/>
              <a:t>Eventual Harrier Pit</a:t>
            </a:r>
          </a:p>
        </p:txBody>
      </p:sp>
      <p:cxnSp>
        <p:nvCxnSpPr>
          <p:cNvPr id="20" name="Straight Arrow Connector 19"/>
          <p:cNvCxnSpPr/>
          <p:nvPr/>
        </p:nvCxnSpPr>
        <p:spPr>
          <a:xfrm rot="16200000" flipH="1">
            <a:off x="1164010" y="4868499"/>
            <a:ext cx="297951"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71248" y="4446896"/>
            <a:ext cx="922047" cy="276999"/>
          </a:xfrm>
          <a:prstGeom prst="rect">
            <a:avLst/>
          </a:prstGeom>
          <a:noFill/>
          <a:effectLst/>
        </p:spPr>
        <p:txBody>
          <a:bodyPr wrap="none" rtlCol="0">
            <a:spAutoFit/>
          </a:bodyPr>
          <a:lstStyle/>
          <a:p>
            <a:r>
              <a:rPr lang="en-AU" sz="1200" b="1" dirty="0" smtClean="0"/>
              <a:t>Falcon Pit</a:t>
            </a:r>
          </a:p>
        </p:txBody>
      </p:sp>
      <p:cxnSp>
        <p:nvCxnSpPr>
          <p:cNvPr id="22" name="Straight Arrow Connector 21"/>
          <p:cNvCxnSpPr/>
          <p:nvPr/>
        </p:nvCxnSpPr>
        <p:spPr>
          <a:xfrm rot="16200000" flipH="1">
            <a:off x="3965825" y="4852928"/>
            <a:ext cx="297951"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95165" y="3495377"/>
            <a:ext cx="457200" cy="0"/>
          </a:xfrm>
          <a:prstGeom prst="straightConnector1">
            <a:avLst/>
          </a:prstGeom>
          <a:ln>
            <a:headEnd type="arrow" w="lg" len="lg"/>
            <a:tailEnd type="arrow" w="lg" len="lg"/>
          </a:ln>
          <a:effectLst/>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4123765" y="3186953"/>
            <a:ext cx="0" cy="533400"/>
          </a:xfrm>
          <a:prstGeom prst="line">
            <a:avLst/>
          </a:prstGeom>
          <a:ln w="31750">
            <a:prstDash val="sysDash"/>
          </a:ln>
          <a:effectLst/>
        </p:spPr>
        <p:style>
          <a:lnRef idx="2">
            <a:schemeClr val="dk1"/>
          </a:lnRef>
          <a:fillRef idx="0">
            <a:schemeClr val="dk1"/>
          </a:fillRef>
          <a:effectRef idx="1">
            <a:schemeClr val="dk1"/>
          </a:effectRef>
          <a:fontRef idx="minor">
            <a:schemeClr val="tx1"/>
          </a:fontRef>
        </p:style>
      </p:cxnSp>
      <p:sp>
        <p:nvSpPr>
          <p:cNvPr id="23" name="Rectangle 2"/>
          <p:cNvSpPr txBox="1">
            <a:spLocks noChangeArrowheads="1"/>
          </p:cNvSpPr>
          <p:nvPr/>
        </p:nvSpPr>
        <p:spPr>
          <a:xfrm>
            <a:off x="5050974" y="1143000"/>
            <a:ext cx="3962400" cy="1371600"/>
          </a:xfrm>
          <a:prstGeom prst="rect">
            <a:avLst/>
          </a:prstGeom>
          <a:effectLst>
            <a:outerShdw blurRad="50800" dist="38100" dir="2700000" algn="tl" rotWithShape="0">
              <a:prstClr val="black">
                <a:alpha val="40000"/>
              </a:prstClr>
            </a:outerShdw>
          </a:effectLst>
        </p:spPr>
        <p:txBody>
          <a:bodyPr/>
          <a:lstStyle/>
          <a:p>
            <a:pPr algn="ctr">
              <a:spcBef>
                <a:spcPts val="600"/>
              </a:spcBef>
            </a:pPr>
            <a:r>
              <a:rPr lang="en-US" sz="2800" dirty="0" smtClean="0">
                <a:solidFill>
                  <a:srgbClr val="800000"/>
                </a:solidFill>
                <a:latin typeface="Arial" charset="0"/>
              </a:rPr>
              <a:t>Central Resource Area </a:t>
            </a:r>
          </a:p>
          <a:p>
            <a:pPr algn="ctr">
              <a:spcBef>
                <a:spcPts val="600"/>
              </a:spcBef>
            </a:pPr>
            <a:r>
              <a:rPr lang="en-US" sz="2800" dirty="0" smtClean="0">
                <a:solidFill>
                  <a:srgbClr val="800000"/>
                </a:solidFill>
                <a:latin typeface="Arial" charset="0"/>
              </a:rPr>
              <a:t>Exploration Progress 2001-2003</a:t>
            </a:r>
            <a:endParaRPr lang="en-US" sz="2800" dirty="0">
              <a:solidFill>
                <a:srgbClr val="800000"/>
              </a:solidFill>
              <a:latin typeface="Arial" charset="0"/>
            </a:endParaRPr>
          </a:p>
        </p:txBody>
      </p:sp>
      <p:sp>
        <p:nvSpPr>
          <p:cNvPr id="31" name="TextBox 30"/>
          <p:cNvSpPr txBox="1"/>
          <p:nvPr/>
        </p:nvSpPr>
        <p:spPr>
          <a:xfrm>
            <a:off x="4581104" y="644856"/>
            <a:ext cx="595035" cy="276999"/>
          </a:xfrm>
          <a:prstGeom prst="rect">
            <a:avLst/>
          </a:prstGeom>
          <a:noFill/>
          <a:scene3d>
            <a:camera prst="orthographicFront"/>
            <a:lightRig rig="threePt" dir="t"/>
          </a:scene3d>
          <a:sp3d>
            <a:bevelT prst="relaxedInset"/>
          </a:sp3d>
        </p:spPr>
        <p:txBody>
          <a:bodyPr wrap="none" rtlCol="0">
            <a:spAutoFit/>
          </a:bodyPr>
          <a:lstStyle/>
          <a:p>
            <a:r>
              <a:rPr lang="en-AU" sz="1200" b="1" dirty="0" smtClean="0"/>
              <a:t>North</a:t>
            </a:r>
          </a:p>
        </p:txBody>
      </p:sp>
      <p:sp>
        <p:nvSpPr>
          <p:cNvPr id="32" name="TextBox 31"/>
          <p:cNvSpPr txBox="1"/>
          <p:nvPr/>
        </p:nvSpPr>
        <p:spPr>
          <a:xfrm>
            <a:off x="519752" y="664192"/>
            <a:ext cx="622286" cy="276999"/>
          </a:xfrm>
          <a:prstGeom prst="rect">
            <a:avLst/>
          </a:prstGeom>
          <a:noFill/>
          <a:scene3d>
            <a:camera prst="orthographicFront"/>
            <a:lightRig rig="threePt" dir="t"/>
          </a:scene3d>
          <a:sp3d>
            <a:bevelT prst="relaxedInset"/>
          </a:sp3d>
        </p:spPr>
        <p:txBody>
          <a:bodyPr wrap="none" rtlCol="0">
            <a:spAutoFit/>
          </a:bodyPr>
          <a:lstStyle/>
          <a:p>
            <a:r>
              <a:rPr lang="en-AU" sz="1200" b="1" dirty="0" smtClean="0"/>
              <a:t>South</a:t>
            </a:r>
          </a:p>
        </p:txBody>
      </p:sp>
      <p:sp>
        <p:nvSpPr>
          <p:cNvPr id="29" name="Title 1"/>
          <p:cNvSpPr txBox="1">
            <a:spLocks/>
          </p:cNvSpPr>
          <p:nvPr/>
        </p:nvSpPr>
        <p:spPr>
          <a:xfrm>
            <a:off x="152400" y="0"/>
            <a:ext cx="4648200" cy="685800"/>
          </a:xfrm>
          <a:prstGeom prst="rect">
            <a:avLst/>
          </a:prstGeom>
          <a:effectLst>
            <a:outerShdw blurRad="50800" dist="38100" dir="2700000" algn="tl" rotWithShape="0">
              <a:prstClr val="black">
                <a:alpha val="40000"/>
              </a:prstClr>
            </a:outerShdw>
          </a:effectLst>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dirty="0" smtClean="0">
                <a:solidFill>
                  <a:srgbClr val="800000"/>
                </a:solidFill>
                <a:latin typeface="+mj-lt"/>
                <a:ea typeface="+mj-ea"/>
                <a:cs typeface="+mj-cs"/>
              </a:rPr>
              <a:t>Long Projections</a:t>
            </a:r>
            <a:endParaRPr kumimoji="0" lang="en-US" sz="1800" b="0" i="0" u="none" strike="noStrike" kern="1200" cap="none" spc="0" normalizeH="0" baseline="0" noProof="0" dirty="0" smtClean="0">
              <a:ln>
                <a:noFill/>
              </a:ln>
              <a:solidFill>
                <a:srgbClr val="8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24</a:t>
            </a:fld>
            <a:endParaRPr lang="en-US" dirty="0"/>
          </a:p>
        </p:txBody>
      </p:sp>
      <p:pic>
        <p:nvPicPr>
          <p:cNvPr id="4" name="Picture 23" descr="longsec"/>
          <p:cNvPicPr>
            <a:picLocks noChangeAspect="1" noChangeArrowheads="1"/>
          </p:cNvPicPr>
          <p:nvPr/>
        </p:nvPicPr>
        <p:blipFill>
          <a:blip r:embed="rId2" cstate="print"/>
          <a:srcRect/>
          <a:stretch>
            <a:fillRect/>
          </a:stretch>
        </p:blipFill>
        <p:spPr bwMode="auto">
          <a:xfrm>
            <a:off x="188382" y="1932280"/>
            <a:ext cx="8800197" cy="3858920"/>
          </a:xfrm>
          <a:prstGeom prst="rect">
            <a:avLst/>
          </a:prstGeom>
          <a:noFill/>
        </p:spPr>
      </p:pic>
      <p:sp>
        <p:nvSpPr>
          <p:cNvPr id="5" name="Rectangle 26"/>
          <p:cNvSpPr>
            <a:spLocks noChangeArrowheads="1"/>
          </p:cNvSpPr>
          <p:nvPr/>
        </p:nvSpPr>
        <p:spPr bwMode="auto">
          <a:xfrm>
            <a:off x="1564341" y="2554724"/>
            <a:ext cx="936625" cy="274638"/>
          </a:xfrm>
          <a:prstGeom prst="rect">
            <a:avLst/>
          </a:prstGeom>
          <a:noFill/>
          <a:ln w="9525">
            <a:noFill/>
            <a:miter lim="800000"/>
            <a:headEnd/>
            <a:tailEnd/>
          </a:ln>
          <a:effectLst/>
        </p:spPr>
        <p:txBody>
          <a:bodyPr>
            <a:spAutoFit/>
          </a:bodyPr>
          <a:lstStyle/>
          <a:p>
            <a:pPr>
              <a:lnSpc>
                <a:spcPct val="100000"/>
              </a:lnSpc>
              <a:spcBef>
                <a:spcPct val="0"/>
              </a:spcBef>
              <a:buClrTx/>
              <a:buFontTx/>
              <a:buNone/>
            </a:pPr>
            <a:r>
              <a:rPr lang="en-AU" sz="1200" dirty="0"/>
              <a:t>Harrier</a:t>
            </a:r>
            <a:endParaRPr lang="en-US" sz="1200" dirty="0"/>
          </a:p>
        </p:txBody>
      </p:sp>
      <p:sp>
        <p:nvSpPr>
          <p:cNvPr id="6" name="Rectangle 27"/>
          <p:cNvSpPr>
            <a:spLocks noChangeArrowheads="1"/>
          </p:cNvSpPr>
          <p:nvPr/>
        </p:nvSpPr>
        <p:spPr bwMode="auto">
          <a:xfrm>
            <a:off x="2532837" y="2536237"/>
            <a:ext cx="1295400" cy="274637"/>
          </a:xfrm>
          <a:prstGeom prst="rect">
            <a:avLst/>
          </a:prstGeom>
          <a:noFill/>
          <a:ln w="9525">
            <a:noFill/>
            <a:miter lim="800000"/>
            <a:headEnd/>
            <a:tailEnd/>
          </a:ln>
          <a:effectLst/>
        </p:spPr>
        <p:txBody>
          <a:bodyPr>
            <a:spAutoFit/>
          </a:bodyPr>
          <a:lstStyle/>
          <a:p>
            <a:pPr>
              <a:lnSpc>
                <a:spcPct val="100000"/>
              </a:lnSpc>
              <a:spcBef>
                <a:spcPct val="0"/>
              </a:spcBef>
              <a:buClrTx/>
              <a:buFontTx/>
              <a:buNone/>
            </a:pPr>
            <a:r>
              <a:rPr lang="en-AU" sz="1200" dirty="0"/>
              <a:t>Ellesmere</a:t>
            </a:r>
            <a:endParaRPr lang="en-US" sz="1200" dirty="0"/>
          </a:p>
        </p:txBody>
      </p:sp>
      <p:sp>
        <p:nvSpPr>
          <p:cNvPr id="7" name="Rectangle 28"/>
          <p:cNvSpPr>
            <a:spLocks noChangeArrowheads="1"/>
          </p:cNvSpPr>
          <p:nvPr/>
        </p:nvSpPr>
        <p:spPr bwMode="auto">
          <a:xfrm>
            <a:off x="7384847" y="2601155"/>
            <a:ext cx="935038" cy="274638"/>
          </a:xfrm>
          <a:prstGeom prst="rect">
            <a:avLst/>
          </a:prstGeom>
          <a:noFill/>
          <a:ln w="9525">
            <a:noFill/>
            <a:miter lim="800000"/>
            <a:headEnd/>
            <a:tailEnd/>
          </a:ln>
          <a:effectLst/>
        </p:spPr>
        <p:txBody>
          <a:bodyPr>
            <a:spAutoFit/>
          </a:bodyPr>
          <a:lstStyle/>
          <a:p>
            <a:pPr>
              <a:lnSpc>
                <a:spcPct val="100000"/>
              </a:lnSpc>
              <a:spcBef>
                <a:spcPct val="0"/>
              </a:spcBef>
              <a:buClrTx/>
              <a:buFontTx/>
              <a:buNone/>
            </a:pPr>
            <a:r>
              <a:rPr lang="en-AU" sz="1200" dirty="0"/>
              <a:t>Hunts</a:t>
            </a:r>
            <a:endParaRPr lang="en-US" sz="1200" dirty="0"/>
          </a:p>
        </p:txBody>
      </p:sp>
      <p:sp>
        <p:nvSpPr>
          <p:cNvPr id="8" name="Rectangle 29"/>
          <p:cNvSpPr>
            <a:spLocks noChangeArrowheads="1"/>
          </p:cNvSpPr>
          <p:nvPr/>
        </p:nvSpPr>
        <p:spPr bwMode="auto">
          <a:xfrm>
            <a:off x="4666129" y="2577353"/>
            <a:ext cx="1129879" cy="275344"/>
          </a:xfrm>
          <a:prstGeom prst="rect">
            <a:avLst/>
          </a:prstGeom>
          <a:noFill/>
          <a:ln w="9525">
            <a:noFill/>
            <a:miter lim="800000"/>
            <a:headEnd/>
            <a:tailEnd/>
          </a:ln>
          <a:effectLst/>
        </p:spPr>
        <p:txBody>
          <a:bodyPr wrap="square">
            <a:spAutoFit/>
          </a:bodyPr>
          <a:lstStyle/>
          <a:p>
            <a:pPr>
              <a:lnSpc>
                <a:spcPct val="100000"/>
              </a:lnSpc>
              <a:spcBef>
                <a:spcPct val="0"/>
              </a:spcBef>
              <a:buClrTx/>
              <a:buFontTx/>
              <a:buNone/>
            </a:pPr>
            <a:r>
              <a:rPr lang="en-AU" sz="1200" dirty="0"/>
              <a:t>Falcon</a:t>
            </a:r>
            <a:endParaRPr lang="en-US" sz="1200" dirty="0"/>
          </a:p>
        </p:txBody>
      </p:sp>
      <p:sp>
        <p:nvSpPr>
          <p:cNvPr id="9" name="Text Box 30"/>
          <p:cNvSpPr txBox="1">
            <a:spLocks noChangeArrowheads="1"/>
          </p:cNvSpPr>
          <p:nvPr/>
        </p:nvSpPr>
        <p:spPr bwMode="auto">
          <a:xfrm rot="20280708">
            <a:off x="3375237" y="4669779"/>
            <a:ext cx="712787" cy="260350"/>
          </a:xfrm>
          <a:prstGeom prst="rect">
            <a:avLst/>
          </a:prstGeom>
          <a:noFill/>
          <a:ln w="9525" algn="ctr">
            <a:noFill/>
            <a:miter lim="800000"/>
            <a:headEnd/>
            <a:tailEnd/>
          </a:ln>
          <a:effectLst/>
        </p:spPr>
        <p:txBody>
          <a:bodyPr wrap="none">
            <a:spAutoFit/>
          </a:bodyPr>
          <a:lstStyle/>
          <a:p>
            <a:pPr>
              <a:spcBef>
                <a:spcPct val="60000"/>
              </a:spcBef>
            </a:pPr>
            <a:r>
              <a:rPr lang="en-US" sz="1000" dirty="0"/>
              <a:t>?     ?    ?</a:t>
            </a:r>
          </a:p>
        </p:txBody>
      </p:sp>
      <p:sp>
        <p:nvSpPr>
          <p:cNvPr id="10" name="Rectangle 9"/>
          <p:cNvSpPr/>
          <p:nvPr/>
        </p:nvSpPr>
        <p:spPr>
          <a:xfrm>
            <a:off x="381000" y="0"/>
            <a:ext cx="6019800" cy="954107"/>
          </a:xfrm>
          <a:prstGeom prst="rect">
            <a:avLst/>
          </a:prstGeom>
          <a:effectLst>
            <a:outerShdw blurRad="50800" dist="38100" dir="2700000" algn="tl" rotWithShape="0">
              <a:prstClr val="black">
                <a:alpha val="40000"/>
              </a:prstClr>
            </a:outerShdw>
          </a:effectLst>
        </p:spPr>
        <p:txBody>
          <a:bodyPr wrap="square">
            <a:spAutoFit/>
          </a:bodyPr>
          <a:lstStyle/>
          <a:p>
            <a:pPr>
              <a:spcBef>
                <a:spcPts val="0"/>
              </a:spcBef>
            </a:pPr>
            <a:r>
              <a:rPr lang="en-US" sz="2800" dirty="0" smtClean="0">
                <a:solidFill>
                  <a:srgbClr val="800000"/>
                </a:solidFill>
                <a:latin typeface="+mj-lt"/>
              </a:rPr>
              <a:t>Central Resource Area </a:t>
            </a:r>
          </a:p>
          <a:p>
            <a:pPr>
              <a:spcBef>
                <a:spcPts val="0"/>
              </a:spcBef>
            </a:pPr>
            <a:r>
              <a:rPr lang="en-US" sz="2800" dirty="0" smtClean="0">
                <a:solidFill>
                  <a:srgbClr val="800000"/>
                </a:solidFill>
                <a:latin typeface="+mj-lt"/>
              </a:rPr>
              <a:t> - </a:t>
            </a:r>
            <a:r>
              <a:rPr lang="en-US" sz="2800" b="1" dirty="0" smtClean="0">
                <a:solidFill>
                  <a:srgbClr val="800000"/>
                </a:solidFill>
                <a:latin typeface="+mj-lt"/>
              </a:rPr>
              <a:t>Exploration Progress 2006</a:t>
            </a:r>
            <a:endParaRPr lang="en-US" sz="2800" b="1" dirty="0">
              <a:solidFill>
                <a:srgbClr val="800000"/>
              </a:solidFill>
              <a:latin typeface="+mj-lt"/>
            </a:endParaRPr>
          </a:p>
        </p:txBody>
      </p:sp>
      <p:sp>
        <p:nvSpPr>
          <p:cNvPr id="11" name="Content Placeholder 2"/>
          <p:cNvSpPr>
            <a:spLocks noGrp="1"/>
          </p:cNvSpPr>
          <p:nvPr>
            <p:ph idx="1"/>
          </p:nvPr>
        </p:nvSpPr>
        <p:spPr>
          <a:xfrm>
            <a:off x="228600" y="1066800"/>
            <a:ext cx="8686800" cy="838199"/>
          </a:xfrm>
        </p:spPr>
        <p:txBody>
          <a:bodyPr/>
          <a:lstStyle/>
          <a:p>
            <a:pPr marL="174625" indent="-174625">
              <a:spcBef>
                <a:spcPct val="50000"/>
              </a:spcBef>
            </a:pPr>
            <a:r>
              <a:rPr lang="en-US" sz="2000" dirty="0" smtClean="0">
                <a:latin typeface="Arial" pitchFamily="34" charset="0"/>
                <a:cs typeface="Arial" pitchFamily="34" charset="0"/>
              </a:rPr>
              <a:t>Identification of down-plunge extensions of known mineralisation</a:t>
            </a:r>
          </a:p>
          <a:p>
            <a:pPr marL="174625" indent="-174625">
              <a:spcBef>
                <a:spcPct val="50000"/>
              </a:spcBef>
            </a:pPr>
            <a:r>
              <a:rPr lang="en-US" sz="2000" dirty="0" smtClean="0">
                <a:latin typeface="Arial" pitchFamily="34" charset="0"/>
                <a:cs typeface="Arial" pitchFamily="34" charset="0"/>
              </a:rPr>
              <a:t>Consideration of structurally lower faults, i.e. Kestrel and Pegasus plus more.</a:t>
            </a:r>
          </a:p>
          <a:p>
            <a:pPr lvl="2">
              <a:spcBef>
                <a:spcPct val="50000"/>
              </a:spcBef>
              <a:buClr>
                <a:schemeClr val="tx2"/>
              </a:buClr>
              <a:buNone/>
            </a:pPr>
            <a:endParaRPr lang="en-AU"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908800" y="6523060"/>
            <a:ext cx="2133600" cy="203200"/>
          </a:xfrm>
        </p:spPr>
        <p:txBody>
          <a:bodyPr/>
          <a:lstStyle/>
          <a:p>
            <a:pPr>
              <a:defRPr/>
            </a:pPr>
            <a:fld id="{0301E87E-2CE3-4AFF-9B60-1B99984AE678}" type="slidenum">
              <a:rPr lang="en-US" smtClean="0"/>
              <a:pPr>
                <a:defRPr/>
              </a:pPr>
              <a:t>25</a:t>
            </a:fld>
            <a:endParaRPr lang="en-US" dirty="0"/>
          </a:p>
        </p:txBody>
      </p:sp>
      <p:pic>
        <p:nvPicPr>
          <p:cNvPr id="4" name="Picture 3" descr="long proj drilling g.gif"/>
          <p:cNvPicPr>
            <a:picLocks noChangeAspect="1"/>
          </p:cNvPicPr>
          <p:nvPr/>
        </p:nvPicPr>
        <p:blipFill>
          <a:blip r:embed="rId2" cstate="print"/>
          <a:stretch>
            <a:fillRect/>
          </a:stretch>
        </p:blipFill>
        <p:spPr>
          <a:xfrm>
            <a:off x="-178502" y="4043160"/>
            <a:ext cx="9390742" cy="2500929"/>
          </a:xfrm>
          <a:prstGeom prst="rect">
            <a:avLst/>
          </a:prstGeom>
        </p:spPr>
      </p:pic>
      <p:pic>
        <p:nvPicPr>
          <p:cNvPr id="5" name="Picture 4" descr="target g.gif"/>
          <p:cNvPicPr>
            <a:picLocks noChangeAspect="1"/>
          </p:cNvPicPr>
          <p:nvPr/>
        </p:nvPicPr>
        <p:blipFill>
          <a:blip r:embed="rId3" cstate="print"/>
          <a:stretch>
            <a:fillRect/>
          </a:stretch>
        </p:blipFill>
        <p:spPr>
          <a:xfrm>
            <a:off x="-174172" y="650856"/>
            <a:ext cx="9567558" cy="4134945"/>
          </a:xfrm>
          <a:prstGeom prst="rect">
            <a:avLst/>
          </a:prstGeom>
        </p:spPr>
      </p:pic>
      <p:sp>
        <p:nvSpPr>
          <p:cNvPr id="6" name="Rectangle 2"/>
          <p:cNvSpPr txBox="1">
            <a:spLocks noChangeArrowheads="1"/>
          </p:cNvSpPr>
          <p:nvPr/>
        </p:nvSpPr>
        <p:spPr>
          <a:xfrm>
            <a:off x="228600" y="0"/>
            <a:ext cx="6705600" cy="838200"/>
          </a:xfrm>
          <a:prstGeom prst="rect">
            <a:avLst/>
          </a:prstGeom>
          <a:effectLst>
            <a:outerShdw blurRad="50800" dist="38100" dir="2700000" algn="tl" rotWithShape="0">
              <a:prstClr val="black">
                <a:alpha val="40000"/>
              </a:prstClr>
            </a:outerShdw>
          </a:effectLst>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smtClean="0">
                <a:ln>
                  <a:noFill/>
                </a:ln>
                <a:solidFill>
                  <a:srgbClr val="990000"/>
                </a:solidFill>
                <a:effectLst/>
                <a:uLnTx/>
                <a:uFillTx/>
                <a:latin typeface="+mj-lt"/>
                <a:ea typeface="+mj-ea"/>
                <a:cs typeface="Arial" pitchFamily="34" charset="0"/>
              </a:rPr>
              <a:t>Fosterville </a:t>
            </a:r>
            <a:r>
              <a:rPr lang="en-US" sz="2800" dirty="0" smtClean="0">
                <a:solidFill>
                  <a:srgbClr val="990000"/>
                </a:solidFill>
                <a:latin typeface="+mj-lt"/>
                <a:ea typeface="+mj-ea"/>
                <a:cs typeface="Arial" pitchFamily="34" charset="0"/>
              </a:rPr>
              <a:t>Fault Zone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i="0" u="none" strike="noStrike" kern="1200" cap="none" spc="0" normalizeH="0" baseline="0" noProof="0" dirty="0" smtClean="0">
                <a:ln>
                  <a:noFill/>
                </a:ln>
                <a:solidFill>
                  <a:srgbClr val="990000"/>
                </a:solidFill>
                <a:effectLst/>
                <a:uLnTx/>
                <a:uFillTx/>
                <a:latin typeface="+mj-lt"/>
                <a:ea typeface="+mj-ea"/>
                <a:cs typeface="Arial" pitchFamily="34" charset="0"/>
              </a:rPr>
              <a:t>- </a:t>
            </a:r>
            <a:r>
              <a:rPr kumimoji="0" lang="en-US" sz="2800" b="1" i="0" u="none" strike="noStrike" kern="1200" cap="none" spc="0" normalizeH="0" baseline="0" noProof="0" dirty="0" smtClean="0">
                <a:ln>
                  <a:noFill/>
                </a:ln>
                <a:solidFill>
                  <a:srgbClr val="990000"/>
                </a:solidFill>
                <a:effectLst/>
                <a:uLnTx/>
                <a:uFillTx/>
                <a:latin typeface="+mj-lt"/>
                <a:ea typeface="+mj-ea"/>
                <a:cs typeface="Arial" pitchFamily="34" charset="0"/>
              </a:rPr>
              <a:t>Exploration Progress 2007</a:t>
            </a:r>
            <a:endParaRPr kumimoji="0" lang="en-US" sz="2800" b="1" i="0" u="none" strike="noStrike" kern="1200" cap="none" spc="0" normalizeH="0" baseline="0" noProof="0" dirty="0">
              <a:ln>
                <a:noFill/>
              </a:ln>
              <a:solidFill>
                <a:srgbClr val="990000"/>
              </a:solidFill>
              <a:effectLst/>
              <a:uLnTx/>
              <a:uFillTx/>
              <a:latin typeface="+mj-lt"/>
              <a:ea typeface="+mj-ea"/>
              <a:cs typeface="Arial" pitchFamily="34" charset="0"/>
            </a:endParaRPr>
          </a:p>
        </p:txBody>
      </p:sp>
      <p:pic>
        <p:nvPicPr>
          <p:cNvPr id="7" name="Picture 6" descr="long proj g.gif"/>
          <p:cNvPicPr>
            <a:picLocks noChangeAspect="1"/>
          </p:cNvPicPr>
          <p:nvPr/>
        </p:nvPicPr>
        <p:blipFill>
          <a:blip r:embed="rId4" cstate="print"/>
          <a:stretch>
            <a:fillRect/>
          </a:stretch>
        </p:blipFill>
        <p:spPr>
          <a:xfrm>
            <a:off x="0" y="1087632"/>
            <a:ext cx="9144000" cy="3646786"/>
          </a:xfrm>
          <a:prstGeom prst="rect">
            <a:avLst/>
          </a:prstGeom>
        </p:spPr>
      </p:pic>
      <p:sp>
        <p:nvSpPr>
          <p:cNvPr id="14" name="TextBox 13"/>
          <p:cNvSpPr txBox="1"/>
          <p:nvPr/>
        </p:nvSpPr>
        <p:spPr>
          <a:xfrm>
            <a:off x="87090" y="1717233"/>
            <a:ext cx="968022" cy="307777"/>
          </a:xfrm>
          <a:prstGeom prst="rect">
            <a:avLst/>
          </a:prstGeom>
          <a:noFill/>
        </p:spPr>
        <p:txBody>
          <a:bodyPr wrap="none" rtlCol="0">
            <a:spAutoFit/>
          </a:bodyPr>
          <a:lstStyle/>
          <a:p>
            <a:r>
              <a:rPr lang="en-US" sz="1400" dirty="0" smtClean="0">
                <a:solidFill>
                  <a:schemeClr val="tx1">
                    <a:lumMod val="75000"/>
                    <a:lumOff val="25000"/>
                  </a:schemeClr>
                </a:solidFill>
              </a:rPr>
              <a:t>Daley’s Hill</a:t>
            </a:r>
            <a:endParaRPr lang="en-US" sz="1400" dirty="0">
              <a:solidFill>
                <a:schemeClr val="tx1">
                  <a:lumMod val="75000"/>
                  <a:lumOff val="25000"/>
                </a:schemeClr>
              </a:solidFill>
            </a:endParaRPr>
          </a:p>
        </p:txBody>
      </p:sp>
      <p:sp>
        <p:nvSpPr>
          <p:cNvPr id="15" name="TextBox 14"/>
          <p:cNvSpPr txBox="1"/>
          <p:nvPr/>
        </p:nvSpPr>
        <p:spPr>
          <a:xfrm>
            <a:off x="3124200" y="1736409"/>
            <a:ext cx="617477" cy="307777"/>
          </a:xfrm>
          <a:prstGeom prst="rect">
            <a:avLst/>
          </a:prstGeom>
          <a:noFill/>
        </p:spPr>
        <p:txBody>
          <a:bodyPr wrap="none" rtlCol="0">
            <a:spAutoFit/>
          </a:bodyPr>
          <a:lstStyle/>
          <a:p>
            <a:r>
              <a:rPr lang="en-US" sz="1400" dirty="0" smtClean="0">
                <a:solidFill>
                  <a:schemeClr val="tx1">
                    <a:lumMod val="75000"/>
                    <a:lumOff val="25000"/>
                  </a:schemeClr>
                </a:solidFill>
              </a:rPr>
              <a:t>Johns</a:t>
            </a:r>
            <a:endParaRPr lang="en-US" sz="1400" dirty="0">
              <a:solidFill>
                <a:schemeClr val="tx1">
                  <a:lumMod val="75000"/>
                  <a:lumOff val="25000"/>
                </a:schemeClr>
              </a:solidFill>
            </a:endParaRPr>
          </a:p>
        </p:txBody>
      </p:sp>
      <p:sp>
        <p:nvSpPr>
          <p:cNvPr id="16" name="TextBox 15"/>
          <p:cNvSpPr txBox="1"/>
          <p:nvPr/>
        </p:nvSpPr>
        <p:spPr>
          <a:xfrm>
            <a:off x="4556080" y="1752600"/>
            <a:ext cx="668773" cy="307777"/>
          </a:xfrm>
          <a:prstGeom prst="rect">
            <a:avLst/>
          </a:prstGeom>
          <a:noFill/>
        </p:spPr>
        <p:txBody>
          <a:bodyPr wrap="none" rtlCol="0">
            <a:spAutoFit/>
          </a:bodyPr>
          <a:lstStyle/>
          <a:p>
            <a:r>
              <a:rPr lang="en-US" sz="1400" dirty="0" smtClean="0">
                <a:solidFill>
                  <a:schemeClr val="tx1">
                    <a:lumMod val="75000"/>
                    <a:lumOff val="25000"/>
                  </a:schemeClr>
                </a:solidFill>
              </a:rPr>
              <a:t>Harrier</a:t>
            </a:r>
            <a:endParaRPr lang="en-US" sz="1400" dirty="0">
              <a:solidFill>
                <a:schemeClr val="tx1">
                  <a:lumMod val="75000"/>
                  <a:lumOff val="25000"/>
                </a:schemeClr>
              </a:solidFill>
            </a:endParaRPr>
          </a:p>
        </p:txBody>
      </p:sp>
      <p:sp>
        <p:nvSpPr>
          <p:cNvPr id="17" name="TextBox 16"/>
          <p:cNvSpPr txBox="1"/>
          <p:nvPr/>
        </p:nvSpPr>
        <p:spPr>
          <a:xfrm>
            <a:off x="5478849" y="1762839"/>
            <a:ext cx="881973" cy="307777"/>
          </a:xfrm>
          <a:prstGeom prst="rect">
            <a:avLst/>
          </a:prstGeom>
          <a:noFill/>
        </p:spPr>
        <p:txBody>
          <a:bodyPr wrap="none" rtlCol="0">
            <a:spAutoFit/>
          </a:bodyPr>
          <a:lstStyle/>
          <a:p>
            <a:r>
              <a:rPr lang="en-US" sz="1400" dirty="0" smtClean="0">
                <a:solidFill>
                  <a:schemeClr val="tx1">
                    <a:lumMod val="75000"/>
                    <a:lumOff val="25000"/>
                  </a:schemeClr>
                </a:solidFill>
              </a:rPr>
              <a:t>Ellesmere</a:t>
            </a:r>
            <a:endParaRPr lang="en-US" sz="1400" dirty="0">
              <a:solidFill>
                <a:schemeClr val="tx1">
                  <a:lumMod val="75000"/>
                  <a:lumOff val="25000"/>
                </a:schemeClr>
              </a:solidFill>
            </a:endParaRPr>
          </a:p>
        </p:txBody>
      </p:sp>
      <p:sp>
        <p:nvSpPr>
          <p:cNvPr id="18" name="TextBox 17"/>
          <p:cNvSpPr txBox="1"/>
          <p:nvPr/>
        </p:nvSpPr>
        <p:spPr>
          <a:xfrm>
            <a:off x="7771779" y="1717237"/>
            <a:ext cx="659155" cy="307777"/>
          </a:xfrm>
          <a:prstGeom prst="rect">
            <a:avLst/>
          </a:prstGeom>
          <a:noFill/>
        </p:spPr>
        <p:txBody>
          <a:bodyPr wrap="none" rtlCol="0">
            <a:spAutoFit/>
          </a:bodyPr>
          <a:lstStyle/>
          <a:p>
            <a:r>
              <a:rPr lang="en-US" sz="1400" dirty="0" smtClean="0">
                <a:solidFill>
                  <a:schemeClr val="tx1">
                    <a:lumMod val="75000"/>
                    <a:lumOff val="25000"/>
                  </a:schemeClr>
                </a:solidFill>
              </a:rPr>
              <a:t>Falcon</a:t>
            </a:r>
            <a:endParaRPr lang="en-US" sz="1400" dirty="0">
              <a:solidFill>
                <a:schemeClr val="tx1">
                  <a:lumMod val="75000"/>
                  <a:lumOff val="25000"/>
                </a:schemeClr>
              </a:solidFill>
            </a:endParaRPr>
          </a:p>
        </p:txBody>
      </p:sp>
      <p:sp>
        <p:nvSpPr>
          <p:cNvPr id="19" name="Line 27"/>
          <p:cNvSpPr>
            <a:spLocks noChangeShapeType="1"/>
          </p:cNvSpPr>
          <p:nvPr/>
        </p:nvSpPr>
        <p:spPr bwMode="auto">
          <a:xfrm>
            <a:off x="0" y="6176744"/>
            <a:ext cx="9144000" cy="0"/>
          </a:xfrm>
          <a:prstGeom prst="line">
            <a:avLst/>
          </a:prstGeom>
          <a:noFill/>
          <a:ln w="28575">
            <a:solidFill>
              <a:srgbClr val="FF0000"/>
            </a:solidFill>
            <a:round/>
            <a:headEnd type="stealth" w="lg" len="med"/>
            <a:tailEnd type="stealth" w="lg"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20" name="Line 28"/>
          <p:cNvSpPr>
            <a:spLocks noChangeShapeType="1"/>
          </p:cNvSpPr>
          <p:nvPr/>
        </p:nvSpPr>
        <p:spPr bwMode="auto">
          <a:xfrm flipV="1">
            <a:off x="6273800" y="5021044"/>
            <a:ext cx="0" cy="1143000"/>
          </a:xfrm>
          <a:prstGeom prst="line">
            <a:avLst/>
          </a:prstGeom>
          <a:noFill/>
          <a:ln w="28575">
            <a:solidFill>
              <a:srgbClr val="FF0000"/>
            </a:solidFill>
            <a:round/>
            <a:headEnd type="stealth" w="lg" len="med"/>
            <a:tailEnd type="stealth" w="lg"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21" name="Rectangle 12"/>
          <p:cNvSpPr>
            <a:spLocks noChangeArrowheads="1"/>
          </p:cNvSpPr>
          <p:nvPr/>
        </p:nvSpPr>
        <p:spPr bwMode="auto">
          <a:xfrm>
            <a:off x="228600" y="6252944"/>
            <a:ext cx="381000" cy="228600"/>
          </a:xfrm>
          <a:prstGeom prst="rect">
            <a:avLst/>
          </a:prstGeom>
          <a:solidFill>
            <a:srgbClr val="FF9933"/>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2" name="Rectangle 13"/>
          <p:cNvSpPr>
            <a:spLocks noChangeArrowheads="1"/>
          </p:cNvSpPr>
          <p:nvPr/>
        </p:nvSpPr>
        <p:spPr bwMode="auto">
          <a:xfrm>
            <a:off x="3124200" y="6252944"/>
            <a:ext cx="381000" cy="228600"/>
          </a:xfrm>
          <a:prstGeom prst="rect">
            <a:avLst/>
          </a:prstGeom>
          <a:solidFill>
            <a:srgbClr val="FF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3" name="Rectangle 14"/>
          <p:cNvSpPr>
            <a:spLocks noChangeArrowheads="1"/>
          </p:cNvSpPr>
          <p:nvPr/>
        </p:nvSpPr>
        <p:spPr bwMode="auto">
          <a:xfrm>
            <a:off x="5867400" y="6252944"/>
            <a:ext cx="381000" cy="228600"/>
          </a:xfrm>
          <a:prstGeom prst="rect">
            <a:avLst/>
          </a:prstGeom>
          <a:solidFill>
            <a:srgbClr val="C5B6CA"/>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24" name="Text Box 15"/>
          <p:cNvSpPr txBox="1">
            <a:spLocks noChangeArrowheads="1"/>
          </p:cNvSpPr>
          <p:nvPr/>
        </p:nvSpPr>
        <p:spPr bwMode="auto">
          <a:xfrm>
            <a:off x="669925" y="6276757"/>
            <a:ext cx="933269" cy="276999"/>
          </a:xfrm>
          <a:prstGeom prst="rect">
            <a:avLst/>
          </a:prstGeom>
          <a:noFill/>
          <a:ln w="9525">
            <a:noFill/>
            <a:miter lim="800000"/>
            <a:headEnd/>
            <a:tailEnd/>
          </a:ln>
        </p:spPr>
        <p:txBody>
          <a:bodyPr wrap="none">
            <a:spAutoFit/>
          </a:bodyPr>
          <a:lstStyle/>
          <a:p>
            <a:pPr algn="l">
              <a:spcBef>
                <a:spcPct val="0"/>
              </a:spcBef>
            </a:pPr>
            <a:r>
              <a:rPr lang="en-US" sz="1200" dirty="0" smtClean="0">
                <a:solidFill>
                  <a:schemeClr val="tx1"/>
                </a:solidFill>
                <a:latin typeface="Century Gothic" pitchFamily="34" charset="0"/>
              </a:rPr>
              <a:t>1-3 </a:t>
            </a:r>
            <a:r>
              <a:rPr lang="en-US" sz="1200" dirty="0">
                <a:solidFill>
                  <a:schemeClr val="tx1"/>
                </a:solidFill>
                <a:latin typeface="Century Gothic" pitchFamily="34" charset="0"/>
              </a:rPr>
              <a:t>g/t Au</a:t>
            </a:r>
            <a:endParaRPr lang="en-AU" sz="1200" dirty="0">
              <a:solidFill>
                <a:schemeClr val="tx1"/>
              </a:solidFill>
              <a:latin typeface="Century Gothic" pitchFamily="34" charset="0"/>
            </a:endParaRPr>
          </a:p>
        </p:txBody>
      </p:sp>
      <p:sp>
        <p:nvSpPr>
          <p:cNvPr id="25" name="Text Box 16"/>
          <p:cNvSpPr txBox="1">
            <a:spLocks noChangeArrowheads="1"/>
          </p:cNvSpPr>
          <p:nvPr/>
        </p:nvSpPr>
        <p:spPr bwMode="auto">
          <a:xfrm>
            <a:off x="3581400" y="6267232"/>
            <a:ext cx="1048685" cy="276999"/>
          </a:xfrm>
          <a:prstGeom prst="rect">
            <a:avLst/>
          </a:prstGeom>
          <a:noFill/>
          <a:ln w="9525">
            <a:noFill/>
            <a:miter lim="800000"/>
            <a:headEnd/>
            <a:tailEnd/>
          </a:ln>
        </p:spPr>
        <p:txBody>
          <a:bodyPr wrap="none">
            <a:spAutoFit/>
          </a:bodyPr>
          <a:lstStyle/>
          <a:p>
            <a:pPr algn="l">
              <a:spcBef>
                <a:spcPct val="0"/>
              </a:spcBef>
            </a:pPr>
            <a:r>
              <a:rPr lang="en-US" sz="1200" dirty="0">
                <a:solidFill>
                  <a:schemeClr val="tx1"/>
                </a:solidFill>
                <a:latin typeface="Century Gothic" pitchFamily="34" charset="0"/>
              </a:rPr>
              <a:t>+ </a:t>
            </a:r>
            <a:r>
              <a:rPr lang="en-US" sz="1200" dirty="0" smtClean="0">
                <a:solidFill>
                  <a:schemeClr val="tx1"/>
                </a:solidFill>
                <a:latin typeface="Century Gothic" pitchFamily="34" charset="0"/>
              </a:rPr>
              <a:t>3.0 </a:t>
            </a:r>
            <a:r>
              <a:rPr lang="en-US" sz="1200" dirty="0">
                <a:solidFill>
                  <a:schemeClr val="tx1"/>
                </a:solidFill>
                <a:latin typeface="Century Gothic" pitchFamily="34" charset="0"/>
              </a:rPr>
              <a:t>g/t Au</a:t>
            </a:r>
            <a:endParaRPr lang="en-AU" sz="1200" dirty="0">
              <a:solidFill>
                <a:schemeClr val="tx1"/>
              </a:solidFill>
              <a:latin typeface="Century Gothic" pitchFamily="34" charset="0"/>
            </a:endParaRPr>
          </a:p>
        </p:txBody>
      </p:sp>
      <p:sp>
        <p:nvSpPr>
          <p:cNvPr id="26" name="Text Box 17"/>
          <p:cNvSpPr txBox="1">
            <a:spLocks noChangeArrowheads="1"/>
          </p:cNvSpPr>
          <p:nvPr/>
        </p:nvSpPr>
        <p:spPr bwMode="auto">
          <a:xfrm>
            <a:off x="6248400" y="6276757"/>
            <a:ext cx="1108075" cy="274637"/>
          </a:xfrm>
          <a:prstGeom prst="rect">
            <a:avLst/>
          </a:prstGeom>
          <a:noFill/>
          <a:ln w="9525">
            <a:noFill/>
            <a:miter lim="800000"/>
            <a:headEnd/>
            <a:tailEnd/>
          </a:ln>
        </p:spPr>
        <p:txBody>
          <a:bodyPr wrap="none">
            <a:spAutoFit/>
          </a:bodyPr>
          <a:lstStyle/>
          <a:p>
            <a:pPr algn="l">
              <a:spcBef>
                <a:spcPct val="0"/>
              </a:spcBef>
            </a:pPr>
            <a:r>
              <a:rPr lang="en-US" sz="1200" dirty="0">
                <a:solidFill>
                  <a:schemeClr val="tx1"/>
                </a:solidFill>
                <a:latin typeface="Century Gothic" pitchFamily="34" charset="0"/>
              </a:rPr>
              <a:t>Target Areas</a:t>
            </a:r>
            <a:endParaRPr lang="en-AU" sz="1200" dirty="0">
              <a:solidFill>
                <a:schemeClr val="tx1"/>
              </a:solidFill>
              <a:latin typeface="Century Gothic" pitchFamily="34" charset="0"/>
            </a:endParaRPr>
          </a:p>
        </p:txBody>
      </p:sp>
      <p:sp>
        <p:nvSpPr>
          <p:cNvPr id="27" name="Text Box 29"/>
          <p:cNvSpPr txBox="1">
            <a:spLocks noChangeArrowheads="1"/>
          </p:cNvSpPr>
          <p:nvPr/>
        </p:nvSpPr>
        <p:spPr bwMode="auto">
          <a:xfrm>
            <a:off x="6340475" y="5376644"/>
            <a:ext cx="633413" cy="366713"/>
          </a:xfrm>
          <a:prstGeom prst="rect">
            <a:avLst/>
          </a:prstGeom>
          <a:noFill/>
          <a:ln w="9525" algn="ctr">
            <a:noFill/>
            <a:miter lim="800000"/>
            <a:headEnd/>
            <a:tailEnd/>
          </a:ln>
          <a:effectLst/>
        </p:spPr>
        <p:txBody>
          <a:bodyPr wrap="none">
            <a:spAutoFit/>
          </a:bodyPr>
          <a:lstStyle/>
          <a:p>
            <a:pPr marL="342900" indent="-342900">
              <a:defRPr/>
            </a:pPr>
            <a:r>
              <a:rPr lang="en-US" sz="1800" b="0" i="1" dirty="0">
                <a:solidFill>
                  <a:srgbClr val="FF3300"/>
                </a:solidFill>
                <a:effectLst>
                  <a:outerShdw blurRad="38100" dist="38100" dir="2700000" algn="tl">
                    <a:srgbClr val="000000"/>
                  </a:outerShdw>
                </a:effectLst>
                <a:latin typeface="AvantGarde Bk BT" pitchFamily="34" charset="0"/>
              </a:rPr>
              <a:t>1km</a:t>
            </a:r>
          </a:p>
        </p:txBody>
      </p:sp>
      <p:sp>
        <p:nvSpPr>
          <p:cNvPr id="28" name="Text Box 30"/>
          <p:cNvSpPr txBox="1">
            <a:spLocks noChangeArrowheads="1"/>
          </p:cNvSpPr>
          <p:nvPr/>
        </p:nvSpPr>
        <p:spPr bwMode="auto">
          <a:xfrm>
            <a:off x="8042275" y="5737007"/>
            <a:ext cx="615950" cy="366712"/>
          </a:xfrm>
          <a:prstGeom prst="rect">
            <a:avLst/>
          </a:prstGeom>
          <a:noFill/>
          <a:ln w="9525" algn="ctr">
            <a:noFill/>
            <a:miter lim="800000"/>
            <a:headEnd/>
            <a:tailEnd/>
          </a:ln>
          <a:effectLst/>
        </p:spPr>
        <p:txBody>
          <a:bodyPr wrap="none">
            <a:spAutoFit/>
          </a:bodyPr>
          <a:lstStyle/>
          <a:p>
            <a:pPr marL="342900" indent="-342900">
              <a:defRPr/>
            </a:pPr>
            <a:r>
              <a:rPr lang="en-US" sz="1800" b="0" i="1" dirty="0">
                <a:solidFill>
                  <a:srgbClr val="FF3300"/>
                </a:solidFill>
                <a:effectLst>
                  <a:outerShdw blurRad="38100" dist="38100" dir="2700000" algn="tl">
                    <a:srgbClr val="000000"/>
                  </a:outerShdw>
                </a:effectLst>
                <a:latin typeface="AvantGarde Bk BT" pitchFamily="34" charset="0"/>
              </a:rPr>
              <a:t>8km</a:t>
            </a:r>
          </a:p>
        </p:txBody>
      </p:sp>
      <p:sp>
        <p:nvSpPr>
          <p:cNvPr id="29" name="TextBox 28"/>
          <p:cNvSpPr txBox="1"/>
          <p:nvPr/>
        </p:nvSpPr>
        <p:spPr>
          <a:xfrm rot="20387250">
            <a:off x="256450" y="3044303"/>
            <a:ext cx="731290" cy="307777"/>
          </a:xfrm>
          <a:prstGeom prst="rect">
            <a:avLst/>
          </a:prstGeom>
          <a:noFill/>
        </p:spPr>
        <p:txBody>
          <a:bodyPr wrap="none" rtlCol="0">
            <a:spAutoFit/>
          </a:bodyPr>
          <a:lstStyle/>
          <a:p>
            <a:r>
              <a:rPr lang="en-US" sz="1400" dirty="0" smtClean="0"/>
              <a:t>Harrier</a:t>
            </a:r>
            <a:endParaRPr lang="en-US" sz="1400" dirty="0"/>
          </a:p>
        </p:txBody>
      </p:sp>
      <p:sp>
        <p:nvSpPr>
          <p:cNvPr id="30" name="TextBox 29"/>
          <p:cNvSpPr txBox="1"/>
          <p:nvPr/>
        </p:nvSpPr>
        <p:spPr>
          <a:xfrm rot="20591961">
            <a:off x="1012984" y="3461566"/>
            <a:ext cx="981359" cy="307777"/>
          </a:xfrm>
          <a:prstGeom prst="rect">
            <a:avLst/>
          </a:prstGeom>
          <a:noFill/>
        </p:spPr>
        <p:txBody>
          <a:bodyPr wrap="none" rtlCol="0">
            <a:spAutoFit/>
          </a:bodyPr>
          <a:lstStyle/>
          <a:p>
            <a:r>
              <a:rPr lang="en-US" sz="1400" dirty="0" smtClean="0"/>
              <a:t>Ellesmere</a:t>
            </a:r>
            <a:endParaRPr lang="en-US" sz="1400" dirty="0"/>
          </a:p>
        </p:txBody>
      </p:sp>
      <p:sp>
        <p:nvSpPr>
          <p:cNvPr id="31" name="TextBox 30"/>
          <p:cNvSpPr txBox="1"/>
          <p:nvPr/>
        </p:nvSpPr>
        <p:spPr>
          <a:xfrm rot="20387250">
            <a:off x="1239924" y="4078414"/>
            <a:ext cx="832279" cy="307777"/>
          </a:xfrm>
          <a:prstGeom prst="rect">
            <a:avLst/>
          </a:prstGeom>
          <a:noFill/>
        </p:spPr>
        <p:txBody>
          <a:bodyPr wrap="none" rtlCol="0">
            <a:spAutoFit/>
          </a:bodyPr>
          <a:lstStyle/>
          <a:p>
            <a:r>
              <a:rPr lang="en-US" sz="1400" dirty="0" smtClean="0"/>
              <a:t>Phoenix</a:t>
            </a:r>
            <a:endParaRPr lang="en-US" sz="1400" dirty="0"/>
          </a:p>
        </p:txBody>
      </p:sp>
      <p:sp>
        <p:nvSpPr>
          <p:cNvPr id="32" name="TextBox 31"/>
          <p:cNvSpPr txBox="1"/>
          <p:nvPr/>
        </p:nvSpPr>
        <p:spPr>
          <a:xfrm rot="20068322">
            <a:off x="6147096" y="3336695"/>
            <a:ext cx="742511" cy="307777"/>
          </a:xfrm>
          <a:prstGeom prst="rect">
            <a:avLst/>
          </a:prstGeom>
          <a:noFill/>
        </p:spPr>
        <p:txBody>
          <a:bodyPr wrap="none" rtlCol="0">
            <a:spAutoFit/>
          </a:bodyPr>
          <a:lstStyle/>
          <a:p>
            <a:r>
              <a:rPr lang="en-US" sz="1400" dirty="0" smtClean="0"/>
              <a:t>Kestrel</a:t>
            </a:r>
            <a:endParaRPr lang="en-US" sz="1400" dirty="0"/>
          </a:p>
        </p:txBody>
      </p:sp>
      <p:sp>
        <p:nvSpPr>
          <p:cNvPr id="33" name="TextBox 32"/>
          <p:cNvSpPr txBox="1"/>
          <p:nvPr/>
        </p:nvSpPr>
        <p:spPr>
          <a:xfrm rot="20068322">
            <a:off x="6229765" y="4040627"/>
            <a:ext cx="881973" cy="307777"/>
          </a:xfrm>
          <a:prstGeom prst="rect">
            <a:avLst/>
          </a:prstGeom>
          <a:noFill/>
        </p:spPr>
        <p:txBody>
          <a:bodyPr wrap="none" rtlCol="0">
            <a:spAutoFit/>
          </a:bodyPr>
          <a:lstStyle/>
          <a:p>
            <a:r>
              <a:rPr lang="en-US" sz="1400" dirty="0" smtClean="0"/>
              <a:t>Pegasus</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26</a:t>
            </a:fld>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0" y="1143000"/>
            <a:ext cx="9096388" cy="5105400"/>
          </a:xfrm>
          <a:prstGeom prst="rect">
            <a:avLst/>
          </a:prstGeom>
          <a:noFill/>
          <a:ln w="9525">
            <a:noFill/>
            <a:miter lim="800000"/>
            <a:headEnd/>
            <a:tailEnd/>
          </a:ln>
          <a:effectLst/>
        </p:spPr>
      </p:pic>
      <p:sp>
        <p:nvSpPr>
          <p:cNvPr id="5" name="Rectangle 2"/>
          <p:cNvSpPr txBox="1">
            <a:spLocks noChangeArrowheads="1"/>
          </p:cNvSpPr>
          <p:nvPr/>
        </p:nvSpPr>
        <p:spPr>
          <a:xfrm>
            <a:off x="381000" y="-68240"/>
            <a:ext cx="6705600" cy="838200"/>
          </a:xfrm>
          <a:prstGeom prst="rect">
            <a:avLst/>
          </a:prstGeom>
          <a:effectLst>
            <a:outerShdw blurRad="50800" dist="38100" dir="2700000" algn="tl" rotWithShape="0">
              <a:prstClr val="black">
                <a:alpha val="40000"/>
              </a:prstClr>
            </a:outerShdw>
          </a:effectLst>
        </p:spPr>
        <p:txBody>
          <a:bodyPr/>
          <a:lstStyle/>
          <a:p>
            <a:pPr marL="0" marR="0" lvl="0" indent="0" fontAlgn="auto">
              <a:lnSpc>
                <a:spcPct val="100000"/>
              </a:lnSpc>
              <a:spcAft>
                <a:spcPts val="0"/>
              </a:spcAft>
              <a:buClrTx/>
              <a:buSzTx/>
              <a:tabLst/>
              <a:defRPr/>
            </a:pPr>
            <a:r>
              <a:rPr lang="en-US" sz="3200" dirty="0" smtClean="0">
                <a:solidFill>
                  <a:srgbClr val="800000"/>
                </a:solidFill>
                <a:latin typeface="+mj-lt"/>
                <a:ea typeface="+mj-ea"/>
                <a:cs typeface="+mj-cs"/>
              </a:rPr>
              <a:t>Fosterville Fault Zone </a:t>
            </a:r>
          </a:p>
          <a:p>
            <a:pPr marL="0" marR="0" lvl="0" indent="0" fontAlgn="auto">
              <a:lnSpc>
                <a:spcPct val="100000"/>
              </a:lnSpc>
              <a:spcAft>
                <a:spcPts val="0"/>
              </a:spcAft>
              <a:buClrTx/>
              <a:buSzTx/>
              <a:tabLst/>
              <a:defRPr/>
            </a:pPr>
            <a:r>
              <a:rPr lang="en-US" sz="3200" dirty="0" smtClean="0">
                <a:solidFill>
                  <a:srgbClr val="800000"/>
                </a:solidFill>
                <a:latin typeface="+mj-lt"/>
                <a:ea typeface="+mj-ea"/>
                <a:cs typeface="+mj-cs"/>
              </a:rPr>
              <a:t>- </a:t>
            </a:r>
            <a:r>
              <a:rPr lang="en-US" sz="3200" b="1" dirty="0" smtClean="0">
                <a:solidFill>
                  <a:srgbClr val="800000"/>
                </a:solidFill>
                <a:latin typeface="+mj-lt"/>
                <a:ea typeface="+mj-ea"/>
                <a:cs typeface="+mj-cs"/>
              </a:rPr>
              <a:t>Exploration Progress 2012</a:t>
            </a:r>
            <a:endParaRPr lang="en-US" sz="3200" b="1" dirty="0">
              <a:solidFill>
                <a:srgbClr val="800000"/>
              </a:solidFill>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457200" y="1268413"/>
            <a:ext cx="8229600" cy="1103312"/>
          </a:xfrm>
        </p:spPr>
        <p:txBody>
          <a:bodyPr/>
          <a:lstStyle/>
          <a:p>
            <a:r>
              <a:rPr lang="en-US" dirty="0" smtClean="0">
                <a:latin typeface="Arial" pitchFamily="34" charset="0"/>
                <a:cs typeface="Arial" pitchFamily="34" charset="0"/>
              </a:rPr>
              <a:t>One challenge early in the UG mine’s history was that the upper levels of Phoenix (above 5000mRL) – orebody was more discontinuous than indicated from surface drilling.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Definition Program was subsequently established:</a:t>
            </a:r>
          </a:p>
          <a:p>
            <a:pPr lvl="1">
              <a:buFont typeface="Arial" pitchFamily="34" charset="0"/>
              <a:buChar char="•"/>
            </a:pPr>
            <a:r>
              <a:rPr lang="en-US" dirty="0" smtClean="0">
                <a:latin typeface="Arial" pitchFamily="34" charset="0"/>
                <a:cs typeface="Arial" pitchFamily="34" charset="0"/>
              </a:rPr>
              <a:t>Phase 1 – 50m drill centres from surface or UG</a:t>
            </a:r>
          </a:p>
          <a:p>
            <a:pPr lvl="1">
              <a:buFont typeface="Arial" pitchFamily="34" charset="0"/>
              <a:buChar char="•"/>
            </a:pPr>
            <a:r>
              <a:rPr lang="en-US" dirty="0" smtClean="0">
                <a:latin typeface="Arial" pitchFamily="34" charset="0"/>
                <a:cs typeface="Arial" pitchFamily="34" charset="0"/>
              </a:rPr>
              <a:t>Phase 2 – 25m drill centres typically from hangingwall drill drives</a:t>
            </a:r>
          </a:p>
          <a:p>
            <a:pPr lvl="1">
              <a:buFont typeface="Arial" pitchFamily="34" charset="0"/>
              <a:buChar char="•"/>
            </a:pPr>
            <a:r>
              <a:rPr lang="en-US" dirty="0" smtClean="0">
                <a:latin typeface="Arial" pitchFamily="34" charset="0"/>
                <a:cs typeface="Arial" pitchFamily="34" charset="0"/>
              </a:rPr>
              <a:t>Phase 3 – Mapping, photographing and sampling of ore drives plus stope definition drilling from footwall drives/ore drives</a:t>
            </a:r>
          </a:p>
          <a:p>
            <a:pPr lvl="1">
              <a:buFont typeface="Arial" pitchFamily="34" charset="0"/>
              <a:buChar char="•"/>
            </a:pPr>
            <a:endParaRPr lang="en-US" dirty="0" smtClean="0">
              <a:latin typeface="Arial" pitchFamily="34" charset="0"/>
              <a:cs typeface="Arial" pitchFamily="34" charset="0"/>
            </a:endParaRPr>
          </a:p>
          <a:p>
            <a:r>
              <a:rPr lang="en-US" dirty="0" smtClean="0">
                <a:latin typeface="Arial" pitchFamily="34" charset="0"/>
                <a:cs typeface="Arial" pitchFamily="34" charset="0"/>
              </a:rPr>
              <a:t>Central concept is to have the right level of information in the right timeframe to allow for detailed mine planning and scheduling &gt;&gt; Phase 2 drilling needs to be a minimum of 12 months ahead of mining.</a:t>
            </a:r>
          </a:p>
          <a:p>
            <a:endParaRPr lang="en-US" dirty="0" smtClean="0">
              <a:solidFill>
                <a:schemeClr val="tx1"/>
              </a:solidFill>
              <a:latin typeface="Arial" pitchFamily="34" charset="0"/>
              <a:cs typeface="Arial" pitchFamily="34" charset="0"/>
            </a:endParaRPr>
          </a:p>
        </p:txBody>
      </p:sp>
      <p:sp>
        <p:nvSpPr>
          <p:cNvPr id="4" name="Slide Number Placeholder 2"/>
          <p:cNvSpPr>
            <a:spLocks noGrp="1"/>
          </p:cNvSpPr>
          <p:nvPr>
            <p:ph type="sldNum" sz="quarter" idx="10"/>
          </p:nvPr>
        </p:nvSpPr>
        <p:spPr/>
        <p:txBody>
          <a:bodyPr/>
          <a:lstStyle/>
          <a:p>
            <a:pPr>
              <a:defRPr/>
            </a:pPr>
            <a:fld id="{0301E87E-2CE3-4AFF-9B60-1B99984AE678}" type="slidenum">
              <a:rPr lang="en-US" smtClean="0"/>
              <a:pPr>
                <a:defRPr/>
              </a:pPr>
              <a:t>27</a:t>
            </a:fld>
            <a:endParaRPr lang="en-US" dirty="0"/>
          </a:p>
        </p:txBody>
      </p:sp>
      <p:sp>
        <p:nvSpPr>
          <p:cNvPr id="24578" name="Rectangle 2"/>
          <p:cNvSpPr>
            <a:spLocks noGrp="1" noChangeArrowheads="1"/>
          </p:cNvSpPr>
          <p:nvPr>
            <p:ph type="title" idx="4294967295"/>
          </p:nvPr>
        </p:nvSpPr>
        <p:spPr>
          <a:xfrm>
            <a:off x="381000" y="22064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Orebody Definition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20688" y="1066800"/>
            <a:ext cx="8494712" cy="4953000"/>
          </a:xfrm>
        </p:spPr>
        <p:txBody>
          <a:bodyPr/>
          <a:lstStyle/>
          <a:p>
            <a:r>
              <a:rPr lang="en-US" b="1" dirty="0" smtClean="0">
                <a:latin typeface="Arial" pitchFamily="34" charset="0"/>
                <a:cs typeface="Arial" pitchFamily="34" charset="0"/>
              </a:rPr>
              <a:t>Resource Methodology</a:t>
            </a:r>
          </a:p>
          <a:p>
            <a:pPr lvl="1">
              <a:buFont typeface="Arial" pitchFamily="34" charset="0"/>
              <a:buChar char="•"/>
            </a:pPr>
            <a:r>
              <a:rPr lang="en-US" dirty="0" smtClean="0">
                <a:latin typeface="Arial" pitchFamily="34" charset="0"/>
                <a:cs typeface="Arial" pitchFamily="34" charset="0"/>
              </a:rPr>
              <a:t>Construction of mineralised envelopes using a combination of structural, lithological and grade controls.</a:t>
            </a:r>
          </a:p>
          <a:p>
            <a:pPr lvl="1">
              <a:buFont typeface="Arial" pitchFamily="34" charset="0"/>
              <a:buChar char="•"/>
            </a:pPr>
            <a:r>
              <a:rPr lang="en-US" dirty="0" smtClean="0">
                <a:latin typeface="Arial" pitchFamily="34" charset="0"/>
                <a:cs typeface="Arial" pitchFamily="34" charset="0"/>
              </a:rPr>
              <a:t>Ordinary Kriging estimation.</a:t>
            </a:r>
          </a:p>
          <a:p>
            <a:pPr lvl="1">
              <a:buFont typeface="Arial" pitchFamily="34" charset="0"/>
              <a:buChar char="•"/>
            </a:pPr>
            <a:r>
              <a:rPr lang="en-US" dirty="0" smtClean="0">
                <a:latin typeface="Arial" pitchFamily="34" charset="0"/>
                <a:cs typeface="Arial" pitchFamily="34" charset="0"/>
              </a:rPr>
              <a:t>Modest nugget effects – relative variances of 20-40%</a:t>
            </a:r>
          </a:p>
          <a:p>
            <a:pPr lvl="1">
              <a:buFont typeface="Arial" pitchFamily="34" charset="0"/>
              <a:buChar char="•"/>
            </a:pPr>
            <a:r>
              <a:rPr lang="en-US" dirty="0" smtClean="0">
                <a:latin typeface="Arial" pitchFamily="34" charset="0"/>
                <a:cs typeface="Arial" pitchFamily="34" charset="0"/>
              </a:rPr>
              <a:t>Resource inventory is mostly 50-100mN x 50mE spaced drilling, which will be reduced to 25m or closer.</a:t>
            </a:r>
            <a:endParaRPr lang="en-US" sz="800" dirty="0" smtClean="0">
              <a:latin typeface="Arial" pitchFamily="34" charset="0"/>
              <a:cs typeface="Arial" pitchFamily="34" charset="0"/>
            </a:endParaRPr>
          </a:p>
          <a:p>
            <a:pPr lvl="1">
              <a:lnSpc>
                <a:spcPct val="100000"/>
              </a:lnSpc>
              <a:spcBef>
                <a:spcPts val="300"/>
              </a:spcBef>
              <a:buFont typeface="Arial" pitchFamily="34" charset="0"/>
              <a:buNone/>
            </a:pPr>
            <a:endParaRPr lang="en-US" sz="800" dirty="0" smtClean="0">
              <a:latin typeface="Arial" pitchFamily="34" charset="0"/>
              <a:cs typeface="Arial" pitchFamily="34" charset="0"/>
            </a:endParaRPr>
          </a:p>
          <a:p>
            <a:r>
              <a:rPr lang="en-US" b="1" dirty="0" smtClean="0">
                <a:latin typeface="Arial" pitchFamily="34" charset="0"/>
                <a:cs typeface="Arial" pitchFamily="34" charset="0"/>
              </a:rPr>
              <a:t>Resources</a:t>
            </a:r>
            <a:r>
              <a:rPr lang="en-US" dirty="0" smtClean="0">
                <a:latin typeface="Arial" pitchFamily="34" charset="0"/>
                <a:cs typeface="Arial" pitchFamily="34" charset="0"/>
              </a:rPr>
              <a:t> </a:t>
            </a:r>
            <a:r>
              <a:rPr lang="en-US" sz="1600" dirty="0" smtClean="0">
                <a:latin typeface="Arial" pitchFamily="34" charset="0"/>
                <a:cs typeface="Arial" pitchFamily="34" charset="0"/>
              </a:rPr>
              <a:t>(Measured, Indicated and Inferred) </a:t>
            </a:r>
            <a:r>
              <a:rPr lang="en-US" b="1" dirty="0" smtClean="0">
                <a:latin typeface="Arial" pitchFamily="34" charset="0"/>
                <a:cs typeface="Arial" pitchFamily="34" charset="0"/>
              </a:rPr>
              <a:t>at end of 2012</a:t>
            </a:r>
            <a:r>
              <a:rPr lang="en-US" dirty="0" smtClean="0">
                <a:latin typeface="Arial" pitchFamily="34" charset="0"/>
                <a:cs typeface="Arial" pitchFamily="34" charset="0"/>
              </a:rPr>
              <a:t>, exclusive of Reserves</a:t>
            </a:r>
            <a:endParaRPr lang="en-US" sz="1600" dirty="0" smtClean="0">
              <a:latin typeface="Arial" pitchFamily="34" charset="0"/>
              <a:cs typeface="Arial" pitchFamily="34" charset="0"/>
            </a:endParaRPr>
          </a:p>
          <a:p>
            <a:pPr lvl="1">
              <a:buFont typeface="Arial" pitchFamily="34" charset="0"/>
              <a:buChar char="•"/>
            </a:pPr>
            <a:r>
              <a:rPr lang="en-US" dirty="0" smtClean="0">
                <a:latin typeface="Arial" pitchFamily="34" charset="0"/>
                <a:cs typeface="Arial" pitchFamily="34" charset="0"/>
              </a:rPr>
              <a:t>Above 100m depths: 7.3Mt @ 1.90g/t Au for 447koz contained gold</a:t>
            </a:r>
          </a:p>
          <a:p>
            <a:pPr lvl="1">
              <a:buFont typeface="Arial" pitchFamily="34" charset="0"/>
              <a:buChar char="•"/>
            </a:pPr>
            <a:r>
              <a:rPr lang="en-US" dirty="0" smtClean="0">
                <a:latin typeface="Arial" pitchFamily="34" charset="0"/>
                <a:cs typeface="Arial" pitchFamily="34" charset="0"/>
              </a:rPr>
              <a:t>Below 100m depths: 13.7Mt @ 5.36g/t Au for 1,092Koz contained gold</a:t>
            </a:r>
          </a:p>
          <a:p>
            <a:pPr lvl="1">
              <a:lnSpc>
                <a:spcPct val="100000"/>
              </a:lnSpc>
              <a:spcBef>
                <a:spcPts val="300"/>
              </a:spcBef>
              <a:buFont typeface="Arial" pitchFamily="34" charset="0"/>
              <a:buNone/>
            </a:pPr>
            <a:endParaRPr lang="en-US" dirty="0" smtClean="0">
              <a:latin typeface="Arial" pitchFamily="34" charset="0"/>
              <a:cs typeface="Arial" pitchFamily="34" charset="0"/>
            </a:endParaRPr>
          </a:p>
          <a:p>
            <a:r>
              <a:rPr lang="en-US" b="1" dirty="0" smtClean="0">
                <a:latin typeface="Arial" pitchFamily="34" charset="0"/>
                <a:cs typeface="Arial" pitchFamily="34" charset="0"/>
              </a:rPr>
              <a:t>Reserves at end of 2012</a:t>
            </a:r>
          </a:p>
          <a:p>
            <a:pPr lvl="1">
              <a:buFont typeface="Arial" pitchFamily="34" charset="0"/>
              <a:buChar char="•"/>
            </a:pPr>
            <a:r>
              <a:rPr lang="en-US" dirty="0" smtClean="0">
                <a:latin typeface="Arial" pitchFamily="34" charset="0"/>
                <a:cs typeface="Arial" pitchFamily="34" charset="0"/>
              </a:rPr>
              <a:t>Proven + Probable = 1.7Mt @ 5.57g/t Au for 305Koz of contained gold.</a:t>
            </a:r>
          </a:p>
        </p:txBody>
      </p:sp>
      <p:sp>
        <p:nvSpPr>
          <p:cNvPr id="4" name="Slide Number Placeholder 2"/>
          <p:cNvSpPr>
            <a:spLocks noGrp="1"/>
          </p:cNvSpPr>
          <p:nvPr>
            <p:ph type="sldNum" sz="quarter" idx="10"/>
          </p:nvPr>
        </p:nvSpPr>
        <p:spPr/>
        <p:txBody>
          <a:bodyPr/>
          <a:lstStyle/>
          <a:p>
            <a:pPr>
              <a:defRPr/>
            </a:pPr>
            <a:fld id="{0301E87E-2CE3-4AFF-9B60-1B99984AE678}" type="slidenum">
              <a:rPr lang="en-US" smtClean="0"/>
              <a:pPr>
                <a:defRPr/>
              </a:pPr>
              <a:t>28</a:t>
            </a:fld>
            <a:endParaRPr lang="en-US" dirty="0"/>
          </a:p>
        </p:txBody>
      </p:sp>
      <p:sp>
        <p:nvSpPr>
          <p:cNvPr id="30722" name="Rectangle 2"/>
          <p:cNvSpPr>
            <a:spLocks noGrp="1" noChangeArrowheads="1"/>
          </p:cNvSpPr>
          <p:nvPr>
            <p:ph type="title" idx="4294967295"/>
          </p:nvPr>
        </p:nvSpPr>
        <p:spPr>
          <a:xfrm>
            <a:off x="300256"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Resources &amp; Reserves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295400" y="1012364"/>
            <a:ext cx="6573344" cy="3635835"/>
          </a:xfrm>
          <a:prstGeom prst="rect">
            <a:avLst/>
          </a:prstGeom>
          <a:noFill/>
          <a:ln w="9525">
            <a:noFill/>
            <a:miter lim="800000"/>
            <a:headEnd/>
            <a:tailEnd/>
          </a:ln>
          <a:effectLst/>
        </p:spPr>
      </p:pic>
      <p:sp>
        <p:nvSpPr>
          <p:cNvPr id="38915" name="Rectangle 3"/>
          <p:cNvSpPr>
            <a:spLocks noGrp="1" noChangeArrowheads="1"/>
          </p:cNvSpPr>
          <p:nvPr>
            <p:ph idx="1"/>
          </p:nvPr>
        </p:nvSpPr>
        <p:spPr>
          <a:xfrm>
            <a:off x="457200" y="4598988"/>
            <a:ext cx="8207375" cy="1647825"/>
          </a:xfrm>
        </p:spPr>
        <p:txBody>
          <a:bodyPr/>
          <a:lstStyle/>
          <a:p>
            <a:pPr marL="269875" indent="-269875">
              <a:buFont typeface="Wingdings" pitchFamily="2" charset="2"/>
              <a:buChar char="§"/>
            </a:pPr>
            <a:r>
              <a:rPr lang="en-US" sz="1600" dirty="0" smtClean="0">
                <a:latin typeface="Arial" pitchFamily="34" charset="0"/>
                <a:cs typeface="Arial" pitchFamily="34" charset="0"/>
              </a:rPr>
              <a:t>Pie chart highlights the dominance of the Phoenix system (Phoenix, Benu, Raven and Robin), which still contains 49% of the reserve ounces.</a:t>
            </a:r>
          </a:p>
          <a:p>
            <a:pPr marL="269875" indent="-269875">
              <a:buFont typeface="Wingdings" pitchFamily="2" charset="2"/>
              <a:buChar char="§"/>
            </a:pPr>
            <a:r>
              <a:rPr lang="en-US" sz="1600" dirty="0" smtClean="0">
                <a:latin typeface="Arial" pitchFamily="34" charset="0"/>
                <a:cs typeface="Arial" pitchFamily="34" charset="0"/>
              </a:rPr>
              <a:t>Harrier contributes 19% of the reserve base and may grow in the future.</a:t>
            </a:r>
          </a:p>
          <a:p>
            <a:pPr marL="269875" indent="-269875">
              <a:buFont typeface="Wingdings" pitchFamily="2" charset="2"/>
              <a:buChar char="§"/>
            </a:pPr>
            <a:r>
              <a:rPr lang="en-US" sz="1600" dirty="0" smtClean="0">
                <a:latin typeface="Arial" pitchFamily="34" charset="0"/>
                <a:cs typeface="Arial" pitchFamily="34" charset="0"/>
              </a:rPr>
              <a:t>CIL Tailings (~9g/t Au) is growing and presently contributes 32% of reserve base.</a:t>
            </a:r>
          </a:p>
        </p:txBody>
      </p:sp>
      <p:sp>
        <p:nvSpPr>
          <p:cNvPr id="5" name="Slide Number Placeholder 2"/>
          <p:cNvSpPr>
            <a:spLocks noGrp="1"/>
          </p:cNvSpPr>
          <p:nvPr>
            <p:ph type="sldNum" sz="quarter" idx="10"/>
          </p:nvPr>
        </p:nvSpPr>
        <p:spPr/>
        <p:txBody>
          <a:bodyPr/>
          <a:lstStyle/>
          <a:p>
            <a:pPr>
              <a:defRPr/>
            </a:pPr>
            <a:fld id="{0301E87E-2CE3-4AFF-9B60-1B99984AE678}" type="slidenum">
              <a:rPr lang="en-US" smtClean="0"/>
              <a:pPr>
                <a:defRPr/>
              </a:pPr>
              <a:t>29</a:t>
            </a:fld>
            <a:endParaRPr lang="en-US" dirty="0"/>
          </a:p>
        </p:txBody>
      </p:sp>
      <p:sp>
        <p:nvSpPr>
          <p:cNvPr id="31746" name="Rectangle 2"/>
          <p:cNvSpPr>
            <a:spLocks noGrp="1" noChangeArrowheads="1"/>
          </p:cNvSpPr>
          <p:nvPr>
            <p:ph type="title" idx="4294967295"/>
          </p:nvPr>
        </p:nvSpPr>
        <p:spPr>
          <a:xfrm>
            <a:off x="524116" y="146712"/>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Orebody Reserve Statistics</a:t>
            </a:r>
          </a:p>
        </p:txBody>
      </p:sp>
      <p:pic>
        <p:nvPicPr>
          <p:cNvPr id="1026" name="Picture 2"/>
          <p:cNvPicPr>
            <a:picLocks noChangeAspect="1" noChangeArrowheads="1"/>
          </p:cNvPicPr>
          <p:nvPr/>
        </p:nvPicPr>
        <p:blipFill>
          <a:blip r:embed="rId4" cstate="print"/>
          <a:srcRect/>
          <a:stretch>
            <a:fillRect/>
          </a:stretch>
        </p:blipFill>
        <p:spPr bwMode="auto">
          <a:xfrm>
            <a:off x="6556830" y="2191580"/>
            <a:ext cx="1535564" cy="13429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457200" y="1093602"/>
            <a:ext cx="7315200" cy="5383398"/>
          </a:xfrm>
        </p:spPr>
        <p:txBody>
          <a:bodyPr/>
          <a:lstStyle/>
          <a:p>
            <a:r>
              <a:rPr lang="en-US" sz="2000" b="1" dirty="0" smtClean="0">
                <a:latin typeface="Arial" pitchFamily="34" charset="0"/>
                <a:cs typeface="Arial" pitchFamily="34" charset="0"/>
              </a:rPr>
              <a:t>Location</a:t>
            </a:r>
          </a:p>
          <a:p>
            <a:r>
              <a:rPr lang="en-US" sz="2000" b="1" dirty="0" smtClean="0">
                <a:latin typeface="Arial" pitchFamily="34" charset="0"/>
                <a:cs typeface="Arial" pitchFamily="34" charset="0"/>
              </a:rPr>
              <a:t>Mining History</a:t>
            </a:r>
          </a:p>
          <a:p>
            <a:r>
              <a:rPr lang="en-US" sz="2000" b="1" dirty="0" smtClean="0">
                <a:latin typeface="Arial" pitchFamily="34" charset="0"/>
                <a:cs typeface="Arial" pitchFamily="34" charset="0"/>
              </a:rPr>
              <a:t>Tectonic Setting &amp; Regional Geology</a:t>
            </a:r>
          </a:p>
          <a:p>
            <a:r>
              <a:rPr lang="en-US" sz="2000" b="1" dirty="0" smtClean="0">
                <a:latin typeface="Arial" pitchFamily="34" charset="0"/>
                <a:cs typeface="Arial" pitchFamily="34" charset="0"/>
              </a:rPr>
              <a:t>Mine Lease Geology</a:t>
            </a:r>
          </a:p>
          <a:p>
            <a:pPr lvl="1" indent="174625">
              <a:buClr>
                <a:schemeClr val="tx2"/>
              </a:buClr>
              <a:buFont typeface="Wingdings" pitchFamily="2" charset="2"/>
              <a:buChar char="§"/>
            </a:pPr>
            <a:r>
              <a:rPr lang="en-US" b="1" dirty="0" smtClean="0">
                <a:latin typeface="Arial" pitchFamily="34" charset="0"/>
                <a:cs typeface="Arial" pitchFamily="34" charset="0"/>
              </a:rPr>
              <a:t>Host Rocks </a:t>
            </a:r>
          </a:p>
          <a:p>
            <a:pPr lvl="1" indent="174625">
              <a:buClr>
                <a:schemeClr val="tx2"/>
              </a:buClr>
              <a:buFont typeface="Wingdings" pitchFamily="2" charset="2"/>
              <a:buChar char="§"/>
            </a:pPr>
            <a:r>
              <a:rPr lang="en-US" b="1" dirty="0" smtClean="0">
                <a:latin typeface="Arial" pitchFamily="34" charset="0"/>
                <a:cs typeface="Arial" pitchFamily="34" charset="0"/>
              </a:rPr>
              <a:t>Mineralisation</a:t>
            </a:r>
          </a:p>
          <a:p>
            <a:pPr lvl="1" indent="174625">
              <a:buClr>
                <a:schemeClr val="tx2"/>
              </a:buClr>
              <a:buFont typeface="Wingdings" pitchFamily="2" charset="2"/>
              <a:buChar char="§"/>
            </a:pPr>
            <a:r>
              <a:rPr lang="en-US" b="1" dirty="0" smtClean="0">
                <a:latin typeface="Arial" pitchFamily="34" charset="0"/>
                <a:cs typeface="Arial" pitchFamily="34" charset="0"/>
              </a:rPr>
              <a:t>Fault- Bedding Relationships</a:t>
            </a:r>
          </a:p>
          <a:p>
            <a:pPr lvl="1" indent="174625">
              <a:buClr>
                <a:schemeClr val="tx2"/>
              </a:buClr>
              <a:buFont typeface="Wingdings" pitchFamily="2" charset="2"/>
              <a:buChar char="§"/>
            </a:pPr>
            <a:r>
              <a:rPr lang="en-US" b="1" dirty="0" smtClean="0">
                <a:latin typeface="Arial" pitchFamily="34" charset="0"/>
                <a:cs typeface="Arial" pitchFamily="34" charset="0"/>
              </a:rPr>
              <a:t>Exploration Drilling</a:t>
            </a:r>
          </a:p>
          <a:p>
            <a:pPr marL="230188" lvl="2" indent="174625">
              <a:buClr>
                <a:schemeClr val="tx2"/>
              </a:buClr>
              <a:buFont typeface="Wingdings" pitchFamily="2" charset="2"/>
              <a:buChar char="§"/>
            </a:pPr>
            <a:r>
              <a:rPr lang="en-US" b="1" dirty="0" smtClean="0">
                <a:latin typeface="Arial" pitchFamily="34" charset="0"/>
                <a:cs typeface="Arial" pitchFamily="34" charset="0"/>
              </a:rPr>
              <a:t>Geological Schematic Sections and Resource Growth </a:t>
            </a:r>
          </a:p>
          <a:p>
            <a:pPr marL="230188" lvl="2" indent="174625">
              <a:buClr>
                <a:schemeClr val="tx2"/>
              </a:buClr>
              <a:buFont typeface="Wingdings" pitchFamily="2" charset="2"/>
              <a:buChar char="§"/>
            </a:pPr>
            <a:r>
              <a:rPr lang="en-US" b="1" dirty="0" smtClean="0">
                <a:latin typeface="Arial" pitchFamily="34" charset="0"/>
                <a:cs typeface="Arial" pitchFamily="34" charset="0"/>
              </a:rPr>
              <a:t>Orebody Definition, Resources and Reserves</a:t>
            </a:r>
          </a:p>
          <a:p>
            <a:r>
              <a:rPr lang="en-US" sz="2000" b="1" dirty="0" smtClean="0">
                <a:latin typeface="Arial" pitchFamily="34" charset="0"/>
                <a:cs typeface="Arial" pitchFamily="34" charset="0"/>
              </a:rPr>
              <a:t>Mining</a:t>
            </a:r>
          </a:p>
          <a:p>
            <a:r>
              <a:rPr lang="en-US" sz="2000" b="1" dirty="0" smtClean="0">
                <a:latin typeface="Arial" pitchFamily="34" charset="0"/>
                <a:cs typeface="Arial" pitchFamily="34" charset="0"/>
              </a:rPr>
              <a:t>Processing</a:t>
            </a:r>
          </a:p>
          <a:p>
            <a:r>
              <a:rPr lang="en-US" sz="2000" b="1" dirty="0" smtClean="0">
                <a:latin typeface="Arial" pitchFamily="34" charset="0"/>
                <a:cs typeface="Arial" pitchFamily="34" charset="0"/>
              </a:rPr>
              <a:t>Current Operations</a:t>
            </a:r>
          </a:p>
          <a:p>
            <a:r>
              <a:rPr lang="en-US" sz="2000" b="1" dirty="0" smtClean="0">
                <a:latin typeface="Arial" pitchFamily="34" charset="0"/>
                <a:cs typeface="Arial" pitchFamily="34" charset="0"/>
              </a:rPr>
              <a:t>What’s Next</a:t>
            </a:r>
          </a:p>
        </p:txBody>
      </p:sp>
      <p:sp>
        <p:nvSpPr>
          <p:cNvPr id="4" name="Slide Number Placeholder 2"/>
          <p:cNvSpPr>
            <a:spLocks noGrp="1"/>
          </p:cNvSpPr>
          <p:nvPr>
            <p:ph type="sldNum" sz="quarter" idx="10"/>
          </p:nvPr>
        </p:nvSpPr>
        <p:spPr/>
        <p:txBody>
          <a:bodyPr/>
          <a:lstStyle/>
          <a:p>
            <a:pPr>
              <a:defRPr/>
            </a:pPr>
            <a:fld id="{0301E87E-2CE3-4AFF-9B60-1B99984AE678}" type="slidenum">
              <a:rPr lang="en-US" smtClean="0"/>
              <a:pPr>
                <a:defRPr/>
              </a:pPr>
              <a:t>3</a:t>
            </a:fld>
            <a:endParaRPr lang="en-US" dirty="0"/>
          </a:p>
        </p:txBody>
      </p:sp>
      <p:sp>
        <p:nvSpPr>
          <p:cNvPr id="9218" name="Rectangle 2"/>
          <p:cNvSpPr>
            <a:spLocks noGrp="1" noChangeArrowheads="1"/>
          </p:cNvSpPr>
          <p:nvPr>
            <p:ph type="title" idx="4294967295"/>
          </p:nvPr>
        </p:nvSpPr>
        <p:spPr>
          <a:xfrm>
            <a:off x="191072" y="1524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Talk Outline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30</a:t>
            </a:fld>
            <a:endParaRPr lang="en-US" dirty="0"/>
          </a:p>
        </p:txBody>
      </p:sp>
      <p:sp>
        <p:nvSpPr>
          <p:cNvPr id="4" name="Title 1"/>
          <p:cNvSpPr txBox="1">
            <a:spLocks/>
          </p:cNvSpPr>
          <p:nvPr/>
        </p:nvSpPr>
        <p:spPr>
          <a:xfrm>
            <a:off x="275766" y="228601"/>
            <a:ext cx="6553200" cy="762000"/>
          </a:xfrm>
          <a:prstGeom prst="rect">
            <a:avLst/>
          </a:prstGeom>
          <a:effectLst>
            <a:outerShdw blurRad="50800" dist="38100" dir="2700000" algn="tl" rotWithShape="0">
              <a:prstClr val="black">
                <a:alpha val="40000"/>
              </a:prstClr>
            </a:outerShdw>
          </a:effectLst>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sz="3600" dirty="0" smtClean="0">
                <a:solidFill>
                  <a:srgbClr val="800000"/>
                </a:solidFill>
                <a:latin typeface="+mj-lt"/>
                <a:ea typeface="+mj-ea"/>
                <a:cs typeface="+mj-cs"/>
              </a:rPr>
              <a:t>Resources &amp; Reserves Over Time</a:t>
            </a:r>
            <a:endParaRPr kumimoji="0" lang="en-AU" sz="3600" b="0" i="0" u="none" strike="noStrike" kern="1200" cap="none" spc="0" normalizeH="0" baseline="0" noProof="0" dirty="0" smtClean="0">
              <a:ln>
                <a:noFill/>
              </a:ln>
              <a:solidFill>
                <a:srgbClr val="800000"/>
              </a:solidFill>
              <a:effectLst/>
              <a:uLnTx/>
              <a:uFillTx/>
              <a:latin typeface="+mj-lt"/>
              <a:ea typeface="+mj-ea"/>
              <a:cs typeface="+mj-cs"/>
            </a:endParaRPr>
          </a:p>
        </p:txBody>
      </p:sp>
      <p:pic>
        <p:nvPicPr>
          <p:cNvPr id="1027" name="Picture 3"/>
          <p:cNvPicPr>
            <a:picLocks noChangeAspect="1" noChangeArrowheads="1"/>
          </p:cNvPicPr>
          <p:nvPr/>
        </p:nvPicPr>
        <p:blipFill>
          <a:blip r:embed="rId2" cstate="print"/>
          <a:srcRect/>
          <a:stretch>
            <a:fillRect/>
          </a:stretch>
        </p:blipFill>
        <p:spPr bwMode="auto">
          <a:xfrm>
            <a:off x="117144" y="1900877"/>
            <a:ext cx="8766175" cy="473416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04800" y="1066800"/>
            <a:ext cx="8534400" cy="877163"/>
          </a:xfrm>
          <a:prstGeom prst="rect">
            <a:avLst/>
          </a:prstGeom>
        </p:spPr>
        <p:txBody>
          <a:bodyPr wrap="square">
            <a:spAutoFit/>
          </a:bodyPr>
          <a:lstStyle/>
          <a:p>
            <a:pPr>
              <a:lnSpc>
                <a:spcPct val="150000"/>
              </a:lnSpc>
              <a:buFont typeface="Wingdings" pitchFamily="2" charset="2"/>
              <a:buChar char="§"/>
            </a:pPr>
            <a:r>
              <a:rPr lang="en-US" sz="1700" dirty="0" smtClean="0">
                <a:solidFill>
                  <a:schemeClr val="tx2"/>
                </a:solidFill>
                <a:cs typeface="Arial" pitchFamily="34" charset="0"/>
              </a:rPr>
              <a:t>  </a:t>
            </a:r>
            <a:r>
              <a:rPr lang="en-US" sz="1700" b="1" dirty="0" smtClean="0">
                <a:solidFill>
                  <a:schemeClr val="tx2"/>
                </a:solidFill>
                <a:cs typeface="Arial" pitchFamily="34" charset="0"/>
              </a:rPr>
              <a:t>Resource &amp; Reserve Variations</a:t>
            </a:r>
            <a:r>
              <a:rPr lang="en-US" sz="1700" dirty="0" smtClean="0">
                <a:solidFill>
                  <a:schemeClr val="tx2"/>
                </a:solidFill>
                <a:cs typeface="Arial" pitchFamily="34" charset="0"/>
              </a:rPr>
              <a:t>: Mining depletion, Cut-off grade &amp; Discovery</a:t>
            </a:r>
          </a:p>
          <a:p>
            <a:pPr>
              <a:lnSpc>
                <a:spcPct val="150000"/>
              </a:lnSpc>
              <a:buFont typeface="Wingdings" pitchFamily="2" charset="2"/>
              <a:buChar char="§"/>
            </a:pPr>
            <a:r>
              <a:rPr lang="en-US" sz="1700" dirty="0" smtClean="0">
                <a:solidFill>
                  <a:schemeClr val="tx2"/>
                </a:solidFill>
                <a:cs typeface="Arial" pitchFamily="34" charset="0"/>
              </a:rPr>
              <a:t>  </a:t>
            </a:r>
            <a:r>
              <a:rPr lang="en-US" sz="1700" b="1" dirty="0" smtClean="0">
                <a:solidFill>
                  <a:schemeClr val="tx2"/>
                </a:solidFill>
                <a:cs typeface="Arial" pitchFamily="34" charset="0"/>
              </a:rPr>
              <a:t>Expenditure:</a:t>
            </a:r>
            <a:r>
              <a:rPr lang="en-US" sz="1700" dirty="0" smtClean="0">
                <a:solidFill>
                  <a:schemeClr val="tx2"/>
                </a:solidFill>
                <a:cs typeface="Arial" pitchFamily="34" charset="0"/>
              </a:rPr>
              <a:t> Changing focus,  Depth of targets, Surface/ UG Drill platforms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4953000" y="1123950"/>
            <a:ext cx="3905250" cy="5353050"/>
          </a:xfrm>
        </p:spPr>
        <p:txBody>
          <a:bodyPr rtlCol="0"/>
          <a:lstStyle/>
          <a:p>
            <a:pPr marL="177800" indent="-177800" fontAlgn="auto">
              <a:spcAft>
                <a:spcPts val="0"/>
              </a:spcAft>
              <a:buFont typeface="Arial" pitchFamily="34" charset="0"/>
              <a:buChar char="•"/>
              <a:defRPr/>
            </a:pPr>
            <a:r>
              <a:rPr lang="en-US" dirty="0" smtClean="0">
                <a:latin typeface="Arial" pitchFamily="34" charset="0"/>
                <a:cs typeface="Arial" pitchFamily="34" charset="0"/>
              </a:rPr>
              <a:t>Decline/ramp access for all mine activities</a:t>
            </a:r>
          </a:p>
          <a:p>
            <a:pPr marL="177800" indent="-177800" fontAlgn="auto">
              <a:spcAft>
                <a:spcPts val="0"/>
              </a:spcAft>
              <a:buFont typeface="Arial" pitchFamily="34" charset="0"/>
              <a:buChar char="•"/>
              <a:defRPr/>
            </a:pPr>
            <a:r>
              <a:rPr lang="en-US" dirty="0" smtClean="0">
                <a:latin typeface="Arial" pitchFamily="34" charset="0"/>
                <a:cs typeface="Arial" pitchFamily="34" charset="0"/>
              </a:rPr>
              <a:t>Conventional underground mining methods – mainly transverse and longitudinal retreat open stoping.</a:t>
            </a:r>
          </a:p>
          <a:p>
            <a:pPr marL="177800" indent="-177800" fontAlgn="auto">
              <a:spcAft>
                <a:spcPts val="0"/>
              </a:spcAft>
              <a:buFont typeface="Arial" pitchFamily="34" charset="0"/>
              <a:buChar char="•"/>
              <a:defRPr/>
            </a:pPr>
            <a:r>
              <a:rPr lang="en-US" dirty="0" smtClean="0">
                <a:latin typeface="Arial" pitchFamily="34" charset="0"/>
                <a:cs typeface="Arial" pitchFamily="34" charset="0"/>
              </a:rPr>
              <a:t>Sublevel spacing of 20m, typical stope strike length of 15m.</a:t>
            </a:r>
          </a:p>
          <a:p>
            <a:pPr marL="177800" lvl="1" indent="-177800" fontAlgn="auto">
              <a:spcAft>
                <a:spcPts val="0"/>
              </a:spcAft>
              <a:buClrTx/>
              <a:defRPr/>
            </a:pPr>
            <a:r>
              <a:rPr lang="en-US" dirty="0" smtClean="0">
                <a:latin typeface="Arial" pitchFamily="34" charset="0"/>
                <a:cs typeface="Arial" pitchFamily="34" charset="0"/>
              </a:rPr>
              <a:t>Combination of cemented rock fill and loose rock fill (with pillars) dependent on grade and geometry</a:t>
            </a:r>
          </a:p>
          <a:p>
            <a:pPr marL="177800" indent="-177800" fontAlgn="auto">
              <a:spcAft>
                <a:spcPts val="0"/>
              </a:spcAft>
              <a:buFont typeface="Arial" pitchFamily="34" charset="0"/>
              <a:buChar char="•"/>
              <a:defRPr/>
            </a:pPr>
            <a:r>
              <a:rPr lang="en-US" dirty="0" smtClean="0">
                <a:latin typeface="Arial" pitchFamily="34" charset="0"/>
                <a:cs typeface="Arial" pitchFamily="34" charset="0"/>
              </a:rPr>
              <a:t>Mine fleet consists of:</a:t>
            </a:r>
          </a:p>
          <a:p>
            <a:pPr marL="531813" lvl="1" indent="-258763" fontAlgn="auto">
              <a:lnSpc>
                <a:spcPct val="100000"/>
              </a:lnSpc>
              <a:spcBef>
                <a:spcPts val="300"/>
              </a:spcBef>
              <a:spcAft>
                <a:spcPts val="0"/>
              </a:spcAft>
              <a:buClr>
                <a:schemeClr val="accent6">
                  <a:lumMod val="75000"/>
                </a:schemeClr>
              </a:buClr>
              <a:buSzPct val="80000"/>
              <a:buFont typeface="Wingdings" pitchFamily="2" charset="2"/>
              <a:buChar char="Ø"/>
              <a:defRPr/>
            </a:pPr>
            <a:r>
              <a:rPr lang="en-US" sz="1600" dirty="0" smtClean="0">
                <a:latin typeface="Arial" pitchFamily="34" charset="0"/>
                <a:cs typeface="Arial" pitchFamily="34" charset="0"/>
              </a:rPr>
              <a:t>Development drills (4)</a:t>
            </a:r>
          </a:p>
          <a:p>
            <a:pPr marL="531813" lvl="1" indent="-258763" fontAlgn="auto">
              <a:lnSpc>
                <a:spcPct val="100000"/>
              </a:lnSpc>
              <a:spcBef>
                <a:spcPts val="300"/>
              </a:spcBef>
              <a:spcAft>
                <a:spcPts val="0"/>
              </a:spcAft>
              <a:buClr>
                <a:schemeClr val="accent6">
                  <a:lumMod val="75000"/>
                </a:schemeClr>
              </a:buClr>
              <a:buSzPct val="80000"/>
              <a:buFont typeface="Wingdings" pitchFamily="2" charset="2"/>
              <a:buChar char="Ø"/>
              <a:defRPr/>
            </a:pPr>
            <a:r>
              <a:rPr lang="en-US" sz="1600" dirty="0" smtClean="0">
                <a:latin typeface="Arial" pitchFamily="34" charset="0"/>
                <a:cs typeface="Arial" pitchFamily="34" charset="0"/>
              </a:rPr>
              <a:t>Production drills (2)</a:t>
            </a:r>
          </a:p>
          <a:p>
            <a:pPr marL="531813" lvl="1" indent="-258763" fontAlgn="auto">
              <a:lnSpc>
                <a:spcPct val="100000"/>
              </a:lnSpc>
              <a:spcBef>
                <a:spcPts val="300"/>
              </a:spcBef>
              <a:spcAft>
                <a:spcPts val="0"/>
              </a:spcAft>
              <a:buClr>
                <a:schemeClr val="accent6">
                  <a:lumMod val="75000"/>
                </a:schemeClr>
              </a:buClr>
              <a:buSzPct val="80000"/>
              <a:buFont typeface="Wingdings" pitchFamily="2" charset="2"/>
              <a:buChar char="Ø"/>
              <a:defRPr/>
            </a:pPr>
            <a:r>
              <a:rPr lang="en-US" sz="1600" dirty="0" smtClean="0">
                <a:latin typeface="Arial" pitchFamily="34" charset="0"/>
                <a:cs typeface="Arial" pitchFamily="34" charset="0"/>
              </a:rPr>
              <a:t>Loaders (6)</a:t>
            </a:r>
          </a:p>
          <a:p>
            <a:pPr marL="531813" lvl="1" indent="-258763" fontAlgn="auto">
              <a:lnSpc>
                <a:spcPct val="100000"/>
              </a:lnSpc>
              <a:spcBef>
                <a:spcPts val="300"/>
              </a:spcBef>
              <a:spcAft>
                <a:spcPts val="0"/>
              </a:spcAft>
              <a:buClr>
                <a:schemeClr val="accent6">
                  <a:lumMod val="75000"/>
                </a:schemeClr>
              </a:buClr>
              <a:buSzPct val="80000"/>
              <a:buFont typeface="Wingdings" pitchFamily="2" charset="2"/>
              <a:buChar char="Ø"/>
              <a:defRPr/>
            </a:pPr>
            <a:r>
              <a:rPr lang="en-US" sz="1600" dirty="0" smtClean="0">
                <a:latin typeface="Arial" pitchFamily="34" charset="0"/>
                <a:cs typeface="Arial" pitchFamily="34" charset="0"/>
              </a:rPr>
              <a:t>Trucks (5)</a:t>
            </a:r>
          </a:p>
          <a:p>
            <a:pPr marL="531813" lvl="1" indent="-258763" fontAlgn="auto">
              <a:lnSpc>
                <a:spcPct val="100000"/>
              </a:lnSpc>
              <a:spcBef>
                <a:spcPts val="300"/>
              </a:spcBef>
              <a:spcAft>
                <a:spcPts val="0"/>
              </a:spcAft>
              <a:buClr>
                <a:schemeClr val="accent6">
                  <a:lumMod val="75000"/>
                </a:schemeClr>
              </a:buClr>
              <a:buSzPct val="80000"/>
              <a:buFont typeface="Wingdings" pitchFamily="2" charset="2"/>
              <a:buChar char="Ø"/>
              <a:defRPr/>
            </a:pPr>
            <a:r>
              <a:rPr lang="en-US" sz="1600" dirty="0" smtClean="0">
                <a:latin typeface="Arial" pitchFamily="34" charset="0"/>
                <a:cs typeface="Arial" pitchFamily="34" charset="0"/>
              </a:rPr>
              <a:t>Ancillary equipment</a:t>
            </a:r>
            <a:endParaRPr lang="en-AU" sz="1600" dirty="0" smtClean="0">
              <a:latin typeface="Arial" pitchFamily="34" charset="0"/>
              <a:cs typeface="Arial" pitchFamily="34" charset="0"/>
            </a:endParaRPr>
          </a:p>
        </p:txBody>
      </p:sp>
      <p:sp>
        <p:nvSpPr>
          <p:cNvPr id="5" name="Slide Number Placeholder 2"/>
          <p:cNvSpPr>
            <a:spLocks noGrp="1"/>
          </p:cNvSpPr>
          <p:nvPr>
            <p:ph type="sldNum" sz="quarter" idx="10"/>
          </p:nvPr>
        </p:nvSpPr>
        <p:spPr/>
        <p:txBody>
          <a:bodyPr/>
          <a:lstStyle/>
          <a:p>
            <a:pPr>
              <a:defRPr/>
            </a:pPr>
            <a:fld id="{0301E87E-2CE3-4AFF-9B60-1B99984AE678}" type="slidenum">
              <a:rPr lang="en-US" smtClean="0"/>
              <a:pPr>
                <a:defRPr/>
              </a:pPr>
              <a:t>31</a:t>
            </a:fld>
            <a:endParaRPr lang="en-US" dirty="0"/>
          </a:p>
        </p:txBody>
      </p:sp>
      <p:sp>
        <p:nvSpPr>
          <p:cNvPr id="33794" name="Title 1"/>
          <p:cNvSpPr>
            <a:spLocks noGrp="1"/>
          </p:cNvSpPr>
          <p:nvPr>
            <p:ph type="title" idx="4294967295"/>
          </p:nvPr>
        </p:nvSpPr>
        <p:spPr>
          <a:xfrm>
            <a:off x="0" y="152400"/>
            <a:ext cx="6067425" cy="7016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AU" sz="4000" dirty="0" smtClean="0">
                <a:solidFill>
                  <a:srgbClr val="800000"/>
                </a:solidFill>
              </a:rPr>
              <a:t>Mining</a:t>
            </a:r>
          </a:p>
        </p:txBody>
      </p:sp>
      <p:pic>
        <p:nvPicPr>
          <p:cNvPr id="40964" name="Picture 29" descr="mine portal activities-01[1].JPG"/>
          <p:cNvPicPr>
            <a:picLocks noChangeAspect="1"/>
          </p:cNvPicPr>
          <p:nvPr/>
        </p:nvPicPr>
        <p:blipFill>
          <a:blip r:embed="rId3" cstate="print"/>
          <a:srcRect/>
          <a:stretch>
            <a:fillRect/>
          </a:stretch>
        </p:blipFill>
        <p:spPr bwMode="auto">
          <a:xfrm>
            <a:off x="866775" y="1123950"/>
            <a:ext cx="3822700" cy="50974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GHT SHOT-02 small.jpg"/>
          <p:cNvPicPr>
            <a:picLocks noChangeAspect="1"/>
          </p:cNvPicPr>
          <p:nvPr/>
        </p:nvPicPr>
        <p:blipFill>
          <a:blip r:embed="rId3" cstate="print"/>
          <a:stretch>
            <a:fillRect/>
          </a:stretch>
        </p:blipFill>
        <p:spPr>
          <a:xfrm>
            <a:off x="-2508216" y="917817"/>
            <a:ext cx="12008176" cy="6172200"/>
          </a:xfrm>
          <a:prstGeom prst="rect">
            <a:avLst/>
          </a:prstGeom>
        </p:spPr>
      </p:pic>
      <p:sp>
        <p:nvSpPr>
          <p:cNvPr id="41987" name="Content Placeholder 2"/>
          <p:cNvSpPr>
            <a:spLocks noGrp="1"/>
          </p:cNvSpPr>
          <p:nvPr>
            <p:ph idx="1"/>
          </p:nvPr>
        </p:nvSpPr>
        <p:spPr>
          <a:xfrm>
            <a:off x="228600" y="965576"/>
            <a:ext cx="4191000" cy="3606424"/>
          </a:xfrm>
        </p:spPr>
        <p:txBody>
          <a:bodyPr/>
          <a:lstStyle/>
          <a:p>
            <a:pPr>
              <a:spcBef>
                <a:spcPts val="300"/>
              </a:spcBef>
            </a:pPr>
            <a:r>
              <a:rPr lang="en-US" sz="2000" dirty="0" smtClean="0">
                <a:solidFill>
                  <a:schemeClr val="bg1"/>
                </a:solidFill>
                <a:latin typeface="Arial" pitchFamily="34" charset="0"/>
                <a:cs typeface="Arial" pitchFamily="34" charset="0"/>
              </a:rPr>
              <a:t>Processing flowsheet is relatively complex due to highly refractory ore</a:t>
            </a:r>
          </a:p>
          <a:p>
            <a:pPr>
              <a:spcBef>
                <a:spcPts val="300"/>
              </a:spcBef>
            </a:pPr>
            <a:r>
              <a:rPr lang="en-US" sz="2000" dirty="0" smtClean="0">
                <a:solidFill>
                  <a:schemeClr val="bg1"/>
                </a:solidFill>
                <a:latin typeface="Arial" pitchFamily="34" charset="0"/>
                <a:cs typeface="Arial" pitchFamily="34" charset="0"/>
              </a:rPr>
              <a:t>Circuit consists of:</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Crushing/grinding</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Flotation</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Bacterial oxidation (BIOX)</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CIL</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Heated Leach</a:t>
            </a:r>
          </a:p>
          <a:p>
            <a:pPr lvl="1">
              <a:spcBef>
                <a:spcPts val="300"/>
              </a:spcBef>
              <a:buClr>
                <a:schemeClr val="bg1"/>
              </a:buClr>
              <a:buSzPct val="120000"/>
              <a:buFont typeface="Wingdings" pitchFamily="2" charset="2"/>
              <a:buChar char="§"/>
            </a:pPr>
            <a:r>
              <a:rPr lang="en-US" dirty="0" smtClean="0">
                <a:solidFill>
                  <a:schemeClr val="bg1"/>
                </a:solidFill>
                <a:latin typeface="Arial" pitchFamily="34" charset="0"/>
                <a:cs typeface="Arial" pitchFamily="34" charset="0"/>
              </a:rPr>
              <a:t>Elution circuit – gold room</a:t>
            </a:r>
          </a:p>
          <a:p>
            <a:pPr>
              <a:spcBef>
                <a:spcPts val="300"/>
              </a:spcBef>
            </a:pPr>
            <a:endParaRPr lang="en-US" sz="2000" dirty="0" smtClean="0">
              <a:solidFill>
                <a:schemeClr val="bg1"/>
              </a:solidFill>
              <a:latin typeface="Arial" pitchFamily="34" charset="0"/>
              <a:cs typeface="Arial" pitchFamily="34" charset="0"/>
            </a:endParaRPr>
          </a:p>
          <a:p>
            <a:pPr lvl="1">
              <a:buSzPct val="60000"/>
              <a:buFont typeface="Arial" pitchFamily="34" charset="0"/>
              <a:buChar char="•"/>
            </a:pPr>
            <a:endParaRPr lang="en-AU" sz="1600" dirty="0" smtClean="0">
              <a:solidFill>
                <a:schemeClr val="bg1"/>
              </a:solidFill>
              <a:latin typeface="Arial" pitchFamily="34" charset="0"/>
              <a:cs typeface="Arial" pitchFamily="34" charset="0"/>
            </a:endParaRPr>
          </a:p>
        </p:txBody>
      </p:sp>
      <p:sp>
        <p:nvSpPr>
          <p:cNvPr id="5" name="Slide Number Placeholder 2"/>
          <p:cNvSpPr>
            <a:spLocks noGrp="1"/>
          </p:cNvSpPr>
          <p:nvPr>
            <p:ph type="sldNum" sz="quarter" idx="10"/>
          </p:nvPr>
        </p:nvSpPr>
        <p:spPr/>
        <p:txBody>
          <a:bodyPr/>
          <a:lstStyle/>
          <a:p>
            <a:pPr>
              <a:defRPr/>
            </a:pPr>
            <a:fld id="{0301E87E-2CE3-4AFF-9B60-1B99984AE678}" type="slidenum">
              <a:rPr lang="en-US" smtClean="0"/>
              <a:pPr>
                <a:defRPr/>
              </a:pPr>
              <a:t>32</a:t>
            </a:fld>
            <a:endParaRPr lang="en-US" dirty="0"/>
          </a:p>
        </p:txBody>
      </p:sp>
      <p:sp>
        <p:nvSpPr>
          <p:cNvPr id="34818" name="Title 1"/>
          <p:cNvSpPr>
            <a:spLocks noGrp="1"/>
          </p:cNvSpPr>
          <p:nvPr>
            <p:ph type="title" idx="4294967295"/>
          </p:nvPr>
        </p:nvSpPr>
        <p:spPr>
          <a:xfrm>
            <a:off x="533400" y="152400"/>
            <a:ext cx="6067425" cy="7016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AU" sz="4000" dirty="0" smtClean="0">
                <a:solidFill>
                  <a:srgbClr val="800000"/>
                </a:solidFill>
              </a:rPr>
              <a:t>Processing</a:t>
            </a:r>
          </a:p>
        </p:txBody>
      </p:sp>
      <p:sp>
        <p:nvSpPr>
          <p:cNvPr id="7" name="TextBox 6"/>
          <p:cNvSpPr txBox="1"/>
          <p:nvPr/>
        </p:nvSpPr>
        <p:spPr>
          <a:xfrm>
            <a:off x="6484960" y="1273792"/>
            <a:ext cx="2590800" cy="2092881"/>
          </a:xfrm>
          <a:prstGeom prst="rect">
            <a:avLst/>
          </a:prstGeom>
          <a:noFill/>
          <a:scene3d>
            <a:camera prst="orthographicFront"/>
            <a:lightRig rig="threePt" dir="t"/>
          </a:scene3d>
          <a:sp3d>
            <a:bevelT prst="relaxedInset"/>
          </a:sp3d>
        </p:spPr>
        <p:txBody>
          <a:bodyPr wrap="square" rtlCol="0">
            <a:spAutoFit/>
          </a:bodyPr>
          <a:lstStyle/>
          <a:p>
            <a:r>
              <a:rPr lang="en-US" sz="2000" dirty="0" smtClean="0">
                <a:solidFill>
                  <a:schemeClr val="bg1"/>
                </a:solidFill>
                <a:cs typeface="Arial" pitchFamily="34" charset="0"/>
              </a:rPr>
              <a:t>Flotation tailings stored in :</a:t>
            </a:r>
          </a:p>
          <a:p>
            <a:r>
              <a:rPr lang="en-US" dirty="0" smtClean="0">
                <a:solidFill>
                  <a:schemeClr val="bg1"/>
                </a:solidFill>
                <a:cs typeface="Arial" pitchFamily="34" charset="0"/>
              </a:rPr>
              <a:t>Tailings dam &amp; </a:t>
            </a:r>
          </a:p>
          <a:p>
            <a:r>
              <a:rPr lang="en-US" dirty="0" smtClean="0">
                <a:solidFill>
                  <a:schemeClr val="bg1"/>
                </a:solidFill>
                <a:cs typeface="Arial" pitchFamily="34" charset="0"/>
              </a:rPr>
              <a:t>In-pit tailings facilities (Hunts-Fosterville  &amp; O’Dwyer’s South Pit)</a:t>
            </a:r>
          </a:p>
          <a:p>
            <a:endParaRPr lang="en-AU"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p:cNvSpPr>
            <a:spLocks noGrp="1"/>
          </p:cNvSpPr>
          <p:nvPr>
            <p:ph type="sldNum" sz="quarter" idx="10"/>
          </p:nvPr>
        </p:nvSpPr>
        <p:spPr/>
        <p:txBody>
          <a:bodyPr/>
          <a:lstStyle/>
          <a:p>
            <a:pPr>
              <a:defRPr/>
            </a:pPr>
            <a:fld id="{0301E87E-2CE3-4AFF-9B60-1B99984AE678}" type="slidenum">
              <a:rPr lang="en-US" smtClean="0"/>
              <a:pPr>
                <a:defRPr/>
              </a:pPr>
              <a:t>33</a:t>
            </a:fld>
            <a:endParaRPr lang="en-US" dirty="0"/>
          </a:p>
        </p:txBody>
      </p:sp>
      <p:sp>
        <p:nvSpPr>
          <p:cNvPr id="35843" name="Rectangle 2"/>
          <p:cNvSpPr>
            <a:spLocks noGrp="1" noChangeArrowheads="1"/>
          </p:cNvSpPr>
          <p:nvPr>
            <p:ph type="title" idx="4294967295"/>
          </p:nvPr>
        </p:nvSpPr>
        <p:spPr>
          <a:xfrm>
            <a:off x="275766"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Current Operations</a:t>
            </a:r>
          </a:p>
        </p:txBody>
      </p:sp>
      <p:sp>
        <p:nvSpPr>
          <p:cNvPr id="8" name="Rectangle 3"/>
          <p:cNvSpPr txBox="1">
            <a:spLocks noChangeArrowheads="1"/>
          </p:cNvSpPr>
          <p:nvPr/>
        </p:nvSpPr>
        <p:spPr bwMode="auto">
          <a:xfrm>
            <a:off x="533400" y="1143000"/>
            <a:ext cx="8382000" cy="1571625"/>
          </a:xfrm>
          <a:prstGeom prst="rect">
            <a:avLst/>
          </a:prstGeom>
          <a:noFill/>
          <a:ln w="9525">
            <a:noFill/>
            <a:miter lim="800000"/>
            <a:headEnd/>
            <a:tailEnd/>
          </a:ln>
          <a:effectLst/>
        </p:spPr>
        <p:txBody>
          <a:bodyPr/>
          <a:lstStyle/>
          <a:p>
            <a:pPr marL="342900" indent="-342900">
              <a:spcBef>
                <a:spcPct val="20000"/>
              </a:spcBef>
              <a:buFont typeface="Wingdings" pitchFamily="2" charset="2"/>
              <a:buChar char="§"/>
              <a:defRPr/>
            </a:pPr>
            <a:r>
              <a:rPr lang="en-US" kern="0" dirty="0">
                <a:latin typeface="+mn-lt"/>
              </a:rPr>
              <a:t>LOM plan extracts current reserve </a:t>
            </a:r>
            <a:r>
              <a:rPr lang="en-US" kern="0" dirty="0" smtClean="0">
                <a:latin typeface="+mn-lt"/>
              </a:rPr>
              <a:t>(</a:t>
            </a:r>
            <a:r>
              <a:rPr lang="en-US" dirty="0" smtClean="0">
                <a:latin typeface="+mn-lt"/>
                <a:cs typeface="Arial" pitchFamily="34" charset="0"/>
              </a:rPr>
              <a:t>1.7Mt </a:t>
            </a:r>
            <a:r>
              <a:rPr lang="en-US" dirty="0">
                <a:latin typeface="+mn-lt"/>
                <a:cs typeface="Arial" pitchFamily="34" charset="0"/>
              </a:rPr>
              <a:t>@ </a:t>
            </a:r>
            <a:r>
              <a:rPr lang="en-US" dirty="0" smtClean="0">
                <a:latin typeface="+mn-lt"/>
                <a:cs typeface="Arial" pitchFamily="34" charset="0"/>
              </a:rPr>
              <a:t>5.57g/t </a:t>
            </a:r>
            <a:r>
              <a:rPr lang="en-US" dirty="0">
                <a:latin typeface="+mn-lt"/>
                <a:cs typeface="Arial" pitchFamily="34" charset="0"/>
              </a:rPr>
              <a:t>Au for </a:t>
            </a:r>
            <a:r>
              <a:rPr lang="en-US" dirty="0" smtClean="0">
                <a:latin typeface="+mn-lt"/>
                <a:cs typeface="Arial" pitchFamily="34" charset="0"/>
              </a:rPr>
              <a:t>305koz</a:t>
            </a:r>
            <a:r>
              <a:rPr lang="en-US" dirty="0">
                <a:latin typeface="+mn-lt"/>
              </a:rPr>
              <a:t>) </a:t>
            </a:r>
            <a:r>
              <a:rPr lang="en-US" kern="0" dirty="0">
                <a:latin typeface="+mn-lt"/>
              </a:rPr>
              <a:t>plus </a:t>
            </a:r>
            <a:r>
              <a:rPr lang="en-US" kern="0" dirty="0" smtClean="0">
                <a:latin typeface="+mn-lt"/>
              </a:rPr>
              <a:t>some assumed </a:t>
            </a:r>
            <a:r>
              <a:rPr lang="en-US" kern="0" dirty="0">
                <a:latin typeface="+mn-lt"/>
              </a:rPr>
              <a:t>resource conversion over the next </a:t>
            </a:r>
            <a:r>
              <a:rPr lang="en-US" kern="0" dirty="0" smtClean="0">
                <a:latin typeface="+mn-lt"/>
              </a:rPr>
              <a:t>4 </a:t>
            </a:r>
            <a:r>
              <a:rPr lang="en-US" kern="0" dirty="0">
                <a:latin typeface="+mn-lt"/>
              </a:rPr>
              <a:t>years – at  about </a:t>
            </a:r>
            <a:r>
              <a:rPr lang="en-US" kern="0" dirty="0" smtClean="0">
                <a:latin typeface="+mn-lt"/>
              </a:rPr>
              <a:t>700ktpa </a:t>
            </a:r>
            <a:r>
              <a:rPr lang="en-US" kern="0" dirty="0">
                <a:latin typeface="+mn-lt"/>
              </a:rPr>
              <a:t>milling rate </a:t>
            </a:r>
            <a:r>
              <a:rPr lang="en-US" kern="0" dirty="0" smtClean="0">
                <a:latin typeface="+mn-lt"/>
              </a:rPr>
              <a:t>(~90koz of gold).</a:t>
            </a:r>
            <a:endParaRPr lang="en-US" kern="0" dirty="0">
              <a:latin typeface="+mn-lt"/>
            </a:endParaRPr>
          </a:p>
          <a:p>
            <a:pPr marL="342900" indent="-342900">
              <a:spcBef>
                <a:spcPct val="20000"/>
              </a:spcBef>
              <a:buFont typeface="Wingdings" pitchFamily="2" charset="2"/>
              <a:buChar char="§"/>
              <a:defRPr/>
            </a:pPr>
            <a:r>
              <a:rPr lang="en-US" kern="0" dirty="0">
                <a:latin typeface="+mn-lt"/>
              </a:rPr>
              <a:t>UG development continues to advance to support bottom-up mining extraction.</a:t>
            </a:r>
          </a:p>
        </p:txBody>
      </p:sp>
      <p:pic>
        <p:nvPicPr>
          <p:cNvPr id="1026" name="Picture 2"/>
          <p:cNvPicPr>
            <a:picLocks noChangeAspect="1" noChangeArrowheads="1"/>
          </p:cNvPicPr>
          <p:nvPr/>
        </p:nvPicPr>
        <p:blipFill>
          <a:blip r:embed="rId3" cstate="print"/>
          <a:srcRect/>
          <a:stretch>
            <a:fillRect/>
          </a:stretch>
        </p:blipFill>
        <p:spPr bwMode="auto">
          <a:xfrm>
            <a:off x="533400" y="2819400"/>
            <a:ext cx="8163258" cy="3352800"/>
          </a:xfrm>
          <a:prstGeom prst="rect">
            <a:avLst/>
          </a:prstGeom>
          <a:noFill/>
          <a:ln w="9525">
            <a:noFill/>
            <a:miter lim="800000"/>
            <a:headEnd/>
            <a:tailEnd/>
          </a:ln>
          <a:effectLst/>
        </p:spPr>
      </p:pic>
      <p:sp>
        <p:nvSpPr>
          <p:cNvPr id="6" name="TextBox 5"/>
          <p:cNvSpPr txBox="1"/>
          <p:nvPr/>
        </p:nvSpPr>
        <p:spPr>
          <a:xfrm>
            <a:off x="817450" y="3200400"/>
            <a:ext cx="595035" cy="184666"/>
          </a:xfrm>
          <a:prstGeom prst="rect">
            <a:avLst/>
          </a:prstGeom>
          <a:noFill/>
          <a:scene3d>
            <a:camera prst="orthographicFront"/>
            <a:lightRig rig="threePt" dir="t"/>
          </a:scene3d>
          <a:sp3d>
            <a:bevelT prst="relaxedInset"/>
          </a:sp3d>
        </p:spPr>
        <p:txBody>
          <a:bodyPr wrap="none" rtlCol="0">
            <a:spAutoFit/>
          </a:bodyPr>
          <a:lstStyle/>
          <a:p>
            <a:r>
              <a:rPr lang="en-AU" sz="600" b="1" dirty="0" smtClean="0">
                <a:solidFill>
                  <a:schemeClr val="tx2"/>
                </a:solidFill>
              </a:rPr>
              <a:t>Daley’s Hill</a:t>
            </a:r>
          </a:p>
        </p:txBody>
      </p:sp>
      <p:sp>
        <p:nvSpPr>
          <p:cNvPr id="7" name="TextBox 6"/>
          <p:cNvSpPr txBox="1"/>
          <p:nvPr/>
        </p:nvSpPr>
        <p:spPr>
          <a:xfrm>
            <a:off x="3352800" y="3200400"/>
            <a:ext cx="431528" cy="184666"/>
          </a:xfrm>
          <a:prstGeom prst="rect">
            <a:avLst/>
          </a:prstGeom>
          <a:noFill/>
          <a:scene3d>
            <a:camera prst="orthographicFront"/>
            <a:lightRig rig="threePt" dir="t"/>
          </a:scene3d>
          <a:sp3d>
            <a:bevelT prst="relaxedInset"/>
          </a:sp3d>
        </p:spPr>
        <p:txBody>
          <a:bodyPr wrap="none" rtlCol="0">
            <a:spAutoFit/>
          </a:bodyPr>
          <a:lstStyle/>
          <a:p>
            <a:r>
              <a:rPr lang="en-AU" sz="600" b="1" dirty="0" smtClean="0">
                <a:solidFill>
                  <a:schemeClr val="tx2"/>
                </a:solidFill>
              </a:rPr>
              <a:t>John’s</a:t>
            </a:r>
          </a:p>
        </p:txBody>
      </p:sp>
      <p:sp>
        <p:nvSpPr>
          <p:cNvPr id="9" name="TextBox 8"/>
          <p:cNvSpPr txBox="1"/>
          <p:nvPr/>
        </p:nvSpPr>
        <p:spPr>
          <a:xfrm>
            <a:off x="4419600" y="3200400"/>
            <a:ext cx="439544" cy="184666"/>
          </a:xfrm>
          <a:prstGeom prst="rect">
            <a:avLst/>
          </a:prstGeom>
          <a:noFill/>
          <a:scene3d>
            <a:camera prst="orthographicFront"/>
            <a:lightRig rig="threePt" dir="t"/>
          </a:scene3d>
          <a:sp3d>
            <a:bevelT prst="relaxedInset"/>
          </a:sp3d>
        </p:spPr>
        <p:txBody>
          <a:bodyPr wrap="none" rtlCol="0">
            <a:spAutoFit/>
          </a:bodyPr>
          <a:lstStyle/>
          <a:p>
            <a:r>
              <a:rPr lang="en-AU" sz="600" b="1" dirty="0" smtClean="0">
                <a:solidFill>
                  <a:schemeClr val="tx2"/>
                </a:solidFill>
              </a:rPr>
              <a:t>Harrier</a:t>
            </a:r>
          </a:p>
        </p:txBody>
      </p:sp>
      <p:sp>
        <p:nvSpPr>
          <p:cNvPr id="10" name="TextBox 9"/>
          <p:cNvSpPr txBox="1"/>
          <p:nvPr/>
        </p:nvSpPr>
        <p:spPr>
          <a:xfrm>
            <a:off x="5680164" y="3217818"/>
            <a:ext cx="550151" cy="184666"/>
          </a:xfrm>
          <a:prstGeom prst="rect">
            <a:avLst/>
          </a:prstGeom>
          <a:noFill/>
          <a:scene3d>
            <a:camera prst="orthographicFront"/>
            <a:lightRig rig="threePt" dir="t"/>
          </a:scene3d>
          <a:sp3d>
            <a:bevelT prst="relaxedInset"/>
          </a:sp3d>
        </p:spPr>
        <p:txBody>
          <a:bodyPr wrap="none" rtlCol="0">
            <a:spAutoFit/>
          </a:bodyPr>
          <a:lstStyle/>
          <a:p>
            <a:r>
              <a:rPr lang="en-AU" sz="600" b="1" dirty="0" smtClean="0">
                <a:solidFill>
                  <a:schemeClr val="tx2"/>
                </a:solidFill>
              </a:rPr>
              <a:t>Ellesmere</a:t>
            </a:r>
          </a:p>
        </p:txBody>
      </p:sp>
      <p:sp>
        <p:nvSpPr>
          <p:cNvPr id="11" name="TextBox 10"/>
          <p:cNvSpPr txBox="1"/>
          <p:nvPr/>
        </p:nvSpPr>
        <p:spPr>
          <a:xfrm>
            <a:off x="7467600" y="3200400"/>
            <a:ext cx="431528" cy="184666"/>
          </a:xfrm>
          <a:prstGeom prst="rect">
            <a:avLst/>
          </a:prstGeom>
          <a:noFill/>
          <a:scene3d>
            <a:camera prst="orthographicFront"/>
            <a:lightRig rig="threePt" dir="t"/>
          </a:scene3d>
          <a:sp3d>
            <a:bevelT prst="relaxedInset"/>
          </a:sp3d>
        </p:spPr>
        <p:txBody>
          <a:bodyPr wrap="none" rtlCol="0">
            <a:spAutoFit/>
          </a:bodyPr>
          <a:lstStyle/>
          <a:p>
            <a:r>
              <a:rPr lang="en-AU" sz="600" b="1" dirty="0" smtClean="0">
                <a:solidFill>
                  <a:schemeClr val="tx2"/>
                </a:solidFill>
              </a:rPr>
              <a:t>Falcon</a:t>
            </a:r>
          </a:p>
        </p:txBody>
      </p:sp>
      <p:sp>
        <p:nvSpPr>
          <p:cNvPr id="13" name="TextBox 12"/>
          <p:cNvSpPr txBox="1"/>
          <p:nvPr/>
        </p:nvSpPr>
        <p:spPr>
          <a:xfrm>
            <a:off x="3734682" y="4495800"/>
            <a:ext cx="532518"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Phoenix</a:t>
            </a:r>
          </a:p>
        </p:txBody>
      </p:sp>
      <p:sp>
        <p:nvSpPr>
          <p:cNvPr id="14" name="TextBox 13"/>
          <p:cNvSpPr txBox="1"/>
          <p:nvPr/>
        </p:nvSpPr>
        <p:spPr>
          <a:xfrm>
            <a:off x="1295400" y="4648200"/>
            <a:ext cx="840295"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Harrier/ Osprey</a:t>
            </a:r>
          </a:p>
        </p:txBody>
      </p:sp>
      <p:sp>
        <p:nvSpPr>
          <p:cNvPr id="15" name="TextBox 14"/>
          <p:cNvSpPr txBox="1"/>
          <p:nvPr/>
        </p:nvSpPr>
        <p:spPr>
          <a:xfrm>
            <a:off x="5105400" y="4648200"/>
            <a:ext cx="407484"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Benu</a:t>
            </a:r>
          </a:p>
        </p:txBody>
      </p:sp>
      <p:sp>
        <p:nvSpPr>
          <p:cNvPr id="16" name="TextBox 15"/>
          <p:cNvSpPr txBox="1"/>
          <p:nvPr/>
        </p:nvSpPr>
        <p:spPr>
          <a:xfrm>
            <a:off x="6167853" y="4138746"/>
            <a:ext cx="452368"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Raven</a:t>
            </a:r>
          </a:p>
        </p:txBody>
      </p:sp>
      <p:sp>
        <p:nvSpPr>
          <p:cNvPr id="17" name="TextBox 16"/>
          <p:cNvSpPr txBox="1"/>
          <p:nvPr/>
        </p:nvSpPr>
        <p:spPr>
          <a:xfrm>
            <a:off x="7620000" y="3698964"/>
            <a:ext cx="473206"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Falcon</a:t>
            </a:r>
          </a:p>
        </p:txBody>
      </p:sp>
      <p:sp>
        <p:nvSpPr>
          <p:cNvPr id="18" name="TextBox 17"/>
          <p:cNvSpPr txBox="1"/>
          <p:nvPr/>
        </p:nvSpPr>
        <p:spPr>
          <a:xfrm>
            <a:off x="5410200" y="3733800"/>
            <a:ext cx="609462"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Ellesmere</a:t>
            </a:r>
          </a:p>
        </p:txBody>
      </p:sp>
      <p:sp>
        <p:nvSpPr>
          <p:cNvPr id="19" name="TextBox 18"/>
          <p:cNvSpPr txBox="1"/>
          <p:nvPr/>
        </p:nvSpPr>
        <p:spPr>
          <a:xfrm>
            <a:off x="4382754" y="3838545"/>
            <a:ext cx="494046"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Vulture</a:t>
            </a:r>
          </a:p>
        </p:txBody>
      </p:sp>
      <p:sp>
        <p:nvSpPr>
          <p:cNvPr id="20" name="TextBox 19"/>
          <p:cNvSpPr txBox="1"/>
          <p:nvPr/>
        </p:nvSpPr>
        <p:spPr>
          <a:xfrm>
            <a:off x="6043746" y="3648891"/>
            <a:ext cx="437940"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Robin</a:t>
            </a:r>
          </a:p>
        </p:txBody>
      </p:sp>
      <p:cxnSp>
        <p:nvCxnSpPr>
          <p:cNvPr id="22" name="Straight Arrow Connector 21"/>
          <p:cNvCxnSpPr/>
          <p:nvPr/>
        </p:nvCxnSpPr>
        <p:spPr>
          <a:xfrm>
            <a:off x="914400" y="3048000"/>
            <a:ext cx="7467600" cy="1588"/>
          </a:xfrm>
          <a:prstGeom prst="straightConnector1">
            <a:avLst/>
          </a:prstGeom>
          <a:ln w="15875">
            <a:solidFill>
              <a:srgbClr val="FF0000"/>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86200" y="2895600"/>
            <a:ext cx="646331" cy="276999"/>
          </a:xfrm>
          <a:prstGeom prst="rect">
            <a:avLst/>
          </a:prstGeom>
          <a:solidFill>
            <a:schemeClr val="bg1"/>
          </a:solidFill>
          <a:effectLst/>
        </p:spPr>
        <p:txBody>
          <a:bodyPr wrap="none" rtlCol="0">
            <a:spAutoFit/>
          </a:bodyPr>
          <a:lstStyle/>
          <a:p>
            <a:r>
              <a:rPr lang="en-AU" sz="1200" dirty="0" smtClean="0">
                <a:solidFill>
                  <a:srgbClr val="FF0000"/>
                </a:solidFill>
              </a:rPr>
              <a:t>4.8 km</a:t>
            </a:r>
          </a:p>
        </p:txBody>
      </p:sp>
      <p:cxnSp>
        <p:nvCxnSpPr>
          <p:cNvPr id="25" name="Straight Arrow Connector 24"/>
          <p:cNvCxnSpPr/>
          <p:nvPr/>
        </p:nvCxnSpPr>
        <p:spPr>
          <a:xfrm rot="5400000">
            <a:off x="238919" y="4009231"/>
            <a:ext cx="1295400" cy="1588"/>
          </a:xfrm>
          <a:prstGeom prst="straightConnector1">
            <a:avLst/>
          </a:prstGeom>
          <a:ln w="15875">
            <a:solidFill>
              <a:srgbClr val="FF0000"/>
            </a:solidFill>
            <a:headEnd type="stealth" w="lg" len="med"/>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7225" y="3810000"/>
            <a:ext cx="611065" cy="276999"/>
          </a:xfrm>
          <a:prstGeom prst="rect">
            <a:avLst/>
          </a:prstGeom>
          <a:solidFill>
            <a:schemeClr val="bg1"/>
          </a:solidFill>
          <a:effectLst/>
        </p:spPr>
        <p:txBody>
          <a:bodyPr wrap="none" rtlCol="0">
            <a:spAutoFit/>
          </a:bodyPr>
          <a:lstStyle/>
          <a:p>
            <a:r>
              <a:rPr lang="en-AU" sz="1200" dirty="0" smtClean="0">
                <a:solidFill>
                  <a:srgbClr val="FF0000"/>
                </a:solidFill>
              </a:rPr>
              <a:t>800 m</a:t>
            </a:r>
          </a:p>
        </p:txBody>
      </p:sp>
      <p:pic>
        <p:nvPicPr>
          <p:cNvPr id="20482" name="Picture 2"/>
          <p:cNvPicPr>
            <a:picLocks noChangeAspect="1" noChangeArrowheads="1"/>
          </p:cNvPicPr>
          <p:nvPr/>
        </p:nvPicPr>
        <p:blipFill>
          <a:blip r:embed="rId4" cstate="print"/>
          <a:srcRect/>
          <a:stretch>
            <a:fillRect/>
          </a:stretch>
        </p:blipFill>
        <p:spPr bwMode="auto">
          <a:xfrm>
            <a:off x="7391400" y="3990446"/>
            <a:ext cx="1447800" cy="236350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8" name="Rectangle 27"/>
          <p:cNvSpPr/>
          <p:nvPr/>
        </p:nvSpPr>
        <p:spPr>
          <a:xfrm>
            <a:off x="992989" y="3381372"/>
            <a:ext cx="14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28"/>
          <p:cNvSpPr/>
          <p:nvPr/>
        </p:nvSpPr>
        <p:spPr>
          <a:xfrm>
            <a:off x="3452818" y="3386134"/>
            <a:ext cx="14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4579151" y="3386142"/>
            <a:ext cx="14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Rectangle 30"/>
          <p:cNvSpPr/>
          <p:nvPr/>
        </p:nvSpPr>
        <p:spPr>
          <a:xfrm>
            <a:off x="5717381" y="3393277"/>
            <a:ext cx="14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31"/>
          <p:cNvSpPr/>
          <p:nvPr/>
        </p:nvSpPr>
        <p:spPr>
          <a:xfrm rot="10800000" flipV="1">
            <a:off x="6471668" y="3386142"/>
            <a:ext cx="216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32"/>
          <p:cNvSpPr/>
          <p:nvPr/>
        </p:nvSpPr>
        <p:spPr>
          <a:xfrm>
            <a:off x="7515228" y="3388515"/>
            <a:ext cx="144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4" name="TextBox 33"/>
          <p:cNvSpPr txBox="1"/>
          <p:nvPr/>
        </p:nvSpPr>
        <p:spPr>
          <a:xfrm>
            <a:off x="8091765" y="3124200"/>
            <a:ext cx="595035" cy="230832"/>
          </a:xfrm>
          <a:prstGeom prst="rect">
            <a:avLst/>
          </a:prstGeom>
          <a:noFill/>
          <a:scene3d>
            <a:camera prst="orthographicFront"/>
            <a:lightRig rig="threePt" dir="t"/>
          </a:scene3d>
          <a:sp3d>
            <a:bevelT prst="relaxedInset"/>
          </a:sp3d>
        </p:spPr>
        <p:txBody>
          <a:bodyPr wrap="none" rtlCol="0">
            <a:spAutoFit/>
          </a:bodyPr>
          <a:lstStyle/>
          <a:p>
            <a:pPr algn="r"/>
            <a:r>
              <a:rPr lang="en-AU" sz="900" b="1" dirty="0" smtClean="0">
                <a:solidFill>
                  <a:schemeClr val="tx2"/>
                </a:solidFill>
              </a:rPr>
              <a:t>NORTH</a:t>
            </a:r>
          </a:p>
        </p:txBody>
      </p:sp>
      <p:sp>
        <p:nvSpPr>
          <p:cNvPr id="35" name="TextBox 34"/>
          <p:cNvSpPr txBox="1"/>
          <p:nvPr/>
        </p:nvSpPr>
        <p:spPr>
          <a:xfrm>
            <a:off x="461547" y="3065418"/>
            <a:ext cx="588623" cy="230832"/>
          </a:xfrm>
          <a:prstGeom prst="rect">
            <a:avLst/>
          </a:prstGeom>
          <a:noFill/>
          <a:scene3d>
            <a:camera prst="orthographicFront"/>
            <a:lightRig rig="threePt" dir="t"/>
          </a:scene3d>
          <a:sp3d>
            <a:bevelT prst="relaxedInset"/>
          </a:sp3d>
        </p:spPr>
        <p:txBody>
          <a:bodyPr wrap="none" rtlCol="0">
            <a:spAutoFit/>
          </a:bodyPr>
          <a:lstStyle/>
          <a:p>
            <a:r>
              <a:rPr lang="en-AU" sz="900" b="1" dirty="0" smtClean="0">
                <a:solidFill>
                  <a:schemeClr val="tx2"/>
                </a:solidFill>
              </a:rPr>
              <a:t>SOUTH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601" t="13675" r="3603" b="9324"/>
          <a:stretch>
            <a:fillRect/>
          </a:stretch>
        </p:blipFill>
        <p:spPr bwMode="auto">
          <a:xfrm>
            <a:off x="304800" y="1600200"/>
            <a:ext cx="8523504" cy="4459337"/>
          </a:xfrm>
          <a:prstGeom prst="rect">
            <a:avLst/>
          </a:prstGeom>
          <a:noFill/>
          <a:ln w="9525">
            <a:noFill/>
            <a:miter lim="800000"/>
            <a:headEnd/>
            <a:tailEnd/>
          </a:ln>
          <a:effectLst/>
        </p:spPr>
      </p:pic>
      <p:sp>
        <p:nvSpPr>
          <p:cNvPr id="7" name="Slide Number Placeholder 2"/>
          <p:cNvSpPr>
            <a:spLocks noGrp="1"/>
          </p:cNvSpPr>
          <p:nvPr>
            <p:ph type="sldNum" sz="quarter" idx="10"/>
          </p:nvPr>
        </p:nvSpPr>
        <p:spPr/>
        <p:txBody>
          <a:bodyPr/>
          <a:lstStyle/>
          <a:p>
            <a:pPr>
              <a:defRPr/>
            </a:pPr>
            <a:fld id="{0301E87E-2CE3-4AFF-9B60-1B99984AE678}" type="slidenum">
              <a:rPr lang="en-US" smtClean="0"/>
              <a:pPr>
                <a:defRPr/>
              </a:pPr>
              <a:t>34</a:t>
            </a:fld>
            <a:endParaRPr lang="en-US" dirty="0"/>
          </a:p>
        </p:txBody>
      </p:sp>
      <p:sp>
        <p:nvSpPr>
          <p:cNvPr id="36866" name="Title 1"/>
          <p:cNvSpPr>
            <a:spLocks noGrp="1"/>
          </p:cNvSpPr>
          <p:nvPr>
            <p:ph type="title" idx="4294967295"/>
          </p:nvPr>
        </p:nvSpPr>
        <p:spPr>
          <a:xfrm>
            <a:off x="290280" y="228600"/>
            <a:ext cx="6413500" cy="866775"/>
          </a:xfrm>
          <a:prstGeom prst="rect">
            <a:avLst/>
          </a:prstGeom>
          <a:effectLst>
            <a:outerShdw blurRad="50800" dist="38100" dir="2700000" algn="tl" rotWithShape="0">
              <a:prstClr val="black">
                <a:alpha val="40000"/>
              </a:prstClr>
            </a:outerShdw>
          </a:effectLst>
        </p:spPr>
        <p:txBody>
          <a:bodyPr>
            <a:normAutofit/>
          </a:bodyPr>
          <a:lstStyle/>
          <a:p>
            <a:pPr algn="l" fontAlgn="auto">
              <a:spcAft>
                <a:spcPts val="0"/>
              </a:spcAft>
              <a:defRPr/>
            </a:pPr>
            <a:r>
              <a:rPr lang="en-AU" sz="3600" dirty="0" smtClean="0">
                <a:solidFill>
                  <a:srgbClr val="800000"/>
                </a:solidFill>
              </a:rPr>
              <a:t>Production Profile &amp; Life of Mine</a:t>
            </a:r>
          </a:p>
        </p:txBody>
      </p:sp>
      <p:cxnSp>
        <p:nvCxnSpPr>
          <p:cNvPr id="10" name="Straight Connector 9"/>
          <p:cNvCxnSpPr/>
          <p:nvPr/>
        </p:nvCxnSpPr>
        <p:spPr>
          <a:xfrm rot="5400000" flipH="1" flipV="1">
            <a:off x="4021667" y="3064933"/>
            <a:ext cx="3081869" cy="3"/>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sp>
        <p:nvSpPr>
          <p:cNvPr id="44037" name="TextBox 10"/>
          <p:cNvSpPr txBox="1">
            <a:spLocks noChangeArrowheads="1"/>
          </p:cNvSpPr>
          <p:nvPr/>
        </p:nvSpPr>
        <p:spPr bwMode="auto">
          <a:xfrm>
            <a:off x="5638800" y="1447800"/>
            <a:ext cx="881063" cy="307975"/>
          </a:xfrm>
          <a:prstGeom prst="rect">
            <a:avLst/>
          </a:prstGeom>
          <a:noFill/>
          <a:ln w="9525">
            <a:noFill/>
            <a:miter lim="800000"/>
            <a:headEnd/>
            <a:tailEnd/>
          </a:ln>
        </p:spPr>
        <p:txBody>
          <a:bodyPr wrap="none">
            <a:spAutoFit/>
          </a:bodyPr>
          <a:lstStyle/>
          <a:p>
            <a:r>
              <a:rPr lang="en-AU" sz="1400" dirty="0">
                <a:solidFill>
                  <a:schemeClr val="tx2"/>
                </a:solidFill>
              </a:rPr>
              <a:t>Forecast</a:t>
            </a:r>
          </a:p>
        </p:txBody>
      </p:sp>
      <p:sp>
        <p:nvSpPr>
          <p:cNvPr id="44038" name="TextBox 11"/>
          <p:cNvSpPr txBox="1">
            <a:spLocks noChangeArrowheads="1"/>
          </p:cNvSpPr>
          <p:nvPr/>
        </p:nvSpPr>
        <p:spPr bwMode="auto">
          <a:xfrm>
            <a:off x="4800600" y="1447800"/>
            <a:ext cx="682625" cy="307975"/>
          </a:xfrm>
          <a:prstGeom prst="rect">
            <a:avLst/>
          </a:prstGeom>
          <a:noFill/>
          <a:ln w="9525">
            <a:noFill/>
            <a:miter lim="800000"/>
            <a:headEnd/>
            <a:tailEnd/>
          </a:ln>
        </p:spPr>
        <p:txBody>
          <a:bodyPr wrap="none">
            <a:spAutoFit/>
          </a:bodyPr>
          <a:lstStyle/>
          <a:p>
            <a:r>
              <a:rPr lang="en-AU" sz="1400" dirty="0">
                <a:solidFill>
                  <a:schemeClr val="tx2"/>
                </a:solidFill>
              </a:rPr>
              <a:t>Actual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457200" y="1066800"/>
            <a:ext cx="8382000" cy="4903787"/>
          </a:xfrm>
        </p:spPr>
        <p:txBody>
          <a:bodyPr rtlCol="0"/>
          <a:lstStyle/>
          <a:p>
            <a:pPr fontAlgn="auto">
              <a:spcAft>
                <a:spcPts val="0"/>
              </a:spcAft>
              <a:defRPr/>
            </a:pPr>
            <a:r>
              <a:rPr lang="en-US" b="1" dirty="0" smtClean="0">
                <a:latin typeface="Arial" pitchFamily="34" charset="0"/>
                <a:cs typeface="Arial" pitchFamily="34" charset="0"/>
              </a:rPr>
              <a:t>Mine Lease</a:t>
            </a:r>
          </a:p>
          <a:p>
            <a:pPr lvl="1">
              <a:lnSpc>
                <a:spcPct val="100000"/>
              </a:lnSpc>
              <a:buClr>
                <a:schemeClr val="tx2"/>
              </a:buClr>
              <a:buFont typeface="Wingdings" pitchFamily="2" charset="2"/>
              <a:buChar char="§"/>
              <a:defRPr/>
            </a:pPr>
            <a:r>
              <a:rPr lang="en-US" dirty="0" smtClean="0">
                <a:latin typeface="Arial" pitchFamily="34" charset="0"/>
                <a:cs typeface="Arial" pitchFamily="34" charset="0"/>
              </a:rPr>
              <a:t>Orebody extension targeting and up/down plunge and down-dip for “Benu” like targets.</a:t>
            </a:r>
          </a:p>
          <a:p>
            <a:pPr lvl="1">
              <a:lnSpc>
                <a:spcPct val="100000"/>
              </a:lnSpc>
              <a:buClr>
                <a:schemeClr val="tx2"/>
              </a:buClr>
              <a:buFont typeface="Wingdings" pitchFamily="2" charset="2"/>
              <a:buChar char="§"/>
              <a:defRPr/>
            </a:pPr>
            <a:r>
              <a:rPr lang="en-US" dirty="0" smtClean="0">
                <a:latin typeface="Arial" pitchFamily="34" charset="0"/>
                <a:cs typeface="Arial" pitchFamily="34" charset="0"/>
              </a:rPr>
              <a:t>Targetting structures below Phoenix (Kestrel and Pegasus) in Central Area as well as down-dip have associated gold and are close to existing development. </a:t>
            </a:r>
          </a:p>
          <a:p>
            <a:pPr lvl="1" fontAlgn="auto">
              <a:lnSpc>
                <a:spcPct val="100000"/>
              </a:lnSpc>
              <a:spcAft>
                <a:spcPts val="0"/>
              </a:spcAft>
              <a:buClr>
                <a:schemeClr val="tx2"/>
              </a:buClr>
              <a:buFont typeface="Wingdings" pitchFamily="2" charset="2"/>
              <a:buChar char="§"/>
              <a:defRPr/>
            </a:pPr>
            <a:r>
              <a:rPr lang="en-US" dirty="0" smtClean="0">
                <a:latin typeface="Arial" pitchFamily="34" charset="0"/>
                <a:cs typeface="Arial" pitchFamily="34" charset="0"/>
              </a:rPr>
              <a:t>Northern part of mine lease produced 50% of oxide ounces but has limited diamond drilling. </a:t>
            </a:r>
          </a:p>
          <a:p>
            <a:pPr fontAlgn="auto">
              <a:lnSpc>
                <a:spcPct val="100000"/>
              </a:lnSpc>
              <a:spcAft>
                <a:spcPts val="0"/>
              </a:spcAft>
              <a:defRPr/>
            </a:pPr>
            <a:r>
              <a:rPr lang="en-US" b="1" dirty="0" smtClean="0">
                <a:latin typeface="Arial" pitchFamily="34" charset="0"/>
                <a:cs typeface="Arial" pitchFamily="34" charset="0"/>
              </a:rPr>
              <a:t>Regional</a:t>
            </a:r>
          </a:p>
          <a:p>
            <a:pPr lvl="1" fontAlgn="auto">
              <a:lnSpc>
                <a:spcPct val="100000"/>
              </a:lnSpc>
              <a:spcAft>
                <a:spcPts val="0"/>
              </a:spcAft>
              <a:buClr>
                <a:schemeClr val="tx2"/>
              </a:buClr>
              <a:buFont typeface="Wingdings" pitchFamily="2" charset="2"/>
              <a:buChar char="§"/>
              <a:defRPr/>
            </a:pPr>
            <a:r>
              <a:rPr lang="en-US" dirty="0" smtClean="0">
                <a:latin typeface="Arial" pitchFamily="34" charset="0"/>
                <a:cs typeface="Arial" pitchFamily="34" charset="0"/>
              </a:rPr>
              <a:t>Strong understanding of Fosterville-style controls will be invaluable for exploring along the Redesdale Fault Corridor.</a:t>
            </a:r>
          </a:p>
          <a:p>
            <a:pPr lvl="1" fontAlgn="auto">
              <a:lnSpc>
                <a:spcPct val="100000"/>
              </a:lnSpc>
              <a:spcAft>
                <a:spcPts val="0"/>
              </a:spcAft>
              <a:buClr>
                <a:schemeClr val="tx2"/>
              </a:buClr>
              <a:buFont typeface="Wingdings" pitchFamily="2" charset="2"/>
              <a:buChar char="§"/>
              <a:defRPr/>
            </a:pPr>
            <a:endParaRPr lang="en-US" dirty="0" smtClean="0">
              <a:latin typeface="Arial" pitchFamily="34" charset="0"/>
              <a:cs typeface="Arial" pitchFamily="34" charset="0"/>
            </a:endParaRPr>
          </a:p>
          <a:p>
            <a:pPr lvl="1" fontAlgn="auto">
              <a:lnSpc>
                <a:spcPct val="100000"/>
              </a:lnSpc>
              <a:spcAft>
                <a:spcPts val="0"/>
              </a:spcAft>
              <a:buClr>
                <a:schemeClr val="tx2"/>
              </a:buClr>
              <a:buNone/>
              <a:defRPr/>
            </a:pPr>
            <a:r>
              <a:rPr lang="en-US" b="1" dirty="0" smtClean="0">
                <a:latin typeface="Arial" pitchFamily="34" charset="0"/>
                <a:cs typeface="Arial" pitchFamily="34" charset="0"/>
              </a:rPr>
              <a:t>Acknowledgements To:</a:t>
            </a:r>
            <a:endParaRPr lang="en-US" dirty="0" smtClean="0">
              <a:latin typeface="Arial" pitchFamily="34" charset="0"/>
              <a:cs typeface="Arial" pitchFamily="34" charset="0"/>
            </a:endParaRPr>
          </a:p>
          <a:p>
            <a:pPr marL="0" lvl="1" indent="0">
              <a:lnSpc>
                <a:spcPct val="100000"/>
              </a:lnSpc>
              <a:buClr>
                <a:schemeClr val="tx2"/>
              </a:buClr>
              <a:buNone/>
              <a:defRPr/>
            </a:pPr>
            <a:r>
              <a:rPr lang="en-US" dirty="0" smtClean="0">
                <a:latin typeface="Arial" pitchFamily="34" charset="0"/>
                <a:cs typeface="Arial" pitchFamily="34" charset="0"/>
              </a:rPr>
              <a:t>All previous and current Fosterville Geologists and other technical disciplines for their contributions during Fosterville’s long history and varied corporate ownerships.  </a:t>
            </a:r>
          </a:p>
          <a:p>
            <a:pPr lvl="1" fontAlgn="auto">
              <a:lnSpc>
                <a:spcPct val="100000"/>
              </a:lnSpc>
              <a:spcAft>
                <a:spcPts val="0"/>
              </a:spcAft>
              <a:buClr>
                <a:schemeClr val="tx2"/>
              </a:buClr>
              <a:buNone/>
              <a:defRPr/>
            </a:pPr>
            <a:endParaRPr lang="en-US" b="1" dirty="0" smtClean="0">
              <a:latin typeface="Arial" pitchFamily="34" charset="0"/>
              <a:cs typeface="Arial" pitchFamily="34" charset="0"/>
            </a:endParaRPr>
          </a:p>
          <a:p>
            <a:pPr lvl="1" fontAlgn="auto">
              <a:lnSpc>
                <a:spcPct val="100000"/>
              </a:lnSpc>
              <a:spcAft>
                <a:spcPts val="0"/>
              </a:spcAft>
              <a:buClr>
                <a:schemeClr val="tx2"/>
              </a:buClr>
              <a:buNone/>
              <a:defRPr/>
            </a:pPr>
            <a:endParaRPr lang="en-US" dirty="0" smtClean="0">
              <a:latin typeface="Arial" pitchFamily="34" charset="0"/>
              <a:cs typeface="Arial" pitchFamily="34" charset="0"/>
            </a:endParaRPr>
          </a:p>
          <a:p>
            <a:pPr lvl="1" fontAlgn="auto">
              <a:lnSpc>
                <a:spcPct val="100000"/>
              </a:lnSpc>
              <a:spcAft>
                <a:spcPts val="0"/>
              </a:spcAft>
              <a:buClr>
                <a:schemeClr val="tx2"/>
              </a:buClr>
              <a:buFont typeface="Wingdings" pitchFamily="2" charset="2"/>
              <a:buChar char="§"/>
              <a:defRPr/>
            </a:pPr>
            <a:endParaRPr lang="en-US" dirty="0" smtClean="0">
              <a:solidFill>
                <a:schemeClr val="tx1"/>
              </a:solidFill>
              <a:latin typeface="Arial" pitchFamily="34" charset="0"/>
              <a:cs typeface="Arial" pitchFamily="34" charset="0"/>
            </a:endParaRPr>
          </a:p>
        </p:txBody>
      </p:sp>
      <p:sp>
        <p:nvSpPr>
          <p:cNvPr id="4" name="Slide Number Placeholder 2"/>
          <p:cNvSpPr>
            <a:spLocks noGrp="1"/>
          </p:cNvSpPr>
          <p:nvPr>
            <p:ph type="sldNum" sz="quarter" idx="10"/>
          </p:nvPr>
        </p:nvSpPr>
        <p:spPr/>
        <p:txBody>
          <a:bodyPr/>
          <a:lstStyle/>
          <a:p>
            <a:pPr>
              <a:defRPr/>
            </a:pPr>
            <a:fld id="{0301E87E-2CE3-4AFF-9B60-1B99984AE678}" type="slidenum">
              <a:rPr lang="en-US" smtClean="0"/>
              <a:pPr>
                <a:defRPr/>
              </a:pPr>
              <a:t>35</a:t>
            </a:fld>
            <a:endParaRPr lang="en-US" dirty="0"/>
          </a:p>
        </p:txBody>
      </p:sp>
      <p:sp>
        <p:nvSpPr>
          <p:cNvPr id="55298" name="Rectangle 2"/>
          <p:cNvSpPr>
            <a:spLocks noGrp="1" noChangeArrowheads="1"/>
          </p:cNvSpPr>
          <p:nvPr>
            <p:ph type="title" idx="4294967295"/>
          </p:nvPr>
        </p:nvSpPr>
        <p:spPr>
          <a:xfrm>
            <a:off x="457200" y="1524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What’s Next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304800" y="228600"/>
            <a:ext cx="6019800" cy="488950"/>
          </a:xfrm>
          <a:prstGeom prst="rect">
            <a:avLst/>
          </a:prstGeom>
          <a:effectLst>
            <a:outerShdw blurRad="50800" dist="38100" dir="2700000" algn="tl" rotWithShape="0">
              <a:prstClr val="black">
                <a:alpha val="40000"/>
              </a:prstClr>
            </a:outerShdw>
          </a:effectLst>
        </p:spPr>
        <p:txBody>
          <a:bodyPr>
            <a:normAutofit fontScale="90000"/>
          </a:bodyPr>
          <a:lstStyle/>
          <a:p>
            <a:pPr algn="l" fontAlgn="auto">
              <a:spcAft>
                <a:spcPts val="0"/>
              </a:spcAft>
              <a:defRPr/>
            </a:pPr>
            <a:r>
              <a:rPr lang="en-AU" sz="4000" dirty="0" smtClean="0">
                <a:solidFill>
                  <a:srgbClr val="800000"/>
                </a:solidFill>
              </a:rPr>
              <a:t>Thank You</a:t>
            </a:r>
          </a:p>
        </p:txBody>
      </p:sp>
      <p:pic>
        <p:nvPicPr>
          <p:cNvPr id="6" name="Picture 17" descr="new-2"/>
          <p:cNvPicPr>
            <a:picLocks noChangeAspect="1" noChangeArrowheads="1"/>
          </p:cNvPicPr>
          <p:nvPr/>
        </p:nvPicPr>
        <p:blipFill>
          <a:blip r:embed="rId2" cstate="print"/>
          <a:srcRect/>
          <a:stretch>
            <a:fillRect/>
          </a:stretch>
        </p:blipFill>
        <p:spPr bwMode="auto">
          <a:xfrm>
            <a:off x="0" y="1814513"/>
            <a:ext cx="9144000" cy="2098675"/>
          </a:xfrm>
          <a:prstGeom prst="rect">
            <a:avLst/>
          </a:prstGeom>
          <a:noFill/>
          <a:effectLst>
            <a:outerShdw sx="1000" sy="1000" algn="ctr" rotWithShape="0">
              <a:srgbClr val="808080"/>
            </a:outerShdw>
          </a:effectLst>
        </p:spPr>
      </p:pic>
      <p:pic>
        <p:nvPicPr>
          <p:cNvPr id="64516" name="Picture 8" descr="goldBarinHands"/>
          <p:cNvPicPr>
            <a:picLocks noChangeAspect="1" noChangeArrowheads="1"/>
          </p:cNvPicPr>
          <p:nvPr/>
        </p:nvPicPr>
        <p:blipFill>
          <a:blip r:embed="rId3" cstate="print"/>
          <a:srcRect t="5815" b="3490"/>
          <a:stretch>
            <a:fillRect/>
          </a:stretch>
        </p:blipFill>
        <p:spPr bwMode="auto">
          <a:xfrm>
            <a:off x="6011863" y="4033838"/>
            <a:ext cx="3132137" cy="2143125"/>
          </a:xfrm>
          <a:prstGeom prst="rect">
            <a:avLst/>
          </a:prstGeom>
          <a:noFill/>
          <a:ln w="9525">
            <a:noFill/>
            <a:miter lim="800000"/>
            <a:headEnd/>
            <a:tailEnd/>
          </a:ln>
        </p:spPr>
      </p:pic>
      <p:pic>
        <p:nvPicPr>
          <p:cNvPr id="64517" name="Picture 2" descr="H:\Presentations\Harrier Discovery\Drilling Shed.JPG"/>
          <p:cNvPicPr>
            <a:picLocks noChangeAspect="1" noChangeArrowheads="1"/>
          </p:cNvPicPr>
          <p:nvPr/>
        </p:nvPicPr>
        <p:blipFill>
          <a:blip r:embed="rId4" cstate="print"/>
          <a:srcRect l="11024" t="11607" r="17639" b="18700"/>
          <a:stretch>
            <a:fillRect/>
          </a:stretch>
        </p:blipFill>
        <p:spPr bwMode="auto">
          <a:xfrm>
            <a:off x="-3175" y="4033838"/>
            <a:ext cx="3232150" cy="2160587"/>
          </a:xfrm>
          <a:prstGeom prst="rect">
            <a:avLst/>
          </a:prstGeom>
          <a:noFill/>
          <a:ln w="9525">
            <a:noFill/>
            <a:miter lim="800000"/>
            <a:headEnd/>
            <a:tailEnd/>
          </a:ln>
        </p:spPr>
      </p:pic>
      <p:pic>
        <p:nvPicPr>
          <p:cNvPr id="64518" name="Picture 2"/>
          <p:cNvPicPr>
            <a:picLocks noChangeAspect="1" noChangeArrowheads="1"/>
          </p:cNvPicPr>
          <p:nvPr/>
        </p:nvPicPr>
        <p:blipFill>
          <a:blip r:embed="rId5" cstate="print"/>
          <a:srcRect t="1122"/>
          <a:stretch>
            <a:fillRect/>
          </a:stretch>
        </p:blipFill>
        <p:spPr bwMode="auto">
          <a:xfrm>
            <a:off x="3228975" y="4033838"/>
            <a:ext cx="2827338" cy="217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2013 08 aerial.jpg"/>
          <p:cNvPicPr>
            <a:picLocks noChangeAspect="1"/>
          </p:cNvPicPr>
          <p:nvPr/>
        </p:nvPicPr>
        <p:blipFill>
          <a:blip r:embed="rId3" cstate="print"/>
          <a:stretch>
            <a:fillRect/>
          </a:stretch>
        </p:blipFill>
        <p:spPr>
          <a:xfrm>
            <a:off x="5692588" y="990600"/>
            <a:ext cx="2687428" cy="5638800"/>
          </a:xfrm>
          <a:prstGeom prst="rect">
            <a:avLst/>
          </a:prstGeom>
          <a:effectLst>
            <a:outerShdw blurRad="50800" dist="38100" algn="l" rotWithShape="0">
              <a:prstClr val="black">
                <a:alpha val="40000"/>
              </a:prstClr>
            </a:outerShdw>
          </a:effectLst>
        </p:spPr>
      </p:pic>
      <p:sp>
        <p:nvSpPr>
          <p:cNvPr id="11266" name="Title 1"/>
          <p:cNvSpPr>
            <a:spLocks noGrp="1"/>
          </p:cNvSpPr>
          <p:nvPr>
            <p:ph type="title" idx="4294967295"/>
          </p:nvPr>
        </p:nvSpPr>
        <p:spPr>
          <a:xfrm>
            <a:off x="232016"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Fosterville Location</a:t>
            </a:r>
            <a:endParaRPr lang="en-AU" sz="4000" dirty="0" smtClean="0">
              <a:solidFill>
                <a:srgbClr val="800000"/>
              </a:solidFill>
            </a:endParaRPr>
          </a:p>
        </p:txBody>
      </p:sp>
      <p:cxnSp>
        <p:nvCxnSpPr>
          <p:cNvPr id="8" name="Straight Arrow Connector 7"/>
          <p:cNvCxnSpPr/>
          <p:nvPr/>
        </p:nvCxnSpPr>
        <p:spPr>
          <a:xfrm rot="5400000">
            <a:off x="5713412" y="3810000"/>
            <a:ext cx="5638800" cy="3175"/>
          </a:xfrm>
          <a:prstGeom prst="straightConnector1">
            <a:avLst/>
          </a:prstGeom>
          <a:ln>
            <a:solidFill>
              <a:srgbClr val="4F81BD"/>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438" name="TextBox 8"/>
          <p:cNvSpPr txBox="1">
            <a:spLocks noChangeArrowheads="1"/>
          </p:cNvSpPr>
          <p:nvPr/>
        </p:nvSpPr>
        <p:spPr bwMode="auto">
          <a:xfrm>
            <a:off x="8435788" y="3429000"/>
            <a:ext cx="762000" cy="369888"/>
          </a:xfrm>
          <a:prstGeom prst="rect">
            <a:avLst/>
          </a:prstGeom>
          <a:solidFill>
            <a:schemeClr val="bg1"/>
          </a:solidFill>
          <a:ln w="9525">
            <a:noFill/>
            <a:miter lim="800000"/>
            <a:headEnd/>
            <a:tailEnd/>
          </a:ln>
        </p:spPr>
        <p:txBody>
          <a:bodyPr wrap="square">
            <a:spAutoFit/>
          </a:bodyPr>
          <a:lstStyle/>
          <a:p>
            <a:r>
              <a:rPr lang="en-US" dirty="0" smtClean="0"/>
              <a:t>9 km</a:t>
            </a:r>
            <a:endParaRPr lang="en-AU" dirty="0"/>
          </a:p>
        </p:txBody>
      </p:sp>
      <p:cxnSp>
        <p:nvCxnSpPr>
          <p:cNvPr id="12" name="Straight Arrow Connector 11"/>
          <p:cNvCxnSpPr>
            <a:stCxn id="18439" idx="2"/>
          </p:cNvCxnSpPr>
          <p:nvPr/>
        </p:nvCxnSpPr>
        <p:spPr>
          <a:xfrm>
            <a:off x="5981700" y="3857625"/>
            <a:ext cx="342900" cy="942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441" name="TextBox 13"/>
          <p:cNvSpPr txBox="1">
            <a:spLocks noChangeArrowheads="1"/>
          </p:cNvSpPr>
          <p:nvPr/>
        </p:nvSpPr>
        <p:spPr bwMode="auto">
          <a:xfrm>
            <a:off x="7772400" y="2133600"/>
            <a:ext cx="1143000" cy="276225"/>
          </a:xfrm>
          <a:prstGeom prst="rect">
            <a:avLst/>
          </a:prstGeom>
          <a:solidFill>
            <a:schemeClr val="bg1"/>
          </a:solidFill>
          <a:ln w="9525">
            <a:solidFill>
              <a:schemeClr val="accent1"/>
            </a:solidFill>
            <a:miter lim="800000"/>
            <a:headEnd/>
            <a:tailEnd/>
          </a:ln>
        </p:spPr>
        <p:txBody>
          <a:bodyPr>
            <a:spAutoFit/>
          </a:bodyPr>
          <a:lstStyle/>
          <a:p>
            <a:r>
              <a:rPr lang="en-US" sz="1200" dirty="0"/>
              <a:t>Flotation Tails</a:t>
            </a:r>
            <a:endParaRPr lang="en-AU" sz="1200" dirty="0"/>
          </a:p>
        </p:txBody>
      </p:sp>
      <p:cxnSp>
        <p:nvCxnSpPr>
          <p:cNvPr id="18" name="Straight Arrow Connector 17"/>
          <p:cNvCxnSpPr>
            <a:stCxn id="18442" idx="3"/>
          </p:cNvCxnSpPr>
          <p:nvPr/>
        </p:nvCxnSpPr>
        <p:spPr>
          <a:xfrm>
            <a:off x="6324600" y="2728913"/>
            <a:ext cx="304800" cy="14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441" idx="1"/>
          </p:cNvCxnSpPr>
          <p:nvPr/>
        </p:nvCxnSpPr>
        <p:spPr>
          <a:xfrm flipH="1">
            <a:off x="7162800" y="2271713"/>
            <a:ext cx="609600" cy="395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443" idx="0"/>
          </p:cNvCxnSpPr>
          <p:nvPr/>
        </p:nvCxnSpPr>
        <p:spPr>
          <a:xfrm flipV="1">
            <a:off x="5715000" y="5105400"/>
            <a:ext cx="609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447" name="TextBox 22"/>
          <p:cNvSpPr txBox="1">
            <a:spLocks noChangeArrowheads="1"/>
          </p:cNvSpPr>
          <p:nvPr/>
        </p:nvSpPr>
        <p:spPr bwMode="auto">
          <a:xfrm>
            <a:off x="7315200" y="3276600"/>
            <a:ext cx="914400" cy="276225"/>
          </a:xfrm>
          <a:prstGeom prst="rect">
            <a:avLst/>
          </a:prstGeom>
          <a:solidFill>
            <a:schemeClr val="bg1"/>
          </a:solidFill>
          <a:ln w="9525">
            <a:solidFill>
              <a:schemeClr val="accent1"/>
            </a:solidFill>
            <a:miter lim="800000"/>
            <a:headEnd/>
            <a:tailEnd/>
          </a:ln>
        </p:spPr>
        <p:txBody>
          <a:bodyPr>
            <a:spAutoFit/>
          </a:bodyPr>
          <a:lstStyle/>
          <a:p>
            <a:r>
              <a:rPr lang="en-US" sz="1200" dirty="0"/>
              <a:t>Falcon Pit</a:t>
            </a:r>
            <a:endParaRPr lang="en-AU" sz="1200" dirty="0"/>
          </a:p>
        </p:txBody>
      </p:sp>
      <p:sp>
        <p:nvSpPr>
          <p:cNvPr id="18448" name="TextBox 23"/>
          <p:cNvSpPr txBox="1">
            <a:spLocks noChangeArrowheads="1"/>
          </p:cNvSpPr>
          <p:nvPr/>
        </p:nvSpPr>
        <p:spPr bwMode="auto">
          <a:xfrm>
            <a:off x="7315200" y="4876800"/>
            <a:ext cx="1143000" cy="276225"/>
          </a:xfrm>
          <a:prstGeom prst="rect">
            <a:avLst/>
          </a:prstGeom>
          <a:solidFill>
            <a:schemeClr val="bg1"/>
          </a:solidFill>
          <a:ln w="9525">
            <a:solidFill>
              <a:schemeClr val="accent1"/>
            </a:solidFill>
            <a:miter lim="800000"/>
            <a:headEnd/>
            <a:tailEnd/>
          </a:ln>
        </p:spPr>
        <p:txBody>
          <a:bodyPr>
            <a:spAutoFit/>
          </a:bodyPr>
          <a:lstStyle/>
          <a:p>
            <a:r>
              <a:rPr lang="en-US" sz="1200" dirty="0"/>
              <a:t>Ellesmere Pit</a:t>
            </a:r>
            <a:endParaRPr lang="en-AU" sz="1200" dirty="0"/>
          </a:p>
        </p:txBody>
      </p:sp>
      <p:cxnSp>
        <p:nvCxnSpPr>
          <p:cNvPr id="26" name="Straight Arrow Connector 25"/>
          <p:cNvCxnSpPr>
            <a:stCxn id="18448" idx="1"/>
          </p:cNvCxnSpPr>
          <p:nvPr/>
        </p:nvCxnSpPr>
        <p:spPr>
          <a:xfrm flipH="1" flipV="1">
            <a:off x="6705600" y="4495800"/>
            <a:ext cx="609600" cy="5191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8447" idx="1"/>
          </p:cNvCxnSpPr>
          <p:nvPr/>
        </p:nvCxnSpPr>
        <p:spPr>
          <a:xfrm flipH="1">
            <a:off x="6781800" y="3414713"/>
            <a:ext cx="533400" cy="395287"/>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descr="croc_mines.jpg"/>
          <p:cNvPicPr>
            <a:picLocks noChangeAspect="1"/>
          </p:cNvPicPr>
          <p:nvPr/>
        </p:nvPicPr>
        <p:blipFill>
          <a:blip r:embed="rId4" cstate="print"/>
          <a:stretch>
            <a:fillRect/>
          </a:stretch>
        </p:blipFill>
        <p:spPr>
          <a:xfrm>
            <a:off x="76200" y="1371600"/>
            <a:ext cx="5592360" cy="4343400"/>
          </a:xfrm>
          <a:prstGeom prst="rect">
            <a:avLst/>
          </a:prstGeom>
        </p:spPr>
      </p:pic>
      <p:sp>
        <p:nvSpPr>
          <p:cNvPr id="18442" name="TextBox 14"/>
          <p:cNvSpPr txBox="1">
            <a:spLocks noChangeArrowheads="1"/>
          </p:cNvSpPr>
          <p:nvPr/>
        </p:nvSpPr>
        <p:spPr bwMode="auto">
          <a:xfrm>
            <a:off x="5410200" y="2590800"/>
            <a:ext cx="914400" cy="276225"/>
          </a:xfrm>
          <a:prstGeom prst="rect">
            <a:avLst/>
          </a:prstGeom>
          <a:solidFill>
            <a:schemeClr val="bg1"/>
          </a:solidFill>
          <a:ln w="9525">
            <a:solidFill>
              <a:schemeClr val="accent1"/>
            </a:solidFill>
            <a:miter lim="800000"/>
            <a:headEnd/>
            <a:tailEnd/>
          </a:ln>
        </p:spPr>
        <p:txBody>
          <a:bodyPr>
            <a:spAutoFit/>
          </a:bodyPr>
          <a:lstStyle/>
          <a:p>
            <a:r>
              <a:rPr lang="en-US" sz="1200" dirty="0"/>
              <a:t>In-Pit Tails</a:t>
            </a:r>
            <a:endParaRPr lang="en-AU" sz="1200" dirty="0"/>
          </a:p>
        </p:txBody>
      </p:sp>
      <p:sp>
        <p:nvSpPr>
          <p:cNvPr id="18439" name="TextBox 9"/>
          <p:cNvSpPr txBox="1">
            <a:spLocks noChangeArrowheads="1"/>
          </p:cNvSpPr>
          <p:nvPr/>
        </p:nvSpPr>
        <p:spPr bwMode="auto">
          <a:xfrm>
            <a:off x="5486400" y="3581400"/>
            <a:ext cx="990600" cy="276225"/>
          </a:xfrm>
          <a:prstGeom prst="rect">
            <a:avLst/>
          </a:prstGeom>
          <a:solidFill>
            <a:schemeClr val="bg1"/>
          </a:solidFill>
          <a:ln w="9525">
            <a:solidFill>
              <a:schemeClr val="accent1"/>
            </a:solidFill>
            <a:miter lim="800000"/>
            <a:headEnd/>
            <a:tailEnd/>
          </a:ln>
        </p:spPr>
        <p:txBody>
          <a:bodyPr>
            <a:spAutoFit/>
          </a:bodyPr>
          <a:lstStyle/>
          <a:p>
            <a:r>
              <a:rPr lang="en-US" sz="1200" dirty="0"/>
              <a:t>Plant/Office</a:t>
            </a:r>
            <a:endParaRPr lang="en-AU" sz="1200" dirty="0"/>
          </a:p>
        </p:txBody>
      </p:sp>
      <p:sp>
        <p:nvSpPr>
          <p:cNvPr id="18443" name="TextBox 15"/>
          <p:cNvSpPr txBox="1">
            <a:spLocks noChangeArrowheads="1"/>
          </p:cNvSpPr>
          <p:nvPr/>
        </p:nvSpPr>
        <p:spPr bwMode="auto">
          <a:xfrm>
            <a:off x="5334000" y="5791200"/>
            <a:ext cx="762000" cy="276999"/>
          </a:xfrm>
          <a:prstGeom prst="rect">
            <a:avLst/>
          </a:prstGeom>
          <a:solidFill>
            <a:schemeClr val="bg1"/>
          </a:solidFill>
          <a:ln w="9525">
            <a:solidFill>
              <a:schemeClr val="accent1"/>
            </a:solidFill>
            <a:miter lim="800000"/>
            <a:headEnd/>
            <a:tailEnd/>
          </a:ln>
        </p:spPr>
        <p:txBody>
          <a:bodyPr wrap="square">
            <a:spAutoFit/>
          </a:bodyPr>
          <a:lstStyle/>
          <a:p>
            <a:r>
              <a:rPr lang="en-US" sz="1200" dirty="0"/>
              <a:t>CIL Tails</a:t>
            </a:r>
            <a:endParaRPr lang="en-AU"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en in pit"/>
          <p:cNvPicPr>
            <a:picLocks noChangeAspect="1" noChangeArrowheads="1"/>
          </p:cNvPicPr>
          <p:nvPr/>
        </p:nvPicPr>
        <p:blipFill>
          <a:blip r:embed="rId3" cstate="print"/>
          <a:srcRect/>
          <a:stretch>
            <a:fillRect/>
          </a:stretch>
        </p:blipFill>
        <p:spPr bwMode="auto">
          <a:xfrm>
            <a:off x="438150" y="1268413"/>
            <a:ext cx="8280400" cy="4956175"/>
          </a:xfrm>
          <a:prstGeom prst="rect">
            <a:avLst/>
          </a:prstGeom>
          <a:solidFill>
            <a:srgbClr val="FF3399"/>
          </a:solidFill>
          <a:ln w="9525">
            <a:noFill/>
            <a:miter lim="800000"/>
            <a:headEnd/>
            <a:tailEnd/>
          </a:ln>
        </p:spPr>
      </p:pic>
      <p:sp>
        <p:nvSpPr>
          <p:cNvPr id="10" name="Rectangle 3"/>
          <p:cNvSpPr txBox="1">
            <a:spLocks noChangeArrowheads="1"/>
          </p:cNvSpPr>
          <p:nvPr/>
        </p:nvSpPr>
        <p:spPr bwMode="auto">
          <a:xfrm>
            <a:off x="438150" y="1213821"/>
            <a:ext cx="8280400" cy="1263650"/>
          </a:xfrm>
          <a:prstGeom prst="rect">
            <a:avLst/>
          </a:prstGeom>
          <a:solidFill>
            <a:schemeClr val="bg1">
              <a:alpha val="60000"/>
            </a:schemeClr>
          </a:solidFill>
          <a:ln w="9525">
            <a:noFill/>
            <a:miter lim="800000"/>
            <a:headEnd/>
            <a:tailEnd/>
          </a:ln>
          <a:effectLst/>
        </p:spPr>
        <p:txBody>
          <a:bodyPr/>
          <a:lstStyle/>
          <a:p>
            <a:pPr marL="342900" indent="-342900">
              <a:spcBef>
                <a:spcPct val="20000"/>
              </a:spcBef>
              <a:buFont typeface="Wingdings" pitchFamily="2" charset="2"/>
              <a:buChar char="§"/>
              <a:defRPr/>
            </a:pPr>
            <a:r>
              <a:rPr lang="en-US" b="1" kern="0" dirty="0">
                <a:solidFill>
                  <a:schemeClr val="tx2"/>
                </a:solidFill>
                <a:latin typeface="+mn-lt"/>
              </a:rPr>
              <a:t>Discovery </a:t>
            </a:r>
            <a:r>
              <a:rPr lang="en-US" b="1" kern="0" dirty="0" smtClean="0">
                <a:solidFill>
                  <a:schemeClr val="tx2"/>
                </a:solidFill>
                <a:latin typeface="+mn-lt"/>
              </a:rPr>
              <a:t>&amp; </a:t>
            </a:r>
            <a:r>
              <a:rPr lang="en-US" b="1" kern="0" dirty="0">
                <a:solidFill>
                  <a:schemeClr val="tx2"/>
                </a:solidFill>
                <a:latin typeface="+mn-lt"/>
              </a:rPr>
              <a:t>Oxide Production </a:t>
            </a:r>
            <a:r>
              <a:rPr lang="en-US" kern="0" dirty="0">
                <a:solidFill>
                  <a:schemeClr val="tx2"/>
                </a:solidFill>
                <a:latin typeface="+mn-lt"/>
              </a:rPr>
              <a:t>(</a:t>
            </a:r>
            <a:r>
              <a:rPr lang="en-US" b="1" kern="0" dirty="0">
                <a:solidFill>
                  <a:schemeClr val="tx2"/>
                </a:solidFill>
                <a:latin typeface="+mn-lt"/>
              </a:rPr>
              <a:t>~313koz</a:t>
            </a:r>
            <a:r>
              <a:rPr lang="en-US" kern="0" dirty="0">
                <a:solidFill>
                  <a:schemeClr val="tx2"/>
                </a:solidFill>
                <a:latin typeface="+mn-lt"/>
              </a:rPr>
              <a:t>)</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1894 – 1903: Discovery and historical mining, 28koz total.</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1930’s &amp; 1980’s: Minor tailings retreatment campaigns.</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1991 – </a:t>
            </a:r>
            <a:r>
              <a:rPr lang="en-US" kern="0" dirty="0" smtClean="0">
                <a:solidFill>
                  <a:schemeClr val="tx2"/>
                </a:solidFill>
                <a:latin typeface="+mn-lt"/>
              </a:rPr>
              <a:t>2003: </a:t>
            </a:r>
            <a:r>
              <a:rPr lang="en-US" kern="0" dirty="0">
                <a:solidFill>
                  <a:schemeClr val="tx2"/>
                </a:solidFill>
                <a:latin typeface="+mn-lt"/>
              </a:rPr>
              <a:t>Heap Leach Operations (PSV from 1992), </a:t>
            </a:r>
            <a:r>
              <a:rPr lang="en-US" kern="0" dirty="0" smtClean="0">
                <a:solidFill>
                  <a:schemeClr val="tx2"/>
                </a:solidFill>
                <a:latin typeface="+mn-lt"/>
              </a:rPr>
              <a:t>285koz </a:t>
            </a:r>
            <a:r>
              <a:rPr lang="en-US" kern="0" dirty="0">
                <a:solidFill>
                  <a:schemeClr val="tx2"/>
                </a:solidFill>
                <a:latin typeface="+mn-lt"/>
              </a:rPr>
              <a:t>total.</a:t>
            </a:r>
          </a:p>
          <a:p>
            <a:pPr marL="742950" lvl="1" indent="-285750">
              <a:spcBef>
                <a:spcPct val="20000"/>
              </a:spcBef>
              <a:buClr>
                <a:srgbClr val="BC8B00"/>
              </a:buClr>
              <a:buSzPct val="60000"/>
              <a:buFont typeface="Wingdings" pitchFamily="2" charset="2"/>
              <a:buChar char="Ø"/>
              <a:defRPr/>
            </a:pPr>
            <a:endParaRPr lang="en-US" kern="0" dirty="0">
              <a:solidFill>
                <a:schemeClr val="tx2"/>
              </a:solidFill>
              <a:latin typeface="+mn-lt"/>
            </a:endParaRPr>
          </a:p>
          <a:p>
            <a:pPr marL="342900" indent="-342900">
              <a:spcBef>
                <a:spcPct val="20000"/>
              </a:spcBef>
              <a:buFont typeface="Wingdings" pitchFamily="2" charset="2"/>
              <a:buChar char="§"/>
              <a:defRPr/>
            </a:pPr>
            <a:endParaRPr lang="en-US" kern="0" dirty="0">
              <a:latin typeface="+mn-lt"/>
            </a:endParaRPr>
          </a:p>
        </p:txBody>
      </p:sp>
      <p:sp>
        <p:nvSpPr>
          <p:cNvPr id="9" name="Slide Number Placeholder 2"/>
          <p:cNvSpPr>
            <a:spLocks noGrp="1"/>
          </p:cNvSpPr>
          <p:nvPr>
            <p:ph type="sldNum" sz="quarter" idx="10"/>
          </p:nvPr>
        </p:nvSpPr>
        <p:spPr/>
        <p:txBody>
          <a:bodyPr/>
          <a:lstStyle/>
          <a:p>
            <a:pPr>
              <a:defRPr/>
            </a:pPr>
            <a:fld id="{0301E87E-2CE3-4AFF-9B60-1B99984AE678}" type="slidenum">
              <a:rPr lang="en-US" smtClean="0"/>
              <a:pPr>
                <a:defRPr/>
              </a:pPr>
              <a:t>5</a:t>
            </a:fld>
            <a:endParaRPr lang="en-US" dirty="0"/>
          </a:p>
        </p:txBody>
      </p:sp>
      <p:sp>
        <p:nvSpPr>
          <p:cNvPr id="12292" name="Rectangle 2"/>
          <p:cNvSpPr>
            <a:spLocks noGrp="1" noChangeArrowheads="1"/>
          </p:cNvSpPr>
          <p:nvPr>
            <p:ph type="title" idx="4294967295"/>
          </p:nvPr>
        </p:nvSpPr>
        <p:spPr>
          <a:xfrm>
            <a:off x="191072" y="228600"/>
            <a:ext cx="6413500" cy="866775"/>
          </a:xfrm>
          <a:prstGeom prst="rect">
            <a:avLst/>
          </a:prstGeom>
          <a:effectLst>
            <a:outerShdw blurRad="50800" dist="38100" dir="2700000" algn="tl" rotWithShape="0">
              <a:prstClr val="black">
                <a:alpha val="40000"/>
              </a:prstClr>
            </a:outerShdw>
          </a:effectLst>
        </p:spPr>
        <p:txBody>
          <a:bodyPr/>
          <a:lstStyle/>
          <a:p>
            <a:pPr algn="l" fontAlgn="auto">
              <a:spcAft>
                <a:spcPts val="0"/>
              </a:spcAft>
              <a:defRPr/>
            </a:pPr>
            <a:r>
              <a:rPr lang="en-US" sz="4000" dirty="0" smtClean="0">
                <a:solidFill>
                  <a:srgbClr val="800000"/>
                </a:solidFill>
              </a:rPr>
              <a:t>Fosterville Mining History</a:t>
            </a:r>
          </a:p>
        </p:txBody>
      </p:sp>
      <p:sp>
        <p:nvSpPr>
          <p:cNvPr id="6" name="Rectangle 3"/>
          <p:cNvSpPr txBox="1">
            <a:spLocks noChangeArrowheads="1"/>
          </p:cNvSpPr>
          <p:nvPr/>
        </p:nvSpPr>
        <p:spPr bwMode="auto">
          <a:xfrm>
            <a:off x="457200" y="2477471"/>
            <a:ext cx="8261350" cy="2475529"/>
          </a:xfrm>
          <a:prstGeom prst="rect">
            <a:avLst/>
          </a:prstGeom>
          <a:solidFill>
            <a:schemeClr val="bg1">
              <a:alpha val="60000"/>
            </a:schemeClr>
          </a:solidFill>
          <a:ln w="9525">
            <a:noFill/>
            <a:miter lim="800000"/>
            <a:headEnd/>
            <a:tailEnd/>
          </a:ln>
          <a:effectLst/>
        </p:spPr>
        <p:txBody>
          <a:bodyPr/>
          <a:lstStyle/>
          <a:p>
            <a:pPr marL="342900" indent="-342900">
              <a:spcBef>
                <a:spcPct val="20000"/>
              </a:spcBef>
              <a:buFont typeface="Wingdings" pitchFamily="2" charset="2"/>
              <a:buChar char="§"/>
              <a:defRPr/>
            </a:pPr>
            <a:r>
              <a:rPr lang="en-US" b="1" kern="0" dirty="0">
                <a:solidFill>
                  <a:schemeClr val="tx2"/>
                </a:solidFill>
                <a:latin typeface="+mn-lt"/>
              </a:rPr>
              <a:t>Sulphide </a:t>
            </a:r>
            <a:r>
              <a:rPr lang="en-US" b="1" kern="0" dirty="0" smtClean="0">
                <a:solidFill>
                  <a:schemeClr val="tx2"/>
                </a:solidFill>
                <a:latin typeface="+mn-lt"/>
              </a:rPr>
              <a:t>Development &amp; Production </a:t>
            </a:r>
            <a:endParaRPr lang="en-US" b="1" kern="0" dirty="0">
              <a:solidFill>
                <a:schemeClr val="tx2"/>
              </a:solidFill>
              <a:latin typeface="+mn-lt"/>
            </a:endParaRP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Sulphide resource growth from mid-2001, </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Feasibility Study completed Sep 2003.</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Construction and open pit mining began April 2004.</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First gold poured in April 2005, with </a:t>
            </a:r>
            <a:r>
              <a:rPr lang="en-US" b="1" kern="0" dirty="0">
                <a:solidFill>
                  <a:schemeClr val="tx2"/>
                </a:solidFill>
                <a:latin typeface="+mn-lt"/>
              </a:rPr>
              <a:t>672koz</a:t>
            </a:r>
            <a:r>
              <a:rPr lang="en-US" kern="0" dirty="0">
                <a:solidFill>
                  <a:schemeClr val="tx2"/>
                </a:solidFill>
                <a:latin typeface="+mn-lt"/>
              </a:rPr>
              <a:t> sulphide gold to Dec 2012.</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UG Decline began March 2006, first stope in Dec 2006 </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UG mining (open stoping and sub-level caving methods) has been the dominant source of mill feed since early 2008.</a:t>
            </a:r>
          </a:p>
          <a:p>
            <a:pPr marL="742950" lvl="1" indent="-285750">
              <a:spcBef>
                <a:spcPts val="200"/>
              </a:spcBef>
              <a:buClr>
                <a:srgbClr val="BC8B00"/>
              </a:buClr>
              <a:buSzPct val="60000"/>
              <a:buFont typeface="Wingdings" pitchFamily="2" charset="2"/>
              <a:buChar char="Ø"/>
              <a:defRPr/>
            </a:pPr>
            <a:endParaRPr lang="en-US" kern="0" dirty="0">
              <a:latin typeface="+mn-lt"/>
            </a:endParaRPr>
          </a:p>
        </p:txBody>
      </p:sp>
      <p:sp>
        <p:nvSpPr>
          <p:cNvPr id="8" name="TextBox 7"/>
          <p:cNvSpPr txBox="1"/>
          <p:nvPr/>
        </p:nvSpPr>
        <p:spPr>
          <a:xfrm>
            <a:off x="442913" y="4953000"/>
            <a:ext cx="8280400" cy="1295399"/>
          </a:xfrm>
          <a:prstGeom prst="rect">
            <a:avLst/>
          </a:prstGeom>
          <a:solidFill>
            <a:schemeClr val="bg1">
              <a:alpha val="60000"/>
            </a:schemeClr>
          </a:solidFill>
          <a:effectLst/>
        </p:spPr>
        <p:txBody>
          <a:bodyPr/>
          <a:lstStyle/>
          <a:p>
            <a:pPr marL="285750" indent="-285750">
              <a:spcBef>
                <a:spcPts val="200"/>
              </a:spcBef>
              <a:buClr>
                <a:schemeClr val="tx1"/>
              </a:buClr>
              <a:buSzPct val="100000"/>
              <a:buFont typeface="Wingdings" pitchFamily="2" charset="2"/>
              <a:buChar char="§"/>
              <a:defRPr/>
            </a:pPr>
            <a:r>
              <a:rPr lang="en-US" b="1" kern="0" dirty="0">
                <a:solidFill>
                  <a:schemeClr val="tx2"/>
                </a:solidFill>
                <a:latin typeface="+mn-lt"/>
              </a:rPr>
              <a:t>Ownership </a:t>
            </a:r>
            <a:r>
              <a:rPr lang="en-US" b="1" kern="0" dirty="0" smtClean="0">
                <a:solidFill>
                  <a:schemeClr val="tx2"/>
                </a:solidFill>
                <a:latin typeface="+mn-lt"/>
              </a:rPr>
              <a:t>&amp; </a:t>
            </a:r>
            <a:r>
              <a:rPr lang="en-US" b="1" kern="0" dirty="0">
                <a:solidFill>
                  <a:schemeClr val="tx2"/>
                </a:solidFill>
                <a:latin typeface="+mn-lt"/>
              </a:rPr>
              <a:t>Reserves</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PSV from 1992 to Feb 2008, Northgate/ AuRico Gold until May 2012. </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Now Crocodile Gold</a:t>
            </a:r>
          </a:p>
          <a:p>
            <a:pPr marL="742950" lvl="1" indent="-285750">
              <a:spcBef>
                <a:spcPts val="200"/>
              </a:spcBef>
              <a:buClr>
                <a:srgbClr val="BC8B00"/>
              </a:buClr>
              <a:buSzPct val="60000"/>
              <a:buFont typeface="Wingdings" pitchFamily="2" charset="2"/>
              <a:buChar char="Ø"/>
              <a:defRPr/>
            </a:pPr>
            <a:r>
              <a:rPr lang="en-US" kern="0" dirty="0">
                <a:solidFill>
                  <a:schemeClr val="tx2"/>
                </a:solidFill>
                <a:latin typeface="+mn-lt"/>
              </a:rPr>
              <a:t>Dec </a:t>
            </a:r>
            <a:r>
              <a:rPr lang="en-US" kern="0" dirty="0" smtClean="0">
                <a:solidFill>
                  <a:schemeClr val="tx2"/>
                </a:solidFill>
                <a:latin typeface="+mn-lt"/>
              </a:rPr>
              <a:t>2012 </a:t>
            </a:r>
            <a:r>
              <a:rPr lang="en-US" kern="0" dirty="0">
                <a:solidFill>
                  <a:schemeClr val="tx2"/>
                </a:solidFill>
                <a:latin typeface="+mn-lt"/>
              </a:rPr>
              <a:t>Reserves: </a:t>
            </a:r>
            <a:r>
              <a:rPr lang="en-US" b="1" dirty="0" smtClean="0">
                <a:solidFill>
                  <a:schemeClr val="tx2"/>
                </a:solidFill>
                <a:latin typeface="+mn-lt"/>
              </a:rPr>
              <a:t>1.7Mt </a:t>
            </a:r>
            <a:r>
              <a:rPr lang="en-US" b="1" dirty="0">
                <a:solidFill>
                  <a:schemeClr val="tx2"/>
                </a:solidFill>
                <a:latin typeface="+mn-lt"/>
              </a:rPr>
              <a:t>@ </a:t>
            </a:r>
            <a:r>
              <a:rPr lang="en-US" b="1" dirty="0" smtClean="0">
                <a:solidFill>
                  <a:schemeClr val="tx2"/>
                </a:solidFill>
                <a:latin typeface="+mn-lt"/>
              </a:rPr>
              <a:t>5.57g/t </a:t>
            </a:r>
            <a:r>
              <a:rPr lang="en-US" b="1" dirty="0">
                <a:solidFill>
                  <a:schemeClr val="tx2"/>
                </a:solidFill>
                <a:latin typeface="+mn-lt"/>
              </a:rPr>
              <a:t>Au for </a:t>
            </a:r>
            <a:r>
              <a:rPr lang="en-US" b="1" dirty="0" smtClean="0">
                <a:solidFill>
                  <a:schemeClr val="tx2"/>
                </a:solidFill>
                <a:latin typeface="+mn-lt"/>
              </a:rPr>
              <a:t>305koz </a:t>
            </a:r>
            <a:r>
              <a:rPr lang="en-US" dirty="0">
                <a:solidFill>
                  <a:schemeClr val="tx2"/>
                </a:solidFill>
                <a:latin typeface="+mn-lt"/>
              </a:rPr>
              <a:t>of mineable gold</a:t>
            </a:r>
            <a:r>
              <a:rPr lang="en-US" sz="1600" dirty="0">
                <a:solidFill>
                  <a:schemeClr val="tx2"/>
                </a:solidFill>
                <a:latin typeface="+mn-lt"/>
              </a:rPr>
              <a:t>.</a:t>
            </a:r>
            <a:endParaRPr lang="en-US" sz="1600" dirty="0">
              <a:latin typeface="+mn-lt"/>
            </a:endParaRPr>
          </a:p>
        </p:txBody>
      </p:sp>
      <p:sp>
        <p:nvSpPr>
          <p:cNvPr id="19463" name="TextBox 8"/>
          <p:cNvSpPr txBox="1">
            <a:spLocks noChangeArrowheads="1"/>
          </p:cNvSpPr>
          <p:nvPr/>
        </p:nvSpPr>
        <p:spPr bwMode="auto">
          <a:xfrm>
            <a:off x="7808913" y="6165850"/>
            <a:ext cx="989012" cy="215900"/>
          </a:xfrm>
          <a:prstGeom prst="rect">
            <a:avLst/>
          </a:prstGeom>
          <a:noFill/>
          <a:ln w="9525">
            <a:noFill/>
            <a:miter lim="800000"/>
            <a:headEnd/>
            <a:tailEnd/>
          </a:ln>
        </p:spPr>
        <p:txBody>
          <a:bodyPr wrap="none">
            <a:spAutoFit/>
          </a:bodyPr>
          <a:lstStyle/>
          <a:p>
            <a:r>
              <a:rPr lang="en-AU" sz="800" b="1" dirty="0"/>
              <a:t>Fosterville, 1901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6</a:t>
            </a:fld>
            <a:endParaRPr lang="en-US" dirty="0"/>
          </a:p>
        </p:txBody>
      </p:sp>
      <p:sp>
        <p:nvSpPr>
          <p:cNvPr id="5" name="Rectangle 2"/>
          <p:cNvSpPr txBox="1">
            <a:spLocks noChangeArrowheads="1"/>
          </p:cNvSpPr>
          <p:nvPr/>
        </p:nvSpPr>
        <p:spPr>
          <a:xfrm>
            <a:off x="357120" y="152400"/>
            <a:ext cx="4600575" cy="762000"/>
          </a:xfrm>
          <a:prstGeom prst="rect">
            <a:avLst/>
          </a:prstGeom>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800000"/>
                </a:solidFill>
                <a:effectLst/>
                <a:uLnTx/>
                <a:uFillTx/>
                <a:latin typeface="+mj-lt"/>
                <a:ea typeface="+mj-ea"/>
                <a:cs typeface="+mj-cs"/>
              </a:rPr>
              <a:t>Tectonic Setting</a:t>
            </a:r>
          </a:p>
        </p:txBody>
      </p:sp>
      <p:pic>
        <p:nvPicPr>
          <p:cNvPr id="1026" name="Picture 2"/>
          <p:cNvPicPr>
            <a:picLocks noChangeAspect="1" noChangeArrowheads="1"/>
          </p:cNvPicPr>
          <p:nvPr/>
        </p:nvPicPr>
        <p:blipFill>
          <a:blip r:embed="rId2" cstate="print"/>
          <a:srcRect/>
          <a:stretch>
            <a:fillRect/>
          </a:stretch>
        </p:blipFill>
        <p:spPr bwMode="auto">
          <a:xfrm>
            <a:off x="157118" y="1246464"/>
            <a:ext cx="8784486" cy="4419600"/>
          </a:xfrm>
          <a:prstGeom prst="rect">
            <a:avLst/>
          </a:prstGeom>
          <a:noFill/>
          <a:ln w="9525">
            <a:noFill/>
            <a:miter lim="800000"/>
            <a:headEnd/>
            <a:tailEnd/>
          </a:ln>
        </p:spPr>
      </p:pic>
      <p:sp>
        <p:nvSpPr>
          <p:cNvPr id="6" name="Rectangle 5"/>
          <p:cNvSpPr/>
          <p:nvPr/>
        </p:nvSpPr>
        <p:spPr>
          <a:xfrm>
            <a:off x="220910" y="1322664"/>
            <a:ext cx="31249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5-Point Star 8"/>
          <p:cNvSpPr/>
          <p:nvPr/>
        </p:nvSpPr>
        <p:spPr>
          <a:xfrm>
            <a:off x="1427680" y="3682044"/>
            <a:ext cx="36000" cy="36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5-Point Star 9"/>
          <p:cNvSpPr/>
          <p:nvPr/>
        </p:nvSpPr>
        <p:spPr>
          <a:xfrm>
            <a:off x="3523886" y="3210460"/>
            <a:ext cx="36000" cy="36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p:cNvSpPr txBox="1"/>
          <p:nvPr/>
        </p:nvSpPr>
        <p:spPr>
          <a:xfrm>
            <a:off x="5410200" y="5715001"/>
            <a:ext cx="3429000" cy="584775"/>
          </a:xfrm>
          <a:prstGeom prst="rect">
            <a:avLst/>
          </a:prstGeom>
          <a:noFill/>
          <a:scene3d>
            <a:camera prst="orthographicFront"/>
            <a:lightRig rig="threePt" dir="t"/>
          </a:scene3d>
          <a:sp3d>
            <a:bevelT prst="relaxedInset"/>
          </a:sp3d>
        </p:spPr>
        <p:txBody>
          <a:bodyPr wrap="square" rtlCol="0">
            <a:spAutoFit/>
          </a:bodyPr>
          <a:lstStyle/>
          <a:p>
            <a:pPr algn="r"/>
            <a:r>
              <a:rPr lang="en-US" sz="1400" dirty="0" smtClean="0">
                <a:solidFill>
                  <a:schemeClr val="tx2"/>
                </a:solidFill>
              </a:rPr>
              <a:t>(Adapted from Leader and Wilson, 2010</a:t>
            </a:r>
            <a:r>
              <a:rPr lang="en-US" sz="1400" dirty="0" smtClean="0"/>
              <a:t>)</a:t>
            </a:r>
          </a:p>
          <a:p>
            <a:endParaRPr lang="en-AU" dirty="0" smtClean="0"/>
          </a:p>
        </p:txBody>
      </p:sp>
      <p:sp>
        <p:nvSpPr>
          <p:cNvPr id="13" name="5-Point Star 12"/>
          <p:cNvSpPr/>
          <p:nvPr/>
        </p:nvSpPr>
        <p:spPr>
          <a:xfrm>
            <a:off x="2934428" y="4635250"/>
            <a:ext cx="36000" cy="36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extBox 14"/>
          <p:cNvSpPr txBox="1"/>
          <p:nvPr/>
        </p:nvSpPr>
        <p:spPr>
          <a:xfrm>
            <a:off x="2777704" y="4664018"/>
            <a:ext cx="651296" cy="215444"/>
          </a:xfrm>
          <a:prstGeom prst="rect">
            <a:avLst/>
          </a:prstGeom>
          <a:noFill/>
          <a:scene3d>
            <a:camera prst="orthographicFront"/>
            <a:lightRig rig="threePt" dir="t"/>
          </a:scene3d>
          <a:sp3d>
            <a:bevelT prst="relaxedInset"/>
          </a:sp3d>
        </p:spPr>
        <p:txBody>
          <a:bodyPr wrap="square" rtlCol="0">
            <a:spAutoFit/>
          </a:bodyPr>
          <a:lstStyle/>
          <a:p>
            <a:r>
              <a:rPr lang="en-AU" sz="800" b="1" dirty="0" smtClean="0">
                <a:solidFill>
                  <a:schemeClr val="tx2"/>
                </a:solidFill>
              </a:rPr>
              <a:t>Ballarat</a:t>
            </a:r>
          </a:p>
        </p:txBody>
      </p:sp>
      <p:sp>
        <p:nvSpPr>
          <p:cNvPr id="16" name="TextBox 15"/>
          <p:cNvSpPr txBox="1"/>
          <p:nvPr/>
        </p:nvSpPr>
        <p:spPr>
          <a:xfrm>
            <a:off x="1396044" y="3539704"/>
            <a:ext cx="651296" cy="230832"/>
          </a:xfrm>
          <a:prstGeom prst="rect">
            <a:avLst/>
          </a:prstGeom>
          <a:noFill/>
          <a:scene3d>
            <a:camera prst="orthographicFront"/>
            <a:lightRig rig="threePt" dir="t"/>
          </a:scene3d>
          <a:sp3d>
            <a:bevelT prst="relaxedInset"/>
          </a:sp3d>
        </p:spPr>
        <p:txBody>
          <a:bodyPr wrap="square" rtlCol="0">
            <a:spAutoFit/>
          </a:bodyPr>
          <a:lstStyle/>
          <a:p>
            <a:r>
              <a:rPr lang="en-AU" sz="800" b="1" dirty="0" smtClean="0">
                <a:solidFill>
                  <a:schemeClr val="tx2"/>
                </a:solidFill>
              </a:rPr>
              <a:t>Stawel</a:t>
            </a:r>
            <a:r>
              <a:rPr lang="en-AU" sz="900" b="1" dirty="0" smtClean="0">
                <a:solidFill>
                  <a:schemeClr val="tx2"/>
                </a:solidFill>
              </a:rPr>
              <a:t>l</a:t>
            </a:r>
          </a:p>
        </p:txBody>
      </p:sp>
      <p:sp>
        <p:nvSpPr>
          <p:cNvPr id="17" name="TextBox 16"/>
          <p:cNvSpPr txBox="1"/>
          <p:nvPr/>
        </p:nvSpPr>
        <p:spPr>
          <a:xfrm>
            <a:off x="3119898" y="3207592"/>
            <a:ext cx="651296" cy="230832"/>
          </a:xfrm>
          <a:prstGeom prst="rect">
            <a:avLst/>
          </a:prstGeom>
          <a:noFill/>
          <a:scene3d>
            <a:camera prst="orthographicFront"/>
            <a:lightRig rig="threePt" dir="t"/>
          </a:scene3d>
          <a:sp3d>
            <a:bevelT prst="relaxedInset"/>
          </a:sp3d>
        </p:spPr>
        <p:txBody>
          <a:bodyPr wrap="square" rtlCol="0">
            <a:spAutoFit/>
          </a:bodyPr>
          <a:lstStyle/>
          <a:p>
            <a:r>
              <a:rPr lang="en-AU" sz="800" b="1" dirty="0" smtClean="0">
                <a:solidFill>
                  <a:schemeClr val="tx2"/>
                </a:solidFill>
              </a:rPr>
              <a:t>Bendig</a:t>
            </a:r>
            <a:r>
              <a:rPr lang="en-AU" sz="900" b="1" dirty="0" smtClean="0">
                <a:solidFill>
                  <a:schemeClr val="tx2"/>
                </a:solidFill>
              </a:rPr>
              <a:t>o</a:t>
            </a:r>
          </a:p>
        </p:txBody>
      </p:sp>
      <p:sp>
        <p:nvSpPr>
          <p:cNvPr id="18" name="Rectangle 17"/>
          <p:cNvSpPr/>
          <p:nvPr/>
        </p:nvSpPr>
        <p:spPr>
          <a:xfrm>
            <a:off x="3868948" y="3146215"/>
            <a:ext cx="72000" cy="7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p:cNvSpPr/>
          <p:nvPr/>
        </p:nvSpPr>
        <p:spPr>
          <a:xfrm flipV="1">
            <a:off x="7919041" y="3182054"/>
            <a:ext cx="45719"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5-Point Star 19"/>
          <p:cNvSpPr/>
          <p:nvPr/>
        </p:nvSpPr>
        <p:spPr>
          <a:xfrm>
            <a:off x="3233470" y="3623140"/>
            <a:ext cx="36000" cy="36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TextBox 20"/>
          <p:cNvSpPr txBox="1"/>
          <p:nvPr/>
        </p:nvSpPr>
        <p:spPr>
          <a:xfrm>
            <a:off x="2692878" y="3562714"/>
            <a:ext cx="651296" cy="215444"/>
          </a:xfrm>
          <a:prstGeom prst="rect">
            <a:avLst/>
          </a:prstGeom>
          <a:noFill/>
          <a:scene3d>
            <a:camera prst="orthographicFront"/>
            <a:lightRig rig="threePt" dir="t"/>
          </a:scene3d>
          <a:sp3d>
            <a:bevelT prst="relaxedInset"/>
          </a:sp3d>
        </p:spPr>
        <p:txBody>
          <a:bodyPr wrap="square" rtlCol="0">
            <a:spAutoFit/>
          </a:bodyPr>
          <a:lstStyle/>
          <a:p>
            <a:r>
              <a:rPr lang="en-AU" sz="800" b="1" dirty="0" smtClean="0">
                <a:solidFill>
                  <a:schemeClr val="tx2"/>
                </a:solidFill>
              </a:rPr>
              <a:t>Maldon</a:t>
            </a:r>
          </a:p>
        </p:txBody>
      </p:sp>
      <p:sp>
        <p:nvSpPr>
          <p:cNvPr id="22" name="TextBox 21"/>
          <p:cNvSpPr txBox="1"/>
          <p:nvPr/>
        </p:nvSpPr>
        <p:spPr>
          <a:xfrm>
            <a:off x="188258" y="5652247"/>
            <a:ext cx="4612341" cy="1231106"/>
          </a:xfrm>
          <a:prstGeom prst="rect">
            <a:avLst/>
          </a:prstGeom>
          <a:noFill/>
          <a:scene3d>
            <a:camera prst="orthographicFront"/>
            <a:lightRig rig="threePt" dir="t"/>
          </a:scene3d>
          <a:sp3d>
            <a:bevelT prst="relaxedInset"/>
          </a:sp3d>
        </p:spPr>
        <p:txBody>
          <a:bodyPr wrap="square" rtlCol="0">
            <a:spAutoFit/>
          </a:bodyPr>
          <a:lstStyle/>
          <a:p>
            <a:r>
              <a:rPr lang="en-AU" sz="1400" b="1" dirty="0" smtClean="0">
                <a:solidFill>
                  <a:schemeClr val="tx2"/>
                </a:solidFill>
              </a:rPr>
              <a:t>Orogenic Events:</a:t>
            </a:r>
          </a:p>
          <a:p>
            <a:r>
              <a:rPr lang="en-AU" sz="1400" dirty="0" smtClean="0">
                <a:solidFill>
                  <a:schemeClr val="tx2"/>
                </a:solidFill>
              </a:rPr>
              <a:t>Cambrian Delamerian Orogeny (~520-490Ma)</a:t>
            </a:r>
          </a:p>
          <a:p>
            <a:r>
              <a:rPr lang="en-AU" sz="1400" dirty="0" smtClean="0">
                <a:solidFill>
                  <a:schemeClr val="tx2"/>
                </a:solidFill>
              </a:rPr>
              <a:t>Late Ordovician Benambran Orogeny (~455-440Ma)</a:t>
            </a:r>
          </a:p>
          <a:p>
            <a:r>
              <a:rPr lang="en-AU" sz="1400" dirty="0" smtClean="0">
                <a:solidFill>
                  <a:schemeClr val="tx2"/>
                </a:solidFill>
              </a:rPr>
              <a:t>Late Devonian Tabberabberan Orogeny (~380Ma)</a:t>
            </a:r>
          </a:p>
          <a:p>
            <a:endParaRPr lang="en-AU"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0301E87E-2CE3-4AFF-9B60-1B99984AE678}" type="slidenum">
              <a:rPr lang="en-US" smtClean="0"/>
              <a:pPr>
                <a:defRPr/>
              </a:pPr>
              <a:t>7</a:t>
            </a:fld>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254466" y="1066800"/>
            <a:ext cx="8753974" cy="4652530"/>
          </a:xfrm>
          <a:prstGeom prst="rect">
            <a:avLst/>
          </a:prstGeom>
          <a:noFill/>
          <a:ln w="9525">
            <a:noFill/>
            <a:miter lim="800000"/>
            <a:headEnd/>
            <a:tailEnd/>
          </a:ln>
        </p:spPr>
      </p:pic>
      <p:sp>
        <p:nvSpPr>
          <p:cNvPr id="5" name="Rectangle 4"/>
          <p:cNvSpPr/>
          <p:nvPr/>
        </p:nvSpPr>
        <p:spPr>
          <a:xfrm>
            <a:off x="304800" y="1134611"/>
            <a:ext cx="228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2"/>
          <p:cNvSpPr txBox="1">
            <a:spLocks noChangeArrowheads="1"/>
          </p:cNvSpPr>
          <p:nvPr/>
        </p:nvSpPr>
        <p:spPr>
          <a:xfrm>
            <a:off x="357120" y="152400"/>
            <a:ext cx="4600575" cy="762000"/>
          </a:xfrm>
          <a:prstGeom prst="rect">
            <a:avLst/>
          </a:prstGeom>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800000"/>
                </a:solidFill>
                <a:effectLst/>
                <a:uLnTx/>
                <a:uFillTx/>
                <a:latin typeface="+mj-lt"/>
                <a:ea typeface="+mj-ea"/>
                <a:cs typeface="+mj-cs"/>
              </a:rPr>
              <a:t>Tectonic Setting</a:t>
            </a:r>
          </a:p>
        </p:txBody>
      </p:sp>
      <p:sp>
        <p:nvSpPr>
          <p:cNvPr id="7" name="TextBox 6"/>
          <p:cNvSpPr txBox="1"/>
          <p:nvPr/>
        </p:nvSpPr>
        <p:spPr>
          <a:xfrm>
            <a:off x="7538064" y="1430548"/>
            <a:ext cx="803696" cy="261610"/>
          </a:xfrm>
          <a:prstGeom prst="rect">
            <a:avLst/>
          </a:prstGeom>
          <a:noFill/>
          <a:scene3d>
            <a:camera prst="orthographicFront"/>
            <a:lightRig rig="threePt" dir="t"/>
          </a:scene3d>
          <a:sp3d>
            <a:bevelT prst="relaxedInset"/>
          </a:sp3d>
        </p:spPr>
        <p:txBody>
          <a:bodyPr wrap="square" rtlCol="0">
            <a:spAutoFit/>
          </a:bodyPr>
          <a:lstStyle/>
          <a:p>
            <a:r>
              <a:rPr lang="en-AU" sz="1100" b="1" dirty="0" smtClean="0">
                <a:solidFill>
                  <a:srgbClr val="0070C0"/>
                </a:solidFill>
              </a:rPr>
              <a:t>1 Moz+</a:t>
            </a:r>
            <a:endParaRPr lang="en-AU" sz="1100" dirty="0" smtClean="0">
              <a:solidFill>
                <a:srgbClr val="0070C0"/>
              </a:solidFill>
            </a:endParaRPr>
          </a:p>
        </p:txBody>
      </p:sp>
      <p:sp>
        <p:nvSpPr>
          <p:cNvPr id="11" name="5-Point Star 10"/>
          <p:cNvSpPr/>
          <p:nvPr/>
        </p:nvSpPr>
        <p:spPr>
          <a:xfrm>
            <a:off x="6508636" y="2531852"/>
            <a:ext cx="72000" cy="72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5-Point Star 11"/>
          <p:cNvSpPr/>
          <p:nvPr/>
        </p:nvSpPr>
        <p:spPr>
          <a:xfrm>
            <a:off x="1338530" y="2530418"/>
            <a:ext cx="72000" cy="72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p:cNvSpPr/>
          <p:nvPr/>
        </p:nvSpPr>
        <p:spPr>
          <a:xfrm>
            <a:off x="7483242" y="2525143"/>
            <a:ext cx="72000" cy="7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5-Point Star 13"/>
          <p:cNvSpPr/>
          <p:nvPr/>
        </p:nvSpPr>
        <p:spPr>
          <a:xfrm>
            <a:off x="5858818" y="2528984"/>
            <a:ext cx="72000" cy="72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4" name="Straight Arrow Connector 23"/>
          <p:cNvCxnSpPr/>
          <p:nvPr/>
        </p:nvCxnSpPr>
        <p:spPr>
          <a:xfrm flipH="1">
            <a:off x="7620000" y="1752600"/>
            <a:ext cx="152400" cy="609600"/>
          </a:xfrm>
          <a:prstGeom prst="straightConnector1">
            <a:avLst/>
          </a:prstGeom>
          <a:ln w="19050">
            <a:tailEnd type="stealth" w="med" len="me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311218" y="1402630"/>
            <a:ext cx="6474110" cy="1111970"/>
            <a:chOff x="1311218" y="1402630"/>
            <a:chExt cx="6474110" cy="1111970"/>
          </a:xfrm>
        </p:grpSpPr>
        <p:sp>
          <p:nvSpPr>
            <p:cNvPr id="8" name="TextBox 7"/>
            <p:cNvSpPr txBox="1"/>
            <p:nvPr/>
          </p:nvSpPr>
          <p:spPr>
            <a:xfrm>
              <a:off x="6774608" y="1454992"/>
              <a:ext cx="1010720" cy="261610"/>
            </a:xfrm>
            <a:prstGeom prst="rect">
              <a:avLst/>
            </a:prstGeom>
            <a:noFill/>
            <a:scene3d>
              <a:camera prst="orthographicFront"/>
              <a:lightRig rig="threePt" dir="t"/>
            </a:scene3d>
            <a:sp3d>
              <a:bevelT prst="relaxedInset"/>
            </a:sp3d>
          </p:spPr>
          <p:txBody>
            <a:bodyPr wrap="square" rtlCol="0">
              <a:spAutoFit/>
            </a:bodyPr>
            <a:lstStyle/>
            <a:p>
              <a:r>
                <a:rPr lang="en-AU" sz="1100" b="1" dirty="0" smtClean="0">
                  <a:solidFill>
                    <a:srgbClr val="0070C0"/>
                  </a:solidFill>
                </a:rPr>
                <a:t>22 Moz+</a:t>
              </a:r>
              <a:endParaRPr lang="en-AU" sz="1100" dirty="0" smtClean="0">
                <a:solidFill>
                  <a:srgbClr val="0070C0"/>
                </a:solidFill>
              </a:endParaRPr>
            </a:p>
          </p:txBody>
        </p:sp>
        <p:sp>
          <p:nvSpPr>
            <p:cNvPr id="9" name="TextBox 8"/>
            <p:cNvSpPr txBox="1"/>
            <p:nvPr/>
          </p:nvSpPr>
          <p:spPr>
            <a:xfrm>
              <a:off x="1311218" y="1446366"/>
              <a:ext cx="685800" cy="261610"/>
            </a:xfrm>
            <a:prstGeom prst="rect">
              <a:avLst/>
            </a:prstGeom>
            <a:noFill/>
            <a:scene3d>
              <a:camera prst="orthographicFront"/>
              <a:lightRig rig="threePt" dir="t"/>
            </a:scene3d>
            <a:sp3d>
              <a:bevelT prst="relaxedInset"/>
            </a:sp3d>
          </p:spPr>
          <p:txBody>
            <a:bodyPr wrap="square" rtlCol="0">
              <a:spAutoFit/>
            </a:bodyPr>
            <a:lstStyle/>
            <a:p>
              <a:r>
                <a:rPr lang="en-AU" sz="1100" b="1" dirty="0" smtClean="0">
                  <a:solidFill>
                    <a:srgbClr val="0070C0"/>
                  </a:solidFill>
                </a:rPr>
                <a:t>5 Moz</a:t>
              </a:r>
              <a:endParaRPr lang="en-AU" sz="1100" dirty="0" smtClean="0">
                <a:solidFill>
                  <a:srgbClr val="0070C0"/>
                </a:solidFill>
              </a:endParaRPr>
            </a:p>
          </p:txBody>
        </p:sp>
        <p:cxnSp>
          <p:nvCxnSpPr>
            <p:cNvPr id="20" name="Straight Arrow Connector 19"/>
            <p:cNvCxnSpPr/>
            <p:nvPr/>
          </p:nvCxnSpPr>
          <p:spPr>
            <a:xfrm flipH="1">
              <a:off x="1447800" y="1752600"/>
              <a:ext cx="76200" cy="762000"/>
            </a:xfrm>
            <a:prstGeom prst="straightConnector1">
              <a:avLst/>
            </a:prstGeom>
            <a:ln w="19050">
              <a:tailEnd type="stealth"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603522" y="1752600"/>
              <a:ext cx="304800" cy="762000"/>
            </a:xfrm>
            <a:prstGeom prst="straightConnector1">
              <a:avLst/>
            </a:prstGeom>
            <a:ln w="19050">
              <a:tailEnd type="stealth"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477840" y="1402630"/>
              <a:ext cx="1010720" cy="261610"/>
            </a:xfrm>
            <a:prstGeom prst="rect">
              <a:avLst/>
            </a:prstGeom>
            <a:noFill/>
            <a:scene3d>
              <a:camera prst="orthographicFront"/>
              <a:lightRig rig="threePt" dir="t"/>
            </a:scene3d>
            <a:sp3d>
              <a:bevelT prst="relaxedInset"/>
            </a:sp3d>
          </p:spPr>
          <p:txBody>
            <a:bodyPr wrap="square" rtlCol="0">
              <a:spAutoFit/>
            </a:bodyPr>
            <a:lstStyle/>
            <a:p>
              <a:r>
                <a:rPr lang="en-AU" sz="1100" b="1" dirty="0" smtClean="0">
                  <a:solidFill>
                    <a:srgbClr val="0070C0"/>
                  </a:solidFill>
                </a:rPr>
                <a:t>1.8Moz+</a:t>
              </a:r>
              <a:endParaRPr lang="en-AU" sz="1100" dirty="0" smtClean="0">
                <a:solidFill>
                  <a:srgbClr val="0070C0"/>
                </a:solidFill>
              </a:endParaRPr>
            </a:p>
          </p:txBody>
        </p:sp>
        <p:cxnSp>
          <p:nvCxnSpPr>
            <p:cNvPr id="28" name="Straight Arrow Connector 27"/>
            <p:cNvCxnSpPr/>
            <p:nvPr/>
          </p:nvCxnSpPr>
          <p:spPr>
            <a:xfrm>
              <a:off x="5638800" y="1676400"/>
              <a:ext cx="185470" cy="813756"/>
            </a:xfrm>
            <a:prstGeom prst="straightConnector1">
              <a:avLst/>
            </a:prstGeom>
            <a:ln w="19050">
              <a:tailEnd type="stealth" w="med" len="med"/>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638800" y="5715000"/>
            <a:ext cx="3352800" cy="553998"/>
          </a:xfrm>
          <a:prstGeom prst="rect">
            <a:avLst/>
          </a:prstGeom>
          <a:noFill/>
          <a:scene3d>
            <a:camera prst="orthographicFront"/>
            <a:lightRig rig="threePt" dir="t"/>
          </a:scene3d>
          <a:sp3d>
            <a:bevelT prst="relaxedInset"/>
          </a:sp3d>
        </p:spPr>
        <p:txBody>
          <a:bodyPr wrap="square" rtlCol="0">
            <a:spAutoFit/>
          </a:bodyPr>
          <a:lstStyle/>
          <a:p>
            <a:pPr algn="r"/>
            <a:r>
              <a:rPr lang="en-US" sz="1200" dirty="0" smtClean="0">
                <a:solidFill>
                  <a:schemeClr val="tx2"/>
                </a:solidFill>
              </a:rPr>
              <a:t>(Adapted from Leader and Wilson, 2010)</a:t>
            </a:r>
          </a:p>
          <a:p>
            <a:endParaRPr lang="en-AU" dirty="0" smtClean="0"/>
          </a:p>
        </p:txBody>
      </p:sp>
      <p:sp>
        <p:nvSpPr>
          <p:cNvPr id="25" name="Freeform 24"/>
          <p:cNvSpPr/>
          <p:nvPr/>
        </p:nvSpPr>
        <p:spPr>
          <a:xfrm>
            <a:off x="7600950" y="1704975"/>
            <a:ext cx="457200" cy="828675"/>
          </a:xfrm>
          <a:custGeom>
            <a:avLst/>
            <a:gdLst>
              <a:gd name="connsiteX0" fmla="*/ 133350 w 457200"/>
              <a:gd name="connsiteY0" fmla="*/ 828675 h 828675"/>
              <a:gd name="connsiteX1" fmla="*/ 0 w 457200"/>
              <a:gd name="connsiteY1" fmla="*/ 828675 h 828675"/>
              <a:gd name="connsiteX2" fmla="*/ 290513 w 457200"/>
              <a:gd name="connsiteY2" fmla="*/ 0 h 828675"/>
              <a:gd name="connsiteX3" fmla="*/ 457200 w 457200"/>
              <a:gd name="connsiteY3" fmla="*/ 14288 h 828675"/>
              <a:gd name="connsiteX4" fmla="*/ 161925 w 457200"/>
              <a:gd name="connsiteY4" fmla="*/ 771525 h 828675"/>
              <a:gd name="connsiteX0" fmla="*/ 133350 w 457200"/>
              <a:gd name="connsiteY0" fmla="*/ 828675 h 828675"/>
              <a:gd name="connsiteX1" fmla="*/ 0 w 457200"/>
              <a:gd name="connsiteY1" fmla="*/ 828675 h 828675"/>
              <a:gd name="connsiteX2" fmla="*/ 290513 w 457200"/>
              <a:gd name="connsiteY2" fmla="*/ 0 h 828675"/>
              <a:gd name="connsiteX3" fmla="*/ 457200 w 457200"/>
              <a:gd name="connsiteY3" fmla="*/ 14288 h 828675"/>
              <a:gd name="connsiteX4" fmla="*/ 161925 w 457200"/>
              <a:gd name="connsiteY4" fmla="*/ 771525 h 828675"/>
              <a:gd name="connsiteX5" fmla="*/ 133350 w 457200"/>
              <a:gd name="connsiteY5" fmla="*/ 828675 h 828675"/>
              <a:gd name="connsiteX0" fmla="*/ 133350 w 457200"/>
              <a:gd name="connsiteY0" fmla="*/ 828675 h 828675"/>
              <a:gd name="connsiteX1" fmla="*/ 0 w 457200"/>
              <a:gd name="connsiteY1" fmla="*/ 828675 h 828675"/>
              <a:gd name="connsiteX2" fmla="*/ 290513 w 457200"/>
              <a:gd name="connsiteY2" fmla="*/ 0 h 828675"/>
              <a:gd name="connsiteX3" fmla="*/ 457200 w 457200"/>
              <a:gd name="connsiteY3" fmla="*/ 14288 h 828675"/>
              <a:gd name="connsiteX4" fmla="*/ 133350 w 457200"/>
              <a:gd name="connsiteY4" fmla="*/ 828675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828675">
                <a:moveTo>
                  <a:pt x="133350" y="828675"/>
                </a:moveTo>
                <a:lnTo>
                  <a:pt x="0" y="828675"/>
                </a:lnTo>
                <a:lnTo>
                  <a:pt x="290513" y="0"/>
                </a:lnTo>
                <a:lnTo>
                  <a:pt x="457200" y="14288"/>
                </a:lnTo>
                <a:lnTo>
                  <a:pt x="133350" y="828675"/>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26" name="TextBox 25"/>
          <p:cNvSpPr txBox="1"/>
          <p:nvPr/>
        </p:nvSpPr>
        <p:spPr>
          <a:xfrm rot="17375054">
            <a:off x="7319054" y="2029671"/>
            <a:ext cx="992976" cy="215444"/>
          </a:xfrm>
          <a:prstGeom prst="rect">
            <a:avLst/>
          </a:prstGeom>
          <a:noFill/>
          <a:scene3d>
            <a:camera prst="orthographicFront"/>
            <a:lightRig rig="threePt" dir="t"/>
          </a:scene3d>
          <a:sp3d>
            <a:bevelT prst="relaxedInset"/>
          </a:sp3d>
        </p:spPr>
        <p:txBody>
          <a:bodyPr wrap="square" rtlCol="0">
            <a:spAutoFit/>
          </a:bodyPr>
          <a:lstStyle/>
          <a:p>
            <a:r>
              <a:rPr lang="en-AU" sz="800" dirty="0" smtClean="0"/>
              <a:t>Redesdale Fault</a:t>
            </a:r>
          </a:p>
        </p:txBody>
      </p:sp>
      <p:sp>
        <p:nvSpPr>
          <p:cNvPr id="23" name="TextBox 22"/>
          <p:cNvSpPr txBox="1"/>
          <p:nvPr/>
        </p:nvSpPr>
        <p:spPr>
          <a:xfrm>
            <a:off x="188258" y="5652247"/>
            <a:ext cx="5907742" cy="1231106"/>
          </a:xfrm>
          <a:prstGeom prst="rect">
            <a:avLst/>
          </a:prstGeom>
          <a:noFill/>
          <a:scene3d>
            <a:camera prst="orthographicFront"/>
            <a:lightRig rig="threePt" dir="t"/>
          </a:scene3d>
          <a:sp3d>
            <a:bevelT prst="relaxedInset"/>
          </a:sp3d>
        </p:spPr>
        <p:txBody>
          <a:bodyPr wrap="square" rtlCol="0">
            <a:spAutoFit/>
          </a:bodyPr>
          <a:lstStyle/>
          <a:p>
            <a:r>
              <a:rPr lang="en-AU" sz="1400" b="1" dirty="0" smtClean="0">
                <a:solidFill>
                  <a:schemeClr val="tx2"/>
                </a:solidFill>
              </a:rPr>
              <a:t>Mineralisation Events:</a:t>
            </a:r>
          </a:p>
          <a:p>
            <a:r>
              <a:rPr lang="en-AU" sz="1400" dirty="0" smtClean="0">
                <a:solidFill>
                  <a:schemeClr val="tx2"/>
                </a:solidFill>
              </a:rPr>
              <a:t>455-440Ma - Stawell, Bendigo, Castlemaine, Maldon and Daylesford </a:t>
            </a:r>
          </a:p>
          <a:p>
            <a:r>
              <a:rPr lang="en-AU" sz="1400" dirty="0" smtClean="0">
                <a:solidFill>
                  <a:schemeClr val="tx2"/>
                </a:solidFill>
              </a:rPr>
              <a:t>420-410Ma - Tarnagulla and Ballarat</a:t>
            </a:r>
          </a:p>
          <a:p>
            <a:r>
              <a:rPr lang="en-AU" sz="1400" dirty="0" smtClean="0">
                <a:solidFill>
                  <a:schemeClr val="tx2"/>
                </a:solidFill>
              </a:rPr>
              <a:t>380-370Ma – Fosterville, Costerfield and Woods Point</a:t>
            </a:r>
          </a:p>
          <a:p>
            <a:endParaRPr lang="en-AU"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2013 region geol.jpg"/>
          <p:cNvPicPr>
            <a:picLocks noChangeAspect="1"/>
          </p:cNvPicPr>
          <p:nvPr/>
        </p:nvPicPr>
        <p:blipFill>
          <a:blip r:embed="rId3" cstate="print"/>
          <a:stretch>
            <a:fillRect/>
          </a:stretch>
        </p:blipFill>
        <p:spPr>
          <a:xfrm>
            <a:off x="301911" y="793636"/>
            <a:ext cx="3140692" cy="5943600"/>
          </a:xfrm>
          <a:prstGeom prst="rect">
            <a:avLst/>
          </a:prstGeom>
          <a:effectLst>
            <a:outerShdw blurRad="50800" dist="38100" algn="l" rotWithShape="0">
              <a:prstClr val="black">
                <a:alpha val="40000"/>
              </a:prstClr>
            </a:outerShdw>
          </a:effectLst>
        </p:spPr>
      </p:pic>
      <p:sp>
        <p:nvSpPr>
          <p:cNvPr id="20486" name="TextBox 32"/>
          <p:cNvSpPr txBox="1">
            <a:spLocks noChangeArrowheads="1"/>
          </p:cNvSpPr>
          <p:nvPr/>
        </p:nvSpPr>
        <p:spPr bwMode="auto">
          <a:xfrm>
            <a:off x="646397" y="6280036"/>
            <a:ext cx="762000" cy="261610"/>
          </a:xfrm>
          <a:prstGeom prst="rect">
            <a:avLst/>
          </a:prstGeom>
          <a:solidFill>
            <a:schemeClr val="bg1">
              <a:alpha val="0"/>
            </a:schemeClr>
          </a:solidFill>
          <a:ln w="9525">
            <a:noFill/>
            <a:miter lim="800000"/>
            <a:headEnd/>
            <a:tailEnd/>
          </a:ln>
        </p:spPr>
        <p:txBody>
          <a:bodyPr>
            <a:spAutoFit/>
          </a:bodyPr>
          <a:lstStyle/>
          <a:p>
            <a:pPr algn="ctr"/>
            <a:r>
              <a:rPr lang="en-AU" sz="1100" b="1" dirty="0"/>
              <a:t>10km</a:t>
            </a:r>
          </a:p>
        </p:txBody>
      </p:sp>
      <p:sp>
        <p:nvSpPr>
          <p:cNvPr id="5123" name="Rectangle 3"/>
          <p:cNvSpPr>
            <a:spLocks noGrp="1" noChangeArrowheads="1"/>
          </p:cNvSpPr>
          <p:nvPr>
            <p:ph idx="1"/>
          </p:nvPr>
        </p:nvSpPr>
        <p:spPr>
          <a:xfrm>
            <a:off x="5149964" y="1295400"/>
            <a:ext cx="4005530" cy="4822711"/>
          </a:xfrm>
        </p:spPr>
        <p:txBody>
          <a:bodyPr rtlCol="0"/>
          <a:lstStyle/>
          <a:p>
            <a:pPr marL="273050" indent="-273050" fontAlgn="auto">
              <a:lnSpc>
                <a:spcPct val="100000"/>
              </a:lnSpc>
              <a:spcBef>
                <a:spcPts val="1400"/>
              </a:spcBef>
              <a:spcAft>
                <a:spcPts val="0"/>
              </a:spcAft>
              <a:buFont typeface="Wingdings" pitchFamily="2" charset="2"/>
              <a:buChar char="§"/>
              <a:defRPr/>
            </a:pPr>
            <a:r>
              <a:rPr lang="en-US" sz="2400" dirty="0" smtClean="0"/>
              <a:t>Fosterville 20km east of Bendigo.</a:t>
            </a:r>
          </a:p>
          <a:p>
            <a:pPr marL="273050" indent="-273050" fontAlgn="auto">
              <a:lnSpc>
                <a:spcPct val="100000"/>
              </a:lnSpc>
              <a:spcBef>
                <a:spcPts val="1400"/>
              </a:spcBef>
              <a:spcAft>
                <a:spcPts val="0"/>
              </a:spcAft>
              <a:buFont typeface="Wingdings" pitchFamily="2" charset="2"/>
              <a:buChar char="§"/>
              <a:defRPr/>
            </a:pPr>
            <a:r>
              <a:rPr lang="en-US" sz="2400" dirty="0" smtClean="0"/>
              <a:t>Fosterville Fault  and other faults splay off the Redesdale Fault. </a:t>
            </a:r>
          </a:p>
          <a:p>
            <a:pPr marL="273050" indent="-273050" fontAlgn="auto">
              <a:lnSpc>
                <a:spcPct val="100000"/>
              </a:lnSpc>
              <a:spcBef>
                <a:spcPts val="1400"/>
              </a:spcBef>
              <a:spcAft>
                <a:spcPts val="0"/>
              </a:spcAft>
              <a:buFont typeface="Wingdings" pitchFamily="2" charset="2"/>
              <a:buChar char="§"/>
              <a:defRPr/>
            </a:pPr>
            <a:r>
              <a:rPr lang="en-US" sz="2400" dirty="0" smtClean="0"/>
              <a:t>Ordovician Lancefieldian sedimentary host rocks </a:t>
            </a:r>
          </a:p>
          <a:p>
            <a:pPr marL="273050" indent="-273050" fontAlgn="auto">
              <a:lnSpc>
                <a:spcPct val="100000"/>
              </a:lnSpc>
              <a:spcBef>
                <a:spcPts val="1400"/>
              </a:spcBef>
              <a:spcAft>
                <a:spcPts val="0"/>
              </a:spcAft>
              <a:buFont typeface="Wingdings" pitchFamily="2" charset="2"/>
              <a:buChar char="§"/>
              <a:defRPr/>
            </a:pPr>
            <a:r>
              <a:rPr lang="en-US" sz="2400" dirty="0" smtClean="0"/>
              <a:t>Gold mineralisation extends outside of the Fosterville Mine Lease.</a:t>
            </a:r>
            <a:endParaRPr lang="en-US" sz="2400" b="1" dirty="0" smtClean="0">
              <a:effectLst>
                <a:outerShdw blurRad="38100" dist="38100" dir="2700000" algn="tl">
                  <a:srgbClr val="000000">
                    <a:alpha val="43137"/>
                  </a:srgbClr>
                </a:outerShdw>
              </a:effectLst>
            </a:endParaRPr>
          </a:p>
        </p:txBody>
      </p:sp>
      <p:sp>
        <p:nvSpPr>
          <p:cNvPr id="11" name="Slide Number Placeholder 2"/>
          <p:cNvSpPr>
            <a:spLocks noGrp="1"/>
          </p:cNvSpPr>
          <p:nvPr>
            <p:ph type="sldNum" sz="quarter" idx="10"/>
          </p:nvPr>
        </p:nvSpPr>
        <p:spPr>
          <a:xfrm>
            <a:off x="7133076" y="6470536"/>
            <a:ext cx="2133600" cy="203200"/>
          </a:xfrm>
        </p:spPr>
        <p:txBody>
          <a:bodyPr/>
          <a:lstStyle/>
          <a:p>
            <a:pPr>
              <a:defRPr/>
            </a:pPr>
            <a:fld id="{0301E87E-2CE3-4AFF-9B60-1B99984AE678}" type="slidenum">
              <a:rPr lang="en-US" smtClean="0"/>
              <a:pPr>
                <a:defRPr/>
              </a:pPr>
              <a:t>8</a:t>
            </a:fld>
            <a:endParaRPr lang="en-US" dirty="0"/>
          </a:p>
        </p:txBody>
      </p:sp>
      <p:sp>
        <p:nvSpPr>
          <p:cNvPr id="13315" name="Rectangle 2"/>
          <p:cNvSpPr>
            <a:spLocks noGrp="1" noChangeArrowheads="1"/>
          </p:cNvSpPr>
          <p:nvPr>
            <p:ph type="title" idx="4294967295"/>
          </p:nvPr>
        </p:nvSpPr>
        <p:spPr>
          <a:xfrm>
            <a:off x="629462" y="107836"/>
            <a:ext cx="4419600" cy="533400"/>
          </a:xfrm>
          <a:prstGeom prst="rect">
            <a:avLst/>
          </a:prstGeom>
          <a:effectLst>
            <a:outerShdw blurRad="50800" dist="38100" dir="2700000" algn="tl" rotWithShape="0">
              <a:prstClr val="black">
                <a:alpha val="40000"/>
              </a:prstClr>
            </a:outerShdw>
          </a:effectLst>
        </p:spPr>
        <p:txBody>
          <a:bodyPr>
            <a:normAutofit fontScale="90000"/>
          </a:bodyPr>
          <a:lstStyle/>
          <a:p>
            <a:pPr algn="l" fontAlgn="auto">
              <a:spcAft>
                <a:spcPts val="0"/>
              </a:spcAft>
              <a:defRPr/>
            </a:pPr>
            <a:r>
              <a:rPr lang="en-AU" sz="4000" dirty="0" smtClean="0">
                <a:solidFill>
                  <a:srgbClr val="800000"/>
                </a:solidFill>
              </a:rPr>
              <a:t>Regional Geology</a:t>
            </a:r>
            <a:endParaRPr lang="en-US" sz="4000" dirty="0" smtClean="0">
              <a:solidFill>
                <a:srgbClr val="800000"/>
              </a:solidFill>
            </a:endParaRPr>
          </a:p>
        </p:txBody>
      </p:sp>
      <p:sp>
        <p:nvSpPr>
          <p:cNvPr id="20489" name="TextBox 22"/>
          <p:cNvSpPr txBox="1">
            <a:spLocks noChangeArrowheads="1"/>
          </p:cNvSpPr>
          <p:nvPr/>
        </p:nvSpPr>
        <p:spPr bwMode="auto">
          <a:xfrm>
            <a:off x="606710" y="2955811"/>
            <a:ext cx="1066800" cy="276225"/>
          </a:xfrm>
          <a:prstGeom prst="rect">
            <a:avLst/>
          </a:prstGeom>
          <a:noFill/>
          <a:ln w="9525">
            <a:noFill/>
            <a:miter lim="800000"/>
            <a:headEnd/>
            <a:tailEnd/>
          </a:ln>
        </p:spPr>
        <p:txBody>
          <a:bodyPr wrap="square">
            <a:spAutoFit/>
          </a:bodyPr>
          <a:lstStyle/>
          <a:p>
            <a:r>
              <a:rPr lang="en-AU" sz="1200" b="1" dirty="0">
                <a:solidFill>
                  <a:srgbClr val="FF0000"/>
                </a:solidFill>
              </a:rPr>
              <a:t>Fosterville</a:t>
            </a:r>
          </a:p>
        </p:txBody>
      </p:sp>
      <p:cxnSp>
        <p:nvCxnSpPr>
          <p:cNvPr id="35" name="Straight Arrow Connector 34"/>
          <p:cNvCxnSpPr/>
          <p:nvPr/>
        </p:nvCxnSpPr>
        <p:spPr>
          <a:xfrm>
            <a:off x="1521110" y="3079636"/>
            <a:ext cx="685800" cy="304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44797" y="6548323"/>
            <a:ext cx="900113" cy="1588"/>
          </a:xfrm>
          <a:prstGeom prst="straightConnector1">
            <a:avLst/>
          </a:prstGeom>
          <a:ln w="254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Freeform 4"/>
          <p:cNvSpPr>
            <a:spLocks/>
          </p:cNvSpPr>
          <p:nvPr/>
        </p:nvSpPr>
        <p:spPr bwMode="auto">
          <a:xfrm>
            <a:off x="2119319" y="900111"/>
            <a:ext cx="779464" cy="5486200"/>
          </a:xfrm>
          <a:custGeom>
            <a:avLst/>
            <a:gdLst>
              <a:gd name="T0" fmla="*/ 5780328 w 10913"/>
              <a:gd name="T1" fmla="*/ 0 h 10000"/>
              <a:gd name="T2" fmla="*/ 4093500 w 10913"/>
              <a:gd name="T3" fmla="*/ 393979797 h 10000"/>
              <a:gd name="T4" fmla="*/ 1252258 w 10913"/>
              <a:gd name="T5" fmla="*/ 748315403 h 10000"/>
              <a:gd name="T6" fmla="*/ 1410298 w 10913"/>
              <a:gd name="T7" fmla="*/ 974534747 h 10000"/>
              <a:gd name="T8" fmla="*/ 1252258 w 10913"/>
              <a:gd name="T9" fmla="*/ 1131320086 h 10000"/>
              <a:gd name="T10" fmla="*/ 1568338 w 10913"/>
              <a:gd name="T11" fmla="*/ 1446907213 h 10000"/>
              <a:gd name="T12" fmla="*/ 13723 w 10913"/>
              <a:gd name="T13" fmla="*/ 1767197335 h 10000"/>
              <a:gd name="T14" fmla="*/ 5780328 w 10913"/>
              <a:gd name="T15" fmla="*/ 2147483647 h 10000"/>
              <a:gd name="T16" fmla="*/ 16033792 w 10913"/>
              <a:gd name="T17" fmla="*/ 2147483647 h 10000"/>
              <a:gd name="T18" fmla="*/ 16033792 w 10913"/>
              <a:gd name="T19" fmla="*/ 1941229907 h 10000"/>
              <a:gd name="T20" fmla="*/ 16033792 w 10913"/>
              <a:gd name="T21" fmla="*/ 1753087405 h 10000"/>
              <a:gd name="T22" fmla="*/ 16033792 w 10913"/>
              <a:gd name="T23" fmla="*/ 1647144618 h 10000"/>
              <a:gd name="T24" fmla="*/ 16854921 w 10913"/>
              <a:gd name="T25" fmla="*/ 1459002116 h 10000"/>
              <a:gd name="T26" fmla="*/ 18115760 w 10913"/>
              <a:gd name="T27" fmla="*/ 1305576024 h 10000"/>
              <a:gd name="T28" fmla="*/ 18588140 w 10913"/>
              <a:gd name="T29" fmla="*/ 1079357153 h 10000"/>
              <a:gd name="T30" fmla="*/ 18431841 w 10913"/>
              <a:gd name="T31" fmla="*/ 927947273 h 10000"/>
              <a:gd name="T32" fmla="*/ 17533433 w 10913"/>
              <a:gd name="T33" fmla="*/ 733308695 h 10000"/>
              <a:gd name="T34" fmla="*/ 17542015 w 10913"/>
              <a:gd name="T35" fmla="*/ 565548360 h 10000"/>
              <a:gd name="T36" fmla="*/ 17344464 w 10913"/>
              <a:gd name="T37" fmla="*/ 400475400 h 10000"/>
              <a:gd name="T38" fmla="*/ 16066420 w 10913"/>
              <a:gd name="T39" fmla="*/ 249513436 h 10000"/>
              <a:gd name="T40" fmla="*/ 16033792 w 10913"/>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13"/>
              <a:gd name="T64" fmla="*/ 0 h 10000"/>
              <a:gd name="T65" fmla="*/ 10913 w 10913"/>
              <a:gd name="T66" fmla="*/ 10000 h 10000"/>
              <a:gd name="connsiteX0" fmla="*/ 3365 w 10913"/>
              <a:gd name="connsiteY0" fmla="*/ 0 h 10466"/>
              <a:gd name="connsiteX1" fmla="*/ 2383 w 10913"/>
              <a:gd name="connsiteY1" fmla="*/ 1759 h 10466"/>
              <a:gd name="connsiteX2" fmla="*/ 729 w 10913"/>
              <a:gd name="connsiteY2" fmla="*/ 3341 h 10466"/>
              <a:gd name="connsiteX3" fmla="*/ 821 w 10913"/>
              <a:gd name="connsiteY3" fmla="*/ 4351 h 10466"/>
              <a:gd name="connsiteX4" fmla="*/ 729 w 10913"/>
              <a:gd name="connsiteY4" fmla="*/ 5051 h 10466"/>
              <a:gd name="connsiteX5" fmla="*/ 913 w 10913"/>
              <a:gd name="connsiteY5" fmla="*/ 6460 h 10466"/>
              <a:gd name="connsiteX6" fmla="*/ 8 w 10913"/>
              <a:gd name="connsiteY6" fmla="*/ 7890 h 10466"/>
              <a:gd name="connsiteX7" fmla="*/ 3365 w 10913"/>
              <a:gd name="connsiteY7" fmla="*/ 10000 h 10466"/>
              <a:gd name="connsiteX8" fmla="*/ 9420 w 10913"/>
              <a:gd name="connsiteY8" fmla="*/ 10466 h 10466"/>
              <a:gd name="connsiteX9" fmla="*/ 9334 w 10913"/>
              <a:gd name="connsiteY9" fmla="*/ 8667 h 10466"/>
              <a:gd name="connsiteX10" fmla="*/ 9334 w 10913"/>
              <a:gd name="connsiteY10" fmla="*/ 7827 h 10466"/>
              <a:gd name="connsiteX11" fmla="*/ 9334 w 10913"/>
              <a:gd name="connsiteY11" fmla="*/ 7354 h 10466"/>
              <a:gd name="connsiteX12" fmla="*/ 9812 w 10913"/>
              <a:gd name="connsiteY12" fmla="*/ 6514 h 10466"/>
              <a:gd name="connsiteX13" fmla="*/ 10546 w 10913"/>
              <a:gd name="connsiteY13" fmla="*/ 5829 h 10466"/>
              <a:gd name="connsiteX14" fmla="*/ 10821 w 10913"/>
              <a:gd name="connsiteY14" fmla="*/ 4819 h 10466"/>
              <a:gd name="connsiteX15" fmla="*/ 10730 w 10913"/>
              <a:gd name="connsiteY15" fmla="*/ 4143 h 10466"/>
              <a:gd name="connsiteX16" fmla="*/ 10207 w 10913"/>
              <a:gd name="connsiteY16" fmla="*/ 3274 h 10466"/>
              <a:gd name="connsiteX17" fmla="*/ 10212 w 10913"/>
              <a:gd name="connsiteY17" fmla="*/ 2525 h 10466"/>
              <a:gd name="connsiteX18" fmla="*/ 10097 w 10913"/>
              <a:gd name="connsiteY18" fmla="*/ 1788 h 10466"/>
              <a:gd name="connsiteX19" fmla="*/ 9353 w 10913"/>
              <a:gd name="connsiteY19" fmla="*/ 1114 h 10466"/>
              <a:gd name="connsiteX20" fmla="*/ 9334 w 10913"/>
              <a:gd name="connsiteY20" fmla="*/ 0 h 10466"/>
              <a:gd name="connsiteX0" fmla="*/ 3365 w 10913"/>
              <a:gd name="connsiteY0" fmla="*/ 0 h 10466"/>
              <a:gd name="connsiteX1" fmla="*/ 2383 w 10913"/>
              <a:gd name="connsiteY1" fmla="*/ 1759 h 10466"/>
              <a:gd name="connsiteX2" fmla="*/ 729 w 10913"/>
              <a:gd name="connsiteY2" fmla="*/ 3341 h 10466"/>
              <a:gd name="connsiteX3" fmla="*/ 821 w 10913"/>
              <a:gd name="connsiteY3" fmla="*/ 4351 h 10466"/>
              <a:gd name="connsiteX4" fmla="*/ 729 w 10913"/>
              <a:gd name="connsiteY4" fmla="*/ 5051 h 10466"/>
              <a:gd name="connsiteX5" fmla="*/ 913 w 10913"/>
              <a:gd name="connsiteY5" fmla="*/ 6460 h 10466"/>
              <a:gd name="connsiteX6" fmla="*/ 8 w 10913"/>
              <a:gd name="connsiteY6" fmla="*/ 7890 h 10466"/>
              <a:gd name="connsiteX7" fmla="*/ 3906 w 10913"/>
              <a:gd name="connsiteY7" fmla="*/ 10466 h 10466"/>
              <a:gd name="connsiteX8" fmla="*/ 9420 w 10913"/>
              <a:gd name="connsiteY8" fmla="*/ 10466 h 10466"/>
              <a:gd name="connsiteX9" fmla="*/ 9334 w 10913"/>
              <a:gd name="connsiteY9" fmla="*/ 8667 h 10466"/>
              <a:gd name="connsiteX10" fmla="*/ 9334 w 10913"/>
              <a:gd name="connsiteY10" fmla="*/ 7827 h 10466"/>
              <a:gd name="connsiteX11" fmla="*/ 9334 w 10913"/>
              <a:gd name="connsiteY11" fmla="*/ 7354 h 10466"/>
              <a:gd name="connsiteX12" fmla="*/ 9812 w 10913"/>
              <a:gd name="connsiteY12" fmla="*/ 6514 h 10466"/>
              <a:gd name="connsiteX13" fmla="*/ 10546 w 10913"/>
              <a:gd name="connsiteY13" fmla="*/ 5829 h 10466"/>
              <a:gd name="connsiteX14" fmla="*/ 10821 w 10913"/>
              <a:gd name="connsiteY14" fmla="*/ 4819 h 10466"/>
              <a:gd name="connsiteX15" fmla="*/ 10730 w 10913"/>
              <a:gd name="connsiteY15" fmla="*/ 4143 h 10466"/>
              <a:gd name="connsiteX16" fmla="*/ 10207 w 10913"/>
              <a:gd name="connsiteY16" fmla="*/ 3274 h 10466"/>
              <a:gd name="connsiteX17" fmla="*/ 10212 w 10913"/>
              <a:gd name="connsiteY17" fmla="*/ 2525 h 10466"/>
              <a:gd name="connsiteX18" fmla="*/ 10097 w 10913"/>
              <a:gd name="connsiteY18" fmla="*/ 1788 h 10466"/>
              <a:gd name="connsiteX19" fmla="*/ 9353 w 10913"/>
              <a:gd name="connsiteY19" fmla="*/ 1114 h 10466"/>
              <a:gd name="connsiteX20" fmla="*/ 9334 w 10913"/>
              <a:gd name="connsiteY20" fmla="*/ 0 h 10466"/>
              <a:gd name="connsiteX0" fmla="*/ 3365 w 11441"/>
              <a:gd name="connsiteY0" fmla="*/ 0 h 10466"/>
              <a:gd name="connsiteX1" fmla="*/ 2383 w 11441"/>
              <a:gd name="connsiteY1" fmla="*/ 1759 h 10466"/>
              <a:gd name="connsiteX2" fmla="*/ 729 w 11441"/>
              <a:gd name="connsiteY2" fmla="*/ 3341 h 10466"/>
              <a:gd name="connsiteX3" fmla="*/ 821 w 11441"/>
              <a:gd name="connsiteY3" fmla="*/ 4351 h 10466"/>
              <a:gd name="connsiteX4" fmla="*/ 729 w 11441"/>
              <a:gd name="connsiteY4" fmla="*/ 5051 h 10466"/>
              <a:gd name="connsiteX5" fmla="*/ 913 w 11441"/>
              <a:gd name="connsiteY5" fmla="*/ 6460 h 10466"/>
              <a:gd name="connsiteX6" fmla="*/ 8 w 11441"/>
              <a:gd name="connsiteY6" fmla="*/ 7890 h 10466"/>
              <a:gd name="connsiteX7" fmla="*/ 3906 w 11441"/>
              <a:gd name="connsiteY7" fmla="*/ 10466 h 10466"/>
              <a:gd name="connsiteX8" fmla="*/ 9420 w 11441"/>
              <a:gd name="connsiteY8" fmla="*/ 10466 h 10466"/>
              <a:gd name="connsiteX9" fmla="*/ 9334 w 11441"/>
              <a:gd name="connsiteY9" fmla="*/ 8667 h 10466"/>
              <a:gd name="connsiteX10" fmla="*/ 9334 w 11441"/>
              <a:gd name="connsiteY10" fmla="*/ 7827 h 10466"/>
              <a:gd name="connsiteX11" fmla="*/ 9334 w 11441"/>
              <a:gd name="connsiteY11" fmla="*/ 7354 h 10466"/>
              <a:gd name="connsiteX12" fmla="*/ 9812 w 11441"/>
              <a:gd name="connsiteY12" fmla="*/ 6514 h 10466"/>
              <a:gd name="connsiteX13" fmla="*/ 10546 w 11441"/>
              <a:gd name="connsiteY13" fmla="*/ 5829 h 10466"/>
              <a:gd name="connsiteX14" fmla="*/ 10821 w 11441"/>
              <a:gd name="connsiteY14" fmla="*/ 4819 h 10466"/>
              <a:gd name="connsiteX15" fmla="*/ 10730 w 11441"/>
              <a:gd name="connsiteY15" fmla="*/ 4143 h 10466"/>
              <a:gd name="connsiteX16" fmla="*/ 11258 w 11441"/>
              <a:gd name="connsiteY16" fmla="*/ 3220 h 10466"/>
              <a:gd name="connsiteX17" fmla="*/ 10212 w 11441"/>
              <a:gd name="connsiteY17" fmla="*/ 2525 h 10466"/>
              <a:gd name="connsiteX18" fmla="*/ 10097 w 11441"/>
              <a:gd name="connsiteY18" fmla="*/ 1788 h 10466"/>
              <a:gd name="connsiteX19" fmla="*/ 9353 w 11441"/>
              <a:gd name="connsiteY19" fmla="*/ 1114 h 10466"/>
              <a:gd name="connsiteX20" fmla="*/ 9334 w 11441"/>
              <a:gd name="connsiteY20" fmla="*/ 0 h 10466"/>
              <a:gd name="connsiteX0" fmla="*/ 3365 w 11258"/>
              <a:gd name="connsiteY0" fmla="*/ 0 h 10466"/>
              <a:gd name="connsiteX1" fmla="*/ 2383 w 11258"/>
              <a:gd name="connsiteY1" fmla="*/ 1759 h 10466"/>
              <a:gd name="connsiteX2" fmla="*/ 729 w 11258"/>
              <a:gd name="connsiteY2" fmla="*/ 3341 h 10466"/>
              <a:gd name="connsiteX3" fmla="*/ 821 w 11258"/>
              <a:gd name="connsiteY3" fmla="*/ 4351 h 10466"/>
              <a:gd name="connsiteX4" fmla="*/ 729 w 11258"/>
              <a:gd name="connsiteY4" fmla="*/ 5051 h 10466"/>
              <a:gd name="connsiteX5" fmla="*/ 913 w 11258"/>
              <a:gd name="connsiteY5" fmla="*/ 6460 h 10466"/>
              <a:gd name="connsiteX6" fmla="*/ 8 w 11258"/>
              <a:gd name="connsiteY6" fmla="*/ 7890 h 10466"/>
              <a:gd name="connsiteX7" fmla="*/ 3906 w 11258"/>
              <a:gd name="connsiteY7" fmla="*/ 10466 h 10466"/>
              <a:gd name="connsiteX8" fmla="*/ 9420 w 11258"/>
              <a:gd name="connsiteY8" fmla="*/ 10466 h 10466"/>
              <a:gd name="connsiteX9" fmla="*/ 9334 w 11258"/>
              <a:gd name="connsiteY9" fmla="*/ 8667 h 10466"/>
              <a:gd name="connsiteX10" fmla="*/ 9334 w 11258"/>
              <a:gd name="connsiteY10" fmla="*/ 7827 h 10466"/>
              <a:gd name="connsiteX11" fmla="*/ 9334 w 11258"/>
              <a:gd name="connsiteY11" fmla="*/ 7354 h 10466"/>
              <a:gd name="connsiteX12" fmla="*/ 9812 w 11258"/>
              <a:gd name="connsiteY12" fmla="*/ 6514 h 10466"/>
              <a:gd name="connsiteX13" fmla="*/ 10546 w 11258"/>
              <a:gd name="connsiteY13" fmla="*/ 5829 h 10466"/>
              <a:gd name="connsiteX14" fmla="*/ 10821 w 11258"/>
              <a:gd name="connsiteY14" fmla="*/ 4819 h 10466"/>
              <a:gd name="connsiteX15" fmla="*/ 10730 w 11258"/>
              <a:gd name="connsiteY15" fmla="*/ 4143 h 10466"/>
              <a:gd name="connsiteX16" fmla="*/ 11258 w 11258"/>
              <a:gd name="connsiteY16" fmla="*/ 3220 h 10466"/>
              <a:gd name="connsiteX17" fmla="*/ 10212 w 11258"/>
              <a:gd name="connsiteY17" fmla="*/ 2525 h 10466"/>
              <a:gd name="connsiteX18" fmla="*/ 10097 w 11258"/>
              <a:gd name="connsiteY18" fmla="*/ 1788 h 10466"/>
              <a:gd name="connsiteX19" fmla="*/ 9353 w 11258"/>
              <a:gd name="connsiteY19" fmla="*/ 1114 h 10466"/>
              <a:gd name="connsiteX20" fmla="*/ 9334 w 11258"/>
              <a:gd name="connsiteY20" fmla="*/ 0 h 10466"/>
              <a:gd name="connsiteX0" fmla="*/ 3365 w 13157"/>
              <a:gd name="connsiteY0" fmla="*/ 0 h 10466"/>
              <a:gd name="connsiteX1" fmla="*/ 2383 w 13157"/>
              <a:gd name="connsiteY1" fmla="*/ 1759 h 10466"/>
              <a:gd name="connsiteX2" fmla="*/ 729 w 13157"/>
              <a:gd name="connsiteY2" fmla="*/ 3341 h 10466"/>
              <a:gd name="connsiteX3" fmla="*/ 821 w 13157"/>
              <a:gd name="connsiteY3" fmla="*/ 4351 h 10466"/>
              <a:gd name="connsiteX4" fmla="*/ 729 w 13157"/>
              <a:gd name="connsiteY4" fmla="*/ 5051 h 10466"/>
              <a:gd name="connsiteX5" fmla="*/ 913 w 13157"/>
              <a:gd name="connsiteY5" fmla="*/ 6460 h 10466"/>
              <a:gd name="connsiteX6" fmla="*/ 8 w 13157"/>
              <a:gd name="connsiteY6" fmla="*/ 7890 h 10466"/>
              <a:gd name="connsiteX7" fmla="*/ 3906 w 13157"/>
              <a:gd name="connsiteY7" fmla="*/ 10466 h 10466"/>
              <a:gd name="connsiteX8" fmla="*/ 9420 w 13157"/>
              <a:gd name="connsiteY8" fmla="*/ 10466 h 10466"/>
              <a:gd name="connsiteX9" fmla="*/ 9334 w 13157"/>
              <a:gd name="connsiteY9" fmla="*/ 8667 h 10466"/>
              <a:gd name="connsiteX10" fmla="*/ 9334 w 13157"/>
              <a:gd name="connsiteY10" fmla="*/ 7827 h 10466"/>
              <a:gd name="connsiteX11" fmla="*/ 9334 w 13157"/>
              <a:gd name="connsiteY11" fmla="*/ 7354 h 10466"/>
              <a:gd name="connsiteX12" fmla="*/ 9812 w 13157"/>
              <a:gd name="connsiteY12" fmla="*/ 6514 h 10466"/>
              <a:gd name="connsiteX13" fmla="*/ 10546 w 13157"/>
              <a:gd name="connsiteY13" fmla="*/ 5829 h 10466"/>
              <a:gd name="connsiteX14" fmla="*/ 10821 w 13157"/>
              <a:gd name="connsiteY14" fmla="*/ 4819 h 10466"/>
              <a:gd name="connsiteX15" fmla="*/ 10730 w 13157"/>
              <a:gd name="connsiteY15" fmla="*/ 4143 h 10466"/>
              <a:gd name="connsiteX16" fmla="*/ 11258 w 13157"/>
              <a:gd name="connsiteY16" fmla="*/ 3220 h 10466"/>
              <a:gd name="connsiteX17" fmla="*/ 13096 w 13157"/>
              <a:gd name="connsiteY17" fmla="*/ 2415 h 10466"/>
              <a:gd name="connsiteX18" fmla="*/ 10097 w 13157"/>
              <a:gd name="connsiteY18" fmla="*/ 1788 h 10466"/>
              <a:gd name="connsiteX19" fmla="*/ 9353 w 13157"/>
              <a:gd name="connsiteY19" fmla="*/ 1114 h 10466"/>
              <a:gd name="connsiteX20" fmla="*/ 9334 w 13157"/>
              <a:gd name="connsiteY20" fmla="*/ 0 h 10466"/>
              <a:gd name="connsiteX0" fmla="*/ 3365 w 13096"/>
              <a:gd name="connsiteY0" fmla="*/ 0 h 10466"/>
              <a:gd name="connsiteX1" fmla="*/ 2383 w 13096"/>
              <a:gd name="connsiteY1" fmla="*/ 1759 h 10466"/>
              <a:gd name="connsiteX2" fmla="*/ 729 w 13096"/>
              <a:gd name="connsiteY2" fmla="*/ 3341 h 10466"/>
              <a:gd name="connsiteX3" fmla="*/ 821 w 13096"/>
              <a:gd name="connsiteY3" fmla="*/ 4351 h 10466"/>
              <a:gd name="connsiteX4" fmla="*/ 729 w 13096"/>
              <a:gd name="connsiteY4" fmla="*/ 5051 h 10466"/>
              <a:gd name="connsiteX5" fmla="*/ 913 w 13096"/>
              <a:gd name="connsiteY5" fmla="*/ 6460 h 10466"/>
              <a:gd name="connsiteX6" fmla="*/ 8 w 13096"/>
              <a:gd name="connsiteY6" fmla="*/ 7890 h 10466"/>
              <a:gd name="connsiteX7" fmla="*/ 3906 w 13096"/>
              <a:gd name="connsiteY7" fmla="*/ 10466 h 10466"/>
              <a:gd name="connsiteX8" fmla="*/ 9420 w 13096"/>
              <a:gd name="connsiteY8" fmla="*/ 10466 h 10466"/>
              <a:gd name="connsiteX9" fmla="*/ 9334 w 13096"/>
              <a:gd name="connsiteY9" fmla="*/ 8667 h 10466"/>
              <a:gd name="connsiteX10" fmla="*/ 9334 w 13096"/>
              <a:gd name="connsiteY10" fmla="*/ 7827 h 10466"/>
              <a:gd name="connsiteX11" fmla="*/ 9334 w 13096"/>
              <a:gd name="connsiteY11" fmla="*/ 7354 h 10466"/>
              <a:gd name="connsiteX12" fmla="*/ 9812 w 13096"/>
              <a:gd name="connsiteY12" fmla="*/ 6514 h 10466"/>
              <a:gd name="connsiteX13" fmla="*/ 10546 w 13096"/>
              <a:gd name="connsiteY13" fmla="*/ 5829 h 10466"/>
              <a:gd name="connsiteX14" fmla="*/ 10821 w 13096"/>
              <a:gd name="connsiteY14" fmla="*/ 4819 h 10466"/>
              <a:gd name="connsiteX15" fmla="*/ 10730 w 13096"/>
              <a:gd name="connsiteY15" fmla="*/ 4143 h 10466"/>
              <a:gd name="connsiteX16" fmla="*/ 11258 w 13096"/>
              <a:gd name="connsiteY16" fmla="*/ 3220 h 10466"/>
              <a:gd name="connsiteX17" fmla="*/ 13096 w 13096"/>
              <a:gd name="connsiteY17" fmla="*/ 2415 h 10466"/>
              <a:gd name="connsiteX18" fmla="*/ 10097 w 13096"/>
              <a:gd name="connsiteY18" fmla="*/ 1788 h 10466"/>
              <a:gd name="connsiteX19" fmla="*/ 9353 w 13096"/>
              <a:gd name="connsiteY19" fmla="*/ 1114 h 10466"/>
              <a:gd name="connsiteX20" fmla="*/ 9334 w 13096"/>
              <a:gd name="connsiteY20" fmla="*/ 0 h 10466"/>
              <a:gd name="connsiteX0" fmla="*/ 3365 w 14964"/>
              <a:gd name="connsiteY0" fmla="*/ 0 h 10466"/>
              <a:gd name="connsiteX1" fmla="*/ 2383 w 14964"/>
              <a:gd name="connsiteY1" fmla="*/ 1759 h 10466"/>
              <a:gd name="connsiteX2" fmla="*/ 729 w 14964"/>
              <a:gd name="connsiteY2" fmla="*/ 3341 h 10466"/>
              <a:gd name="connsiteX3" fmla="*/ 821 w 14964"/>
              <a:gd name="connsiteY3" fmla="*/ 4351 h 10466"/>
              <a:gd name="connsiteX4" fmla="*/ 729 w 14964"/>
              <a:gd name="connsiteY4" fmla="*/ 5051 h 10466"/>
              <a:gd name="connsiteX5" fmla="*/ 913 w 14964"/>
              <a:gd name="connsiteY5" fmla="*/ 6460 h 10466"/>
              <a:gd name="connsiteX6" fmla="*/ 8 w 14964"/>
              <a:gd name="connsiteY6" fmla="*/ 7890 h 10466"/>
              <a:gd name="connsiteX7" fmla="*/ 3906 w 14964"/>
              <a:gd name="connsiteY7" fmla="*/ 10466 h 10466"/>
              <a:gd name="connsiteX8" fmla="*/ 9420 w 14964"/>
              <a:gd name="connsiteY8" fmla="*/ 10466 h 10466"/>
              <a:gd name="connsiteX9" fmla="*/ 9334 w 14964"/>
              <a:gd name="connsiteY9" fmla="*/ 8667 h 10466"/>
              <a:gd name="connsiteX10" fmla="*/ 9334 w 14964"/>
              <a:gd name="connsiteY10" fmla="*/ 7827 h 10466"/>
              <a:gd name="connsiteX11" fmla="*/ 9334 w 14964"/>
              <a:gd name="connsiteY11" fmla="*/ 7354 h 10466"/>
              <a:gd name="connsiteX12" fmla="*/ 9812 w 14964"/>
              <a:gd name="connsiteY12" fmla="*/ 6514 h 10466"/>
              <a:gd name="connsiteX13" fmla="*/ 10546 w 14964"/>
              <a:gd name="connsiteY13" fmla="*/ 5829 h 10466"/>
              <a:gd name="connsiteX14" fmla="*/ 10821 w 14964"/>
              <a:gd name="connsiteY14" fmla="*/ 4819 h 10466"/>
              <a:gd name="connsiteX15" fmla="*/ 10730 w 14964"/>
              <a:gd name="connsiteY15" fmla="*/ 4143 h 10466"/>
              <a:gd name="connsiteX16" fmla="*/ 11258 w 14964"/>
              <a:gd name="connsiteY16" fmla="*/ 3220 h 10466"/>
              <a:gd name="connsiteX17" fmla="*/ 13096 w 14964"/>
              <a:gd name="connsiteY17" fmla="*/ 2415 h 10466"/>
              <a:gd name="connsiteX18" fmla="*/ 14934 w 14964"/>
              <a:gd name="connsiteY18" fmla="*/ 1610 h 10466"/>
              <a:gd name="connsiteX19" fmla="*/ 9353 w 14964"/>
              <a:gd name="connsiteY19" fmla="*/ 1114 h 10466"/>
              <a:gd name="connsiteX20" fmla="*/ 9334 w 14964"/>
              <a:gd name="connsiteY20" fmla="*/ 0 h 10466"/>
              <a:gd name="connsiteX0" fmla="*/ 3365 w 14964"/>
              <a:gd name="connsiteY0" fmla="*/ 644 h 11110"/>
              <a:gd name="connsiteX1" fmla="*/ 2383 w 14964"/>
              <a:gd name="connsiteY1" fmla="*/ 2403 h 11110"/>
              <a:gd name="connsiteX2" fmla="*/ 729 w 14964"/>
              <a:gd name="connsiteY2" fmla="*/ 3985 h 11110"/>
              <a:gd name="connsiteX3" fmla="*/ 821 w 14964"/>
              <a:gd name="connsiteY3" fmla="*/ 4995 h 11110"/>
              <a:gd name="connsiteX4" fmla="*/ 729 w 14964"/>
              <a:gd name="connsiteY4" fmla="*/ 5695 h 11110"/>
              <a:gd name="connsiteX5" fmla="*/ 913 w 14964"/>
              <a:gd name="connsiteY5" fmla="*/ 7104 h 11110"/>
              <a:gd name="connsiteX6" fmla="*/ 8 w 14964"/>
              <a:gd name="connsiteY6" fmla="*/ 8534 h 11110"/>
              <a:gd name="connsiteX7" fmla="*/ 3906 w 14964"/>
              <a:gd name="connsiteY7" fmla="*/ 11110 h 11110"/>
              <a:gd name="connsiteX8" fmla="*/ 9420 w 14964"/>
              <a:gd name="connsiteY8" fmla="*/ 11110 h 11110"/>
              <a:gd name="connsiteX9" fmla="*/ 9334 w 14964"/>
              <a:gd name="connsiteY9" fmla="*/ 9311 h 11110"/>
              <a:gd name="connsiteX10" fmla="*/ 9334 w 14964"/>
              <a:gd name="connsiteY10" fmla="*/ 8471 h 11110"/>
              <a:gd name="connsiteX11" fmla="*/ 9334 w 14964"/>
              <a:gd name="connsiteY11" fmla="*/ 7998 h 11110"/>
              <a:gd name="connsiteX12" fmla="*/ 9812 w 14964"/>
              <a:gd name="connsiteY12" fmla="*/ 7158 h 11110"/>
              <a:gd name="connsiteX13" fmla="*/ 10546 w 14964"/>
              <a:gd name="connsiteY13" fmla="*/ 6473 h 11110"/>
              <a:gd name="connsiteX14" fmla="*/ 10821 w 14964"/>
              <a:gd name="connsiteY14" fmla="*/ 5463 h 11110"/>
              <a:gd name="connsiteX15" fmla="*/ 10730 w 14964"/>
              <a:gd name="connsiteY15" fmla="*/ 4787 h 11110"/>
              <a:gd name="connsiteX16" fmla="*/ 11258 w 14964"/>
              <a:gd name="connsiteY16" fmla="*/ 3864 h 11110"/>
              <a:gd name="connsiteX17" fmla="*/ 13096 w 14964"/>
              <a:gd name="connsiteY17" fmla="*/ 3059 h 11110"/>
              <a:gd name="connsiteX18" fmla="*/ 14934 w 14964"/>
              <a:gd name="connsiteY18" fmla="*/ 2254 h 11110"/>
              <a:gd name="connsiteX19" fmla="*/ 9353 w 14964"/>
              <a:gd name="connsiteY19" fmla="*/ 1758 h 11110"/>
              <a:gd name="connsiteX20" fmla="*/ 9420 w 14964"/>
              <a:gd name="connsiteY20" fmla="*/ 0 h 11110"/>
              <a:gd name="connsiteX0" fmla="*/ 3365 w 16784"/>
              <a:gd name="connsiteY0" fmla="*/ 644 h 11110"/>
              <a:gd name="connsiteX1" fmla="*/ 2383 w 16784"/>
              <a:gd name="connsiteY1" fmla="*/ 2403 h 11110"/>
              <a:gd name="connsiteX2" fmla="*/ 729 w 16784"/>
              <a:gd name="connsiteY2" fmla="*/ 3985 h 11110"/>
              <a:gd name="connsiteX3" fmla="*/ 821 w 16784"/>
              <a:gd name="connsiteY3" fmla="*/ 4995 h 11110"/>
              <a:gd name="connsiteX4" fmla="*/ 729 w 16784"/>
              <a:gd name="connsiteY4" fmla="*/ 5695 h 11110"/>
              <a:gd name="connsiteX5" fmla="*/ 913 w 16784"/>
              <a:gd name="connsiteY5" fmla="*/ 7104 h 11110"/>
              <a:gd name="connsiteX6" fmla="*/ 8 w 16784"/>
              <a:gd name="connsiteY6" fmla="*/ 8534 h 11110"/>
              <a:gd name="connsiteX7" fmla="*/ 3906 w 16784"/>
              <a:gd name="connsiteY7" fmla="*/ 11110 h 11110"/>
              <a:gd name="connsiteX8" fmla="*/ 9420 w 16784"/>
              <a:gd name="connsiteY8" fmla="*/ 11110 h 11110"/>
              <a:gd name="connsiteX9" fmla="*/ 9334 w 16784"/>
              <a:gd name="connsiteY9" fmla="*/ 9311 h 11110"/>
              <a:gd name="connsiteX10" fmla="*/ 9334 w 16784"/>
              <a:gd name="connsiteY10" fmla="*/ 8471 h 11110"/>
              <a:gd name="connsiteX11" fmla="*/ 9334 w 16784"/>
              <a:gd name="connsiteY11" fmla="*/ 7998 h 11110"/>
              <a:gd name="connsiteX12" fmla="*/ 9812 w 16784"/>
              <a:gd name="connsiteY12" fmla="*/ 7158 h 11110"/>
              <a:gd name="connsiteX13" fmla="*/ 10546 w 16784"/>
              <a:gd name="connsiteY13" fmla="*/ 6473 h 11110"/>
              <a:gd name="connsiteX14" fmla="*/ 10821 w 16784"/>
              <a:gd name="connsiteY14" fmla="*/ 5463 h 11110"/>
              <a:gd name="connsiteX15" fmla="*/ 10730 w 16784"/>
              <a:gd name="connsiteY15" fmla="*/ 4787 h 11110"/>
              <a:gd name="connsiteX16" fmla="*/ 11258 w 16784"/>
              <a:gd name="connsiteY16" fmla="*/ 3864 h 11110"/>
              <a:gd name="connsiteX17" fmla="*/ 13096 w 16784"/>
              <a:gd name="connsiteY17" fmla="*/ 3059 h 11110"/>
              <a:gd name="connsiteX18" fmla="*/ 14934 w 16784"/>
              <a:gd name="connsiteY18" fmla="*/ 2254 h 11110"/>
              <a:gd name="connsiteX19" fmla="*/ 16772 w 16784"/>
              <a:gd name="connsiteY19" fmla="*/ 966 h 11110"/>
              <a:gd name="connsiteX20" fmla="*/ 9420 w 16784"/>
              <a:gd name="connsiteY20" fmla="*/ 0 h 11110"/>
              <a:gd name="connsiteX0" fmla="*/ 3365 w 16784"/>
              <a:gd name="connsiteY0" fmla="*/ 805 h 11271"/>
              <a:gd name="connsiteX1" fmla="*/ 2383 w 16784"/>
              <a:gd name="connsiteY1" fmla="*/ 256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2068 w 16784"/>
              <a:gd name="connsiteY0" fmla="*/ 0 h 11271"/>
              <a:gd name="connsiteX1" fmla="*/ 2383 w 16784"/>
              <a:gd name="connsiteY1" fmla="*/ 256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2068 w 16784"/>
              <a:gd name="connsiteY0" fmla="*/ 0 h 11271"/>
              <a:gd name="connsiteX1" fmla="*/ 2383 w 16784"/>
              <a:gd name="connsiteY1" fmla="*/ 256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5744 w 16784"/>
              <a:gd name="connsiteY0" fmla="*/ 0 h 11271"/>
              <a:gd name="connsiteX1" fmla="*/ 2383 w 16784"/>
              <a:gd name="connsiteY1" fmla="*/ 256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5744 w 16784"/>
              <a:gd name="connsiteY0" fmla="*/ 0 h 11271"/>
              <a:gd name="connsiteX1" fmla="*/ 2383 w 16784"/>
              <a:gd name="connsiteY1" fmla="*/ 256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5744 w 16784"/>
              <a:gd name="connsiteY0" fmla="*/ 0 h 11271"/>
              <a:gd name="connsiteX1" fmla="*/ 230 w 16784"/>
              <a:gd name="connsiteY1" fmla="*/ 225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3906 w 16784"/>
              <a:gd name="connsiteY0" fmla="*/ 0 h 11271"/>
              <a:gd name="connsiteX1" fmla="*/ 230 w 16784"/>
              <a:gd name="connsiteY1" fmla="*/ 2254 h 11271"/>
              <a:gd name="connsiteX2" fmla="*/ 729 w 16784"/>
              <a:gd name="connsiteY2" fmla="*/ 4146 h 11271"/>
              <a:gd name="connsiteX3" fmla="*/ 821 w 16784"/>
              <a:gd name="connsiteY3" fmla="*/ 5156 h 11271"/>
              <a:gd name="connsiteX4" fmla="*/ 729 w 16784"/>
              <a:gd name="connsiteY4" fmla="*/ 5856 h 11271"/>
              <a:gd name="connsiteX5" fmla="*/ 913 w 16784"/>
              <a:gd name="connsiteY5" fmla="*/ 7265 h 11271"/>
              <a:gd name="connsiteX6" fmla="*/ 8 w 16784"/>
              <a:gd name="connsiteY6" fmla="*/ 8695 h 11271"/>
              <a:gd name="connsiteX7" fmla="*/ 3906 w 16784"/>
              <a:gd name="connsiteY7" fmla="*/ 11271 h 11271"/>
              <a:gd name="connsiteX8" fmla="*/ 9420 w 16784"/>
              <a:gd name="connsiteY8" fmla="*/ 11271 h 11271"/>
              <a:gd name="connsiteX9" fmla="*/ 9334 w 16784"/>
              <a:gd name="connsiteY9" fmla="*/ 9472 h 11271"/>
              <a:gd name="connsiteX10" fmla="*/ 9334 w 16784"/>
              <a:gd name="connsiteY10" fmla="*/ 8632 h 11271"/>
              <a:gd name="connsiteX11" fmla="*/ 9334 w 16784"/>
              <a:gd name="connsiteY11" fmla="*/ 8159 h 11271"/>
              <a:gd name="connsiteX12" fmla="*/ 9812 w 16784"/>
              <a:gd name="connsiteY12" fmla="*/ 7319 h 11271"/>
              <a:gd name="connsiteX13" fmla="*/ 10546 w 16784"/>
              <a:gd name="connsiteY13" fmla="*/ 6634 h 11271"/>
              <a:gd name="connsiteX14" fmla="*/ 10821 w 16784"/>
              <a:gd name="connsiteY14" fmla="*/ 5624 h 11271"/>
              <a:gd name="connsiteX15" fmla="*/ 10730 w 16784"/>
              <a:gd name="connsiteY15" fmla="*/ 4948 h 11271"/>
              <a:gd name="connsiteX16" fmla="*/ 11258 w 16784"/>
              <a:gd name="connsiteY16" fmla="*/ 4025 h 11271"/>
              <a:gd name="connsiteX17" fmla="*/ 13096 w 16784"/>
              <a:gd name="connsiteY17" fmla="*/ 3220 h 11271"/>
              <a:gd name="connsiteX18" fmla="*/ 14934 w 16784"/>
              <a:gd name="connsiteY18" fmla="*/ 2415 h 11271"/>
              <a:gd name="connsiteX19" fmla="*/ 16772 w 16784"/>
              <a:gd name="connsiteY19" fmla="*/ 1127 h 11271"/>
              <a:gd name="connsiteX20" fmla="*/ 16772 w 16784"/>
              <a:gd name="connsiteY20" fmla="*/ 0 h 11271"/>
              <a:gd name="connsiteX0" fmla="*/ 3906 w 18616"/>
              <a:gd name="connsiteY0" fmla="*/ 161 h 11432"/>
              <a:gd name="connsiteX1" fmla="*/ 230 w 18616"/>
              <a:gd name="connsiteY1" fmla="*/ 2415 h 11432"/>
              <a:gd name="connsiteX2" fmla="*/ 729 w 18616"/>
              <a:gd name="connsiteY2" fmla="*/ 4307 h 11432"/>
              <a:gd name="connsiteX3" fmla="*/ 821 w 18616"/>
              <a:gd name="connsiteY3" fmla="*/ 5317 h 11432"/>
              <a:gd name="connsiteX4" fmla="*/ 729 w 18616"/>
              <a:gd name="connsiteY4" fmla="*/ 6017 h 11432"/>
              <a:gd name="connsiteX5" fmla="*/ 913 w 18616"/>
              <a:gd name="connsiteY5" fmla="*/ 7426 h 11432"/>
              <a:gd name="connsiteX6" fmla="*/ 8 w 18616"/>
              <a:gd name="connsiteY6" fmla="*/ 8856 h 11432"/>
              <a:gd name="connsiteX7" fmla="*/ 3906 w 18616"/>
              <a:gd name="connsiteY7" fmla="*/ 11432 h 11432"/>
              <a:gd name="connsiteX8" fmla="*/ 9420 w 18616"/>
              <a:gd name="connsiteY8" fmla="*/ 11432 h 11432"/>
              <a:gd name="connsiteX9" fmla="*/ 9334 w 18616"/>
              <a:gd name="connsiteY9" fmla="*/ 9633 h 11432"/>
              <a:gd name="connsiteX10" fmla="*/ 9334 w 18616"/>
              <a:gd name="connsiteY10" fmla="*/ 8793 h 11432"/>
              <a:gd name="connsiteX11" fmla="*/ 9334 w 18616"/>
              <a:gd name="connsiteY11" fmla="*/ 8320 h 11432"/>
              <a:gd name="connsiteX12" fmla="*/ 9812 w 18616"/>
              <a:gd name="connsiteY12" fmla="*/ 7480 h 11432"/>
              <a:gd name="connsiteX13" fmla="*/ 10546 w 18616"/>
              <a:gd name="connsiteY13" fmla="*/ 6795 h 11432"/>
              <a:gd name="connsiteX14" fmla="*/ 10821 w 18616"/>
              <a:gd name="connsiteY14" fmla="*/ 5785 h 11432"/>
              <a:gd name="connsiteX15" fmla="*/ 10730 w 18616"/>
              <a:gd name="connsiteY15" fmla="*/ 5109 h 11432"/>
              <a:gd name="connsiteX16" fmla="*/ 11258 w 18616"/>
              <a:gd name="connsiteY16" fmla="*/ 4186 h 11432"/>
              <a:gd name="connsiteX17" fmla="*/ 13096 w 18616"/>
              <a:gd name="connsiteY17" fmla="*/ 3381 h 11432"/>
              <a:gd name="connsiteX18" fmla="*/ 14934 w 18616"/>
              <a:gd name="connsiteY18" fmla="*/ 2576 h 11432"/>
              <a:gd name="connsiteX19" fmla="*/ 16772 w 18616"/>
              <a:gd name="connsiteY19" fmla="*/ 1288 h 11432"/>
              <a:gd name="connsiteX20" fmla="*/ 18610 w 18616"/>
              <a:gd name="connsiteY20" fmla="*/ 0 h 11432"/>
              <a:gd name="connsiteX0" fmla="*/ 3906 w 18616"/>
              <a:gd name="connsiteY0" fmla="*/ 0 h 11432"/>
              <a:gd name="connsiteX1" fmla="*/ 230 w 18616"/>
              <a:gd name="connsiteY1" fmla="*/ 2415 h 11432"/>
              <a:gd name="connsiteX2" fmla="*/ 729 w 18616"/>
              <a:gd name="connsiteY2" fmla="*/ 4307 h 11432"/>
              <a:gd name="connsiteX3" fmla="*/ 821 w 18616"/>
              <a:gd name="connsiteY3" fmla="*/ 5317 h 11432"/>
              <a:gd name="connsiteX4" fmla="*/ 729 w 18616"/>
              <a:gd name="connsiteY4" fmla="*/ 6017 h 11432"/>
              <a:gd name="connsiteX5" fmla="*/ 913 w 18616"/>
              <a:gd name="connsiteY5" fmla="*/ 7426 h 11432"/>
              <a:gd name="connsiteX6" fmla="*/ 8 w 18616"/>
              <a:gd name="connsiteY6" fmla="*/ 8856 h 11432"/>
              <a:gd name="connsiteX7" fmla="*/ 3906 w 18616"/>
              <a:gd name="connsiteY7" fmla="*/ 11432 h 11432"/>
              <a:gd name="connsiteX8" fmla="*/ 9420 w 18616"/>
              <a:gd name="connsiteY8" fmla="*/ 11432 h 11432"/>
              <a:gd name="connsiteX9" fmla="*/ 9334 w 18616"/>
              <a:gd name="connsiteY9" fmla="*/ 9633 h 11432"/>
              <a:gd name="connsiteX10" fmla="*/ 9334 w 18616"/>
              <a:gd name="connsiteY10" fmla="*/ 8793 h 11432"/>
              <a:gd name="connsiteX11" fmla="*/ 9334 w 18616"/>
              <a:gd name="connsiteY11" fmla="*/ 8320 h 11432"/>
              <a:gd name="connsiteX12" fmla="*/ 9812 w 18616"/>
              <a:gd name="connsiteY12" fmla="*/ 7480 h 11432"/>
              <a:gd name="connsiteX13" fmla="*/ 10546 w 18616"/>
              <a:gd name="connsiteY13" fmla="*/ 6795 h 11432"/>
              <a:gd name="connsiteX14" fmla="*/ 10821 w 18616"/>
              <a:gd name="connsiteY14" fmla="*/ 5785 h 11432"/>
              <a:gd name="connsiteX15" fmla="*/ 10730 w 18616"/>
              <a:gd name="connsiteY15" fmla="*/ 5109 h 11432"/>
              <a:gd name="connsiteX16" fmla="*/ 11258 w 18616"/>
              <a:gd name="connsiteY16" fmla="*/ 4186 h 11432"/>
              <a:gd name="connsiteX17" fmla="*/ 13096 w 18616"/>
              <a:gd name="connsiteY17" fmla="*/ 3381 h 11432"/>
              <a:gd name="connsiteX18" fmla="*/ 14934 w 18616"/>
              <a:gd name="connsiteY18" fmla="*/ 2576 h 11432"/>
              <a:gd name="connsiteX19" fmla="*/ 16772 w 18616"/>
              <a:gd name="connsiteY19" fmla="*/ 1288 h 11432"/>
              <a:gd name="connsiteX20" fmla="*/ 18610 w 18616"/>
              <a:gd name="connsiteY20" fmla="*/ 0 h 11432"/>
              <a:gd name="connsiteX0" fmla="*/ 3906 w 18916"/>
              <a:gd name="connsiteY0" fmla="*/ 0 h 11432"/>
              <a:gd name="connsiteX1" fmla="*/ 230 w 18916"/>
              <a:gd name="connsiteY1" fmla="*/ 2415 h 11432"/>
              <a:gd name="connsiteX2" fmla="*/ 729 w 18916"/>
              <a:gd name="connsiteY2" fmla="*/ 4307 h 11432"/>
              <a:gd name="connsiteX3" fmla="*/ 821 w 18916"/>
              <a:gd name="connsiteY3" fmla="*/ 5317 h 11432"/>
              <a:gd name="connsiteX4" fmla="*/ 729 w 18916"/>
              <a:gd name="connsiteY4" fmla="*/ 6017 h 11432"/>
              <a:gd name="connsiteX5" fmla="*/ 913 w 18916"/>
              <a:gd name="connsiteY5" fmla="*/ 7426 h 11432"/>
              <a:gd name="connsiteX6" fmla="*/ 8 w 18916"/>
              <a:gd name="connsiteY6" fmla="*/ 8856 h 11432"/>
              <a:gd name="connsiteX7" fmla="*/ 3906 w 18916"/>
              <a:gd name="connsiteY7" fmla="*/ 11432 h 11432"/>
              <a:gd name="connsiteX8" fmla="*/ 9420 w 18916"/>
              <a:gd name="connsiteY8" fmla="*/ 11432 h 11432"/>
              <a:gd name="connsiteX9" fmla="*/ 9334 w 18916"/>
              <a:gd name="connsiteY9" fmla="*/ 9633 h 11432"/>
              <a:gd name="connsiteX10" fmla="*/ 9334 w 18916"/>
              <a:gd name="connsiteY10" fmla="*/ 8793 h 11432"/>
              <a:gd name="connsiteX11" fmla="*/ 9334 w 18916"/>
              <a:gd name="connsiteY11" fmla="*/ 8320 h 11432"/>
              <a:gd name="connsiteX12" fmla="*/ 9812 w 18916"/>
              <a:gd name="connsiteY12" fmla="*/ 7480 h 11432"/>
              <a:gd name="connsiteX13" fmla="*/ 10546 w 18916"/>
              <a:gd name="connsiteY13" fmla="*/ 6795 h 11432"/>
              <a:gd name="connsiteX14" fmla="*/ 10821 w 18916"/>
              <a:gd name="connsiteY14" fmla="*/ 5785 h 11432"/>
              <a:gd name="connsiteX15" fmla="*/ 10730 w 18916"/>
              <a:gd name="connsiteY15" fmla="*/ 5109 h 11432"/>
              <a:gd name="connsiteX16" fmla="*/ 11258 w 18916"/>
              <a:gd name="connsiteY16" fmla="*/ 4186 h 11432"/>
              <a:gd name="connsiteX17" fmla="*/ 13096 w 18916"/>
              <a:gd name="connsiteY17" fmla="*/ 3381 h 11432"/>
              <a:gd name="connsiteX18" fmla="*/ 14934 w 18916"/>
              <a:gd name="connsiteY18" fmla="*/ 2576 h 11432"/>
              <a:gd name="connsiteX19" fmla="*/ 16772 w 18916"/>
              <a:gd name="connsiteY19" fmla="*/ 1288 h 11432"/>
              <a:gd name="connsiteX20" fmla="*/ 18610 w 18916"/>
              <a:gd name="connsiteY20" fmla="*/ 1127 h 11432"/>
              <a:gd name="connsiteX21" fmla="*/ 18610 w 18916"/>
              <a:gd name="connsiteY21" fmla="*/ 0 h 11432"/>
              <a:gd name="connsiteX0" fmla="*/ 3906 w 18916"/>
              <a:gd name="connsiteY0" fmla="*/ 0 h 11432"/>
              <a:gd name="connsiteX1" fmla="*/ 230 w 18916"/>
              <a:gd name="connsiteY1" fmla="*/ 2415 h 11432"/>
              <a:gd name="connsiteX2" fmla="*/ 729 w 18916"/>
              <a:gd name="connsiteY2" fmla="*/ 4307 h 11432"/>
              <a:gd name="connsiteX3" fmla="*/ 821 w 18916"/>
              <a:gd name="connsiteY3" fmla="*/ 5317 h 11432"/>
              <a:gd name="connsiteX4" fmla="*/ 729 w 18916"/>
              <a:gd name="connsiteY4" fmla="*/ 6017 h 11432"/>
              <a:gd name="connsiteX5" fmla="*/ 913 w 18916"/>
              <a:gd name="connsiteY5" fmla="*/ 7426 h 11432"/>
              <a:gd name="connsiteX6" fmla="*/ 8 w 18916"/>
              <a:gd name="connsiteY6" fmla="*/ 8856 h 11432"/>
              <a:gd name="connsiteX7" fmla="*/ 3906 w 18916"/>
              <a:gd name="connsiteY7" fmla="*/ 11432 h 11432"/>
              <a:gd name="connsiteX8" fmla="*/ 9420 w 18916"/>
              <a:gd name="connsiteY8" fmla="*/ 11432 h 11432"/>
              <a:gd name="connsiteX9" fmla="*/ 9334 w 18916"/>
              <a:gd name="connsiteY9" fmla="*/ 9633 h 11432"/>
              <a:gd name="connsiteX10" fmla="*/ 9334 w 18916"/>
              <a:gd name="connsiteY10" fmla="*/ 8793 h 11432"/>
              <a:gd name="connsiteX11" fmla="*/ 9334 w 18916"/>
              <a:gd name="connsiteY11" fmla="*/ 8320 h 11432"/>
              <a:gd name="connsiteX12" fmla="*/ 9812 w 18916"/>
              <a:gd name="connsiteY12" fmla="*/ 7480 h 11432"/>
              <a:gd name="connsiteX13" fmla="*/ 10546 w 18916"/>
              <a:gd name="connsiteY13" fmla="*/ 6795 h 11432"/>
              <a:gd name="connsiteX14" fmla="*/ 10821 w 18916"/>
              <a:gd name="connsiteY14" fmla="*/ 5785 h 11432"/>
              <a:gd name="connsiteX15" fmla="*/ 10730 w 18916"/>
              <a:gd name="connsiteY15" fmla="*/ 5109 h 11432"/>
              <a:gd name="connsiteX16" fmla="*/ 11258 w 18916"/>
              <a:gd name="connsiteY16" fmla="*/ 4186 h 11432"/>
              <a:gd name="connsiteX17" fmla="*/ 13096 w 18916"/>
              <a:gd name="connsiteY17" fmla="*/ 3381 h 11432"/>
              <a:gd name="connsiteX18" fmla="*/ 14934 w 18916"/>
              <a:gd name="connsiteY18" fmla="*/ 2576 h 11432"/>
              <a:gd name="connsiteX19" fmla="*/ 16772 w 18916"/>
              <a:gd name="connsiteY19" fmla="*/ 1288 h 11432"/>
              <a:gd name="connsiteX20" fmla="*/ 18610 w 18916"/>
              <a:gd name="connsiteY20" fmla="*/ 1127 h 11432"/>
              <a:gd name="connsiteX21" fmla="*/ 18610 w 18916"/>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1127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0730 w 18801"/>
              <a:gd name="connsiteY15" fmla="*/ 5109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546 w 18801"/>
              <a:gd name="connsiteY13" fmla="*/ 6795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9420 w 18801"/>
              <a:gd name="connsiteY13" fmla="*/ 6763 h 11432"/>
              <a:gd name="connsiteX14" fmla="*/ 10821 w 18801"/>
              <a:gd name="connsiteY14" fmla="*/ 5785 h 11432"/>
              <a:gd name="connsiteX15" fmla="*/ 11258 w 18801"/>
              <a:gd name="connsiteY15" fmla="*/ 4991 h 11432"/>
              <a:gd name="connsiteX16" fmla="*/ 11258 w 18801"/>
              <a:gd name="connsiteY16" fmla="*/ 4186 h 11432"/>
              <a:gd name="connsiteX17" fmla="*/ 13096 w 18801"/>
              <a:gd name="connsiteY17" fmla="*/ 3381 h 11432"/>
              <a:gd name="connsiteX18" fmla="*/ 14934 w 18801"/>
              <a:gd name="connsiteY18" fmla="*/ 2576 h 11432"/>
              <a:gd name="connsiteX19" fmla="*/ 16772 w 18801"/>
              <a:gd name="connsiteY19" fmla="*/ 1288 h 11432"/>
              <a:gd name="connsiteX20" fmla="*/ 18610 w 18801"/>
              <a:gd name="connsiteY20" fmla="*/ 805 h 11432"/>
              <a:gd name="connsiteX21" fmla="*/ 18610 w 18801"/>
              <a:gd name="connsiteY21"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420 w 18801"/>
              <a:gd name="connsiteY8" fmla="*/ 1143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534 w 18801"/>
              <a:gd name="connsiteY8" fmla="*/ 1138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534 w 18801"/>
              <a:gd name="connsiteY8" fmla="*/ 1138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334 w 18801"/>
              <a:gd name="connsiteY8" fmla="*/ 9633 h 11432"/>
              <a:gd name="connsiteX9" fmla="*/ 9334 w 18801"/>
              <a:gd name="connsiteY9" fmla="*/ 8793 h 11432"/>
              <a:gd name="connsiteX10" fmla="*/ 9334 w 18801"/>
              <a:gd name="connsiteY10" fmla="*/ 8320 h 11432"/>
              <a:gd name="connsiteX11" fmla="*/ 9812 w 18801"/>
              <a:gd name="connsiteY11" fmla="*/ 7480 h 11432"/>
              <a:gd name="connsiteX12" fmla="*/ 10821 w 18801"/>
              <a:gd name="connsiteY12" fmla="*/ 5785 h 11432"/>
              <a:gd name="connsiteX13" fmla="*/ 11258 w 18801"/>
              <a:gd name="connsiteY13" fmla="*/ 4991 h 11432"/>
              <a:gd name="connsiteX14" fmla="*/ 11258 w 18801"/>
              <a:gd name="connsiteY14" fmla="*/ 4186 h 11432"/>
              <a:gd name="connsiteX15" fmla="*/ 13096 w 18801"/>
              <a:gd name="connsiteY15" fmla="*/ 3381 h 11432"/>
              <a:gd name="connsiteX16" fmla="*/ 14934 w 18801"/>
              <a:gd name="connsiteY16" fmla="*/ 2576 h 11432"/>
              <a:gd name="connsiteX17" fmla="*/ 16772 w 18801"/>
              <a:gd name="connsiteY17" fmla="*/ 1288 h 11432"/>
              <a:gd name="connsiteX18" fmla="*/ 18610 w 18801"/>
              <a:gd name="connsiteY18" fmla="*/ 805 h 11432"/>
              <a:gd name="connsiteX19" fmla="*/ 18610 w 18801"/>
              <a:gd name="connsiteY19"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534 w 18801"/>
              <a:gd name="connsiteY8" fmla="*/ 1138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432"/>
              <a:gd name="connsiteX1" fmla="*/ 230 w 18801"/>
              <a:gd name="connsiteY1" fmla="*/ 2415 h 11432"/>
              <a:gd name="connsiteX2" fmla="*/ 729 w 18801"/>
              <a:gd name="connsiteY2" fmla="*/ 4307 h 11432"/>
              <a:gd name="connsiteX3" fmla="*/ 821 w 18801"/>
              <a:gd name="connsiteY3" fmla="*/ 5317 h 11432"/>
              <a:gd name="connsiteX4" fmla="*/ 729 w 18801"/>
              <a:gd name="connsiteY4" fmla="*/ 6017 h 11432"/>
              <a:gd name="connsiteX5" fmla="*/ 913 w 18801"/>
              <a:gd name="connsiteY5" fmla="*/ 7426 h 11432"/>
              <a:gd name="connsiteX6" fmla="*/ 8 w 18801"/>
              <a:gd name="connsiteY6" fmla="*/ 8856 h 11432"/>
              <a:gd name="connsiteX7" fmla="*/ 3906 w 18801"/>
              <a:gd name="connsiteY7" fmla="*/ 11432 h 11432"/>
              <a:gd name="connsiteX8" fmla="*/ 9534 w 18801"/>
              <a:gd name="connsiteY8" fmla="*/ 11382 h 11432"/>
              <a:gd name="connsiteX9" fmla="*/ 9334 w 18801"/>
              <a:gd name="connsiteY9" fmla="*/ 9633 h 11432"/>
              <a:gd name="connsiteX10" fmla="*/ 9334 w 18801"/>
              <a:gd name="connsiteY10" fmla="*/ 8793 h 11432"/>
              <a:gd name="connsiteX11" fmla="*/ 9334 w 18801"/>
              <a:gd name="connsiteY11" fmla="*/ 8320 h 11432"/>
              <a:gd name="connsiteX12" fmla="*/ 9812 w 18801"/>
              <a:gd name="connsiteY12" fmla="*/ 7480 h 11432"/>
              <a:gd name="connsiteX13" fmla="*/ 10821 w 18801"/>
              <a:gd name="connsiteY13" fmla="*/ 5785 h 11432"/>
              <a:gd name="connsiteX14" fmla="*/ 11258 w 18801"/>
              <a:gd name="connsiteY14" fmla="*/ 4991 h 11432"/>
              <a:gd name="connsiteX15" fmla="*/ 11258 w 18801"/>
              <a:gd name="connsiteY15" fmla="*/ 4186 h 11432"/>
              <a:gd name="connsiteX16" fmla="*/ 13096 w 18801"/>
              <a:gd name="connsiteY16" fmla="*/ 3381 h 11432"/>
              <a:gd name="connsiteX17" fmla="*/ 14934 w 18801"/>
              <a:gd name="connsiteY17" fmla="*/ 2576 h 11432"/>
              <a:gd name="connsiteX18" fmla="*/ 16772 w 18801"/>
              <a:gd name="connsiteY18" fmla="*/ 1288 h 11432"/>
              <a:gd name="connsiteX19" fmla="*/ 18610 w 18801"/>
              <a:gd name="connsiteY19" fmla="*/ 805 h 11432"/>
              <a:gd name="connsiteX20" fmla="*/ 18610 w 18801"/>
              <a:gd name="connsiteY20" fmla="*/ 0 h 11432"/>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729 w 18801"/>
              <a:gd name="connsiteY4" fmla="*/ 6017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729 w 18801"/>
              <a:gd name="connsiteY4" fmla="*/ 6017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729 w 18801"/>
              <a:gd name="connsiteY4" fmla="*/ 6017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0738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0738"/>
              <a:gd name="connsiteX1" fmla="*/ 230 w 18801"/>
              <a:gd name="connsiteY1" fmla="*/ 2415 h 10738"/>
              <a:gd name="connsiteX2" fmla="*/ 729 w 18801"/>
              <a:gd name="connsiteY2" fmla="*/ 4307 h 10738"/>
              <a:gd name="connsiteX3" fmla="*/ 821 w 18801"/>
              <a:gd name="connsiteY3" fmla="*/ 5317 h 10738"/>
              <a:gd name="connsiteX4" fmla="*/ 729 w 18801"/>
              <a:gd name="connsiteY4" fmla="*/ 6017 h 10738"/>
              <a:gd name="connsiteX5" fmla="*/ 913 w 18801"/>
              <a:gd name="connsiteY5" fmla="*/ 7426 h 10738"/>
              <a:gd name="connsiteX6" fmla="*/ 8 w 18801"/>
              <a:gd name="connsiteY6" fmla="*/ 8856 h 10738"/>
              <a:gd name="connsiteX7" fmla="*/ 2182 w 18801"/>
              <a:gd name="connsiteY7" fmla="*/ 10738 h 10738"/>
              <a:gd name="connsiteX8" fmla="*/ 9534 w 18801"/>
              <a:gd name="connsiteY8" fmla="*/ 10738 h 10738"/>
              <a:gd name="connsiteX9" fmla="*/ 9334 w 18801"/>
              <a:gd name="connsiteY9" fmla="*/ 9633 h 10738"/>
              <a:gd name="connsiteX10" fmla="*/ 9334 w 18801"/>
              <a:gd name="connsiteY10" fmla="*/ 8793 h 10738"/>
              <a:gd name="connsiteX11" fmla="*/ 9334 w 18801"/>
              <a:gd name="connsiteY11" fmla="*/ 8320 h 10738"/>
              <a:gd name="connsiteX12" fmla="*/ 9812 w 18801"/>
              <a:gd name="connsiteY12" fmla="*/ 7480 h 10738"/>
              <a:gd name="connsiteX13" fmla="*/ 10821 w 18801"/>
              <a:gd name="connsiteY13" fmla="*/ 5785 h 10738"/>
              <a:gd name="connsiteX14" fmla="*/ 11258 w 18801"/>
              <a:gd name="connsiteY14" fmla="*/ 4991 h 10738"/>
              <a:gd name="connsiteX15" fmla="*/ 11258 w 18801"/>
              <a:gd name="connsiteY15" fmla="*/ 4186 h 10738"/>
              <a:gd name="connsiteX16" fmla="*/ 13096 w 18801"/>
              <a:gd name="connsiteY16" fmla="*/ 3381 h 10738"/>
              <a:gd name="connsiteX17" fmla="*/ 14934 w 18801"/>
              <a:gd name="connsiteY17" fmla="*/ 2576 h 10738"/>
              <a:gd name="connsiteX18" fmla="*/ 16772 w 18801"/>
              <a:gd name="connsiteY18" fmla="*/ 1288 h 10738"/>
              <a:gd name="connsiteX19" fmla="*/ 18610 w 18801"/>
              <a:gd name="connsiteY19" fmla="*/ 805 h 10738"/>
              <a:gd name="connsiteX20" fmla="*/ 18610 w 18801"/>
              <a:gd name="connsiteY20" fmla="*/ 0 h 10738"/>
              <a:gd name="connsiteX0" fmla="*/ 3906 w 18801"/>
              <a:gd name="connsiteY0" fmla="*/ 0 h 10738"/>
              <a:gd name="connsiteX1" fmla="*/ 230 w 18801"/>
              <a:gd name="connsiteY1" fmla="*/ 2415 h 10738"/>
              <a:gd name="connsiteX2" fmla="*/ 729 w 18801"/>
              <a:gd name="connsiteY2" fmla="*/ 4307 h 10738"/>
              <a:gd name="connsiteX3" fmla="*/ 821 w 18801"/>
              <a:gd name="connsiteY3" fmla="*/ 5317 h 10738"/>
              <a:gd name="connsiteX4" fmla="*/ 729 w 18801"/>
              <a:gd name="connsiteY4" fmla="*/ 6017 h 10738"/>
              <a:gd name="connsiteX5" fmla="*/ 913 w 18801"/>
              <a:gd name="connsiteY5" fmla="*/ 7426 h 10738"/>
              <a:gd name="connsiteX6" fmla="*/ 8 w 18801"/>
              <a:gd name="connsiteY6" fmla="*/ 8856 h 10738"/>
              <a:gd name="connsiteX7" fmla="*/ 2182 w 18801"/>
              <a:gd name="connsiteY7" fmla="*/ 10738 h 10738"/>
              <a:gd name="connsiteX8" fmla="*/ 9534 w 18801"/>
              <a:gd name="connsiteY8" fmla="*/ 10738 h 10738"/>
              <a:gd name="connsiteX9" fmla="*/ 9334 w 18801"/>
              <a:gd name="connsiteY9" fmla="*/ 9633 h 10738"/>
              <a:gd name="connsiteX10" fmla="*/ 9334 w 18801"/>
              <a:gd name="connsiteY10" fmla="*/ 8793 h 10738"/>
              <a:gd name="connsiteX11" fmla="*/ 9334 w 18801"/>
              <a:gd name="connsiteY11" fmla="*/ 8320 h 10738"/>
              <a:gd name="connsiteX12" fmla="*/ 9812 w 18801"/>
              <a:gd name="connsiteY12" fmla="*/ 7480 h 10738"/>
              <a:gd name="connsiteX13" fmla="*/ 10821 w 18801"/>
              <a:gd name="connsiteY13" fmla="*/ 5785 h 10738"/>
              <a:gd name="connsiteX14" fmla="*/ 11258 w 18801"/>
              <a:gd name="connsiteY14" fmla="*/ 4991 h 10738"/>
              <a:gd name="connsiteX15" fmla="*/ 11258 w 18801"/>
              <a:gd name="connsiteY15" fmla="*/ 4186 h 10738"/>
              <a:gd name="connsiteX16" fmla="*/ 13096 w 18801"/>
              <a:gd name="connsiteY16" fmla="*/ 3381 h 10738"/>
              <a:gd name="connsiteX17" fmla="*/ 14934 w 18801"/>
              <a:gd name="connsiteY17" fmla="*/ 2576 h 10738"/>
              <a:gd name="connsiteX18" fmla="*/ 16772 w 18801"/>
              <a:gd name="connsiteY18" fmla="*/ 1288 h 10738"/>
              <a:gd name="connsiteX19" fmla="*/ 18610 w 18801"/>
              <a:gd name="connsiteY19" fmla="*/ 805 h 10738"/>
              <a:gd name="connsiteX20" fmla="*/ 18610 w 18801"/>
              <a:gd name="connsiteY20" fmla="*/ 0 h 10738"/>
              <a:gd name="connsiteX0" fmla="*/ 3906 w 18801"/>
              <a:gd name="connsiteY0" fmla="*/ 0 h 11221"/>
              <a:gd name="connsiteX1" fmla="*/ 230 w 18801"/>
              <a:gd name="connsiteY1" fmla="*/ 2415 h 11221"/>
              <a:gd name="connsiteX2" fmla="*/ 729 w 18801"/>
              <a:gd name="connsiteY2" fmla="*/ 4307 h 11221"/>
              <a:gd name="connsiteX3" fmla="*/ 821 w 18801"/>
              <a:gd name="connsiteY3" fmla="*/ 5317 h 11221"/>
              <a:gd name="connsiteX4" fmla="*/ 729 w 18801"/>
              <a:gd name="connsiteY4" fmla="*/ 6017 h 11221"/>
              <a:gd name="connsiteX5" fmla="*/ 913 w 18801"/>
              <a:gd name="connsiteY5" fmla="*/ 7426 h 11221"/>
              <a:gd name="connsiteX6" fmla="*/ 8 w 18801"/>
              <a:gd name="connsiteY6" fmla="*/ 8856 h 11221"/>
              <a:gd name="connsiteX7" fmla="*/ 2182 w 18801"/>
              <a:gd name="connsiteY7" fmla="*/ 11221 h 11221"/>
              <a:gd name="connsiteX8" fmla="*/ 9534 w 18801"/>
              <a:gd name="connsiteY8" fmla="*/ 10738 h 11221"/>
              <a:gd name="connsiteX9" fmla="*/ 9334 w 18801"/>
              <a:gd name="connsiteY9" fmla="*/ 9633 h 11221"/>
              <a:gd name="connsiteX10" fmla="*/ 9334 w 18801"/>
              <a:gd name="connsiteY10" fmla="*/ 8793 h 11221"/>
              <a:gd name="connsiteX11" fmla="*/ 9334 w 18801"/>
              <a:gd name="connsiteY11" fmla="*/ 8320 h 11221"/>
              <a:gd name="connsiteX12" fmla="*/ 9812 w 18801"/>
              <a:gd name="connsiteY12" fmla="*/ 7480 h 11221"/>
              <a:gd name="connsiteX13" fmla="*/ 10821 w 18801"/>
              <a:gd name="connsiteY13" fmla="*/ 5785 h 11221"/>
              <a:gd name="connsiteX14" fmla="*/ 11258 w 18801"/>
              <a:gd name="connsiteY14" fmla="*/ 4991 h 11221"/>
              <a:gd name="connsiteX15" fmla="*/ 11258 w 18801"/>
              <a:gd name="connsiteY15" fmla="*/ 4186 h 11221"/>
              <a:gd name="connsiteX16" fmla="*/ 13096 w 18801"/>
              <a:gd name="connsiteY16" fmla="*/ 3381 h 11221"/>
              <a:gd name="connsiteX17" fmla="*/ 14934 w 18801"/>
              <a:gd name="connsiteY17" fmla="*/ 2576 h 11221"/>
              <a:gd name="connsiteX18" fmla="*/ 16772 w 18801"/>
              <a:gd name="connsiteY18" fmla="*/ 1288 h 11221"/>
              <a:gd name="connsiteX19" fmla="*/ 18610 w 18801"/>
              <a:gd name="connsiteY19" fmla="*/ 805 h 11221"/>
              <a:gd name="connsiteX20" fmla="*/ 18610 w 18801"/>
              <a:gd name="connsiteY20" fmla="*/ 0 h 11221"/>
              <a:gd name="connsiteX0" fmla="*/ 3906 w 18801"/>
              <a:gd name="connsiteY0" fmla="*/ 0 h 11221"/>
              <a:gd name="connsiteX1" fmla="*/ 230 w 18801"/>
              <a:gd name="connsiteY1" fmla="*/ 2415 h 11221"/>
              <a:gd name="connsiteX2" fmla="*/ 729 w 18801"/>
              <a:gd name="connsiteY2" fmla="*/ 4307 h 11221"/>
              <a:gd name="connsiteX3" fmla="*/ 821 w 18801"/>
              <a:gd name="connsiteY3" fmla="*/ 5317 h 11221"/>
              <a:gd name="connsiteX4" fmla="*/ 729 w 18801"/>
              <a:gd name="connsiteY4" fmla="*/ 6017 h 11221"/>
              <a:gd name="connsiteX5" fmla="*/ 913 w 18801"/>
              <a:gd name="connsiteY5" fmla="*/ 7426 h 11221"/>
              <a:gd name="connsiteX6" fmla="*/ 8 w 18801"/>
              <a:gd name="connsiteY6" fmla="*/ 8856 h 11221"/>
              <a:gd name="connsiteX7" fmla="*/ 2182 w 18801"/>
              <a:gd name="connsiteY7" fmla="*/ 11221 h 11221"/>
              <a:gd name="connsiteX8" fmla="*/ 9534 w 18801"/>
              <a:gd name="connsiteY8" fmla="*/ 11221 h 11221"/>
              <a:gd name="connsiteX9" fmla="*/ 9334 w 18801"/>
              <a:gd name="connsiteY9" fmla="*/ 9633 h 11221"/>
              <a:gd name="connsiteX10" fmla="*/ 9334 w 18801"/>
              <a:gd name="connsiteY10" fmla="*/ 8793 h 11221"/>
              <a:gd name="connsiteX11" fmla="*/ 9334 w 18801"/>
              <a:gd name="connsiteY11" fmla="*/ 8320 h 11221"/>
              <a:gd name="connsiteX12" fmla="*/ 9812 w 18801"/>
              <a:gd name="connsiteY12" fmla="*/ 7480 h 11221"/>
              <a:gd name="connsiteX13" fmla="*/ 10821 w 18801"/>
              <a:gd name="connsiteY13" fmla="*/ 5785 h 11221"/>
              <a:gd name="connsiteX14" fmla="*/ 11258 w 18801"/>
              <a:gd name="connsiteY14" fmla="*/ 4991 h 11221"/>
              <a:gd name="connsiteX15" fmla="*/ 11258 w 18801"/>
              <a:gd name="connsiteY15" fmla="*/ 4186 h 11221"/>
              <a:gd name="connsiteX16" fmla="*/ 13096 w 18801"/>
              <a:gd name="connsiteY16" fmla="*/ 3381 h 11221"/>
              <a:gd name="connsiteX17" fmla="*/ 14934 w 18801"/>
              <a:gd name="connsiteY17" fmla="*/ 2576 h 11221"/>
              <a:gd name="connsiteX18" fmla="*/ 16772 w 18801"/>
              <a:gd name="connsiteY18" fmla="*/ 1288 h 11221"/>
              <a:gd name="connsiteX19" fmla="*/ 18610 w 18801"/>
              <a:gd name="connsiteY19" fmla="*/ 805 h 11221"/>
              <a:gd name="connsiteX20" fmla="*/ 18610 w 18801"/>
              <a:gd name="connsiteY20" fmla="*/ 0 h 11221"/>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729 w 18801"/>
              <a:gd name="connsiteY4" fmla="*/ 6017 h 11382"/>
              <a:gd name="connsiteX5" fmla="*/ 913 w 18801"/>
              <a:gd name="connsiteY5" fmla="*/ 7426 h 11382"/>
              <a:gd name="connsiteX6" fmla="*/ 8 w 18801"/>
              <a:gd name="connsiteY6" fmla="*/ 8856 h 11382"/>
              <a:gd name="connsiteX7" fmla="*/ 2182 w 18801"/>
              <a:gd name="connsiteY7" fmla="*/ 11221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729 w 18801"/>
              <a:gd name="connsiteY4" fmla="*/ 6017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821 w 18801"/>
              <a:gd name="connsiteY3" fmla="*/ 5317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344 w 18801"/>
              <a:gd name="connsiteY3" fmla="*/ 5102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2182 w 18801"/>
              <a:gd name="connsiteY3" fmla="*/ 5102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729 w 18801"/>
              <a:gd name="connsiteY2" fmla="*/ 4307 h 11382"/>
              <a:gd name="connsiteX3" fmla="*/ 344 w 18801"/>
              <a:gd name="connsiteY3" fmla="*/ 4941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344 w 18801"/>
              <a:gd name="connsiteY2" fmla="*/ 4136 h 11382"/>
              <a:gd name="connsiteX3" fmla="*/ 344 w 18801"/>
              <a:gd name="connsiteY3" fmla="*/ 4941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30 w 18801"/>
              <a:gd name="connsiteY1" fmla="*/ 2415 h 11382"/>
              <a:gd name="connsiteX2" fmla="*/ 344 w 18801"/>
              <a:gd name="connsiteY2" fmla="*/ 3814 h 11382"/>
              <a:gd name="connsiteX3" fmla="*/ 344 w 18801"/>
              <a:gd name="connsiteY3" fmla="*/ 4941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2182 w 18801"/>
              <a:gd name="connsiteY1" fmla="*/ 2526 h 11382"/>
              <a:gd name="connsiteX2" fmla="*/ 344 w 18801"/>
              <a:gd name="connsiteY2" fmla="*/ 3814 h 11382"/>
              <a:gd name="connsiteX3" fmla="*/ 344 w 18801"/>
              <a:gd name="connsiteY3" fmla="*/ 4941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3906 w 18801"/>
              <a:gd name="connsiteY0" fmla="*/ 0 h 11382"/>
              <a:gd name="connsiteX1" fmla="*/ 4020 w 18801"/>
              <a:gd name="connsiteY1" fmla="*/ 2365 h 11382"/>
              <a:gd name="connsiteX2" fmla="*/ 344 w 18801"/>
              <a:gd name="connsiteY2" fmla="*/ 3814 h 11382"/>
              <a:gd name="connsiteX3" fmla="*/ 344 w 18801"/>
              <a:gd name="connsiteY3" fmla="*/ 4941 h 11382"/>
              <a:gd name="connsiteX4" fmla="*/ 2182 w 18801"/>
              <a:gd name="connsiteY4" fmla="*/ 6068 h 11382"/>
              <a:gd name="connsiteX5" fmla="*/ 913 w 18801"/>
              <a:gd name="connsiteY5" fmla="*/ 7426 h 11382"/>
              <a:gd name="connsiteX6" fmla="*/ 8 w 18801"/>
              <a:gd name="connsiteY6" fmla="*/ 8856 h 11382"/>
              <a:gd name="connsiteX7" fmla="*/ 2182 w 18801"/>
              <a:gd name="connsiteY7" fmla="*/ 11382 h 11382"/>
              <a:gd name="connsiteX8" fmla="*/ 9534 w 18801"/>
              <a:gd name="connsiteY8" fmla="*/ 11382 h 11382"/>
              <a:gd name="connsiteX9" fmla="*/ 9334 w 18801"/>
              <a:gd name="connsiteY9" fmla="*/ 9633 h 11382"/>
              <a:gd name="connsiteX10" fmla="*/ 9334 w 18801"/>
              <a:gd name="connsiteY10" fmla="*/ 8793 h 11382"/>
              <a:gd name="connsiteX11" fmla="*/ 9334 w 18801"/>
              <a:gd name="connsiteY11" fmla="*/ 8320 h 11382"/>
              <a:gd name="connsiteX12" fmla="*/ 9812 w 18801"/>
              <a:gd name="connsiteY12" fmla="*/ 7480 h 11382"/>
              <a:gd name="connsiteX13" fmla="*/ 10821 w 18801"/>
              <a:gd name="connsiteY13" fmla="*/ 5785 h 11382"/>
              <a:gd name="connsiteX14" fmla="*/ 11258 w 18801"/>
              <a:gd name="connsiteY14" fmla="*/ 4991 h 11382"/>
              <a:gd name="connsiteX15" fmla="*/ 11258 w 18801"/>
              <a:gd name="connsiteY15" fmla="*/ 4186 h 11382"/>
              <a:gd name="connsiteX16" fmla="*/ 13096 w 18801"/>
              <a:gd name="connsiteY16" fmla="*/ 3381 h 11382"/>
              <a:gd name="connsiteX17" fmla="*/ 14934 w 18801"/>
              <a:gd name="connsiteY17" fmla="*/ 2576 h 11382"/>
              <a:gd name="connsiteX18" fmla="*/ 16772 w 18801"/>
              <a:gd name="connsiteY18" fmla="*/ 1288 h 11382"/>
              <a:gd name="connsiteX19" fmla="*/ 18610 w 18801"/>
              <a:gd name="connsiteY19" fmla="*/ 805 h 11382"/>
              <a:gd name="connsiteX20" fmla="*/ 18610 w 18801"/>
              <a:gd name="connsiteY20" fmla="*/ 0 h 11382"/>
              <a:gd name="connsiteX0" fmla="*/ 5858 w 18801"/>
              <a:gd name="connsiteY0" fmla="*/ 0 h 11432"/>
              <a:gd name="connsiteX1" fmla="*/ 4020 w 18801"/>
              <a:gd name="connsiteY1" fmla="*/ 2415 h 11432"/>
              <a:gd name="connsiteX2" fmla="*/ 344 w 18801"/>
              <a:gd name="connsiteY2" fmla="*/ 3864 h 11432"/>
              <a:gd name="connsiteX3" fmla="*/ 344 w 18801"/>
              <a:gd name="connsiteY3" fmla="*/ 4991 h 11432"/>
              <a:gd name="connsiteX4" fmla="*/ 2182 w 18801"/>
              <a:gd name="connsiteY4" fmla="*/ 6118 h 11432"/>
              <a:gd name="connsiteX5" fmla="*/ 913 w 18801"/>
              <a:gd name="connsiteY5" fmla="*/ 7476 h 11432"/>
              <a:gd name="connsiteX6" fmla="*/ 8 w 18801"/>
              <a:gd name="connsiteY6" fmla="*/ 8906 h 11432"/>
              <a:gd name="connsiteX7" fmla="*/ 2182 w 18801"/>
              <a:gd name="connsiteY7" fmla="*/ 11432 h 11432"/>
              <a:gd name="connsiteX8" fmla="*/ 9534 w 18801"/>
              <a:gd name="connsiteY8" fmla="*/ 11432 h 11432"/>
              <a:gd name="connsiteX9" fmla="*/ 9334 w 18801"/>
              <a:gd name="connsiteY9" fmla="*/ 9683 h 11432"/>
              <a:gd name="connsiteX10" fmla="*/ 9334 w 18801"/>
              <a:gd name="connsiteY10" fmla="*/ 8843 h 11432"/>
              <a:gd name="connsiteX11" fmla="*/ 9334 w 18801"/>
              <a:gd name="connsiteY11" fmla="*/ 8370 h 11432"/>
              <a:gd name="connsiteX12" fmla="*/ 9812 w 18801"/>
              <a:gd name="connsiteY12" fmla="*/ 7530 h 11432"/>
              <a:gd name="connsiteX13" fmla="*/ 10821 w 18801"/>
              <a:gd name="connsiteY13" fmla="*/ 5835 h 11432"/>
              <a:gd name="connsiteX14" fmla="*/ 11258 w 18801"/>
              <a:gd name="connsiteY14" fmla="*/ 5041 h 11432"/>
              <a:gd name="connsiteX15" fmla="*/ 11258 w 18801"/>
              <a:gd name="connsiteY15" fmla="*/ 4236 h 11432"/>
              <a:gd name="connsiteX16" fmla="*/ 13096 w 18801"/>
              <a:gd name="connsiteY16" fmla="*/ 3431 h 11432"/>
              <a:gd name="connsiteX17" fmla="*/ 14934 w 18801"/>
              <a:gd name="connsiteY17" fmla="*/ 2626 h 11432"/>
              <a:gd name="connsiteX18" fmla="*/ 16772 w 18801"/>
              <a:gd name="connsiteY18" fmla="*/ 1338 h 11432"/>
              <a:gd name="connsiteX19" fmla="*/ 18610 w 18801"/>
              <a:gd name="connsiteY19" fmla="*/ 855 h 11432"/>
              <a:gd name="connsiteX20" fmla="*/ 18610 w 18801"/>
              <a:gd name="connsiteY20" fmla="*/ 50 h 11432"/>
              <a:gd name="connsiteX0" fmla="*/ 5858 w 18801"/>
              <a:gd name="connsiteY0" fmla="*/ 0 h 11432"/>
              <a:gd name="connsiteX1" fmla="*/ 4020 w 18801"/>
              <a:gd name="connsiteY1" fmla="*/ 2415 h 11432"/>
              <a:gd name="connsiteX2" fmla="*/ 2182 w 18801"/>
              <a:gd name="connsiteY2" fmla="*/ 3864 h 11432"/>
              <a:gd name="connsiteX3" fmla="*/ 344 w 18801"/>
              <a:gd name="connsiteY3" fmla="*/ 4991 h 11432"/>
              <a:gd name="connsiteX4" fmla="*/ 2182 w 18801"/>
              <a:gd name="connsiteY4" fmla="*/ 6118 h 11432"/>
              <a:gd name="connsiteX5" fmla="*/ 913 w 18801"/>
              <a:gd name="connsiteY5" fmla="*/ 7476 h 11432"/>
              <a:gd name="connsiteX6" fmla="*/ 8 w 18801"/>
              <a:gd name="connsiteY6" fmla="*/ 8906 h 11432"/>
              <a:gd name="connsiteX7" fmla="*/ 2182 w 18801"/>
              <a:gd name="connsiteY7" fmla="*/ 11432 h 11432"/>
              <a:gd name="connsiteX8" fmla="*/ 9534 w 18801"/>
              <a:gd name="connsiteY8" fmla="*/ 11432 h 11432"/>
              <a:gd name="connsiteX9" fmla="*/ 9334 w 18801"/>
              <a:gd name="connsiteY9" fmla="*/ 9683 h 11432"/>
              <a:gd name="connsiteX10" fmla="*/ 9334 w 18801"/>
              <a:gd name="connsiteY10" fmla="*/ 8843 h 11432"/>
              <a:gd name="connsiteX11" fmla="*/ 9334 w 18801"/>
              <a:gd name="connsiteY11" fmla="*/ 8370 h 11432"/>
              <a:gd name="connsiteX12" fmla="*/ 9812 w 18801"/>
              <a:gd name="connsiteY12" fmla="*/ 7530 h 11432"/>
              <a:gd name="connsiteX13" fmla="*/ 10821 w 18801"/>
              <a:gd name="connsiteY13" fmla="*/ 5835 h 11432"/>
              <a:gd name="connsiteX14" fmla="*/ 11258 w 18801"/>
              <a:gd name="connsiteY14" fmla="*/ 5041 h 11432"/>
              <a:gd name="connsiteX15" fmla="*/ 11258 w 18801"/>
              <a:gd name="connsiteY15" fmla="*/ 4236 h 11432"/>
              <a:gd name="connsiteX16" fmla="*/ 13096 w 18801"/>
              <a:gd name="connsiteY16" fmla="*/ 3431 h 11432"/>
              <a:gd name="connsiteX17" fmla="*/ 14934 w 18801"/>
              <a:gd name="connsiteY17" fmla="*/ 2626 h 11432"/>
              <a:gd name="connsiteX18" fmla="*/ 16772 w 18801"/>
              <a:gd name="connsiteY18" fmla="*/ 1338 h 11432"/>
              <a:gd name="connsiteX19" fmla="*/ 18610 w 18801"/>
              <a:gd name="connsiteY19" fmla="*/ 855 h 11432"/>
              <a:gd name="connsiteX20" fmla="*/ 18610 w 18801"/>
              <a:gd name="connsiteY20" fmla="*/ 50 h 11432"/>
              <a:gd name="connsiteX0" fmla="*/ 5858 w 18801"/>
              <a:gd name="connsiteY0" fmla="*/ 0 h 11432"/>
              <a:gd name="connsiteX1" fmla="*/ 4020 w 18801"/>
              <a:gd name="connsiteY1" fmla="*/ 2415 h 11432"/>
              <a:gd name="connsiteX2" fmla="*/ 344 w 18801"/>
              <a:gd name="connsiteY2" fmla="*/ 3864 h 11432"/>
              <a:gd name="connsiteX3" fmla="*/ 344 w 18801"/>
              <a:gd name="connsiteY3" fmla="*/ 4991 h 11432"/>
              <a:gd name="connsiteX4" fmla="*/ 2182 w 18801"/>
              <a:gd name="connsiteY4" fmla="*/ 6118 h 11432"/>
              <a:gd name="connsiteX5" fmla="*/ 913 w 18801"/>
              <a:gd name="connsiteY5" fmla="*/ 7476 h 11432"/>
              <a:gd name="connsiteX6" fmla="*/ 8 w 18801"/>
              <a:gd name="connsiteY6" fmla="*/ 8906 h 11432"/>
              <a:gd name="connsiteX7" fmla="*/ 2182 w 18801"/>
              <a:gd name="connsiteY7" fmla="*/ 11432 h 11432"/>
              <a:gd name="connsiteX8" fmla="*/ 9534 w 18801"/>
              <a:gd name="connsiteY8" fmla="*/ 11432 h 11432"/>
              <a:gd name="connsiteX9" fmla="*/ 9334 w 18801"/>
              <a:gd name="connsiteY9" fmla="*/ 9683 h 11432"/>
              <a:gd name="connsiteX10" fmla="*/ 9334 w 18801"/>
              <a:gd name="connsiteY10" fmla="*/ 8843 h 11432"/>
              <a:gd name="connsiteX11" fmla="*/ 9334 w 18801"/>
              <a:gd name="connsiteY11" fmla="*/ 8370 h 11432"/>
              <a:gd name="connsiteX12" fmla="*/ 9812 w 18801"/>
              <a:gd name="connsiteY12" fmla="*/ 7530 h 11432"/>
              <a:gd name="connsiteX13" fmla="*/ 10821 w 18801"/>
              <a:gd name="connsiteY13" fmla="*/ 5835 h 11432"/>
              <a:gd name="connsiteX14" fmla="*/ 11258 w 18801"/>
              <a:gd name="connsiteY14" fmla="*/ 5041 h 11432"/>
              <a:gd name="connsiteX15" fmla="*/ 11258 w 18801"/>
              <a:gd name="connsiteY15" fmla="*/ 4236 h 11432"/>
              <a:gd name="connsiteX16" fmla="*/ 13096 w 18801"/>
              <a:gd name="connsiteY16" fmla="*/ 3431 h 11432"/>
              <a:gd name="connsiteX17" fmla="*/ 14934 w 18801"/>
              <a:gd name="connsiteY17" fmla="*/ 2626 h 11432"/>
              <a:gd name="connsiteX18" fmla="*/ 16772 w 18801"/>
              <a:gd name="connsiteY18" fmla="*/ 1338 h 11432"/>
              <a:gd name="connsiteX19" fmla="*/ 18610 w 18801"/>
              <a:gd name="connsiteY19" fmla="*/ 855 h 11432"/>
              <a:gd name="connsiteX20" fmla="*/ 18610 w 18801"/>
              <a:gd name="connsiteY20" fmla="*/ 50 h 11432"/>
              <a:gd name="connsiteX0" fmla="*/ 11045 w 23988"/>
              <a:gd name="connsiteY0" fmla="*/ 0 h 11432"/>
              <a:gd name="connsiteX1" fmla="*/ 9207 w 23988"/>
              <a:gd name="connsiteY1" fmla="*/ 2415 h 11432"/>
              <a:gd name="connsiteX2" fmla="*/ 5531 w 23988"/>
              <a:gd name="connsiteY2" fmla="*/ 3864 h 11432"/>
              <a:gd name="connsiteX3" fmla="*/ 5531 w 23988"/>
              <a:gd name="connsiteY3" fmla="*/ 4991 h 11432"/>
              <a:gd name="connsiteX4" fmla="*/ 17 w 23988"/>
              <a:gd name="connsiteY4" fmla="*/ 6118 h 11432"/>
              <a:gd name="connsiteX5" fmla="*/ 6100 w 23988"/>
              <a:gd name="connsiteY5" fmla="*/ 7476 h 11432"/>
              <a:gd name="connsiteX6" fmla="*/ 5195 w 23988"/>
              <a:gd name="connsiteY6" fmla="*/ 8906 h 11432"/>
              <a:gd name="connsiteX7" fmla="*/ 7369 w 23988"/>
              <a:gd name="connsiteY7" fmla="*/ 11432 h 11432"/>
              <a:gd name="connsiteX8" fmla="*/ 14721 w 23988"/>
              <a:gd name="connsiteY8" fmla="*/ 11432 h 11432"/>
              <a:gd name="connsiteX9" fmla="*/ 14521 w 23988"/>
              <a:gd name="connsiteY9" fmla="*/ 9683 h 11432"/>
              <a:gd name="connsiteX10" fmla="*/ 14521 w 23988"/>
              <a:gd name="connsiteY10" fmla="*/ 8843 h 11432"/>
              <a:gd name="connsiteX11" fmla="*/ 14521 w 23988"/>
              <a:gd name="connsiteY11" fmla="*/ 8370 h 11432"/>
              <a:gd name="connsiteX12" fmla="*/ 14999 w 23988"/>
              <a:gd name="connsiteY12" fmla="*/ 7530 h 11432"/>
              <a:gd name="connsiteX13" fmla="*/ 16008 w 23988"/>
              <a:gd name="connsiteY13" fmla="*/ 5835 h 11432"/>
              <a:gd name="connsiteX14" fmla="*/ 16445 w 23988"/>
              <a:gd name="connsiteY14" fmla="*/ 5041 h 11432"/>
              <a:gd name="connsiteX15" fmla="*/ 16445 w 23988"/>
              <a:gd name="connsiteY15" fmla="*/ 4236 h 11432"/>
              <a:gd name="connsiteX16" fmla="*/ 18283 w 23988"/>
              <a:gd name="connsiteY16" fmla="*/ 3431 h 11432"/>
              <a:gd name="connsiteX17" fmla="*/ 20121 w 23988"/>
              <a:gd name="connsiteY17" fmla="*/ 2626 h 11432"/>
              <a:gd name="connsiteX18" fmla="*/ 21959 w 23988"/>
              <a:gd name="connsiteY18" fmla="*/ 1338 h 11432"/>
              <a:gd name="connsiteX19" fmla="*/ 23797 w 23988"/>
              <a:gd name="connsiteY19" fmla="*/ 855 h 11432"/>
              <a:gd name="connsiteX20" fmla="*/ 23797 w 23988"/>
              <a:gd name="connsiteY20" fmla="*/ 50 h 11432"/>
              <a:gd name="connsiteX0" fmla="*/ 5858 w 18801"/>
              <a:gd name="connsiteY0" fmla="*/ 0 h 11432"/>
              <a:gd name="connsiteX1" fmla="*/ 4020 w 18801"/>
              <a:gd name="connsiteY1" fmla="*/ 2415 h 11432"/>
              <a:gd name="connsiteX2" fmla="*/ 344 w 18801"/>
              <a:gd name="connsiteY2" fmla="*/ 3864 h 11432"/>
              <a:gd name="connsiteX3" fmla="*/ 344 w 18801"/>
              <a:gd name="connsiteY3" fmla="*/ 4991 h 11432"/>
              <a:gd name="connsiteX4" fmla="*/ 344 w 18801"/>
              <a:gd name="connsiteY4" fmla="*/ 5957 h 11432"/>
              <a:gd name="connsiteX5" fmla="*/ 913 w 18801"/>
              <a:gd name="connsiteY5" fmla="*/ 7476 h 11432"/>
              <a:gd name="connsiteX6" fmla="*/ 8 w 18801"/>
              <a:gd name="connsiteY6" fmla="*/ 8906 h 11432"/>
              <a:gd name="connsiteX7" fmla="*/ 2182 w 18801"/>
              <a:gd name="connsiteY7" fmla="*/ 11432 h 11432"/>
              <a:gd name="connsiteX8" fmla="*/ 9534 w 18801"/>
              <a:gd name="connsiteY8" fmla="*/ 11432 h 11432"/>
              <a:gd name="connsiteX9" fmla="*/ 9334 w 18801"/>
              <a:gd name="connsiteY9" fmla="*/ 9683 h 11432"/>
              <a:gd name="connsiteX10" fmla="*/ 9334 w 18801"/>
              <a:gd name="connsiteY10" fmla="*/ 8843 h 11432"/>
              <a:gd name="connsiteX11" fmla="*/ 9334 w 18801"/>
              <a:gd name="connsiteY11" fmla="*/ 8370 h 11432"/>
              <a:gd name="connsiteX12" fmla="*/ 9812 w 18801"/>
              <a:gd name="connsiteY12" fmla="*/ 7530 h 11432"/>
              <a:gd name="connsiteX13" fmla="*/ 10821 w 18801"/>
              <a:gd name="connsiteY13" fmla="*/ 5835 h 11432"/>
              <a:gd name="connsiteX14" fmla="*/ 11258 w 18801"/>
              <a:gd name="connsiteY14" fmla="*/ 5041 h 11432"/>
              <a:gd name="connsiteX15" fmla="*/ 11258 w 18801"/>
              <a:gd name="connsiteY15" fmla="*/ 4236 h 11432"/>
              <a:gd name="connsiteX16" fmla="*/ 13096 w 18801"/>
              <a:gd name="connsiteY16" fmla="*/ 3431 h 11432"/>
              <a:gd name="connsiteX17" fmla="*/ 14934 w 18801"/>
              <a:gd name="connsiteY17" fmla="*/ 2626 h 11432"/>
              <a:gd name="connsiteX18" fmla="*/ 16772 w 18801"/>
              <a:gd name="connsiteY18" fmla="*/ 1338 h 11432"/>
              <a:gd name="connsiteX19" fmla="*/ 18610 w 18801"/>
              <a:gd name="connsiteY19" fmla="*/ 855 h 11432"/>
              <a:gd name="connsiteX20" fmla="*/ 18610 w 18801"/>
              <a:gd name="connsiteY20" fmla="*/ 50 h 11432"/>
              <a:gd name="connsiteX0" fmla="*/ 5858 w 18801"/>
              <a:gd name="connsiteY0" fmla="*/ 0 h 11593"/>
              <a:gd name="connsiteX1" fmla="*/ 4020 w 18801"/>
              <a:gd name="connsiteY1" fmla="*/ 2415 h 11593"/>
              <a:gd name="connsiteX2" fmla="*/ 344 w 18801"/>
              <a:gd name="connsiteY2" fmla="*/ 3864 h 11593"/>
              <a:gd name="connsiteX3" fmla="*/ 344 w 18801"/>
              <a:gd name="connsiteY3" fmla="*/ 4991 h 11593"/>
              <a:gd name="connsiteX4" fmla="*/ 344 w 18801"/>
              <a:gd name="connsiteY4" fmla="*/ 5957 h 11593"/>
              <a:gd name="connsiteX5" fmla="*/ 913 w 18801"/>
              <a:gd name="connsiteY5" fmla="*/ 7476 h 11593"/>
              <a:gd name="connsiteX6" fmla="*/ 8 w 18801"/>
              <a:gd name="connsiteY6" fmla="*/ 8906 h 11593"/>
              <a:gd name="connsiteX7" fmla="*/ 2182 w 18801"/>
              <a:gd name="connsiteY7" fmla="*/ 11432 h 11593"/>
              <a:gd name="connsiteX8" fmla="*/ 9190 w 18801"/>
              <a:gd name="connsiteY8" fmla="*/ 11593 h 11593"/>
              <a:gd name="connsiteX9" fmla="*/ 9334 w 18801"/>
              <a:gd name="connsiteY9" fmla="*/ 9683 h 11593"/>
              <a:gd name="connsiteX10" fmla="*/ 9334 w 18801"/>
              <a:gd name="connsiteY10" fmla="*/ 8843 h 11593"/>
              <a:gd name="connsiteX11" fmla="*/ 9334 w 18801"/>
              <a:gd name="connsiteY11" fmla="*/ 8370 h 11593"/>
              <a:gd name="connsiteX12" fmla="*/ 9812 w 18801"/>
              <a:gd name="connsiteY12" fmla="*/ 7530 h 11593"/>
              <a:gd name="connsiteX13" fmla="*/ 10821 w 18801"/>
              <a:gd name="connsiteY13" fmla="*/ 5835 h 11593"/>
              <a:gd name="connsiteX14" fmla="*/ 11258 w 18801"/>
              <a:gd name="connsiteY14" fmla="*/ 5041 h 11593"/>
              <a:gd name="connsiteX15" fmla="*/ 11258 w 18801"/>
              <a:gd name="connsiteY15" fmla="*/ 4236 h 11593"/>
              <a:gd name="connsiteX16" fmla="*/ 13096 w 18801"/>
              <a:gd name="connsiteY16" fmla="*/ 3431 h 11593"/>
              <a:gd name="connsiteX17" fmla="*/ 14934 w 18801"/>
              <a:gd name="connsiteY17" fmla="*/ 2626 h 11593"/>
              <a:gd name="connsiteX18" fmla="*/ 16772 w 18801"/>
              <a:gd name="connsiteY18" fmla="*/ 1338 h 11593"/>
              <a:gd name="connsiteX19" fmla="*/ 18610 w 18801"/>
              <a:gd name="connsiteY19" fmla="*/ 855 h 11593"/>
              <a:gd name="connsiteX20" fmla="*/ 18610 w 18801"/>
              <a:gd name="connsiteY20" fmla="*/ 50 h 11593"/>
              <a:gd name="connsiteX0" fmla="*/ 5858 w 18801"/>
              <a:gd name="connsiteY0" fmla="*/ 0 h 11593"/>
              <a:gd name="connsiteX1" fmla="*/ 4020 w 18801"/>
              <a:gd name="connsiteY1" fmla="*/ 2415 h 11593"/>
              <a:gd name="connsiteX2" fmla="*/ 344 w 18801"/>
              <a:gd name="connsiteY2" fmla="*/ 3864 h 11593"/>
              <a:gd name="connsiteX3" fmla="*/ 344 w 18801"/>
              <a:gd name="connsiteY3" fmla="*/ 4991 h 11593"/>
              <a:gd name="connsiteX4" fmla="*/ 344 w 18801"/>
              <a:gd name="connsiteY4" fmla="*/ 5957 h 11593"/>
              <a:gd name="connsiteX5" fmla="*/ 913 w 18801"/>
              <a:gd name="connsiteY5" fmla="*/ 7476 h 11593"/>
              <a:gd name="connsiteX6" fmla="*/ 8 w 18801"/>
              <a:gd name="connsiteY6" fmla="*/ 8906 h 11593"/>
              <a:gd name="connsiteX7" fmla="*/ 1838 w 18801"/>
              <a:gd name="connsiteY7" fmla="*/ 11593 h 11593"/>
              <a:gd name="connsiteX8" fmla="*/ 9190 w 18801"/>
              <a:gd name="connsiteY8" fmla="*/ 11593 h 11593"/>
              <a:gd name="connsiteX9" fmla="*/ 9334 w 18801"/>
              <a:gd name="connsiteY9" fmla="*/ 9683 h 11593"/>
              <a:gd name="connsiteX10" fmla="*/ 9334 w 18801"/>
              <a:gd name="connsiteY10" fmla="*/ 8843 h 11593"/>
              <a:gd name="connsiteX11" fmla="*/ 9334 w 18801"/>
              <a:gd name="connsiteY11" fmla="*/ 8370 h 11593"/>
              <a:gd name="connsiteX12" fmla="*/ 9812 w 18801"/>
              <a:gd name="connsiteY12" fmla="*/ 7530 h 11593"/>
              <a:gd name="connsiteX13" fmla="*/ 10821 w 18801"/>
              <a:gd name="connsiteY13" fmla="*/ 5835 h 11593"/>
              <a:gd name="connsiteX14" fmla="*/ 11258 w 18801"/>
              <a:gd name="connsiteY14" fmla="*/ 5041 h 11593"/>
              <a:gd name="connsiteX15" fmla="*/ 11258 w 18801"/>
              <a:gd name="connsiteY15" fmla="*/ 4236 h 11593"/>
              <a:gd name="connsiteX16" fmla="*/ 13096 w 18801"/>
              <a:gd name="connsiteY16" fmla="*/ 3431 h 11593"/>
              <a:gd name="connsiteX17" fmla="*/ 14934 w 18801"/>
              <a:gd name="connsiteY17" fmla="*/ 2626 h 11593"/>
              <a:gd name="connsiteX18" fmla="*/ 16772 w 18801"/>
              <a:gd name="connsiteY18" fmla="*/ 1338 h 11593"/>
              <a:gd name="connsiteX19" fmla="*/ 18610 w 18801"/>
              <a:gd name="connsiteY19" fmla="*/ 855 h 11593"/>
              <a:gd name="connsiteX20" fmla="*/ 18610 w 18801"/>
              <a:gd name="connsiteY20" fmla="*/ 50 h 1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1" h="11593">
                <a:moveTo>
                  <a:pt x="5858" y="0"/>
                </a:moveTo>
                <a:cubicBezTo>
                  <a:pt x="5556" y="514"/>
                  <a:pt x="4658" y="1783"/>
                  <a:pt x="4020" y="2415"/>
                </a:cubicBezTo>
                <a:lnTo>
                  <a:pt x="344" y="3864"/>
                </a:lnTo>
                <a:cubicBezTo>
                  <a:pt x="436" y="4200"/>
                  <a:pt x="252" y="4654"/>
                  <a:pt x="344" y="4991"/>
                </a:cubicBezTo>
                <a:cubicBezTo>
                  <a:pt x="252" y="5224"/>
                  <a:pt x="436" y="5724"/>
                  <a:pt x="344" y="5957"/>
                </a:cubicBezTo>
                <a:cubicBezTo>
                  <a:pt x="327" y="6072"/>
                  <a:pt x="969" y="6985"/>
                  <a:pt x="913" y="7476"/>
                </a:cubicBezTo>
                <a:cubicBezTo>
                  <a:pt x="857" y="7967"/>
                  <a:pt x="141" y="8065"/>
                  <a:pt x="8" y="8906"/>
                </a:cubicBezTo>
                <a:cubicBezTo>
                  <a:pt x="0" y="9589"/>
                  <a:pt x="1145" y="10901"/>
                  <a:pt x="1838" y="11593"/>
                </a:cubicBezTo>
                <a:lnTo>
                  <a:pt x="9190" y="11593"/>
                </a:lnTo>
                <a:cubicBezTo>
                  <a:pt x="9123" y="11010"/>
                  <a:pt x="9401" y="10266"/>
                  <a:pt x="9334" y="9683"/>
                </a:cubicBezTo>
                <a:cubicBezTo>
                  <a:pt x="9344" y="9331"/>
                  <a:pt x="9324" y="9194"/>
                  <a:pt x="9334" y="8843"/>
                </a:cubicBezTo>
                <a:cubicBezTo>
                  <a:pt x="9365" y="8694"/>
                  <a:pt x="9303" y="8519"/>
                  <a:pt x="9334" y="8370"/>
                </a:cubicBezTo>
                <a:lnTo>
                  <a:pt x="9812" y="7530"/>
                </a:lnTo>
                <a:cubicBezTo>
                  <a:pt x="9861" y="6975"/>
                  <a:pt x="10313" y="6420"/>
                  <a:pt x="10821" y="5835"/>
                </a:cubicBezTo>
                <a:cubicBezTo>
                  <a:pt x="10852" y="5556"/>
                  <a:pt x="11211" y="5250"/>
                  <a:pt x="11258" y="5041"/>
                </a:cubicBezTo>
                <a:cubicBezTo>
                  <a:pt x="11043" y="4831"/>
                  <a:pt x="10982" y="4519"/>
                  <a:pt x="11258" y="4236"/>
                </a:cubicBezTo>
                <a:cubicBezTo>
                  <a:pt x="11044" y="3983"/>
                  <a:pt x="12468" y="3674"/>
                  <a:pt x="13096" y="3431"/>
                </a:cubicBezTo>
                <a:cubicBezTo>
                  <a:pt x="13096" y="3197"/>
                  <a:pt x="14505" y="2857"/>
                  <a:pt x="14934" y="2626"/>
                </a:cubicBezTo>
                <a:cubicBezTo>
                  <a:pt x="15136" y="2310"/>
                  <a:pt x="16784" y="1677"/>
                  <a:pt x="16772" y="1338"/>
                </a:cubicBezTo>
                <a:cubicBezTo>
                  <a:pt x="18381" y="1048"/>
                  <a:pt x="18361" y="1171"/>
                  <a:pt x="18610" y="855"/>
                </a:cubicBezTo>
                <a:cubicBezTo>
                  <a:pt x="18801" y="499"/>
                  <a:pt x="18457" y="169"/>
                  <a:pt x="18610" y="50"/>
                </a:cubicBezTo>
              </a:path>
            </a:pathLst>
          </a:custGeom>
          <a:solidFill>
            <a:srgbClr val="FF0000">
              <a:alpha val="32000"/>
            </a:srgbClr>
          </a:solidFill>
          <a:ln w="9525">
            <a:noFill/>
            <a:round/>
            <a:headEnd/>
            <a:tailEnd/>
          </a:ln>
        </p:spPr>
        <p:txBody>
          <a:bodyPr/>
          <a:lstStyle/>
          <a:p>
            <a:endParaRPr lang="en-AU" dirty="0"/>
          </a:p>
        </p:txBody>
      </p:sp>
      <p:grpSp>
        <p:nvGrpSpPr>
          <p:cNvPr id="20" name="Group 19"/>
          <p:cNvGrpSpPr/>
          <p:nvPr/>
        </p:nvGrpSpPr>
        <p:grpSpPr>
          <a:xfrm>
            <a:off x="2206910" y="1289032"/>
            <a:ext cx="446592" cy="4838604"/>
            <a:chOff x="1936948" y="1381889"/>
            <a:chExt cx="446592" cy="4838604"/>
          </a:xfrm>
        </p:grpSpPr>
        <p:sp>
          <p:nvSpPr>
            <p:cNvPr id="14" name="Oval 13"/>
            <p:cNvSpPr>
              <a:spLocks noChangeArrowheads="1"/>
            </p:cNvSpPr>
            <p:nvPr/>
          </p:nvSpPr>
          <p:spPr bwMode="auto">
            <a:xfrm>
              <a:off x="2177932" y="2440768"/>
              <a:ext cx="72000" cy="180000"/>
            </a:xfrm>
            <a:prstGeom prst="ellipse">
              <a:avLst/>
            </a:prstGeom>
            <a:solidFill>
              <a:srgbClr val="FF0000"/>
            </a:solidFill>
            <a:ln w="9525" algn="ctr">
              <a:solidFill>
                <a:schemeClr val="tx1"/>
              </a:solidFill>
              <a:round/>
              <a:headEnd/>
              <a:tailEnd/>
            </a:ln>
          </p:spPr>
          <p:txBody>
            <a:bodyPr anchor="ctr">
              <a:spAutoFit/>
            </a:bodyPr>
            <a:lstStyle/>
            <a:p>
              <a:endParaRPr lang="en-US" dirty="0"/>
            </a:p>
          </p:txBody>
        </p:sp>
        <p:sp>
          <p:nvSpPr>
            <p:cNvPr id="15" name="Oval 14"/>
            <p:cNvSpPr>
              <a:spLocks noChangeArrowheads="1"/>
            </p:cNvSpPr>
            <p:nvPr/>
          </p:nvSpPr>
          <p:spPr bwMode="auto">
            <a:xfrm rot="-1200000">
              <a:off x="1936948" y="5968493"/>
              <a:ext cx="72000" cy="252000"/>
            </a:xfrm>
            <a:prstGeom prst="ellipse">
              <a:avLst/>
            </a:prstGeom>
            <a:solidFill>
              <a:srgbClr val="FFC000"/>
            </a:solidFill>
            <a:ln w="9525" algn="ctr">
              <a:solidFill>
                <a:schemeClr val="tx1"/>
              </a:solidFill>
              <a:round/>
              <a:headEnd/>
              <a:tailEnd/>
            </a:ln>
          </p:spPr>
          <p:txBody>
            <a:bodyPr wrap="square" anchor="ctr">
              <a:spAutoFit/>
            </a:bodyPr>
            <a:lstStyle/>
            <a:p>
              <a:endParaRPr lang="en-US" dirty="0"/>
            </a:p>
          </p:txBody>
        </p:sp>
        <p:sp>
          <p:nvSpPr>
            <p:cNvPr id="16" name="Oval 16"/>
            <p:cNvSpPr>
              <a:spLocks noChangeArrowheads="1"/>
            </p:cNvSpPr>
            <p:nvPr/>
          </p:nvSpPr>
          <p:spPr bwMode="auto">
            <a:xfrm>
              <a:off x="2143135" y="3929089"/>
              <a:ext cx="72000" cy="144000"/>
            </a:xfrm>
            <a:prstGeom prst="ellipse">
              <a:avLst/>
            </a:prstGeom>
            <a:solidFill>
              <a:srgbClr val="FF0000"/>
            </a:solidFill>
            <a:ln w="9525" algn="ctr">
              <a:solidFill>
                <a:schemeClr val="tx1"/>
              </a:solidFill>
              <a:round/>
              <a:headEnd/>
              <a:tailEnd/>
            </a:ln>
          </p:spPr>
          <p:txBody>
            <a:bodyPr anchor="ctr">
              <a:spAutoFit/>
            </a:bodyPr>
            <a:lstStyle/>
            <a:p>
              <a:endParaRPr lang="en-US" dirty="0"/>
            </a:p>
          </p:txBody>
        </p:sp>
        <p:sp>
          <p:nvSpPr>
            <p:cNvPr id="17" name="Oval 16"/>
            <p:cNvSpPr>
              <a:spLocks noChangeArrowheads="1"/>
            </p:cNvSpPr>
            <p:nvPr/>
          </p:nvSpPr>
          <p:spPr bwMode="auto">
            <a:xfrm>
              <a:off x="2143134" y="4095773"/>
              <a:ext cx="72000" cy="144000"/>
            </a:xfrm>
            <a:prstGeom prst="ellipse">
              <a:avLst/>
            </a:prstGeom>
            <a:solidFill>
              <a:srgbClr val="FF0000"/>
            </a:solidFill>
            <a:ln w="9525" algn="ctr">
              <a:solidFill>
                <a:schemeClr val="tx1"/>
              </a:solidFill>
              <a:round/>
              <a:headEnd/>
              <a:tailEnd/>
            </a:ln>
          </p:spPr>
          <p:txBody>
            <a:bodyPr anchor="ctr">
              <a:spAutoFit/>
            </a:bodyPr>
            <a:lstStyle/>
            <a:p>
              <a:endParaRPr lang="en-US" dirty="0"/>
            </a:p>
          </p:txBody>
        </p:sp>
        <p:sp>
          <p:nvSpPr>
            <p:cNvPr id="19" name="Oval 18"/>
            <p:cNvSpPr>
              <a:spLocks noChangeArrowheads="1"/>
            </p:cNvSpPr>
            <p:nvPr/>
          </p:nvSpPr>
          <p:spPr bwMode="auto">
            <a:xfrm>
              <a:off x="2311540" y="1381889"/>
              <a:ext cx="72000" cy="144000"/>
            </a:xfrm>
            <a:prstGeom prst="ellipse">
              <a:avLst/>
            </a:prstGeom>
            <a:solidFill>
              <a:srgbClr val="FF0000"/>
            </a:solidFill>
            <a:ln w="9525" algn="ctr">
              <a:solidFill>
                <a:schemeClr val="tx1"/>
              </a:solidFill>
              <a:round/>
              <a:headEnd/>
              <a:tailEnd/>
            </a:ln>
          </p:spPr>
          <p:txBody>
            <a:bodyPr anchor="ctr">
              <a:spAutoFit/>
            </a:bodyPr>
            <a:lstStyle/>
            <a:p>
              <a:endParaRPr lang="en-US" dirty="0"/>
            </a:p>
          </p:txBody>
        </p:sp>
      </p:grpSp>
      <p:sp>
        <p:nvSpPr>
          <p:cNvPr id="20490" name="TextBox 30"/>
          <p:cNvSpPr txBox="1">
            <a:spLocks noChangeArrowheads="1"/>
          </p:cNvSpPr>
          <p:nvPr/>
        </p:nvSpPr>
        <p:spPr bwMode="auto">
          <a:xfrm>
            <a:off x="450272" y="6553200"/>
            <a:ext cx="2518638" cy="230832"/>
          </a:xfrm>
          <a:prstGeom prst="rect">
            <a:avLst/>
          </a:prstGeom>
          <a:noFill/>
          <a:ln w="9525">
            <a:noFill/>
            <a:miter lim="800000"/>
            <a:headEnd/>
            <a:tailEnd/>
          </a:ln>
        </p:spPr>
        <p:txBody>
          <a:bodyPr wrap="none">
            <a:spAutoFit/>
          </a:bodyPr>
          <a:lstStyle/>
          <a:p>
            <a:r>
              <a:rPr lang="en-AU" sz="900" dirty="0">
                <a:solidFill>
                  <a:srgbClr val="040608"/>
                </a:solidFill>
              </a:rPr>
              <a:t>Background : GSV 1M Geology and Structure</a:t>
            </a:r>
          </a:p>
        </p:txBody>
      </p:sp>
      <p:pic>
        <p:nvPicPr>
          <p:cNvPr id="26" name="Picture 25" descr="2013 region geol legend.jpg"/>
          <p:cNvPicPr>
            <a:picLocks noChangeAspect="1"/>
          </p:cNvPicPr>
          <p:nvPr/>
        </p:nvPicPr>
        <p:blipFill>
          <a:blip r:embed="rId4" cstate="print"/>
          <a:stretch>
            <a:fillRect/>
          </a:stretch>
        </p:blipFill>
        <p:spPr>
          <a:xfrm>
            <a:off x="3372920" y="1403236"/>
            <a:ext cx="1550629" cy="4953000"/>
          </a:xfrm>
          <a:prstGeom prst="rect">
            <a:avLst/>
          </a:prstGeom>
          <a:ln w="3175">
            <a:solidFill>
              <a:schemeClr val="tx1"/>
            </a:solidFill>
          </a:ln>
          <a:effectLst>
            <a:outerShdw blurRad="50800" dist="38100" dir="2700000" algn="tl" rotWithShape="0">
              <a:prstClr val="black">
                <a:alpha val="40000"/>
              </a:prstClr>
            </a:outerShdw>
          </a:effectLst>
        </p:spPr>
      </p:pic>
      <p:sp>
        <p:nvSpPr>
          <p:cNvPr id="29" name="TextBox 28"/>
          <p:cNvSpPr txBox="1"/>
          <p:nvPr/>
        </p:nvSpPr>
        <p:spPr>
          <a:xfrm rot="4243155">
            <a:off x="380209" y="3641598"/>
            <a:ext cx="992579" cy="230832"/>
          </a:xfrm>
          <a:prstGeom prst="rect">
            <a:avLst/>
          </a:prstGeom>
          <a:solidFill>
            <a:schemeClr val="bg1">
              <a:lumMod val="95000"/>
            </a:schemeClr>
          </a:solidFill>
          <a:ln>
            <a:noFill/>
          </a:ln>
        </p:spPr>
        <p:txBody>
          <a:bodyPr wrap="none" rtlCol="0">
            <a:spAutoFit/>
          </a:bodyPr>
          <a:lstStyle/>
          <a:p>
            <a:r>
              <a:rPr lang="en-AU" sz="900" b="1" dirty="0" smtClean="0"/>
              <a:t>Whitelaw Fault</a:t>
            </a:r>
          </a:p>
        </p:txBody>
      </p:sp>
      <p:sp>
        <p:nvSpPr>
          <p:cNvPr id="31" name="TextBox 30"/>
          <p:cNvSpPr txBox="1"/>
          <p:nvPr/>
        </p:nvSpPr>
        <p:spPr>
          <a:xfrm rot="5718213">
            <a:off x="2397164" y="1800140"/>
            <a:ext cx="1069524" cy="230832"/>
          </a:xfrm>
          <a:prstGeom prst="rect">
            <a:avLst/>
          </a:prstGeom>
          <a:solidFill>
            <a:schemeClr val="bg1">
              <a:lumMod val="95000"/>
            </a:schemeClr>
          </a:solidFill>
        </p:spPr>
        <p:txBody>
          <a:bodyPr wrap="none" rtlCol="0">
            <a:spAutoFit/>
          </a:bodyPr>
          <a:lstStyle/>
          <a:p>
            <a:r>
              <a:rPr lang="en-AU" sz="900" b="1" dirty="0" smtClean="0"/>
              <a:t>Redesdale Fault</a:t>
            </a:r>
          </a:p>
        </p:txBody>
      </p:sp>
      <p:sp>
        <p:nvSpPr>
          <p:cNvPr id="33" name="TextBox 32"/>
          <p:cNvSpPr txBox="1"/>
          <p:nvPr/>
        </p:nvSpPr>
        <p:spPr>
          <a:xfrm rot="5174005">
            <a:off x="1193293" y="1494824"/>
            <a:ext cx="934871"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Drummartin Fault</a:t>
            </a:r>
          </a:p>
        </p:txBody>
      </p:sp>
      <p:sp>
        <p:nvSpPr>
          <p:cNvPr id="34" name="TextBox 33"/>
          <p:cNvSpPr txBox="1"/>
          <p:nvPr/>
        </p:nvSpPr>
        <p:spPr>
          <a:xfrm rot="4694925">
            <a:off x="1525968" y="2620202"/>
            <a:ext cx="838691"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Sugarloaf Fault</a:t>
            </a:r>
          </a:p>
        </p:txBody>
      </p:sp>
      <p:sp>
        <p:nvSpPr>
          <p:cNvPr id="36" name="TextBox 35"/>
          <p:cNvSpPr txBox="1"/>
          <p:nvPr/>
        </p:nvSpPr>
        <p:spPr>
          <a:xfrm rot="4694925">
            <a:off x="1901341" y="2749060"/>
            <a:ext cx="865943"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O’Dwyer’s Fault</a:t>
            </a:r>
          </a:p>
        </p:txBody>
      </p:sp>
      <p:sp>
        <p:nvSpPr>
          <p:cNvPr id="37" name="TextBox 36"/>
          <p:cNvSpPr txBox="1"/>
          <p:nvPr/>
        </p:nvSpPr>
        <p:spPr>
          <a:xfrm rot="4694925">
            <a:off x="1701512" y="2652374"/>
            <a:ext cx="901209"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Fosterville  Fault</a:t>
            </a:r>
          </a:p>
        </p:txBody>
      </p:sp>
      <p:sp>
        <p:nvSpPr>
          <p:cNvPr id="39" name="TextBox 38"/>
          <p:cNvSpPr txBox="1"/>
          <p:nvPr/>
        </p:nvSpPr>
        <p:spPr>
          <a:xfrm rot="1729716">
            <a:off x="1268380" y="3434973"/>
            <a:ext cx="1011815" cy="200055"/>
          </a:xfrm>
          <a:prstGeom prst="rect">
            <a:avLst/>
          </a:prstGeom>
          <a:noFill/>
          <a:scene3d>
            <a:camera prst="orthographicFront"/>
            <a:lightRig rig="threePt" dir="t"/>
          </a:scene3d>
          <a:sp3d>
            <a:bevelT prst="relaxedInset"/>
          </a:sp3d>
        </p:spPr>
        <p:txBody>
          <a:bodyPr wrap="none" rtlCol="0">
            <a:spAutoFit/>
          </a:bodyPr>
          <a:lstStyle/>
          <a:p>
            <a:r>
              <a:rPr lang="en-AU" sz="700" b="1" dirty="0" smtClean="0"/>
              <a:t>Yankee Creek Fault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geolog key paleo.jpg"/>
          <p:cNvPicPr>
            <a:picLocks noChangeAspect="1"/>
          </p:cNvPicPr>
          <p:nvPr/>
        </p:nvPicPr>
        <p:blipFill>
          <a:blip r:embed="rId3" cstate="print"/>
          <a:stretch>
            <a:fillRect/>
          </a:stretch>
        </p:blipFill>
        <p:spPr>
          <a:xfrm>
            <a:off x="3021787" y="3594521"/>
            <a:ext cx="636477" cy="381000"/>
          </a:xfrm>
          <a:prstGeom prst="rect">
            <a:avLst/>
          </a:prstGeom>
        </p:spPr>
      </p:pic>
      <p:pic>
        <p:nvPicPr>
          <p:cNvPr id="54" name="Picture 53" descr="geolog keymid.jpg"/>
          <p:cNvPicPr>
            <a:picLocks noChangeAspect="1"/>
          </p:cNvPicPr>
          <p:nvPr/>
        </p:nvPicPr>
        <p:blipFill>
          <a:blip r:embed="rId4" cstate="print"/>
          <a:stretch>
            <a:fillRect/>
          </a:stretch>
        </p:blipFill>
        <p:spPr>
          <a:xfrm>
            <a:off x="3048000" y="2739183"/>
            <a:ext cx="609600" cy="337813"/>
          </a:xfrm>
          <a:prstGeom prst="rect">
            <a:avLst/>
          </a:prstGeom>
        </p:spPr>
      </p:pic>
      <p:pic>
        <p:nvPicPr>
          <p:cNvPr id="52" name="Picture 51" descr="geolog key 2.jpg"/>
          <p:cNvPicPr>
            <a:picLocks noChangeAspect="1"/>
          </p:cNvPicPr>
          <p:nvPr/>
        </p:nvPicPr>
        <p:blipFill>
          <a:blip r:embed="rId5" cstate="print"/>
          <a:stretch>
            <a:fillRect/>
          </a:stretch>
        </p:blipFill>
        <p:spPr>
          <a:xfrm>
            <a:off x="3048000" y="1248196"/>
            <a:ext cx="609600" cy="1478701"/>
          </a:xfrm>
          <a:prstGeom prst="rect">
            <a:avLst/>
          </a:prstGeom>
        </p:spPr>
      </p:pic>
      <p:pic>
        <p:nvPicPr>
          <p:cNvPr id="45" name="Picture 44" descr="2013 09 geology.jpg"/>
          <p:cNvPicPr>
            <a:picLocks noChangeAspect="1"/>
          </p:cNvPicPr>
          <p:nvPr/>
        </p:nvPicPr>
        <p:blipFill>
          <a:blip r:embed="rId6" cstate="print"/>
          <a:stretch>
            <a:fillRect/>
          </a:stretch>
        </p:blipFill>
        <p:spPr>
          <a:xfrm>
            <a:off x="152400" y="956096"/>
            <a:ext cx="2922806" cy="5867400"/>
          </a:xfrm>
          <a:prstGeom prst="rect">
            <a:avLst/>
          </a:prstGeom>
          <a:ln>
            <a:solidFill>
              <a:srgbClr val="00B050"/>
            </a:solidFill>
          </a:ln>
        </p:spPr>
      </p:pic>
      <p:sp>
        <p:nvSpPr>
          <p:cNvPr id="14341" name="Rectangle 3"/>
          <p:cNvSpPr>
            <a:spLocks noGrp="1" noChangeArrowheads="1"/>
          </p:cNvSpPr>
          <p:nvPr>
            <p:ph idx="1"/>
          </p:nvPr>
        </p:nvSpPr>
        <p:spPr>
          <a:xfrm>
            <a:off x="5006789" y="995082"/>
            <a:ext cx="3810000" cy="4045808"/>
          </a:xfrm>
          <a:effectLst/>
        </p:spPr>
        <p:txBody>
          <a:bodyPr rtlCol="0"/>
          <a:lstStyle/>
          <a:p>
            <a:pPr marL="177800" indent="-177800" fontAlgn="auto">
              <a:spcAft>
                <a:spcPts val="600"/>
              </a:spcAft>
              <a:buFont typeface="Wingdings" pitchFamily="2" charset="2"/>
              <a:buChar char="§"/>
              <a:defRPr/>
            </a:pPr>
            <a:r>
              <a:rPr lang="en-US" sz="2000" dirty="0" smtClean="0">
                <a:latin typeface="Arial" pitchFamily="34" charset="0"/>
                <a:cs typeface="Arial" pitchFamily="34" charset="0"/>
              </a:rPr>
              <a:t>Mine lease 8.5km along strike.</a:t>
            </a:r>
          </a:p>
          <a:p>
            <a:pPr marL="177800" indent="-177800">
              <a:spcAft>
                <a:spcPts val="600"/>
              </a:spcAft>
              <a:buFont typeface="Wingdings" pitchFamily="2" charset="2"/>
              <a:buChar char="§"/>
              <a:defRPr/>
            </a:pPr>
            <a:r>
              <a:rPr lang="en-US" sz="2000" dirty="0" smtClean="0"/>
              <a:t>Goldfield 3km wide &amp; total strike length of over 20km.</a:t>
            </a:r>
          </a:p>
          <a:p>
            <a:pPr marL="177800" indent="-177800" fontAlgn="auto">
              <a:spcAft>
                <a:spcPts val="600"/>
              </a:spcAft>
              <a:buFont typeface="Wingdings" pitchFamily="2" charset="2"/>
              <a:buChar char="§"/>
              <a:defRPr/>
            </a:pPr>
            <a:r>
              <a:rPr lang="en-US" sz="2000" dirty="0" smtClean="0">
                <a:latin typeface="Arial" pitchFamily="34" charset="0"/>
                <a:cs typeface="Arial" pitchFamily="34" charset="0"/>
              </a:rPr>
              <a:t>20+ shallow oxide open pits.</a:t>
            </a:r>
          </a:p>
          <a:p>
            <a:pPr marL="177800" indent="-177800" fontAlgn="auto">
              <a:spcAft>
                <a:spcPts val="600"/>
              </a:spcAft>
              <a:buFont typeface="Wingdings" pitchFamily="2" charset="2"/>
              <a:buChar char="§"/>
              <a:defRPr/>
            </a:pPr>
            <a:r>
              <a:rPr lang="en-US" sz="2000" dirty="0" smtClean="0">
                <a:latin typeface="Arial" pitchFamily="34" charset="0"/>
                <a:cs typeface="Arial" pitchFamily="34" charset="0"/>
              </a:rPr>
              <a:t>Ordovician turbidites on western and northern sections of mine lease, shallow cover on remainder.</a:t>
            </a:r>
          </a:p>
          <a:p>
            <a:pPr marL="177800" indent="-177800" fontAlgn="auto">
              <a:spcAft>
                <a:spcPts val="300"/>
              </a:spcAft>
              <a:buFont typeface="Wingdings" pitchFamily="2" charset="2"/>
              <a:buChar char="§"/>
              <a:defRPr/>
            </a:pPr>
            <a:r>
              <a:rPr lang="en-US" sz="2000" dirty="0" smtClean="0">
                <a:latin typeface="Arial" pitchFamily="34" charset="0"/>
                <a:cs typeface="Arial" pitchFamily="34" charset="0"/>
              </a:rPr>
              <a:t>Major controlling feature is the Fosterville Fault – north-south trend, steeply west dipping. </a:t>
            </a:r>
          </a:p>
          <a:p>
            <a:pPr marL="177800" indent="-177800" fontAlgn="auto">
              <a:spcAft>
                <a:spcPts val="600"/>
              </a:spcAft>
              <a:buFont typeface="Wingdings" pitchFamily="2" charset="2"/>
              <a:buChar char="§"/>
              <a:defRPr/>
            </a:pPr>
            <a:endParaRPr lang="en-US" dirty="0" smtClean="0">
              <a:latin typeface="Arial" pitchFamily="34" charset="0"/>
              <a:cs typeface="Arial" pitchFamily="34" charset="0"/>
            </a:endParaRPr>
          </a:p>
          <a:p>
            <a:pPr fontAlgn="auto">
              <a:spcAft>
                <a:spcPts val="0"/>
              </a:spcAft>
              <a:defRPr/>
            </a:pPr>
            <a:endParaRPr lang="en-US" sz="1600" dirty="0" smtClean="0">
              <a:latin typeface="Arial" pitchFamily="34" charset="0"/>
              <a:cs typeface="Arial" pitchFamily="34" charset="0"/>
            </a:endParaRPr>
          </a:p>
        </p:txBody>
      </p:sp>
      <p:sp>
        <p:nvSpPr>
          <p:cNvPr id="42" name="Slide Number Placeholder 2"/>
          <p:cNvSpPr>
            <a:spLocks noGrp="1"/>
          </p:cNvSpPr>
          <p:nvPr>
            <p:ph type="sldNum" sz="quarter" idx="10"/>
          </p:nvPr>
        </p:nvSpPr>
        <p:spPr>
          <a:xfrm>
            <a:off x="6908800" y="6556796"/>
            <a:ext cx="2133600" cy="203200"/>
          </a:xfrm>
        </p:spPr>
        <p:txBody>
          <a:bodyPr/>
          <a:lstStyle/>
          <a:p>
            <a:pPr>
              <a:defRPr/>
            </a:pPr>
            <a:fld id="{0301E87E-2CE3-4AFF-9B60-1B99984AE678}" type="slidenum">
              <a:rPr lang="en-US" smtClean="0"/>
              <a:pPr>
                <a:defRPr/>
              </a:pPr>
              <a:t>9</a:t>
            </a:fld>
            <a:endParaRPr lang="en-US" dirty="0"/>
          </a:p>
        </p:txBody>
      </p:sp>
      <p:sp>
        <p:nvSpPr>
          <p:cNvPr id="14340" name="Rectangle 2"/>
          <p:cNvSpPr>
            <a:spLocks noGrp="1" noChangeArrowheads="1"/>
          </p:cNvSpPr>
          <p:nvPr>
            <p:ph type="title" idx="4294967295"/>
          </p:nvPr>
        </p:nvSpPr>
        <p:spPr>
          <a:xfrm>
            <a:off x="272960" y="179809"/>
            <a:ext cx="5562600" cy="488950"/>
          </a:xfrm>
          <a:prstGeom prst="rect">
            <a:avLst/>
          </a:prstGeom>
          <a:effectLst>
            <a:outerShdw blurRad="50800" dist="38100" dir="2700000" algn="tl" rotWithShape="0">
              <a:prstClr val="black">
                <a:alpha val="40000"/>
              </a:prstClr>
            </a:outerShdw>
          </a:effectLst>
        </p:spPr>
        <p:txBody>
          <a:bodyPr>
            <a:normAutofit fontScale="90000"/>
          </a:bodyPr>
          <a:lstStyle/>
          <a:p>
            <a:pPr algn="l" fontAlgn="auto">
              <a:spcAft>
                <a:spcPts val="0"/>
              </a:spcAft>
              <a:defRPr/>
            </a:pPr>
            <a:r>
              <a:rPr lang="en-US" sz="4000" dirty="0" smtClean="0">
                <a:solidFill>
                  <a:srgbClr val="800000"/>
                </a:solidFill>
              </a:rPr>
              <a:t>Mine Lease Geology</a:t>
            </a:r>
          </a:p>
        </p:txBody>
      </p:sp>
      <p:sp>
        <p:nvSpPr>
          <p:cNvPr id="21510" name="TextBox 10"/>
          <p:cNvSpPr txBox="1">
            <a:spLocks noChangeArrowheads="1"/>
          </p:cNvSpPr>
          <p:nvPr/>
        </p:nvSpPr>
        <p:spPr bwMode="auto">
          <a:xfrm>
            <a:off x="3505200" y="1324396"/>
            <a:ext cx="619125" cy="215900"/>
          </a:xfrm>
          <a:prstGeom prst="rect">
            <a:avLst/>
          </a:prstGeom>
          <a:noFill/>
          <a:ln w="9525">
            <a:noFill/>
            <a:miter lim="800000"/>
            <a:headEnd/>
            <a:tailEnd/>
          </a:ln>
        </p:spPr>
        <p:txBody>
          <a:bodyPr>
            <a:spAutoFit/>
          </a:bodyPr>
          <a:lstStyle/>
          <a:p>
            <a:r>
              <a:rPr lang="en-AU" sz="800" dirty="0">
                <a:solidFill>
                  <a:srgbClr val="040608"/>
                </a:solidFill>
              </a:rPr>
              <a:t>Alluvium</a:t>
            </a:r>
          </a:p>
        </p:txBody>
      </p:sp>
      <p:sp>
        <p:nvSpPr>
          <p:cNvPr id="21511" name="TextBox 11"/>
          <p:cNvSpPr txBox="1">
            <a:spLocks noChangeArrowheads="1"/>
          </p:cNvSpPr>
          <p:nvPr/>
        </p:nvSpPr>
        <p:spPr bwMode="auto">
          <a:xfrm>
            <a:off x="3505200" y="2010196"/>
            <a:ext cx="1412875" cy="215900"/>
          </a:xfrm>
          <a:prstGeom prst="rect">
            <a:avLst/>
          </a:prstGeom>
          <a:noFill/>
          <a:ln w="9525">
            <a:noFill/>
            <a:miter lim="800000"/>
            <a:headEnd/>
            <a:tailEnd/>
          </a:ln>
        </p:spPr>
        <p:txBody>
          <a:bodyPr wrap="none">
            <a:spAutoFit/>
          </a:bodyPr>
          <a:lstStyle/>
          <a:p>
            <a:r>
              <a:rPr lang="en-AU" sz="800" dirty="0">
                <a:solidFill>
                  <a:srgbClr val="040608"/>
                </a:solidFill>
              </a:rPr>
              <a:t>Colluvium &amp; Gully Alluvium</a:t>
            </a:r>
          </a:p>
        </p:txBody>
      </p:sp>
      <p:sp>
        <p:nvSpPr>
          <p:cNvPr id="21512" name="TextBox 12"/>
          <p:cNvSpPr txBox="1">
            <a:spLocks noChangeArrowheads="1"/>
          </p:cNvSpPr>
          <p:nvPr/>
        </p:nvSpPr>
        <p:spPr bwMode="auto">
          <a:xfrm>
            <a:off x="3505200" y="2391196"/>
            <a:ext cx="979487" cy="215900"/>
          </a:xfrm>
          <a:prstGeom prst="rect">
            <a:avLst/>
          </a:prstGeom>
          <a:noFill/>
          <a:ln w="9525">
            <a:noFill/>
            <a:miter lim="800000"/>
            <a:headEnd/>
            <a:tailEnd/>
          </a:ln>
        </p:spPr>
        <p:txBody>
          <a:bodyPr wrap="none">
            <a:spAutoFit/>
          </a:bodyPr>
          <a:lstStyle/>
          <a:p>
            <a:r>
              <a:rPr lang="en-AU" sz="800" dirty="0">
                <a:solidFill>
                  <a:srgbClr val="040608"/>
                </a:solidFill>
              </a:rPr>
              <a:t>Newer  Volcanics</a:t>
            </a:r>
          </a:p>
        </p:txBody>
      </p:sp>
      <p:sp>
        <p:nvSpPr>
          <p:cNvPr id="21513" name="TextBox 13"/>
          <p:cNvSpPr txBox="1">
            <a:spLocks noChangeArrowheads="1"/>
          </p:cNvSpPr>
          <p:nvPr/>
        </p:nvSpPr>
        <p:spPr bwMode="auto">
          <a:xfrm>
            <a:off x="3505200" y="3670721"/>
            <a:ext cx="1157287" cy="215900"/>
          </a:xfrm>
          <a:prstGeom prst="rect">
            <a:avLst/>
          </a:prstGeom>
          <a:noFill/>
          <a:ln w="9525">
            <a:noFill/>
            <a:miter lim="800000"/>
            <a:headEnd/>
            <a:tailEnd/>
          </a:ln>
        </p:spPr>
        <p:txBody>
          <a:bodyPr wrap="none">
            <a:spAutoFit/>
          </a:bodyPr>
          <a:lstStyle/>
          <a:p>
            <a:r>
              <a:rPr lang="en-AU" sz="800" dirty="0">
                <a:solidFill>
                  <a:srgbClr val="040608"/>
                </a:solidFill>
              </a:rPr>
              <a:t>Ordovician Turbidites</a:t>
            </a:r>
          </a:p>
        </p:txBody>
      </p:sp>
      <p:sp>
        <p:nvSpPr>
          <p:cNvPr id="21514" name="TextBox 14"/>
          <p:cNvSpPr txBox="1">
            <a:spLocks noChangeArrowheads="1"/>
          </p:cNvSpPr>
          <p:nvPr/>
        </p:nvSpPr>
        <p:spPr bwMode="auto">
          <a:xfrm>
            <a:off x="3505200" y="2772196"/>
            <a:ext cx="1047750" cy="215900"/>
          </a:xfrm>
          <a:prstGeom prst="rect">
            <a:avLst/>
          </a:prstGeom>
          <a:noFill/>
          <a:ln w="9525">
            <a:noFill/>
            <a:miter lim="800000"/>
            <a:headEnd/>
            <a:tailEnd/>
          </a:ln>
        </p:spPr>
        <p:txBody>
          <a:bodyPr wrap="none">
            <a:spAutoFit/>
          </a:bodyPr>
          <a:lstStyle/>
          <a:p>
            <a:r>
              <a:rPr lang="en-AU" sz="800" dirty="0">
                <a:solidFill>
                  <a:srgbClr val="040608"/>
                </a:solidFill>
              </a:rPr>
              <a:t>Tertiary Sediments</a:t>
            </a:r>
          </a:p>
        </p:txBody>
      </p:sp>
      <p:sp>
        <p:nvSpPr>
          <p:cNvPr id="16" name="TextBox 15"/>
          <p:cNvSpPr txBox="1"/>
          <p:nvPr/>
        </p:nvSpPr>
        <p:spPr>
          <a:xfrm>
            <a:off x="3505200" y="1595858"/>
            <a:ext cx="1290637" cy="338138"/>
          </a:xfrm>
          <a:prstGeom prst="rect">
            <a:avLst/>
          </a:prstGeom>
          <a:noFill/>
          <a:effectLst/>
        </p:spPr>
        <p:txBody>
          <a:bodyPr>
            <a:spAutoFit/>
          </a:bodyPr>
          <a:lstStyle/>
          <a:p>
            <a:pPr>
              <a:defRPr/>
            </a:pPr>
            <a:r>
              <a:rPr lang="en-AU" sz="800" dirty="0">
                <a:solidFill>
                  <a:srgbClr val="040608"/>
                </a:solidFill>
                <a:cs typeface="Arial" pitchFamily="34" charset="0"/>
              </a:rPr>
              <a:t>Prior Valley &amp; Stream Backfill Deposits</a:t>
            </a:r>
          </a:p>
        </p:txBody>
      </p:sp>
      <p:sp>
        <p:nvSpPr>
          <p:cNvPr id="21517" name="TextBox 17"/>
          <p:cNvSpPr txBox="1">
            <a:spLocks noChangeArrowheads="1"/>
          </p:cNvSpPr>
          <p:nvPr/>
        </p:nvSpPr>
        <p:spPr bwMode="auto">
          <a:xfrm>
            <a:off x="3557587" y="5035971"/>
            <a:ext cx="938213" cy="215900"/>
          </a:xfrm>
          <a:prstGeom prst="rect">
            <a:avLst/>
          </a:prstGeom>
          <a:noFill/>
          <a:ln w="9525">
            <a:noFill/>
            <a:miter lim="800000"/>
            <a:headEnd/>
            <a:tailEnd/>
          </a:ln>
        </p:spPr>
        <p:txBody>
          <a:bodyPr wrap="none">
            <a:spAutoFit/>
          </a:bodyPr>
          <a:lstStyle/>
          <a:p>
            <a:r>
              <a:rPr lang="en-AU" sz="800" dirty="0">
                <a:solidFill>
                  <a:srgbClr val="040608"/>
                </a:solidFill>
              </a:rPr>
              <a:t>Lease Boundary</a:t>
            </a:r>
          </a:p>
        </p:txBody>
      </p:sp>
      <p:sp>
        <p:nvSpPr>
          <p:cNvPr id="21519" name="TextBox 20"/>
          <p:cNvSpPr txBox="1">
            <a:spLocks noChangeArrowheads="1"/>
          </p:cNvSpPr>
          <p:nvPr/>
        </p:nvSpPr>
        <p:spPr bwMode="auto">
          <a:xfrm>
            <a:off x="3124200" y="1108496"/>
            <a:ext cx="760412" cy="215900"/>
          </a:xfrm>
          <a:prstGeom prst="rect">
            <a:avLst/>
          </a:prstGeom>
          <a:noFill/>
          <a:ln w="9525">
            <a:noFill/>
            <a:miter lim="800000"/>
            <a:headEnd/>
            <a:tailEnd/>
          </a:ln>
        </p:spPr>
        <p:txBody>
          <a:bodyPr wrap="none">
            <a:spAutoFit/>
          </a:bodyPr>
          <a:lstStyle/>
          <a:p>
            <a:r>
              <a:rPr lang="en-AU" sz="800" b="1" dirty="0">
                <a:solidFill>
                  <a:srgbClr val="040608"/>
                </a:solidFill>
              </a:rPr>
              <a:t>CAINOZOIC</a:t>
            </a:r>
          </a:p>
        </p:txBody>
      </p:sp>
      <p:sp>
        <p:nvSpPr>
          <p:cNvPr id="21520" name="TextBox 21"/>
          <p:cNvSpPr txBox="1">
            <a:spLocks noChangeArrowheads="1"/>
          </p:cNvSpPr>
          <p:nvPr/>
        </p:nvSpPr>
        <p:spPr bwMode="auto">
          <a:xfrm>
            <a:off x="3124200" y="3127796"/>
            <a:ext cx="857250" cy="215900"/>
          </a:xfrm>
          <a:prstGeom prst="rect">
            <a:avLst/>
          </a:prstGeom>
          <a:noFill/>
          <a:ln w="9525">
            <a:noFill/>
            <a:miter lim="800000"/>
            <a:headEnd/>
            <a:tailEnd/>
          </a:ln>
        </p:spPr>
        <p:txBody>
          <a:bodyPr wrap="none">
            <a:spAutoFit/>
          </a:bodyPr>
          <a:lstStyle/>
          <a:p>
            <a:r>
              <a:rPr lang="en-AU" sz="800" b="1" dirty="0">
                <a:solidFill>
                  <a:srgbClr val="040608"/>
                </a:solidFill>
              </a:rPr>
              <a:t>PALAEOZOIC</a:t>
            </a:r>
          </a:p>
        </p:txBody>
      </p:sp>
      <p:sp>
        <p:nvSpPr>
          <p:cNvPr id="21522" name="TextBox 23"/>
          <p:cNvSpPr txBox="1">
            <a:spLocks noChangeArrowheads="1"/>
          </p:cNvSpPr>
          <p:nvPr/>
        </p:nvSpPr>
        <p:spPr bwMode="auto">
          <a:xfrm>
            <a:off x="3073400" y="3956471"/>
            <a:ext cx="812800" cy="230187"/>
          </a:xfrm>
          <a:prstGeom prst="rect">
            <a:avLst/>
          </a:prstGeom>
          <a:noFill/>
          <a:ln w="9525">
            <a:noFill/>
            <a:miter lim="800000"/>
            <a:headEnd/>
            <a:tailEnd/>
          </a:ln>
        </p:spPr>
        <p:txBody>
          <a:bodyPr wrap="none">
            <a:spAutoFit/>
          </a:bodyPr>
          <a:lstStyle/>
          <a:p>
            <a:r>
              <a:rPr lang="en-AU" sz="900" b="1" i="1" dirty="0">
                <a:solidFill>
                  <a:srgbClr val="040608"/>
                </a:solidFill>
              </a:rPr>
              <a:t>CULTURAL</a:t>
            </a:r>
          </a:p>
        </p:txBody>
      </p:sp>
      <p:sp>
        <p:nvSpPr>
          <p:cNvPr id="21523" name="TextBox 26"/>
          <p:cNvSpPr txBox="1">
            <a:spLocks noChangeArrowheads="1"/>
          </p:cNvSpPr>
          <p:nvPr/>
        </p:nvSpPr>
        <p:spPr bwMode="auto">
          <a:xfrm>
            <a:off x="3106935" y="956096"/>
            <a:ext cx="931665" cy="246221"/>
          </a:xfrm>
          <a:prstGeom prst="rect">
            <a:avLst/>
          </a:prstGeom>
          <a:noFill/>
          <a:ln w="9525">
            <a:noFill/>
            <a:miter lim="800000"/>
            <a:headEnd/>
            <a:tailEnd/>
          </a:ln>
        </p:spPr>
        <p:txBody>
          <a:bodyPr wrap="none">
            <a:spAutoFit/>
          </a:bodyPr>
          <a:lstStyle/>
          <a:p>
            <a:r>
              <a:rPr lang="en-AU" sz="1000" b="1" i="1" dirty="0">
                <a:solidFill>
                  <a:srgbClr val="040608"/>
                </a:solidFill>
              </a:rPr>
              <a:t>LITHOLOGY</a:t>
            </a:r>
          </a:p>
        </p:txBody>
      </p:sp>
      <p:grpSp>
        <p:nvGrpSpPr>
          <p:cNvPr id="2" name="Group 41"/>
          <p:cNvGrpSpPr>
            <a:grpSpLocks/>
          </p:cNvGrpSpPr>
          <p:nvPr/>
        </p:nvGrpSpPr>
        <p:grpSpPr bwMode="auto">
          <a:xfrm>
            <a:off x="1136575" y="1335817"/>
            <a:ext cx="1524000" cy="4943475"/>
            <a:chOff x="1537282" y="1064775"/>
            <a:chExt cx="1525418" cy="4944432"/>
          </a:xfrm>
        </p:grpSpPr>
        <p:sp>
          <p:nvSpPr>
            <p:cNvPr id="21539" name="TextBox 30"/>
            <p:cNvSpPr txBox="1">
              <a:spLocks noChangeArrowheads="1"/>
            </p:cNvSpPr>
            <p:nvPr/>
          </p:nvSpPr>
          <p:spPr bwMode="auto">
            <a:xfrm>
              <a:off x="1764000" y="5824541"/>
              <a:ext cx="595035" cy="184666"/>
            </a:xfrm>
            <a:prstGeom prst="rect">
              <a:avLst/>
            </a:prstGeom>
            <a:noFill/>
            <a:ln w="9525">
              <a:noFill/>
              <a:miter lim="800000"/>
              <a:headEnd/>
              <a:tailEnd/>
            </a:ln>
          </p:spPr>
          <p:txBody>
            <a:bodyPr wrap="none">
              <a:spAutoFit/>
            </a:bodyPr>
            <a:lstStyle/>
            <a:p>
              <a:r>
                <a:rPr lang="en-AU" sz="600" b="1" dirty="0">
                  <a:solidFill>
                    <a:srgbClr val="040608"/>
                  </a:solidFill>
                </a:rPr>
                <a:t>Daley’s Hill</a:t>
              </a:r>
            </a:p>
          </p:txBody>
        </p:sp>
        <p:sp>
          <p:nvSpPr>
            <p:cNvPr id="21540" name="TextBox 31"/>
            <p:cNvSpPr txBox="1">
              <a:spLocks noChangeArrowheads="1"/>
            </p:cNvSpPr>
            <p:nvPr/>
          </p:nvSpPr>
          <p:spPr bwMode="auto">
            <a:xfrm>
              <a:off x="1537282" y="2645188"/>
              <a:ext cx="569387" cy="184666"/>
            </a:xfrm>
            <a:prstGeom prst="rect">
              <a:avLst/>
            </a:prstGeom>
            <a:noFill/>
            <a:ln w="9525">
              <a:noFill/>
              <a:miter lim="800000"/>
              <a:headEnd/>
              <a:tailEnd/>
            </a:ln>
          </p:spPr>
          <p:txBody>
            <a:bodyPr wrap="none">
              <a:spAutoFit/>
            </a:bodyPr>
            <a:lstStyle/>
            <a:p>
              <a:r>
                <a:rPr lang="en-AU" sz="600" b="1" dirty="0">
                  <a:solidFill>
                    <a:srgbClr val="040608"/>
                  </a:solidFill>
                </a:rPr>
                <a:t>Fosterville</a:t>
              </a:r>
            </a:p>
          </p:txBody>
        </p:sp>
        <p:sp>
          <p:nvSpPr>
            <p:cNvPr id="21541" name="TextBox 32"/>
            <p:cNvSpPr txBox="1">
              <a:spLocks noChangeArrowheads="1"/>
            </p:cNvSpPr>
            <p:nvPr/>
          </p:nvSpPr>
          <p:spPr bwMode="auto">
            <a:xfrm>
              <a:off x="1548502" y="2374849"/>
              <a:ext cx="423514" cy="184666"/>
            </a:xfrm>
            <a:prstGeom prst="rect">
              <a:avLst/>
            </a:prstGeom>
            <a:noFill/>
            <a:ln w="9525">
              <a:noFill/>
              <a:miter lim="800000"/>
              <a:headEnd/>
              <a:tailEnd/>
            </a:ln>
          </p:spPr>
          <p:txBody>
            <a:bodyPr wrap="none">
              <a:spAutoFit/>
            </a:bodyPr>
            <a:lstStyle/>
            <a:p>
              <a:r>
                <a:rPr lang="en-AU" sz="600" b="1" dirty="0">
                  <a:solidFill>
                    <a:srgbClr val="040608"/>
                  </a:solidFill>
                </a:rPr>
                <a:t>Hunt’s</a:t>
              </a:r>
            </a:p>
          </p:txBody>
        </p:sp>
        <p:sp>
          <p:nvSpPr>
            <p:cNvPr id="21542" name="TextBox 33"/>
            <p:cNvSpPr txBox="1">
              <a:spLocks noChangeArrowheads="1"/>
            </p:cNvSpPr>
            <p:nvPr/>
          </p:nvSpPr>
          <p:spPr bwMode="auto">
            <a:xfrm>
              <a:off x="1537282" y="1723002"/>
              <a:ext cx="437940" cy="184666"/>
            </a:xfrm>
            <a:prstGeom prst="rect">
              <a:avLst/>
            </a:prstGeom>
            <a:noFill/>
            <a:ln w="9525">
              <a:noFill/>
              <a:miter lim="800000"/>
              <a:headEnd/>
              <a:tailEnd/>
            </a:ln>
          </p:spPr>
          <p:txBody>
            <a:bodyPr wrap="none">
              <a:spAutoFit/>
            </a:bodyPr>
            <a:lstStyle/>
            <a:p>
              <a:r>
                <a:rPr lang="en-AU" sz="600" b="1" dirty="0">
                  <a:solidFill>
                    <a:srgbClr val="040608"/>
                  </a:solidFill>
                </a:rPr>
                <a:t>Rehe’s</a:t>
              </a:r>
            </a:p>
          </p:txBody>
        </p:sp>
        <p:sp>
          <p:nvSpPr>
            <p:cNvPr id="21543" name="TextBox 34"/>
            <p:cNvSpPr txBox="1">
              <a:spLocks noChangeArrowheads="1"/>
            </p:cNvSpPr>
            <p:nvPr/>
          </p:nvSpPr>
          <p:spPr bwMode="auto">
            <a:xfrm>
              <a:off x="2333341" y="2091357"/>
              <a:ext cx="561894" cy="277053"/>
            </a:xfrm>
            <a:prstGeom prst="rect">
              <a:avLst/>
            </a:prstGeom>
            <a:noFill/>
            <a:ln w="9525">
              <a:noFill/>
              <a:miter lim="800000"/>
              <a:headEnd/>
              <a:tailEnd/>
            </a:ln>
          </p:spPr>
          <p:txBody>
            <a:bodyPr wrap="none">
              <a:spAutoFit/>
            </a:bodyPr>
            <a:lstStyle/>
            <a:p>
              <a:r>
                <a:rPr lang="en-AU" sz="600" b="1" dirty="0" smtClean="0">
                  <a:solidFill>
                    <a:srgbClr val="0033CC"/>
                  </a:solidFill>
                </a:rPr>
                <a:t>O’Dwyer’s</a:t>
              </a:r>
            </a:p>
            <a:p>
              <a:r>
                <a:rPr lang="en-AU" sz="600" b="1" dirty="0" smtClean="0">
                  <a:solidFill>
                    <a:srgbClr val="0033CC"/>
                  </a:solidFill>
                </a:rPr>
                <a:t>South</a:t>
              </a:r>
              <a:endParaRPr lang="en-AU" sz="600" b="1" dirty="0">
                <a:solidFill>
                  <a:srgbClr val="0033CC"/>
                </a:solidFill>
              </a:endParaRPr>
            </a:p>
          </p:txBody>
        </p:sp>
        <p:sp>
          <p:nvSpPr>
            <p:cNvPr id="21544" name="TextBox 35"/>
            <p:cNvSpPr txBox="1">
              <a:spLocks noChangeArrowheads="1"/>
            </p:cNvSpPr>
            <p:nvPr/>
          </p:nvSpPr>
          <p:spPr bwMode="auto">
            <a:xfrm>
              <a:off x="1972016" y="1418847"/>
              <a:ext cx="532518" cy="276999"/>
            </a:xfrm>
            <a:prstGeom prst="rect">
              <a:avLst/>
            </a:prstGeom>
            <a:noFill/>
            <a:ln w="9525">
              <a:noFill/>
              <a:miter lim="800000"/>
              <a:headEnd/>
              <a:tailEnd/>
            </a:ln>
          </p:spPr>
          <p:txBody>
            <a:bodyPr wrap="none">
              <a:spAutoFit/>
            </a:bodyPr>
            <a:lstStyle/>
            <a:p>
              <a:r>
                <a:rPr lang="en-AU" sz="600" b="1" dirty="0">
                  <a:solidFill>
                    <a:srgbClr val="040608"/>
                  </a:solidFill>
                </a:rPr>
                <a:t>Robbin’s </a:t>
              </a:r>
            </a:p>
            <a:p>
              <a:r>
                <a:rPr lang="en-AU" sz="600" b="1" dirty="0">
                  <a:solidFill>
                    <a:srgbClr val="040608"/>
                  </a:solidFill>
                </a:rPr>
                <a:t>Hill</a:t>
              </a:r>
            </a:p>
          </p:txBody>
        </p:sp>
        <p:sp>
          <p:nvSpPr>
            <p:cNvPr id="21545" name="TextBox 36"/>
            <p:cNvSpPr txBox="1">
              <a:spLocks noChangeArrowheads="1"/>
            </p:cNvSpPr>
            <p:nvPr/>
          </p:nvSpPr>
          <p:spPr bwMode="auto">
            <a:xfrm>
              <a:off x="2512549" y="1064775"/>
              <a:ext cx="550151" cy="184666"/>
            </a:xfrm>
            <a:prstGeom prst="rect">
              <a:avLst/>
            </a:prstGeom>
            <a:noFill/>
            <a:ln w="9525">
              <a:noFill/>
              <a:miter lim="800000"/>
              <a:headEnd/>
              <a:tailEnd/>
            </a:ln>
          </p:spPr>
          <p:txBody>
            <a:bodyPr wrap="none">
              <a:spAutoFit/>
            </a:bodyPr>
            <a:lstStyle/>
            <a:p>
              <a:r>
                <a:rPr lang="en-AU" sz="600" b="1" dirty="0">
                  <a:solidFill>
                    <a:srgbClr val="040608"/>
                  </a:solidFill>
                </a:rPr>
                <a:t>Sharkey’s</a:t>
              </a:r>
            </a:p>
          </p:txBody>
        </p:sp>
      </p:grpSp>
      <p:grpSp>
        <p:nvGrpSpPr>
          <p:cNvPr id="3" name="Group 43"/>
          <p:cNvGrpSpPr>
            <a:grpSpLocks/>
          </p:cNvGrpSpPr>
          <p:nvPr/>
        </p:nvGrpSpPr>
        <p:grpSpPr bwMode="auto">
          <a:xfrm>
            <a:off x="1150914" y="3707542"/>
            <a:ext cx="662019" cy="1404346"/>
            <a:chOff x="1531900" y="3714336"/>
            <a:chExt cx="661282" cy="1404839"/>
          </a:xfrm>
        </p:grpSpPr>
        <p:grpSp>
          <p:nvGrpSpPr>
            <p:cNvPr id="4" name="Group 42"/>
            <p:cNvGrpSpPr>
              <a:grpSpLocks/>
            </p:cNvGrpSpPr>
            <p:nvPr/>
          </p:nvGrpSpPr>
          <p:grpSpPr bwMode="auto">
            <a:xfrm>
              <a:off x="1583720" y="3714336"/>
              <a:ext cx="609462" cy="1105241"/>
              <a:chOff x="1620000" y="3436523"/>
              <a:chExt cx="609462" cy="1105241"/>
            </a:xfrm>
          </p:grpSpPr>
          <p:sp>
            <p:nvSpPr>
              <p:cNvPr id="21536" name="TextBox 27"/>
              <p:cNvSpPr txBox="1">
                <a:spLocks noChangeArrowheads="1"/>
              </p:cNvSpPr>
              <p:nvPr/>
            </p:nvSpPr>
            <p:spPr bwMode="auto">
              <a:xfrm>
                <a:off x="1756256" y="3436523"/>
                <a:ext cx="473206" cy="200055"/>
              </a:xfrm>
              <a:prstGeom prst="rect">
                <a:avLst/>
              </a:prstGeom>
              <a:noFill/>
              <a:ln w="9525">
                <a:noFill/>
                <a:miter lim="800000"/>
                <a:headEnd/>
                <a:tailEnd/>
              </a:ln>
            </p:spPr>
            <p:txBody>
              <a:bodyPr wrap="none">
                <a:spAutoFit/>
              </a:bodyPr>
              <a:lstStyle/>
              <a:p>
                <a:r>
                  <a:rPr lang="en-AU" sz="700" b="1" dirty="0">
                    <a:solidFill>
                      <a:srgbClr val="0033CC"/>
                    </a:solidFill>
                  </a:rPr>
                  <a:t>Falcon</a:t>
                </a:r>
              </a:p>
            </p:txBody>
          </p:sp>
          <p:sp>
            <p:nvSpPr>
              <p:cNvPr id="21537" name="TextBox 28"/>
              <p:cNvSpPr txBox="1">
                <a:spLocks noChangeArrowheads="1"/>
              </p:cNvSpPr>
              <p:nvPr/>
            </p:nvSpPr>
            <p:spPr bwMode="auto">
              <a:xfrm>
                <a:off x="1620000" y="3857936"/>
                <a:ext cx="609462" cy="200055"/>
              </a:xfrm>
              <a:prstGeom prst="rect">
                <a:avLst/>
              </a:prstGeom>
              <a:noFill/>
              <a:ln w="9525">
                <a:noFill/>
                <a:miter lim="800000"/>
                <a:headEnd/>
                <a:tailEnd/>
              </a:ln>
            </p:spPr>
            <p:txBody>
              <a:bodyPr wrap="none">
                <a:spAutoFit/>
              </a:bodyPr>
              <a:lstStyle/>
              <a:p>
                <a:r>
                  <a:rPr lang="en-AU" sz="700" b="1" dirty="0">
                    <a:solidFill>
                      <a:srgbClr val="0033CC"/>
                    </a:solidFill>
                  </a:rPr>
                  <a:t>Ellesme</a:t>
                </a:r>
                <a:r>
                  <a:rPr lang="en-AU" sz="700" b="1" dirty="0">
                    <a:solidFill>
                      <a:schemeClr val="tx2"/>
                    </a:solidFill>
                  </a:rPr>
                  <a:t>r</a:t>
                </a:r>
                <a:r>
                  <a:rPr lang="en-AU" sz="700" b="1" dirty="0">
                    <a:solidFill>
                      <a:srgbClr val="0033CC"/>
                    </a:solidFill>
                  </a:rPr>
                  <a:t>e</a:t>
                </a:r>
              </a:p>
            </p:txBody>
          </p:sp>
          <p:sp>
            <p:nvSpPr>
              <p:cNvPr id="21538" name="TextBox 29"/>
              <p:cNvSpPr txBox="1">
                <a:spLocks noChangeArrowheads="1"/>
              </p:cNvSpPr>
              <p:nvPr/>
            </p:nvSpPr>
            <p:spPr bwMode="auto">
              <a:xfrm>
                <a:off x="1638000" y="4341709"/>
                <a:ext cx="479618" cy="200055"/>
              </a:xfrm>
              <a:prstGeom prst="rect">
                <a:avLst/>
              </a:prstGeom>
              <a:noFill/>
              <a:ln w="9525">
                <a:noFill/>
                <a:miter lim="800000"/>
                <a:headEnd/>
                <a:tailEnd/>
              </a:ln>
            </p:spPr>
            <p:txBody>
              <a:bodyPr wrap="none">
                <a:spAutoFit/>
              </a:bodyPr>
              <a:lstStyle/>
              <a:p>
                <a:r>
                  <a:rPr lang="en-AU" sz="700" b="1" dirty="0">
                    <a:solidFill>
                      <a:srgbClr val="0033CC"/>
                    </a:solidFill>
                  </a:rPr>
                  <a:t>Harrier</a:t>
                </a:r>
              </a:p>
            </p:txBody>
          </p:sp>
        </p:grpSp>
        <p:sp>
          <p:nvSpPr>
            <p:cNvPr id="21535" name="TextBox 46"/>
            <p:cNvSpPr txBox="1">
              <a:spLocks noChangeArrowheads="1"/>
            </p:cNvSpPr>
            <p:nvPr/>
          </p:nvSpPr>
          <p:spPr bwMode="auto">
            <a:xfrm>
              <a:off x="1531900" y="4919120"/>
              <a:ext cx="473205" cy="200055"/>
            </a:xfrm>
            <a:prstGeom prst="rect">
              <a:avLst/>
            </a:prstGeom>
            <a:noFill/>
            <a:ln w="9525">
              <a:noFill/>
              <a:miter lim="800000"/>
              <a:headEnd/>
              <a:tailEnd/>
            </a:ln>
          </p:spPr>
          <p:txBody>
            <a:bodyPr wrap="none">
              <a:spAutoFit/>
            </a:bodyPr>
            <a:lstStyle/>
            <a:p>
              <a:r>
                <a:rPr lang="en-AU" sz="700" b="1" dirty="0">
                  <a:solidFill>
                    <a:srgbClr val="0033CC"/>
                  </a:solidFill>
                </a:rPr>
                <a:t>John’s</a:t>
              </a:r>
            </a:p>
          </p:txBody>
        </p:sp>
      </p:grpSp>
      <p:cxnSp>
        <p:nvCxnSpPr>
          <p:cNvPr id="41" name="Straight Connector 40"/>
          <p:cNvCxnSpPr/>
          <p:nvPr/>
        </p:nvCxnSpPr>
        <p:spPr>
          <a:xfrm flipV="1">
            <a:off x="1192213" y="3707542"/>
            <a:ext cx="2190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1063625" y="3705955"/>
            <a:ext cx="477837"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528" name="TextBox 58"/>
          <p:cNvSpPr txBox="1">
            <a:spLocks noChangeArrowheads="1"/>
          </p:cNvSpPr>
          <p:nvPr/>
        </p:nvSpPr>
        <p:spPr bwMode="auto">
          <a:xfrm>
            <a:off x="1295400" y="3312255"/>
            <a:ext cx="871538" cy="338137"/>
          </a:xfrm>
          <a:prstGeom prst="rect">
            <a:avLst/>
          </a:prstGeom>
          <a:noFill/>
          <a:ln w="9525">
            <a:noFill/>
            <a:miter lim="800000"/>
            <a:headEnd/>
            <a:tailEnd/>
          </a:ln>
        </p:spPr>
        <p:txBody>
          <a:bodyPr>
            <a:spAutoFit/>
          </a:bodyPr>
          <a:lstStyle/>
          <a:p>
            <a:r>
              <a:rPr lang="en-AU" sz="800" b="1" dirty="0"/>
              <a:t>Plunge </a:t>
            </a:r>
          </a:p>
          <a:p>
            <a:r>
              <a:rPr lang="en-AU" sz="800" b="1" dirty="0"/>
              <a:t>Culmination</a:t>
            </a:r>
          </a:p>
        </p:txBody>
      </p:sp>
      <p:cxnSp>
        <p:nvCxnSpPr>
          <p:cNvPr id="43" name="Straight Connector 42"/>
          <p:cNvCxnSpPr/>
          <p:nvPr/>
        </p:nvCxnSpPr>
        <p:spPr>
          <a:xfrm>
            <a:off x="3124200" y="5175671"/>
            <a:ext cx="398462" cy="0"/>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3124200" y="5509046"/>
            <a:ext cx="1236663" cy="1190625"/>
            <a:chOff x="3124200" y="5362575"/>
            <a:chExt cx="1236663" cy="1190625"/>
          </a:xfrm>
        </p:grpSpPr>
        <p:cxnSp>
          <p:nvCxnSpPr>
            <p:cNvPr id="51" name="Straight Arrow Connector 50"/>
            <p:cNvCxnSpPr/>
            <p:nvPr/>
          </p:nvCxnSpPr>
          <p:spPr>
            <a:xfrm rot="5400000" flipH="1" flipV="1">
              <a:off x="3255169" y="6153944"/>
              <a:ext cx="790575" cy="1587"/>
            </a:xfrm>
            <a:prstGeom prst="straightConnector1">
              <a:avLst/>
            </a:prstGeom>
            <a:ln w="25400">
              <a:solidFill>
                <a:srgbClr val="040608"/>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3364707" y="6053931"/>
              <a:ext cx="793750" cy="204787"/>
            </a:xfrm>
            <a:prstGeom prst="straightConnector1">
              <a:avLst/>
            </a:prstGeom>
            <a:ln w="25400">
              <a:solidFill>
                <a:srgbClr val="040608"/>
              </a:solidFill>
              <a:tailEnd type="stealth"/>
            </a:ln>
          </p:spPr>
          <p:style>
            <a:lnRef idx="1">
              <a:schemeClr val="accent1"/>
            </a:lnRef>
            <a:fillRef idx="0">
              <a:schemeClr val="accent1"/>
            </a:fillRef>
            <a:effectRef idx="0">
              <a:schemeClr val="accent1"/>
            </a:effectRef>
            <a:fontRef idx="minor">
              <a:schemeClr val="tx1"/>
            </a:fontRef>
          </p:style>
        </p:cxnSp>
        <p:sp>
          <p:nvSpPr>
            <p:cNvPr id="21532" name="TextBox 54"/>
            <p:cNvSpPr txBox="1">
              <a:spLocks noChangeArrowheads="1"/>
            </p:cNvSpPr>
            <p:nvPr/>
          </p:nvSpPr>
          <p:spPr bwMode="auto">
            <a:xfrm>
              <a:off x="3124200" y="5362575"/>
              <a:ext cx="652463" cy="461963"/>
            </a:xfrm>
            <a:prstGeom prst="rect">
              <a:avLst/>
            </a:prstGeom>
            <a:noFill/>
            <a:ln w="9525">
              <a:noFill/>
              <a:miter lim="800000"/>
              <a:headEnd/>
              <a:tailEnd/>
            </a:ln>
          </p:spPr>
          <p:txBody>
            <a:bodyPr wrap="none">
              <a:spAutoFit/>
            </a:bodyPr>
            <a:lstStyle/>
            <a:p>
              <a:pPr algn="r"/>
              <a:r>
                <a:rPr lang="en-AU" sz="800" dirty="0">
                  <a:solidFill>
                    <a:srgbClr val="040608"/>
                  </a:solidFill>
                </a:rPr>
                <a:t>Fosterville</a:t>
              </a:r>
            </a:p>
            <a:p>
              <a:pPr algn="r"/>
              <a:r>
                <a:rPr lang="en-AU" sz="800" dirty="0">
                  <a:solidFill>
                    <a:srgbClr val="040608"/>
                  </a:solidFill>
                </a:rPr>
                <a:t>Grid</a:t>
              </a:r>
            </a:p>
            <a:p>
              <a:pPr algn="r"/>
              <a:r>
                <a:rPr lang="en-AU" sz="800" dirty="0">
                  <a:solidFill>
                    <a:srgbClr val="040608"/>
                  </a:solidFill>
                </a:rPr>
                <a:t>N</a:t>
              </a:r>
            </a:p>
          </p:txBody>
        </p:sp>
        <p:sp>
          <p:nvSpPr>
            <p:cNvPr id="21533" name="TextBox 55"/>
            <p:cNvSpPr txBox="1">
              <a:spLocks noChangeArrowheads="1"/>
            </p:cNvSpPr>
            <p:nvPr/>
          </p:nvSpPr>
          <p:spPr bwMode="auto">
            <a:xfrm>
              <a:off x="3752850" y="5468938"/>
              <a:ext cx="608013" cy="338137"/>
            </a:xfrm>
            <a:prstGeom prst="rect">
              <a:avLst/>
            </a:prstGeom>
            <a:noFill/>
            <a:ln w="9525">
              <a:noFill/>
              <a:miter lim="800000"/>
              <a:headEnd/>
              <a:tailEnd/>
            </a:ln>
          </p:spPr>
          <p:txBody>
            <a:bodyPr wrap="none">
              <a:spAutoFit/>
            </a:bodyPr>
            <a:lstStyle/>
            <a:p>
              <a:r>
                <a:rPr lang="en-AU" sz="800" dirty="0">
                  <a:solidFill>
                    <a:srgbClr val="040608"/>
                  </a:solidFill>
                </a:rPr>
                <a:t>Magnetic</a:t>
              </a:r>
            </a:p>
            <a:p>
              <a:r>
                <a:rPr lang="en-AU" sz="800" dirty="0">
                  <a:solidFill>
                    <a:srgbClr val="040608"/>
                  </a:solidFill>
                </a:rPr>
                <a:t>N</a:t>
              </a:r>
            </a:p>
          </p:txBody>
        </p:sp>
      </p:grpSp>
      <p:pic>
        <p:nvPicPr>
          <p:cNvPr id="56" name="Picture 55" descr="geolog key.jpg"/>
          <p:cNvPicPr>
            <a:picLocks noChangeAspect="1"/>
          </p:cNvPicPr>
          <p:nvPr/>
        </p:nvPicPr>
        <p:blipFill>
          <a:blip r:embed="rId7" cstate="print"/>
          <a:srcRect l="14199" b="4733"/>
          <a:stretch>
            <a:fillRect/>
          </a:stretch>
        </p:blipFill>
        <p:spPr>
          <a:xfrm>
            <a:off x="3145116" y="4185071"/>
            <a:ext cx="436284" cy="725935"/>
          </a:xfrm>
          <a:prstGeom prst="rect">
            <a:avLst/>
          </a:prstGeom>
        </p:spPr>
      </p:pic>
      <p:sp>
        <p:nvSpPr>
          <p:cNvPr id="57" name="TextBox 56"/>
          <p:cNvSpPr txBox="1"/>
          <p:nvPr/>
        </p:nvSpPr>
        <p:spPr>
          <a:xfrm rot="17140274">
            <a:off x="1388394" y="4816016"/>
            <a:ext cx="1300356" cy="276999"/>
          </a:xfrm>
          <a:prstGeom prst="rect">
            <a:avLst/>
          </a:prstGeom>
          <a:noFill/>
          <a:scene3d>
            <a:camera prst="orthographicFront"/>
            <a:lightRig rig="threePt" dir="t"/>
          </a:scene3d>
          <a:sp3d>
            <a:bevelT prst="relaxedInset"/>
          </a:sp3d>
        </p:spPr>
        <p:txBody>
          <a:bodyPr wrap="none" rtlCol="0">
            <a:spAutoFit/>
          </a:bodyPr>
          <a:lstStyle/>
          <a:p>
            <a:r>
              <a:rPr lang="en-AU" sz="1200" dirty="0" smtClean="0"/>
              <a:t>Redesdale Fault</a:t>
            </a:r>
          </a:p>
        </p:txBody>
      </p:sp>
      <p:sp>
        <p:nvSpPr>
          <p:cNvPr id="58" name="TextBox 57"/>
          <p:cNvSpPr txBox="1"/>
          <p:nvPr/>
        </p:nvSpPr>
        <p:spPr>
          <a:xfrm rot="5340000">
            <a:off x="468816" y="3656420"/>
            <a:ext cx="1268296" cy="276999"/>
          </a:xfrm>
          <a:prstGeom prst="rect">
            <a:avLst/>
          </a:prstGeom>
          <a:noFill/>
          <a:scene3d>
            <a:camera prst="orthographicFront"/>
            <a:lightRig rig="threePt" dir="t"/>
          </a:scene3d>
          <a:sp3d>
            <a:bevelT prst="relaxedInset"/>
          </a:sp3d>
        </p:spPr>
        <p:txBody>
          <a:bodyPr wrap="none" rtlCol="0">
            <a:spAutoFit/>
          </a:bodyPr>
          <a:lstStyle/>
          <a:p>
            <a:r>
              <a:rPr lang="en-AU" sz="1200" dirty="0" smtClean="0"/>
              <a:t>Fosterville Fault</a:t>
            </a:r>
          </a:p>
        </p:txBody>
      </p:sp>
      <p:sp>
        <p:nvSpPr>
          <p:cNvPr id="59" name="TextBox 13"/>
          <p:cNvSpPr txBox="1">
            <a:spLocks noChangeArrowheads="1"/>
          </p:cNvSpPr>
          <p:nvPr/>
        </p:nvSpPr>
        <p:spPr bwMode="auto">
          <a:xfrm>
            <a:off x="3505200" y="4579227"/>
            <a:ext cx="739305" cy="215444"/>
          </a:xfrm>
          <a:prstGeom prst="rect">
            <a:avLst/>
          </a:prstGeom>
          <a:noFill/>
          <a:ln w="9525">
            <a:noFill/>
            <a:miter lim="800000"/>
            <a:headEnd/>
            <a:tailEnd/>
          </a:ln>
        </p:spPr>
        <p:txBody>
          <a:bodyPr wrap="none">
            <a:spAutoFit/>
          </a:bodyPr>
          <a:lstStyle/>
          <a:p>
            <a:r>
              <a:rPr lang="en-AU" sz="800" dirty="0" smtClean="0">
                <a:solidFill>
                  <a:srgbClr val="040608"/>
                </a:solidFill>
              </a:rPr>
              <a:t>Waste Rock</a:t>
            </a:r>
            <a:endParaRPr lang="en-AU" sz="800" dirty="0">
              <a:solidFill>
                <a:srgbClr val="040608"/>
              </a:solidFill>
            </a:endParaRPr>
          </a:p>
        </p:txBody>
      </p:sp>
      <p:sp>
        <p:nvSpPr>
          <p:cNvPr id="60" name="TextBox 13"/>
          <p:cNvSpPr txBox="1">
            <a:spLocks noChangeArrowheads="1"/>
          </p:cNvSpPr>
          <p:nvPr/>
        </p:nvSpPr>
        <p:spPr bwMode="auto">
          <a:xfrm>
            <a:off x="3505200" y="4198227"/>
            <a:ext cx="538930" cy="215444"/>
          </a:xfrm>
          <a:prstGeom prst="rect">
            <a:avLst/>
          </a:prstGeom>
          <a:noFill/>
          <a:ln w="9525">
            <a:noFill/>
            <a:miter lim="800000"/>
            <a:headEnd/>
            <a:tailEnd/>
          </a:ln>
        </p:spPr>
        <p:txBody>
          <a:bodyPr wrap="none">
            <a:spAutoFit/>
          </a:bodyPr>
          <a:lstStyle/>
          <a:p>
            <a:r>
              <a:rPr lang="en-AU" sz="800" dirty="0" smtClean="0">
                <a:solidFill>
                  <a:srgbClr val="040608"/>
                </a:solidFill>
              </a:rPr>
              <a:t>Tailings</a:t>
            </a:r>
            <a:endParaRPr lang="en-AU" sz="800" dirty="0">
              <a:solidFill>
                <a:srgbClr val="040608"/>
              </a:solidFill>
            </a:endParaRPr>
          </a:p>
        </p:txBody>
      </p:sp>
      <p:grpSp>
        <p:nvGrpSpPr>
          <p:cNvPr id="73" name="Group 72"/>
          <p:cNvGrpSpPr/>
          <p:nvPr/>
        </p:nvGrpSpPr>
        <p:grpSpPr>
          <a:xfrm>
            <a:off x="1699348" y="1670728"/>
            <a:ext cx="586652" cy="2827932"/>
            <a:chOff x="1699348" y="1705232"/>
            <a:chExt cx="586652" cy="2827932"/>
          </a:xfrm>
        </p:grpSpPr>
        <p:sp>
          <p:nvSpPr>
            <p:cNvPr id="64" name="Freeform 63"/>
            <p:cNvSpPr/>
            <p:nvPr/>
          </p:nvSpPr>
          <p:spPr>
            <a:xfrm>
              <a:off x="1828800" y="3735271"/>
              <a:ext cx="8069" cy="162403"/>
            </a:xfrm>
            <a:custGeom>
              <a:avLst/>
              <a:gdLst>
                <a:gd name="connsiteX0" fmla="*/ 0 w 8069"/>
                <a:gd name="connsiteY0" fmla="*/ 0 h 162403"/>
                <a:gd name="connsiteX1" fmla="*/ 7061 w 8069"/>
                <a:gd name="connsiteY1" fmla="*/ 35305 h 162403"/>
                <a:gd name="connsiteX2" fmla="*/ 7061 w 8069"/>
                <a:gd name="connsiteY2" fmla="*/ 162403 h 162403"/>
              </a:gdLst>
              <a:ahLst/>
              <a:cxnLst>
                <a:cxn ang="0">
                  <a:pos x="connsiteX0" y="connsiteY0"/>
                </a:cxn>
                <a:cxn ang="0">
                  <a:pos x="connsiteX1" y="connsiteY1"/>
                </a:cxn>
                <a:cxn ang="0">
                  <a:pos x="connsiteX2" y="connsiteY2"/>
                </a:cxn>
              </a:cxnLst>
              <a:rect l="l" t="t" r="r" b="b"/>
              <a:pathLst>
                <a:path w="8069" h="162403">
                  <a:moveTo>
                    <a:pt x="0" y="0"/>
                  </a:moveTo>
                  <a:cubicBezTo>
                    <a:pt x="2488" y="9952"/>
                    <a:pt x="6833" y="25732"/>
                    <a:pt x="7061" y="35305"/>
                  </a:cubicBezTo>
                  <a:cubicBezTo>
                    <a:pt x="8069" y="77659"/>
                    <a:pt x="7061" y="120037"/>
                    <a:pt x="7061" y="162403"/>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3" name="Freeform 62"/>
            <p:cNvSpPr/>
            <p:nvPr/>
          </p:nvSpPr>
          <p:spPr>
            <a:xfrm>
              <a:off x="1947072" y="2474882"/>
              <a:ext cx="28270" cy="317734"/>
            </a:xfrm>
            <a:custGeom>
              <a:avLst/>
              <a:gdLst>
                <a:gd name="connsiteX0" fmla="*/ 0 w 28270"/>
                <a:gd name="connsiteY0" fmla="*/ 0 h 317734"/>
                <a:gd name="connsiteX1" fmla="*/ 14122 w 28270"/>
                <a:gd name="connsiteY1" fmla="*/ 63549 h 317734"/>
                <a:gd name="connsiteX2" fmla="*/ 21183 w 28270"/>
                <a:gd name="connsiteY2" fmla="*/ 74140 h 317734"/>
                <a:gd name="connsiteX3" fmla="*/ 21183 w 28270"/>
                <a:gd name="connsiteY3" fmla="*/ 165933 h 317734"/>
                <a:gd name="connsiteX4" fmla="*/ 17652 w 28270"/>
                <a:gd name="connsiteY4" fmla="*/ 197708 h 317734"/>
                <a:gd name="connsiteX5" fmla="*/ 10591 w 28270"/>
                <a:gd name="connsiteY5" fmla="*/ 218891 h 317734"/>
                <a:gd name="connsiteX6" fmla="*/ 7061 w 28270"/>
                <a:gd name="connsiteY6" fmla="*/ 229482 h 317734"/>
                <a:gd name="connsiteX7" fmla="*/ 10591 w 28270"/>
                <a:gd name="connsiteY7" fmla="*/ 278910 h 317734"/>
                <a:gd name="connsiteX8" fmla="*/ 14122 w 28270"/>
                <a:gd name="connsiteY8" fmla="*/ 307154 h 31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70" h="317734">
                  <a:moveTo>
                    <a:pt x="0" y="0"/>
                  </a:moveTo>
                  <a:cubicBezTo>
                    <a:pt x="854" y="5125"/>
                    <a:pt x="6397" y="51961"/>
                    <a:pt x="14122" y="63549"/>
                  </a:cubicBezTo>
                  <a:lnTo>
                    <a:pt x="21183" y="74140"/>
                  </a:lnTo>
                  <a:cubicBezTo>
                    <a:pt x="28270" y="116667"/>
                    <a:pt x="26114" y="94435"/>
                    <a:pt x="21183" y="165933"/>
                  </a:cubicBezTo>
                  <a:cubicBezTo>
                    <a:pt x="20450" y="176565"/>
                    <a:pt x="19742" y="187258"/>
                    <a:pt x="17652" y="197708"/>
                  </a:cubicBezTo>
                  <a:cubicBezTo>
                    <a:pt x="16192" y="205006"/>
                    <a:pt x="12945" y="211830"/>
                    <a:pt x="10591" y="218891"/>
                  </a:cubicBezTo>
                  <a:lnTo>
                    <a:pt x="7061" y="229482"/>
                  </a:lnTo>
                  <a:cubicBezTo>
                    <a:pt x="8238" y="245958"/>
                    <a:pt x="9025" y="262466"/>
                    <a:pt x="10591" y="278910"/>
                  </a:cubicBezTo>
                  <a:cubicBezTo>
                    <a:pt x="14288" y="317734"/>
                    <a:pt x="14122" y="293471"/>
                    <a:pt x="14122" y="307154"/>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5" name="Freeform 64"/>
            <p:cNvSpPr/>
            <p:nvPr/>
          </p:nvSpPr>
          <p:spPr>
            <a:xfrm>
              <a:off x="1699348" y="3230409"/>
              <a:ext cx="14122" cy="116507"/>
            </a:xfrm>
            <a:custGeom>
              <a:avLst/>
              <a:gdLst>
                <a:gd name="connsiteX0" fmla="*/ 0 w 14122"/>
                <a:gd name="connsiteY0" fmla="*/ 0 h 116507"/>
                <a:gd name="connsiteX1" fmla="*/ 3531 w 14122"/>
                <a:gd name="connsiteY1" fmla="*/ 10592 h 116507"/>
                <a:gd name="connsiteX2" fmla="*/ 10592 w 14122"/>
                <a:gd name="connsiteY2" fmla="*/ 28244 h 116507"/>
                <a:gd name="connsiteX3" fmla="*/ 14122 w 14122"/>
                <a:gd name="connsiteY3" fmla="*/ 52958 h 116507"/>
                <a:gd name="connsiteX4" fmla="*/ 10592 w 14122"/>
                <a:gd name="connsiteY4" fmla="*/ 102385 h 116507"/>
                <a:gd name="connsiteX5" fmla="*/ 7061 w 14122"/>
                <a:gd name="connsiteY5" fmla="*/ 116507 h 1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2" h="116507">
                  <a:moveTo>
                    <a:pt x="0" y="0"/>
                  </a:moveTo>
                  <a:cubicBezTo>
                    <a:pt x="1177" y="3531"/>
                    <a:pt x="2224" y="7107"/>
                    <a:pt x="3531" y="10592"/>
                  </a:cubicBezTo>
                  <a:cubicBezTo>
                    <a:pt x="5756" y="16526"/>
                    <a:pt x="9055" y="22096"/>
                    <a:pt x="10592" y="28244"/>
                  </a:cubicBezTo>
                  <a:cubicBezTo>
                    <a:pt x="12610" y="36317"/>
                    <a:pt x="12945" y="44720"/>
                    <a:pt x="14122" y="52958"/>
                  </a:cubicBezTo>
                  <a:cubicBezTo>
                    <a:pt x="12945" y="69434"/>
                    <a:pt x="12416" y="85968"/>
                    <a:pt x="10592" y="102385"/>
                  </a:cubicBezTo>
                  <a:cubicBezTo>
                    <a:pt x="10056" y="107208"/>
                    <a:pt x="7061" y="116507"/>
                    <a:pt x="7061" y="116507"/>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6" name="Freeform 65"/>
            <p:cNvSpPr/>
            <p:nvPr/>
          </p:nvSpPr>
          <p:spPr>
            <a:xfrm>
              <a:off x="2012837" y="1761720"/>
              <a:ext cx="64863" cy="591403"/>
            </a:xfrm>
            <a:custGeom>
              <a:avLst/>
              <a:gdLst>
                <a:gd name="connsiteX0" fmla="*/ 64863 w 64863"/>
                <a:gd name="connsiteY0" fmla="*/ 0 h 591403"/>
                <a:gd name="connsiteX1" fmla="*/ 57802 w 64863"/>
                <a:gd name="connsiteY1" fmla="*/ 67080 h 591403"/>
                <a:gd name="connsiteX2" fmla="*/ 43680 w 64863"/>
                <a:gd name="connsiteY2" fmla="*/ 123568 h 591403"/>
                <a:gd name="connsiteX3" fmla="*/ 36619 w 64863"/>
                <a:gd name="connsiteY3" fmla="*/ 134160 h 591403"/>
                <a:gd name="connsiteX4" fmla="*/ 26028 w 64863"/>
                <a:gd name="connsiteY4" fmla="*/ 165934 h 591403"/>
                <a:gd name="connsiteX5" fmla="*/ 22497 w 64863"/>
                <a:gd name="connsiteY5" fmla="*/ 176526 h 591403"/>
                <a:gd name="connsiteX6" fmla="*/ 15436 w 64863"/>
                <a:gd name="connsiteY6" fmla="*/ 187117 h 591403"/>
                <a:gd name="connsiteX7" fmla="*/ 11906 w 64863"/>
                <a:gd name="connsiteY7" fmla="*/ 218892 h 591403"/>
                <a:gd name="connsiteX8" fmla="*/ 4845 w 64863"/>
                <a:gd name="connsiteY8" fmla="*/ 321276 h 591403"/>
                <a:gd name="connsiteX9" fmla="*/ 8375 w 64863"/>
                <a:gd name="connsiteY9" fmla="*/ 476618 h 591403"/>
                <a:gd name="connsiteX10" fmla="*/ 11906 w 64863"/>
                <a:gd name="connsiteY10" fmla="*/ 511923 h 59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63" h="591403">
                  <a:moveTo>
                    <a:pt x="64863" y="0"/>
                  </a:moveTo>
                  <a:cubicBezTo>
                    <a:pt x="61911" y="38380"/>
                    <a:pt x="63330" y="37598"/>
                    <a:pt x="57802" y="67080"/>
                  </a:cubicBezTo>
                  <a:cubicBezTo>
                    <a:pt x="56872" y="72041"/>
                    <a:pt x="49829" y="114344"/>
                    <a:pt x="43680" y="123568"/>
                  </a:cubicBezTo>
                  <a:lnTo>
                    <a:pt x="36619" y="134160"/>
                  </a:lnTo>
                  <a:lnTo>
                    <a:pt x="26028" y="165934"/>
                  </a:lnTo>
                  <a:cubicBezTo>
                    <a:pt x="24851" y="169465"/>
                    <a:pt x="24561" y="173429"/>
                    <a:pt x="22497" y="176526"/>
                  </a:cubicBezTo>
                  <a:lnTo>
                    <a:pt x="15436" y="187117"/>
                  </a:lnTo>
                  <a:cubicBezTo>
                    <a:pt x="14259" y="197709"/>
                    <a:pt x="12693" y="208264"/>
                    <a:pt x="11906" y="218892"/>
                  </a:cubicBezTo>
                  <a:cubicBezTo>
                    <a:pt x="0" y="379618"/>
                    <a:pt x="14985" y="209726"/>
                    <a:pt x="4845" y="321276"/>
                  </a:cubicBezTo>
                  <a:cubicBezTo>
                    <a:pt x="6022" y="373057"/>
                    <a:pt x="6263" y="424867"/>
                    <a:pt x="8375" y="476618"/>
                  </a:cubicBezTo>
                  <a:cubicBezTo>
                    <a:pt x="13060" y="591403"/>
                    <a:pt x="11906" y="398688"/>
                    <a:pt x="11906" y="511923"/>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8" name="Freeform 67"/>
            <p:cNvSpPr/>
            <p:nvPr/>
          </p:nvSpPr>
          <p:spPr>
            <a:xfrm>
              <a:off x="2282402" y="1705232"/>
              <a:ext cx="3598" cy="130629"/>
            </a:xfrm>
            <a:custGeom>
              <a:avLst/>
              <a:gdLst>
                <a:gd name="connsiteX0" fmla="*/ 3598 w 3598"/>
                <a:gd name="connsiteY0" fmla="*/ 0 h 130629"/>
                <a:gd name="connsiteX1" fmla="*/ 67 w 3598"/>
                <a:gd name="connsiteY1" fmla="*/ 130629 h 130629"/>
              </a:gdLst>
              <a:ahLst/>
              <a:cxnLst>
                <a:cxn ang="0">
                  <a:pos x="connsiteX0" y="connsiteY0"/>
                </a:cxn>
                <a:cxn ang="0">
                  <a:pos x="connsiteX1" y="connsiteY1"/>
                </a:cxn>
              </a:cxnLst>
              <a:rect l="l" t="t" r="r" b="b"/>
              <a:pathLst>
                <a:path w="3598" h="130629">
                  <a:moveTo>
                    <a:pt x="3598" y="0"/>
                  </a:moveTo>
                  <a:cubicBezTo>
                    <a:pt x="0" y="125921"/>
                    <a:pt x="67" y="82362"/>
                    <a:pt x="67" y="130629"/>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9" name="Freeform 68"/>
            <p:cNvSpPr/>
            <p:nvPr/>
          </p:nvSpPr>
          <p:spPr>
            <a:xfrm>
              <a:off x="1714859" y="4342517"/>
              <a:ext cx="31775" cy="190647"/>
            </a:xfrm>
            <a:custGeom>
              <a:avLst/>
              <a:gdLst>
                <a:gd name="connsiteX0" fmla="*/ 0 w 31775"/>
                <a:gd name="connsiteY0" fmla="*/ 0 h 190647"/>
                <a:gd name="connsiteX1" fmla="*/ 7061 w 31775"/>
                <a:gd name="connsiteY1" fmla="*/ 38836 h 190647"/>
                <a:gd name="connsiteX2" fmla="*/ 14122 w 31775"/>
                <a:gd name="connsiteY2" fmla="*/ 67080 h 190647"/>
                <a:gd name="connsiteX3" fmla="*/ 24714 w 31775"/>
                <a:gd name="connsiteY3" fmla="*/ 120037 h 190647"/>
                <a:gd name="connsiteX4" fmla="*/ 28244 w 31775"/>
                <a:gd name="connsiteY4" fmla="*/ 130629 h 190647"/>
                <a:gd name="connsiteX5" fmla="*/ 31775 w 31775"/>
                <a:gd name="connsiteY5" fmla="*/ 141220 h 190647"/>
                <a:gd name="connsiteX6" fmla="*/ 28244 w 31775"/>
                <a:gd name="connsiteY6" fmla="*/ 190647 h 19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75" h="190647">
                  <a:moveTo>
                    <a:pt x="0" y="0"/>
                  </a:moveTo>
                  <a:cubicBezTo>
                    <a:pt x="7203" y="21607"/>
                    <a:pt x="1358" y="1764"/>
                    <a:pt x="7061" y="38836"/>
                  </a:cubicBezTo>
                  <a:cubicBezTo>
                    <a:pt x="9495" y="54654"/>
                    <a:pt x="9828" y="54196"/>
                    <a:pt x="14122" y="67080"/>
                  </a:cubicBezTo>
                  <a:cubicBezTo>
                    <a:pt x="18476" y="106256"/>
                    <a:pt x="14283" y="88741"/>
                    <a:pt x="24714" y="120037"/>
                  </a:cubicBezTo>
                  <a:lnTo>
                    <a:pt x="28244" y="130629"/>
                  </a:lnTo>
                  <a:lnTo>
                    <a:pt x="31775" y="141220"/>
                  </a:lnTo>
                  <a:cubicBezTo>
                    <a:pt x="28049" y="185932"/>
                    <a:pt x="28244" y="169415"/>
                    <a:pt x="28244" y="190647"/>
                  </a:cubicBezTo>
                </a:path>
              </a:pathLst>
            </a:custGeom>
            <a:ln w="412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grpSp>
      <p:sp>
        <p:nvSpPr>
          <p:cNvPr id="71" name="Freeform 70"/>
          <p:cNvSpPr/>
          <p:nvPr/>
        </p:nvSpPr>
        <p:spPr>
          <a:xfrm>
            <a:off x="3170712" y="3455110"/>
            <a:ext cx="356259" cy="13023"/>
          </a:xfrm>
          <a:custGeom>
            <a:avLst/>
            <a:gdLst>
              <a:gd name="connsiteX0" fmla="*/ 0 w 356259"/>
              <a:gd name="connsiteY0" fmla="*/ 0 h 13023"/>
              <a:gd name="connsiteX1" fmla="*/ 124691 w 356259"/>
              <a:gd name="connsiteY1" fmla="*/ 11875 h 13023"/>
              <a:gd name="connsiteX2" fmla="*/ 296883 w 356259"/>
              <a:gd name="connsiteY2" fmla="*/ 5937 h 13023"/>
              <a:gd name="connsiteX3" fmla="*/ 356259 w 356259"/>
              <a:gd name="connsiteY3" fmla="*/ 5937 h 13023"/>
            </a:gdLst>
            <a:ahLst/>
            <a:cxnLst>
              <a:cxn ang="0">
                <a:pos x="connsiteX0" y="connsiteY0"/>
              </a:cxn>
              <a:cxn ang="0">
                <a:pos x="connsiteX1" y="connsiteY1"/>
              </a:cxn>
              <a:cxn ang="0">
                <a:pos x="connsiteX2" y="connsiteY2"/>
              </a:cxn>
              <a:cxn ang="0">
                <a:pos x="connsiteX3" y="connsiteY3"/>
              </a:cxn>
            </a:cxnLst>
            <a:rect l="l" t="t" r="r" b="b"/>
            <a:pathLst>
              <a:path w="356259" h="13023">
                <a:moveTo>
                  <a:pt x="0" y="0"/>
                </a:moveTo>
                <a:cubicBezTo>
                  <a:pt x="41564" y="3958"/>
                  <a:pt x="82948" y="11040"/>
                  <a:pt x="124691" y="11875"/>
                </a:cubicBezTo>
                <a:cubicBezTo>
                  <a:pt x="182111" y="13023"/>
                  <a:pt x="239470" y="7409"/>
                  <a:pt x="296883" y="5937"/>
                </a:cubicBezTo>
                <a:cubicBezTo>
                  <a:pt x="316668" y="5430"/>
                  <a:pt x="336467" y="5937"/>
                  <a:pt x="356259" y="5937"/>
                </a:cubicBezTo>
              </a:path>
            </a:pathLst>
          </a:custGeom>
          <a:ln w="3810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72" name="TextBox 14"/>
          <p:cNvSpPr txBox="1">
            <a:spLocks noChangeArrowheads="1"/>
          </p:cNvSpPr>
          <p:nvPr/>
        </p:nvSpPr>
        <p:spPr bwMode="auto">
          <a:xfrm>
            <a:off x="3505200" y="3352800"/>
            <a:ext cx="1156086" cy="215444"/>
          </a:xfrm>
          <a:prstGeom prst="rect">
            <a:avLst/>
          </a:prstGeom>
          <a:noFill/>
          <a:ln w="9525">
            <a:noFill/>
            <a:miter lim="800000"/>
            <a:headEnd/>
            <a:tailEnd/>
          </a:ln>
        </p:spPr>
        <p:txBody>
          <a:bodyPr wrap="none">
            <a:spAutoFit/>
          </a:bodyPr>
          <a:lstStyle/>
          <a:p>
            <a:r>
              <a:rPr lang="en-AU" sz="800" dirty="0" smtClean="0">
                <a:solidFill>
                  <a:srgbClr val="040608"/>
                </a:solidFill>
              </a:rPr>
              <a:t>Felsic Porphyry Dyke</a:t>
            </a:r>
            <a:endParaRPr lang="en-AU" sz="800" dirty="0">
              <a:solidFill>
                <a:srgbClr val="040608"/>
              </a:solidFill>
            </a:endParaRPr>
          </a:p>
        </p:txBody>
      </p:sp>
      <p:cxnSp>
        <p:nvCxnSpPr>
          <p:cNvPr id="62" name="Straight Arrow Connector 61"/>
          <p:cNvCxnSpPr/>
          <p:nvPr/>
        </p:nvCxnSpPr>
        <p:spPr>
          <a:xfrm>
            <a:off x="457200" y="1398494"/>
            <a:ext cx="1295400" cy="0"/>
          </a:xfrm>
          <a:prstGeom prst="straightConnector1">
            <a:avLst/>
          </a:prstGeom>
          <a:ln w="31750">
            <a:solidFill>
              <a:schemeClr val="tx1"/>
            </a:solidFill>
            <a:headEnd type="stealth"/>
            <a:tailEnd type="stealth" w="lg"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70965" y="1053353"/>
            <a:ext cx="877163" cy="369332"/>
          </a:xfrm>
          <a:prstGeom prst="rect">
            <a:avLst/>
          </a:prstGeom>
          <a:noFill/>
          <a:scene3d>
            <a:camera prst="orthographicFront"/>
            <a:lightRig rig="threePt" dir="t"/>
          </a:scene3d>
          <a:sp3d>
            <a:bevelT prst="relaxedInset"/>
          </a:sp3d>
        </p:spPr>
        <p:txBody>
          <a:bodyPr wrap="none" rtlCol="0">
            <a:spAutoFit/>
          </a:bodyPr>
          <a:lstStyle/>
          <a:p>
            <a:r>
              <a:rPr lang="en-AU" dirty="0" smtClean="0">
                <a:effectLst>
                  <a:outerShdw blurRad="38100" dist="38100" dir="2700000" algn="tl">
                    <a:srgbClr val="000000">
                      <a:alpha val="43137"/>
                    </a:srgbClr>
                  </a:outerShdw>
                </a:effectLst>
              </a:rPr>
              <a:t>2.5 km</a:t>
            </a:r>
          </a:p>
        </p:txBody>
      </p:sp>
      <p:sp>
        <p:nvSpPr>
          <p:cNvPr id="61" name="Rectangle 3"/>
          <p:cNvSpPr txBox="1">
            <a:spLocks noChangeArrowheads="1"/>
          </p:cNvSpPr>
          <p:nvPr/>
        </p:nvSpPr>
        <p:spPr>
          <a:xfrm>
            <a:off x="5011271" y="5141259"/>
            <a:ext cx="3810000" cy="1371600"/>
          </a:xfrm>
          <a:prstGeom prst="rect">
            <a:avLst/>
          </a:prstGeom>
          <a:effectLst/>
        </p:spPr>
        <p:txBody>
          <a:bodyPr vert="horz" lIns="0" tIns="0" rIns="0" bIns="0" rtlCol="0">
            <a:noAutofit/>
          </a:bodyPr>
          <a:lstStyle/>
          <a:p>
            <a:pPr marL="177800" lvl="0" indent="-177800" fontAlgn="auto">
              <a:lnSpc>
                <a:spcPts val="2400"/>
              </a:lnSpc>
              <a:spcBef>
                <a:spcPts val="600"/>
              </a:spcBef>
              <a:spcAft>
                <a:spcPts val="300"/>
              </a:spcAft>
              <a:buFont typeface="Wingdings" pitchFamily="2" charset="2"/>
              <a:buChar char="§"/>
              <a:defRPr/>
            </a:pPr>
            <a:r>
              <a:rPr lang="en-US" sz="2000" dirty="0" smtClean="0">
                <a:solidFill>
                  <a:schemeClr val="tx2"/>
                </a:solidFill>
                <a:cs typeface="Arial" pitchFamily="34" charset="0"/>
              </a:rPr>
              <a:t>Other parallel structures (incl. felsic dykes) in the north-east also host mineralisation.</a:t>
            </a:r>
            <a:endParaRPr kumimoji="0" lang="en-US" sz="20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par>
                                <p:cTn id="8" presetID="9"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dissolve">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theme/theme1.xml><?xml version="1.0" encoding="utf-8"?>
<a:theme xmlns:a="http://schemas.openxmlformats.org/drawingml/2006/main" name="CrocGo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cene3d>
          <a:camera prst="orthographicFront"/>
          <a:lightRig rig="threePt" dir="t"/>
        </a:scene3d>
        <a:sp3d>
          <a:bevelT prst="relaxedInset"/>
        </a:sp3d>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7760</TotalTime>
  <Words>1936</Words>
  <Application>Microsoft Office PowerPoint</Application>
  <PresentationFormat>On-screen Show (4:3)</PresentationFormat>
  <Paragraphs>453</Paragraphs>
  <Slides>36</Slides>
  <Notes>19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CrocGold</vt:lpstr>
      <vt:lpstr>PowerPoint Presentation</vt:lpstr>
      <vt:lpstr>PowerPoint Presentation</vt:lpstr>
      <vt:lpstr>Talk Outline</vt:lpstr>
      <vt:lpstr>Fosterville Location</vt:lpstr>
      <vt:lpstr>Fosterville Mining History</vt:lpstr>
      <vt:lpstr>PowerPoint Presentation</vt:lpstr>
      <vt:lpstr>PowerPoint Presentation</vt:lpstr>
      <vt:lpstr>Regional Geology</vt:lpstr>
      <vt:lpstr>Mine Lease Geology</vt:lpstr>
      <vt:lpstr>Host Rocks</vt:lpstr>
      <vt:lpstr>Mineralisation</vt:lpstr>
      <vt:lpstr>Sulphide Mineralisation</vt:lpstr>
      <vt:lpstr>PowerPoint Presentation</vt:lpstr>
      <vt:lpstr>Arsenopyrite Mineralisation</vt:lpstr>
      <vt:lpstr>Fault – Bedding Relationships </vt:lpstr>
      <vt:lpstr>Faults - Bedding Relationships</vt:lpstr>
      <vt:lpstr>Exploration Drilling – 2001-2013</vt:lpstr>
      <vt:lpstr>PowerPoint Presentation</vt:lpstr>
      <vt:lpstr>Schematic Section - 2003</vt:lpstr>
      <vt:lpstr>Schematic Section  - 2011</vt:lpstr>
      <vt:lpstr>PowerPoint Presentation</vt:lpstr>
      <vt:lpstr>Exploration Drilling – 1990’s to 2001</vt:lpstr>
      <vt:lpstr>PowerPoint Presentation</vt:lpstr>
      <vt:lpstr>PowerPoint Presentation</vt:lpstr>
      <vt:lpstr>PowerPoint Presentation</vt:lpstr>
      <vt:lpstr>PowerPoint Presentation</vt:lpstr>
      <vt:lpstr>Orebody Definition</vt:lpstr>
      <vt:lpstr>Resources &amp; Reserves</vt:lpstr>
      <vt:lpstr>Orebody Reserve Statistics</vt:lpstr>
      <vt:lpstr>PowerPoint Presentation</vt:lpstr>
      <vt:lpstr>Mining</vt:lpstr>
      <vt:lpstr>Processing</vt:lpstr>
      <vt:lpstr>Current Operations</vt:lpstr>
      <vt:lpstr>Production Profile &amp; Life of Mine</vt:lpstr>
      <vt:lpstr>What’s Next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Day, Anne</dc:creator>
  <cp:lastModifiedBy>kim.stanton-cook</cp:lastModifiedBy>
  <cp:revision>563</cp:revision>
  <cp:lastPrinted>2011-11-08T22:06:13Z</cp:lastPrinted>
  <dcterms:created xsi:type="dcterms:W3CDTF">2011-11-03T15:26:16Z</dcterms:created>
  <dcterms:modified xsi:type="dcterms:W3CDTF">2013-10-20T22:41:16Z</dcterms:modified>
</cp:coreProperties>
</file>