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 id="294" r:id="rId4"/>
    <p:sldId id="295" r:id="rId5"/>
    <p:sldId id="296" r:id="rId6"/>
    <p:sldId id="297" r:id="rId7"/>
    <p:sldId id="298" r:id="rId8"/>
    <p:sldId id="299" r:id="rId9"/>
    <p:sldId id="300" r:id="rId10"/>
    <p:sldId id="301" r:id="rId11"/>
    <p:sldId id="311" r:id="rId12"/>
    <p:sldId id="276" r:id="rId13"/>
    <p:sldId id="275" r:id="rId14"/>
    <p:sldId id="285" r:id="rId15"/>
    <p:sldId id="302" r:id="rId16"/>
    <p:sldId id="303" r:id="rId17"/>
    <p:sldId id="304" r:id="rId18"/>
    <p:sldId id="305" r:id="rId19"/>
    <p:sldId id="306" r:id="rId20"/>
    <p:sldId id="307" r:id="rId21"/>
    <p:sldId id="308" r:id="rId22"/>
    <p:sldId id="312" r:id="rId23"/>
    <p:sldId id="309" r:id="rId24"/>
    <p:sldId id="310" r:id="rId25"/>
    <p:sldId id="274" r:id="rId26"/>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F2F2F2"/>
    <a:srgbClr val="62606E"/>
    <a:srgbClr val="977E4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702"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RESO_14737_PPT.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099" name="Rectangle 3"/>
          <p:cNvSpPr>
            <a:spLocks noGrp="1" noChangeArrowheads="1"/>
          </p:cNvSpPr>
          <p:nvPr>
            <p:ph type="ctrTitle"/>
          </p:nvPr>
        </p:nvSpPr>
        <p:spPr>
          <a:xfrm>
            <a:off x="540000" y="1781944"/>
            <a:ext cx="6264696" cy="854968"/>
          </a:xfrm>
        </p:spPr>
        <p:txBody>
          <a:bodyPr/>
          <a:lstStyle>
            <a:lvl1pPr>
              <a:lnSpc>
                <a:spcPts val="3000"/>
              </a:lnSpc>
              <a:defRPr sz="3500" b="0" i="0" cap="none" spc="-100">
                <a:solidFill>
                  <a:schemeClr val="bg1"/>
                </a:solidFill>
                <a:latin typeface="Arial"/>
                <a:cs typeface="Arial"/>
              </a:defRPr>
            </a:lvl1pPr>
          </a:lstStyle>
          <a:p>
            <a:pPr lvl="0"/>
            <a:r>
              <a:rPr lang="en-US" noProof="0" smtClean="0"/>
              <a:t>Click to edit Master title style</a:t>
            </a:r>
            <a:endParaRPr lang="en-US" noProof="0" dirty="0" smtClean="0"/>
          </a:p>
        </p:txBody>
      </p:sp>
      <p:sp>
        <p:nvSpPr>
          <p:cNvPr id="4100" name="Rectangle 4"/>
          <p:cNvSpPr>
            <a:spLocks noGrp="1" noChangeArrowheads="1"/>
          </p:cNvSpPr>
          <p:nvPr>
            <p:ph type="subTitle" idx="1"/>
          </p:nvPr>
        </p:nvSpPr>
        <p:spPr>
          <a:xfrm>
            <a:off x="540000" y="2636912"/>
            <a:ext cx="6264696" cy="864096"/>
          </a:xfrm>
        </p:spPr>
        <p:txBody>
          <a:bodyPr/>
          <a:lstStyle>
            <a:lvl1pPr marL="0" indent="0">
              <a:lnSpc>
                <a:spcPts val="1800"/>
              </a:lnSpc>
              <a:buFontTx/>
              <a:buNone/>
              <a:defRPr sz="2500" b="0" i="0" cap="none" spc="-50" baseline="0">
                <a:solidFill>
                  <a:srgbClr val="977E44"/>
                </a:solidFill>
                <a:latin typeface="Aria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xmlns="" val="297243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B6CB1DE-C09B-A847-A17E-1DF998386C5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406913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p:txBody>
          <a:bodyPr/>
          <a:lstStyle>
            <a:lvl1pPr>
              <a:defRPr/>
            </a:lvl1pPr>
          </a:lstStyle>
          <a:p>
            <a:pPr>
              <a:defRPr/>
            </a:pPr>
            <a:endParaRPr lang="en-US" dirty="0">
              <a:solidFill>
                <a:srgbClr val="FFFFFF"/>
              </a:solidFill>
            </a:endParaRPr>
          </a:p>
        </p:txBody>
      </p:sp>
      <p:sp>
        <p:nvSpPr>
          <p:cNvPr id="4" name="Slide Number Placeholder 5"/>
          <p:cNvSpPr>
            <a:spLocks noGrp="1"/>
          </p:cNvSpPr>
          <p:nvPr>
            <p:ph type="sldNum" sz="quarter" idx="12"/>
          </p:nvPr>
        </p:nvSpPr>
        <p:spPr/>
        <p:txBody>
          <a:bodyPr/>
          <a:lstStyle>
            <a:lvl1pPr>
              <a:defRPr/>
            </a:lvl1pPr>
          </a:lstStyle>
          <a:p>
            <a:pPr>
              <a:defRPr/>
            </a:pPr>
            <a:fld id="{C16186FD-65BE-FE49-83DC-A847D3CE645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xmlns="" val="249633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RESO_14737_PPT3.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6" name="TextBox 5"/>
          <p:cNvSpPr txBox="1"/>
          <p:nvPr userDrawn="1"/>
        </p:nvSpPr>
        <p:spPr>
          <a:xfrm>
            <a:off x="635002" y="1556792"/>
            <a:ext cx="6385270" cy="969485"/>
          </a:xfrm>
          <a:prstGeom prst="rect">
            <a:avLst/>
          </a:prstGeom>
          <a:noFill/>
        </p:spPr>
        <p:txBody>
          <a:bodyPr wrap="square" lIns="0" tIns="0" rIns="0" bIns="0" rtlCol="0" anchor="t" anchorCtr="0">
            <a:noAutofit/>
          </a:bodyPr>
          <a:lstStyle/>
          <a:p>
            <a:pPr eaLnBrk="0" fontAlgn="base" hangingPunct="0">
              <a:lnSpc>
                <a:spcPts val="3600"/>
              </a:lnSpc>
              <a:spcBef>
                <a:spcPct val="0"/>
              </a:spcBef>
              <a:spcAft>
                <a:spcPct val="0"/>
              </a:spcAft>
            </a:pPr>
            <a:r>
              <a:rPr lang="en-US" sz="3500" dirty="0">
                <a:solidFill>
                  <a:srgbClr val="9A8146"/>
                </a:solidFill>
                <a:latin typeface="Arial"/>
                <a:cs typeface="Arial"/>
              </a:rPr>
              <a:t>Thank you</a:t>
            </a:r>
          </a:p>
        </p:txBody>
      </p:sp>
    </p:spTree>
    <p:extLst>
      <p:ext uri="{BB962C8B-B14F-4D97-AF65-F5344CB8AC3E}">
        <p14:creationId xmlns:p14="http://schemas.microsoft.com/office/powerpoint/2010/main" xmlns="" val="1036638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540000" y="400050"/>
            <a:ext cx="7773988" cy="796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028" name="Rectangle 3"/>
          <p:cNvSpPr>
            <a:spLocks noGrp="1" noChangeArrowheads="1"/>
          </p:cNvSpPr>
          <p:nvPr>
            <p:ph type="body" idx="1"/>
          </p:nvPr>
        </p:nvSpPr>
        <p:spPr bwMode="auto">
          <a:xfrm>
            <a:off x="540000" y="1196975"/>
            <a:ext cx="7772400" cy="475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9" name="Rectangle 5"/>
          <p:cNvSpPr>
            <a:spLocks noGrp="1" noChangeArrowheads="1"/>
          </p:cNvSpPr>
          <p:nvPr>
            <p:ph type="ftr" sz="quarter" idx="3"/>
          </p:nvPr>
        </p:nvSpPr>
        <p:spPr bwMode="auto">
          <a:xfrm>
            <a:off x="1187450" y="6200259"/>
            <a:ext cx="6264275" cy="50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sz="800" baseline="0">
                <a:solidFill>
                  <a:schemeClr val="bg1"/>
                </a:solidFill>
              </a:defRPr>
            </a:lvl1pPr>
          </a:lstStyle>
          <a:p>
            <a:pPr eaLnBrk="0" fontAlgn="base" hangingPunct="0">
              <a:spcBef>
                <a:spcPct val="0"/>
              </a:spcBef>
              <a:spcAft>
                <a:spcPct val="0"/>
              </a:spcAft>
              <a:defRPr/>
            </a:pPr>
            <a:endParaRPr lang="en-US" dirty="0">
              <a:solidFill>
                <a:srgbClr val="FFFFFF"/>
              </a:solidFill>
              <a:latin typeface="Arial" charset="0"/>
            </a:endParaRPr>
          </a:p>
        </p:txBody>
      </p:sp>
      <p:sp>
        <p:nvSpPr>
          <p:cNvPr id="1030" name="Rectangle 6"/>
          <p:cNvSpPr>
            <a:spLocks noGrp="1" noChangeArrowheads="1"/>
          </p:cNvSpPr>
          <p:nvPr>
            <p:ph type="sldNum" sz="quarter" idx="4"/>
          </p:nvPr>
        </p:nvSpPr>
        <p:spPr bwMode="auto">
          <a:xfrm>
            <a:off x="540000" y="6200259"/>
            <a:ext cx="503237" cy="50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a:defRPr sz="1500" baseline="0">
                <a:solidFill>
                  <a:schemeClr val="bg1"/>
                </a:solidFill>
                <a:latin typeface="Arial"/>
                <a:cs typeface="Arial"/>
              </a:defRPr>
            </a:lvl1pPr>
          </a:lstStyle>
          <a:p>
            <a:pPr eaLnBrk="0" fontAlgn="base" hangingPunct="0">
              <a:spcBef>
                <a:spcPct val="0"/>
              </a:spcBef>
              <a:spcAft>
                <a:spcPct val="0"/>
              </a:spcAft>
              <a:defRPr/>
            </a:pPr>
            <a:fld id="{93DE1A8C-FDF3-B64B-A5AA-02121D200660}" type="slidenum">
              <a:rPr lang="en-US" smtClean="0">
                <a:solidFill>
                  <a:srgbClr val="FFFFFF"/>
                </a:solidFill>
              </a:rPr>
              <a:pPr eaLnBrk="0" fontAlgn="base" hangingPunct="0">
                <a:spcBef>
                  <a:spcPct val="0"/>
                </a:spcBef>
                <a:spcAft>
                  <a:spcPct val="0"/>
                </a:spcAft>
                <a:defRPr/>
              </a:pPr>
              <a:t>‹#›</a:t>
            </a:fld>
            <a:endParaRPr lang="en-US" dirty="0">
              <a:solidFill>
                <a:srgbClr val="FFFFFF"/>
              </a:solidFill>
            </a:endParaRPr>
          </a:p>
        </p:txBody>
      </p:sp>
      <p:pic>
        <p:nvPicPr>
          <p:cNvPr id="5" name="Picture 4" descr="RESO_14737_PPT2.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6075322"/>
            <a:ext cx="9144000" cy="792480"/>
          </a:xfrm>
          <a:prstGeom prst="rect">
            <a:avLst/>
          </a:prstGeom>
        </p:spPr>
      </p:pic>
    </p:spTree>
    <p:extLst>
      <p:ext uri="{BB962C8B-B14F-4D97-AF65-F5344CB8AC3E}">
        <p14:creationId xmlns:p14="http://schemas.microsoft.com/office/powerpoint/2010/main" xmlns="" val="375497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rtl="0" eaLnBrk="1" fontAlgn="base" hangingPunct="1">
        <a:lnSpc>
          <a:spcPts val="2500"/>
        </a:lnSpc>
        <a:spcBef>
          <a:spcPct val="0"/>
        </a:spcBef>
        <a:spcAft>
          <a:spcPct val="0"/>
        </a:spcAft>
        <a:defRPr sz="2500" b="1" i="0" cap="none" spc="-50">
          <a:solidFill>
            <a:srgbClr val="9A8146"/>
          </a:solidFill>
          <a:latin typeface="Arial"/>
          <a:ea typeface="+mj-ea"/>
          <a:cs typeface="+mj-cs"/>
        </a:defRPr>
      </a:lvl1pPr>
      <a:lvl2pPr algn="l" rtl="0" eaLnBrk="1" fontAlgn="base" hangingPunct="1">
        <a:lnSpc>
          <a:spcPts val="2500"/>
        </a:lnSpc>
        <a:spcBef>
          <a:spcPct val="0"/>
        </a:spcBef>
        <a:spcAft>
          <a:spcPct val="0"/>
        </a:spcAft>
        <a:defRPr sz="2500">
          <a:solidFill>
            <a:srgbClr val="DEB408"/>
          </a:solidFill>
          <a:latin typeface="Arial" charset="0"/>
          <a:ea typeface="ＭＳ Ｐゴシック" charset="0"/>
          <a:cs typeface="ＭＳ Ｐゴシック" charset="0"/>
        </a:defRPr>
      </a:lvl2pPr>
      <a:lvl3pPr algn="l" rtl="0" eaLnBrk="1" fontAlgn="base" hangingPunct="1">
        <a:lnSpc>
          <a:spcPts val="2500"/>
        </a:lnSpc>
        <a:spcBef>
          <a:spcPct val="0"/>
        </a:spcBef>
        <a:spcAft>
          <a:spcPct val="0"/>
        </a:spcAft>
        <a:defRPr sz="2500">
          <a:solidFill>
            <a:srgbClr val="DEB408"/>
          </a:solidFill>
          <a:latin typeface="Arial" charset="0"/>
          <a:ea typeface="ＭＳ Ｐゴシック" charset="0"/>
          <a:cs typeface="ＭＳ Ｐゴシック" charset="0"/>
        </a:defRPr>
      </a:lvl3pPr>
      <a:lvl4pPr algn="l" rtl="0" eaLnBrk="1" fontAlgn="base" hangingPunct="1">
        <a:lnSpc>
          <a:spcPts val="2500"/>
        </a:lnSpc>
        <a:spcBef>
          <a:spcPct val="0"/>
        </a:spcBef>
        <a:spcAft>
          <a:spcPct val="0"/>
        </a:spcAft>
        <a:defRPr sz="2500">
          <a:solidFill>
            <a:srgbClr val="DEB408"/>
          </a:solidFill>
          <a:latin typeface="Arial" charset="0"/>
          <a:ea typeface="ＭＳ Ｐゴシック" charset="0"/>
          <a:cs typeface="ＭＳ Ｐゴシック" charset="0"/>
        </a:defRPr>
      </a:lvl4pPr>
      <a:lvl5pPr algn="l" rtl="0" eaLnBrk="1" fontAlgn="base" hangingPunct="1">
        <a:lnSpc>
          <a:spcPts val="2500"/>
        </a:lnSpc>
        <a:spcBef>
          <a:spcPct val="0"/>
        </a:spcBef>
        <a:spcAft>
          <a:spcPct val="0"/>
        </a:spcAft>
        <a:defRPr sz="2500">
          <a:solidFill>
            <a:srgbClr val="DEB408"/>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500">
          <a:solidFill>
            <a:srgbClr val="D12820"/>
          </a:solidFill>
          <a:latin typeface="Tahoma" charset="0"/>
          <a:ea typeface="ＭＳ Ｐゴシック" charset="0"/>
          <a:cs typeface="ＭＳ Ｐゴシック" charset="0"/>
        </a:defRPr>
      </a:lvl6pPr>
      <a:lvl7pPr marL="914400" algn="l" rtl="0" eaLnBrk="1" fontAlgn="base" hangingPunct="1">
        <a:spcBef>
          <a:spcPct val="0"/>
        </a:spcBef>
        <a:spcAft>
          <a:spcPct val="0"/>
        </a:spcAft>
        <a:defRPr sz="2500">
          <a:solidFill>
            <a:srgbClr val="D12820"/>
          </a:solidFill>
          <a:latin typeface="Tahoma" charset="0"/>
          <a:ea typeface="ＭＳ Ｐゴシック" charset="0"/>
          <a:cs typeface="ＭＳ Ｐゴシック" charset="0"/>
        </a:defRPr>
      </a:lvl7pPr>
      <a:lvl8pPr marL="1371600" algn="l" rtl="0" eaLnBrk="1" fontAlgn="base" hangingPunct="1">
        <a:spcBef>
          <a:spcPct val="0"/>
        </a:spcBef>
        <a:spcAft>
          <a:spcPct val="0"/>
        </a:spcAft>
        <a:defRPr sz="2500">
          <a:solidFill>
            <a:srgbClr val="D12820"/>
          </a:solidFill>
          <a:latin typeface="Tahoma" charset="0"/>
          <a:ea typeface="ＭＳ Ｐゴシック" charset="0"/>
          <a:cs typeface="ＭＳ Ｐゴシック" charset="0"/>
        </a:defRPr>
      </a:lvl8pPr>
      <a:lvl9pPr marL="1828800" algn="l" rtl="0" eaLnBrk="1" fontAlgn="base" hangingPunct="1">
        <a:spcBef>
          <a:spcPct val="0"/>
        </a:spcBef>
        <a:spcAft>
          <a:spcPct val="0"/>
        </a:spcAft>
        <a:defRPr sz="2500">
          <a:solidFill>
            <a:srgbClr val="D12820"/>
          </a:solidFill>
          <a:latin typeface="Tahoma"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500">
          <a:solidFill>
            <a:srgbClr val="1C1418"/>
          </a:solidFill>
          <a:latin typeface="Arial"/>
          <a:ea typeface="+mn-ea"/>
          <a:cs typeface="Arial"/>
        </a:defRPr>
      </a:lvl1pPr>
      <a:lvl2pPr marL="742950" indent="-285750" algn="l" rtl="0" eaLnBrk="1" fontAlgn="base" hangingPunct="1">
        <a:spcBef>
          <a:spcPct val="20000"/>
        </a:spcBef>
        <a:spcAft>
          <a:spcPct val="0"/>
        </a:spcAft>
        <a:buChar char="–"/>
        <a:defRPr sz="2000">
          <a:solidFill>
            <a:srgbClr val="1C141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1C1418"/>
          </a:solidFill>
          <a:latin typeface="Arial"/>
          <a:ea typeface="+mn-ea"/>
          <a:cs typeface="Arial"/>
        </a:defRPr>
      </a:lvl3pPr>
      <a:lvl4pPr marL="1600200" indent="-228600" algn="l" rtl="0" eaLnBrk="1" fontAlgn="base" hangingPunct="1">
        <a:spcBef>
          <a:spcPct val="20000"/>
        </a:spcBef>
        <a:spcAft>
          <a:spcPct val="0"/>
        </a:spcAft>
        <a:buChar char="–"/>
        <a:defRPr>
          <a:solidFill>
            <a:srgbClr val="1C1418"/>
          </a:solidFill>
          <a:latin typeface="Arial"/>
          <a:ea typeface="+mn-ea"/>
          <a:cs typeface="Arial"/>
        </a:defRPr>
      </a:lvl4pPr>
      <a:lvl5pPr marL="2057400" indent="-228600" algn="l" rtl="0" eaLnBrk="1" fontAlgn="base" hangingPunct="1">
        <a:spcBef>
          <a:spcPct val="20000"/>
        </a:spcBef>
        <a:spcAft>
          <a:spcPct val="0"/>
        </a:spcAft>
        <a:buChar char="»"/>
        <a:defRPr>
          <a:solidFill>
            <a:srgbClr val="1C1418"/>
          </a:solidFill>
          <a:latin typeface="Arial"/>
          <a:ea typeface="+mn-ea"/>
          <a:cs typeface="Arial"/>
        </a:defRPr>
      </a:lvl5pPr>
      <a:lvl6pPr marL="2514600" indent="-228600" algn="l" rtl="0" eaLnBrk="1" fontAlgn="base" hangingPunct="1">
        <a:spcBef>
          <a:spcPct val="20000"/>
        </a:spcBef>
        <a:spcAft>
          <a:spcPct val="0"/>
        </a:spcAft>
        <a:buChar char="»"/>
        <a:defRPr>
          <a:solidFill>
            <a:schemeClr val="bg1"/>
          </a:solidFill>
          <a:latin typeface="+mn-lt"/>
          <a:ea typeface="+mn-ea"/>
        </a:defRPr>
      </a:lvl6pPr>
      <a:lvl7pPr marL="2971800" indent="-228600" algn="l" rtl="0" eaLnBrk="1" fontAlgn="base" hangingPunct="1">
        <a:spcBef>
          <a:spcPct val="20000"/>
        </a:spcBef>
        <a:spcAft>
          <a:spcPct val="0"/>
        </a:spcAft>
        <a:buChar char="»"/>
        <a:defRPr>
          <a:solidFill>
            <a:schemeClr val="bg1"/>
          </a:solidFill>
          <a:latin typeface="+mn-lt"/>
          <a:ea typeface="+mn-ea"/>
        </a:defRPr>
      </a:lvl7pPr>
      <a:lvl8pPr marL="3429000" indent="-228600" algn="l" rtl="0" eaLnBrk="1" fontAlgn="base" hangingPunct="1">
        <a:spcBef>
          <a:spcPct val="20000"/>
        </a:spcBef>
        <a:spcAft>
          <a:spcPct val="0"/>
        </a:spcAft>
        <a:buChar char="»"/>
        <a:defRPr>
          <a:solidFill>
            <a:schemeClr val="bg1"/>
          </a:solidFill>
          <a:latin typeface="+mn-lt"/>
          <a:ea typeface="+mn-ea"/>
        </a:defRPr>
      </a:lvl8pPr>
      <a:lvl9pPr marL="3886200"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wmf"/><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0000" y="1781944"/>
            <a:ext cx="7056336" cy="1070992"/>
          </a:xfrm>
        </p:spPr>
        <p:txBody>
          <a:bodyPr/>
          <a:lstStyle/>
          <a:p>
            <a:r>
              <a:rPr lang="en-AU" dirty="0" smtClean="0"/>
              <a:t>Exploration for breccia hosted gold deposits in north east Queensland</a:t>
            </a:r>
            <a:endParaRPr lang="en-AU" dirty="0"/>
          </a:p>
        </p:txBody>
      </p:sp>
      <p:sp>
        <p:nvSpPr>
          <p:cNvPr id="6" name="Subtitle 5"/>
          <p:cNvSpPr>
            <a:spLocks noGrp="1"/>
          </p:cNvSpPr>
          <p:nvPr>
            <p:ph type="subTitle" idx="1"/>
          </p:nvPr>
        </p:nvSpPr>
        <p:spPr>
          <a:xfrm>
            <a:off x="540000" y="3284984"/>
            <a:ext cx="6552280" cy="1512168"/>
          </a:xfrm>
        </p:spPr>
        <p:txBody>
          <a:bodyPr/>
          <a:lstStyle/>
          <a:p>
            <a:r>
              <a:rPr lang="en-AU" dirty="0" smtClean="0"/>
              <a:t>Nick Lisowiec</a:t>
            </a:r>
            <a:r>
              <a:rPr lang="en-AU" baseline="30000" dirty="0" smtClean="0"/>
              <a:t>1</a:t>
            </a:r>
            <a:r>
              <a:rPr lang="en-AU" dirty="0" smtClean="0"/>
              <a:t>, Gregg Morrison</a:t>
            </a:r>
            <a:r>
              <a:rPr lang="en-AU" baseline="30000" dirty="0" smtClean="0"/>
              <a:t>2</a:t>
            </a:r>
            <a:endParaRPr lang="en-AU" dirty="0" smtClean="0"/>
          </a:p>
          <a:p>
            <a:endParaRPr lang="en-AU" dirty="0" smtClean="0"/>
          </a:p>
          <a:p>
            <a:r>
              <a:rPr lang="en-AU" sz="2000" baseline="30000" dirty="0" smtClean="0"/>
              <a:t>1</a:t>
            </a:r>
            <a:r>
              <a:rPr lang="en-AU" sz="2000" dirty="0" smtClean="0"/>
              <a:t> Carpentaria Gold / Resolute Mining Ltd, Ravenswood, QLD</a:t>
            </a:r>
          </a:p>
          <a:p>
            <a:r>
              <a:rPr lang="en-AU" sz="2000" baseline="30000" dirty="0" smtClean="0"/>
              <a:t>2</a:t>
            </a:r>
            <a:r>
              <a:rPr lang="en-AU" sz="2000" dirty="0" smtClean="0"/>
              <a:t> Klondike Exploration Services, Townsville, QLD</a:t>
            </a:r>
          </a:p>
        </p:txBody>
      </p:sp>
      <p:sp>
        <p:nvSpPr>
          <p:cNvPr id="4" name="Slide Number Placeholder 3"/>
          <p:cNvSpPr>
            <a:spLocks noGrp="1"/>
          </p:cNvSpPr>
          <p:nvPr>
            <p:ph type="sldNum" sz="quarter" idx="4294967295"/>
          </p:nvPr>
        </p:nvSpPr>
        <p:spPr>
          <a:xfrm>
            <a:off x="0" y="6200775"/>
            <a:ext cx="503238" cy="504825"/>
          </a:xfrm>
        </p:spPr>
        <p:txBody>
          <a:bodyPr/>
          <a:lstStyle/>
          <a:p>
            <a:pPr>
              <a:defRPr/>
            </a:pPr>
            <a:fld id="{CB6CB1DE-C09B-A847-A17E-1DF998386C59}" type="slidenum">
              <a:rPr lang="en-US" smtClean="0">
                <a:solidFill>
                  <a:srgbClr val="FFFFFF"/>
                </a:solidFill>
              </a:rPr>
              <a:pPr>
                <a:defRPr/>
              </a:pPr>
              <a:t>1</a:t>
            </a:fld>
            <a:endParaRPr lang="en-US" dirty="0">
              <a:solidFill>
                <a:srgbClr val="FFFFFF"/>
              </a:solidFill>
            </a:endParaRPr>
          </a:p>
        </p:txBody>
      </p:sp>
      <p:sp>
        <p:nvSpPr>
          <p:cNvPr id="7" name="Subtitle 5"/>
          <p:cNvSpPr txBox="1">
            <a:spLocks/>
          </p:cNvSpPr>
          <p:nvPr/>
        </p:nvSpPr>
        <p:spPr bwMode="auto">
          <a:xfrm>
            <a:off x="539552" y="5949280"/>
            <a:ext cx="3600400" cy="432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ts val="1800"/>
              </a:lnSpc>
              <a:spcBef>
                <a:spcPct val="20000"/>
              </a:spcBef>
              <a:spcAft>
                <a:spcPct val="0"/>
              </a:spcAft>
              <a:buClrTx/>
              <a:buSzTx/>
              <a:buFontTx/>
              <a:buNone/>
              <a:tabLst/>
              <a:defRPr/>
            </a:pPr>
            <a:r>
              <a:rPr lang="en-US" sz="2000" kern="0" spc="-50" dirty="0" smtClean="0">
                <a:solidFill>
                  <a:srgbClr val="977E44"/>
                </a:solidFill>
                <a:latin typeface="Arial"/>
                <a:cs typeface="Arial"/>
              </a:rPr>
              <a:t>Mines &amp; Wines 2013</a:t>
            </a:r>
            <a:endParaRPr kumimoji="0" lang="en-AU" sz="2000" b="0" i="0" u="none" strike="noStrike" kern="0" cap="none" spc="-50" normalizeH="0" baseline="0" noProof="0" dirty="0" smtClean="0">
              <a:ln>
                <a:noFill/>
              </a:ln>
              <a:solidFill>
                <a:srgbClr val="977E44"/>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4283968" y="4941168"/>
            <a:ext cx="3586808"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AU" dirty="0" smtClean="0"/>
              <a:t>Mt Wright</a:t>
            </a:r>
            <a:endParaRPr lang="en-AU" dirty="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10</a:t>
            </a:fld>
            <a:endParaRPr lang="en-US" dirty="0">
              <a:solidFill>
                <a:srgbClr val="FFFFFF"/>
              </a:solidFill>
            </a:endParaRPr>
          </a:p>
        </p:txBody>
      </p:sp>
      <p:pic>
        <p:nvPicPr>
          <p:cNvPr id="6" name="Picture 3" descr="E:\World Gold 2013\MTW_Sections_Lith.jpg"/>
          <p:cNvPicPr>
            <a:picLocks noChangeAspect="1" noChangeArrowheads="1"/>
          </p:cNvPicPr>
          <p:nvPr/>
        </p:nvPicPr>
        <p:blipFill>
          <a:blip r:embed="rId3" cstate="print"/>
          <a:stretch>
            <a:fillRect/>
          </a:stretch>
        </p:blipFill>
        <p:spPr bwMode="auto">
          <a:xfrm>
            <a:off x="196209" y="1309947"/>
            <a:ext cx="3657533" cy="4207284"/>
          </a:xfrm>
          <a:prstGeom prst="rect">
            <a:avLst/>
          </a:prstGeom>
          <a:noFill/>
        </p:spPr>
      </p:pic>
      <p:pic>
        <p:nvPicPr>
          <p:cNvPr id="7" name="Picture 5" descr="\\ravenswood\users\kjohnson\Desktop\Tanzania Presentation\Granite Breccia.png"/>
          <p:cNvPicPr>
            <a:picLocks noChangeAspect="1" noChangeArrowheads="1"/>
          </p:cNvPicPr>
          <p:nvPr/>
        </p:nvPicPr>
        <p:blipFill>
          <a:blip r:embed="rId4" cstate="print"/>
          <a:srcRect/>
          <a:stretch>
            <a:fillRect/>
          </a:stretch>
        </p:blipFill>
        <p:spPr bwMode="auto">
          <a:xfrm>
            <a:off x="4499992" y="2636912"/>
            <a:ext cx="2520280" cy="1080120"/>
          </a:xfrm>
          <a:prstGeom prst="rect">
            <a:avLst/>
          </a:prstGeom>
          <a:noFill/>
        </p:spPr>
      </p:pic>
      <p:pic>
        <p:nvPicPr>
          <p:cNvPr id="8" name="Picture 6" descr="\\ravenswood\users\kjohnson\Desktop\Tanzania Presentation\Polymict Breccia.png"/>
          <p:cNvPicPr>
            <a:picLocks noChangeAspect="1" noChangeArrowheads="1"/>
          </p:cNvPicPr>
          <p:nvPr/>
        </p:nvPicPr>
        <p:blipFill>
          <a:blip r:embed="rId5" cstate="print"/>
          <a:srcRect/>
          <a:stretch>
            <a:fillRect/>
          </a:stretch>
        </p:blipFill>
        <p:spPr bwMode="auto">
          <a:xfrm>
            <a:off x="4932040" y="1484784"/>
            <a:ext cx="2592288" cy="1080120"/>
          </a:xfrm>
          <a:prstGeom prst="rect">
            <a:avLst/>
          </a:prstGeom>
          <a:noFill/>
        </p:spPr>
      </p:pic>
      <p:pic>
        <p:nvPicPr>
          <p:cNvPr id="9" name="Picture 2" descr="\\ravenswood\users\kjohnson\Desktop\Tanzania Presentation\Mush Granite Breccia.png"/>
          <p:cNvPicPr>
            <a:picLocks noChangeAspect="1" noChangeArrowheads="1"/>
          </p:cNvPicPr>
          <p:nvPr/>
        </p:nvPicPr>
        <p:blipFill>
          <a:blip r:embed="rId6" cstate="print"/>
          <a:srcRect/>
          <a:stretch>
            <a:fillRect/>
          </a:stretch>
        </p:blipFill>
        <p:spPr bwMode="auto">
          <a:xfrm>
            <a:off x="3995937" y="116632"/>
            <a:ext cx="2664296" cy="1304010"/>
          </a:xfrm>
          <a:prstGeom prst="rect">
            <a:avLst/>
          </a:prstGeom>
          <a:noFill/>
        </p:spPr>
      </p:pic>
      <p:pic>
        <p:nvPicPr>
          <p:cNvPr id="10" name="Picture 2" descr="\\ravenswood\users\kjohnson\Desktop\Tanzania Presentation\TF.JPG"/>
          <p:cNvPicPr>
            <a:picLocks noChangeAspect="1" noChangeArrowheads="1"/>
          </p:cNvPicPr>
          <p:nvPr/>
        </p:nvPicPr>
        <p:blipFill>
          <a:blip r:embed="rId7" cstate="print"/>
          <a:srcRect/>
          <a:stretch>
            <a:fillRect/>
          </a:stretch>
        </p:blipFill>
        <p:spPr bwMode="auto">
          <a:xfrm>
            <a:off x="6516216" y="3789040"/>
            <a:ext cx="2232248" cy="1008112"/>
          </a:xfrm>
          <a:prstGeom prst="rect">
            <a:avLst/>
          </a:prstGeom>
          <a:noFill/>
        </p:spPr>
      </p:pic>
      <p:cxnSp>
        <p:nvCxnSpPr>
          <p:cNvPr id="11" name="Straight Arrow Connector 10"/>
          <p:cNvCxnSpPr/>
          <p:nvPr/>
        </p:nvCxnSpPr>
        <p:spPr bwMode="auto">
          <a:xfrm flipH="1">
            <a:off x="2483768" y="1412776"/>
            <a:ext cx="1728192" cy="136815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a:stCxn id="8" idx="1"/>
          </p:cNvCxnSpPr>
          <p:nvPr/>
        </p:nvCxnSpPr>
        <p:spPr bwMode="auto">
          <a:xfrm flipH="1">
            <a:off x="2123728" y="2024844"/>
            <a:ext cx="2808312" cy="126014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a:stCxn id="7" idx="1"/>
          </p:cNvCxnSpPr>
          <p:nvPr/>
        </p:nvCxnSpPr>
        <p:spPr bwMode="auto">
          <a:xfrm flipH="1">
            <a:off x="2339752" y="3176972"/>
            <a:ext cx="2160240" cy="46805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p:cNvCxnSpPr>
            <a:stCxn id="53" idx="1"/>
          </p:cNvCxnSpPr>
          <p:nvPr/>
        </p:nvCxnSpPr>
        <p:spPr bwMode="auto">
          <a:xfrm flipH="1" flipV="1">
            <a:off x="1979712" y="5013176"/>
            <a:ext cx="2304256" cy="46805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0" name="Picture 2"/>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a:stretch/>
        </p:blipFill>
        <p:spPr bwMode="auto">
          <a:xfrm>
            <a:off x="4211960" y="3861048"/>
            <a:ext cx="2160240"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cxnSp>
        <p:nvCxnSpPr>
          <p:cNvPr id="38" name="Straight Arrow Connector 37"/>
          <p:cNvCxnSpPr>
            <a:stCxn id="30" idx="1"/>
          </p:cNvCxnSpPr>
          <p:nvPr/>
        </p:nvCxnSpPr>
        <p:spPr bwMode="auto">
          <a:xfrm flipH="1" flipV="1">
            <a:off x="2051720" y="4221088"/>
            <a:ext cx="2160240" cy="10801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 name="TextBox 42"/>
          <p:cNvSpPr txBox="1"/>
          <p:nvPr/>
        </p:nvSpPr>
        <p:spPr>
          <a:xfrm>
            <a:off x="6732240" y="764704"/>
            <a:ext cx="1390124" cy="246221"/>
          </a:xfrm>
          <a:prstGeom prst="rect">
            <a:avLst/>
          </a:prstGeom>
          <a:noFill/>
        </p:spPr>
        <p:txBody>
          <a:bodyPr wrap="none" rtlCol="0">
            <a:spAutoFit/>
          </a:bodyPr>
          <a:lstStyle/>
          <a:p>
            <a:r>
              <a:rPr lang="en-AU" sz="1000" b="1" dirty="0" smtClean="0"/>
              <a:t>Granite “mush” BX</a:t>
            </a:r>
            <a:endParaRPr lang="en-AU" sz="1000" b="1" dirty="0"/>
          </a:p>
        </p:txBody>
      </p:sp>
      <p:sp>
        <p:nvSpPr>
          <p:cNvPr id="44" name="TextBox 43"/>
          <p:cNvSpPr txBox="1"/>
          <p:nvPr/>
        </p:nvSpPr>
        <p:spPr>
          <a:xfrm>
            <a:off x="7596336" y="1988840"/>
            <a:ext cx="954107" cy="246221"/>
          </a:xfrm>
          <a:prstGeom prst="rect">
            <a:avLst/>
          </a:prstGeom>
          <a:noFill/>
        </p:spPr>
        <p:txBody>
          <a:bodyPr wrap="none" rtlCol="0">
            <a:spAutoFit/>
          </a:bodyPr>
          <a:lstStyle/>
          <a:p>
            <a:r>
              <a:rPr lang="en-AU" sz="1000" b="1" dirty="0" err="1" smtClean="0"/>
              <a:t>Polymict</a:t>
            </a:r>
            <a:r>
              <a:rPr lang="en-AU" sz="1000" b="1" dirty="0" smtClean="0"/>
              <a:t> BX</a:t>
            </a:r>
            <a:endParaRPr lang="en-AU" sz="1000" b="1" dirty="0"/>
          </a:p>
        </p:txBody>
      </p:sp>
      <p:sp>
        <p:nvSpPr>
          <p:cNvPr id="46" name="TextBox 45"/>
          <p:cNvSpPr txBox="1"/>
          <p:nvPr/>
        </p:nvSpPr>
        <p:spPr>
          <a:xfrm>
            <a:off x="7020272" y="3140968"/>
            <a:ext cx="1614545" cy="246221"/>
          </a:xfrm>
          <a:prstGeom prst="rect">
            <a:avLst/>
          </a:prstGeom>
          <a:noFill/>
        </p:spPr>
        <p:txBody>
          <a:bodyPr wrap="none" rtlCol="0">
            <a:spAutoFit/>
          </a:bodyPr>
          <a:lstStyle/>
          <a:p>
            <a:r>
              <a:rPr lang="en-AU" sz="1000" b="1" dirty="0" smtClean="0"/>
              <a:t>Granite BX (cavity fill)</a:t>
            </a:r>
            <a:endParaRPr lang="en-AU" sz="1000" b="1" dirty="0"/>
          </a:p>
        </p:txBody>
      </p:sp>
      <p:sp>
        <p:nvSpPr>
          <p:cNvPr id="47" name="TextBox 46"/>
          <p:cNvSpPr txBox="1"/>
          <p:nvPr/>
        </p:nvSpPr>
        <p:spPr>
          <a:xfrm>
            <a:off x="6588224" y="4509120"/>
            <a:ext cx="798617" cy="246221"/>
          </a:xfrm>
          <a:prstGeom prst="rect">
            <a:avLst/>
          </a:prstGeom>
          <a:noFill/>
        </p:spPr>
        <p:txBody>
          <a:bodyPr wrap="none" rtlCol="0">
            <a:spAutoFit/>
          </a:bodyPr>
          <a:lstStyle/>
          <a:p>
            <a:r>
              <a:rPr lang="en-AU" sz="1000" b="1" dirty="0" err="1" smtClean="0"/>
              <a:t>Tuffisite</a:t>
            </a:r>
            <a:r>
              <a:rPr lang="en-AU" sz="1000" b="1" dirty="0" smtClean="0"/>
              <a:t>*</a:t>
            </a:r>
            <a:endParaRPr lang="en-AU" sz="1000" b="1" dirty="0"/>
          </a:p>
        </p:txBody>
      </p:sp>
      <p:sp>
        <p:nvSpPr>
          <p:cNvPr id="48" name="TextBox 47"/>
          <p:cNvSpPr txBox="1"/>
          <p:nvPr/>
        </p:nvSpPr>
        <p:spPr>
          <a:xfrm>
            <a:off x="4283968" y="4509120"/>
            <a:ext cx="1688283" cy="246221"/>
          </a:xfrm>
          <a:prstGeom prst="rect">
            <a:avLst/>
          </a:prstGeom>
          <a:noFill/>
        </p:spPr>
        <p:txBody>
          <a:bodyPr wrap="none" rtlCol="0">
            <a:spAutoFit/>
          </a:bodyPr>
          <a:lstStyle/>
          <a:p>
            <a:r>
              <a:rPr lang="en-AU" sz="1000" b="1" dirty="0" err="1" smtClean="0"/>
              <a:t>Tuffisite</a:t>
            </a:r>
            <a:r>
              <a:rPr lang="en-AU" sz="1000" b="1" dirty="0" smtClean="0"/>
              <a:t> w/ rhyolite BX</a:t>
            </a:r>
            <a:endParaRPr lang="en-AU" sz="1000" b="1" dirty="0"/>
          </a:p>
        </p:txBody>
      </p:sp>
      <p:sp>
        <p:nvSpPr>
          <p:cNvPr id="56" name="TextBox 55"/>
          <p:cNvSpPr txBox="1"/>
          <p:nvPr/>
        </p:nvSpPr>
        <p:spPr>
          <a:xfrm>
            <a:off x="7930206" y="5301208"/>
            <a:ext cx="1213794" cy="400110"/>
          </a:xfrm>
          <a:prstGeom prst="rect">
            <a:avLst/>
          </a:prstGeom>
          <a:noFill/>
        </p:spPr>
        <p:txBody>
          <a:bodyPr wrap="none" rtlCol="0">
            <a:spAutoFit/>
          </a:bodyPr>
          <a:lstStyle/>
          <a:p>
            <a:pPr algn="ctr"/>
            <a:r>
              <a:rPr lang="en-AU" sz="1000" b="1" dirty="0" smtClean="0"/>
              <a:t>Granite “mush” </a:t>
            </a:r>
          </a:p>
          <a:p>
            <a:pPr algn="ctr"/>
            <a:r>
              <a:rPr lang="en-AU" sz="1000" b="1" dirty="0" smtClean="0"/>
              <a:t>(deep) </a:t>
            </a:r>
            <a:endParaRPr lang="en-AU" sz="1000" b="1" dirty="0"/>
          </a:p>
        </p:txBody>
      </p:sp>
      <p:sp>
        <p:nvSpPr>
          <p:cNvPr id="22" name="TextBox 21"/>
          <p:cNvSpPr txBox="1"/>
          <p:nvPr/>
        </p:nvSpPr>
        <p:spPr>
          <a:xfrm>
            <a:off x="107504" y="5661248"/>
            <a:ext cx="3549370" cy="400110"/>
          </a:xfrm>
          <a:prstGeom prst="rect">
            <a:avLst/>
          </a:prstGeom>
          <a:noFill/>
        </p:spPr>
        <p:txBody>
          <a:bodyPr wrap="none" rtlCol="0">
            <a:spAutoFit/>
          </a:bodyPr>
          <a:lstStyle/>
          <a:p>
            <a:r>
              <a:rPr lang="en-AU" sz="1000" b="1" dirty="0" smtClean="0"/>
              <a:t>*</a:t>
            </a:r>
            <a:r>
              <a:rPr lang="en-AU" sz="1000" b="1" dirty="0" err="1" smtClean="0"/>
              <a:t>Tuffisite</a:t>
            </a:r>
            <a:r>
              <a:rPr lang="en-AU" sz="1000" b="1" dirty="0" smtClean="0"/>
              <a:t>: Intrusive/hydrothermal units with </a:t>
            </a:r>
          </a:p>
          <a:p>
            <a:r>
              <a:rPr lang="en-AU" sz="1000" b="1" dirty="0" smtClean="0"/>
              <a:t>tuff appearance (ash-matrix, </a:t>
            </a:r>
            <a:r>
              <a:rPr lang="en-AU" sz="1000" b="1" dirty="0" err="1" smtClean="0"/>
              <a:t>lapilli</a:t>
            </a:r>
            <a:r>
              <a:rPr lang="en-AU" sz="1000" b="1" dirty="0" smtClean="0"/>
              <a:t>-sized </a:t>
            </a:r>
            <a:r>
              <a:rPr lang="en-AU" sz="1000" b="1" dirty="0" err="1" smtClean="0"/>
              <a:t>clasts</a:t>
            </a:r>
            <a:r>
              <a:rPr lang="en-AU" sz="1000" b="1" dirty="0" smtClean="0"/>
              <a:t> etc)</a:t>
            </a:r>
            <a:endParaRPr lang="en-AU" sz="1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Mt Wright</a:t>
            </a:r>
            <a:endParaRPr lang="en-AU" dirty="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11</a:t>
            </a:fld>
            <a:endParaRPr lang="en-US" dirty="0">
              <a:solidFill>
                <a:srgbClr val="FFFFFF"/>
              </a:solidFill>
            </a:endParaRPr>
          </a:p>
        </p:txBody>
      </p:sp>
      <p:pic>
        <p:nvPicPr>
          <p:cNvPr id="11" name="Picture 4" descr="J:\Tanzania Presentation\Yoghurt Texture Rhyolite.png"/>
          <p:cNvPicPr>
            <a:picLocks noChangeAspect="1" noChangeArrowheads="1"/>
          </p:cNvPicPr>
          <p:nvPr/>
        </p:nvPicPr>
        <p:blipFill>
          <a:blip r:embed="rId2" cstate="print"/>
          <a:srcRect/>
          <a:stretch>
            <a:fillRect/>
          </a:stretch>
        </p:blipFill>
        <p:spPr bwMode="auto">
          <a:xfrm>
            <a:off x="827584" y="4437112"/>
            <a:ext cx="2592289" cy="1082783"/>
          </a:xfrm>
          <a:prstGeom prst="rect">
            <a:avLst/>
          </a:prstGeom>
          <a:noFill/>
        </p:spPr>
      </p:pic>
      <p:pic>
        <p:nvPicPr>
          <p:cNvPr id="12" name="Picture 2" descr="J:\Tanzania Presentation\Flow Banded Rhyolite.png"/>
          <p:cNvPicPr>
            <a:picLocks noChangeAspect="1" noChangeArrowheads="1"/>
          </p:cNvPicPr>
          <p:nvPr/>
        </p:nvPicPr>
        <p:blipFill>
          <a:blip r:embed="rId3" cstate="print"/>
          <a:srcRect/>
          <a:stretch>
            <a:fillRect/>
          </a:stretch>
        </p:blipFill>
        <p:spPr bwMode="auto">
          <a:xfrm>
            <a:off x="683568" y="2852936"/>
            <a:ext cx="2966160" cy="1086229"/>
          </a:xfrm>
          <a:prstGeom prst="rect">
            <a:avLst/>
          </a:prstGeom>
          <a:noFill/>
        </p:spPr>
      </p:pic>
      <p:pic>
        <p:nvPicPr>
          <p:cNvPr id="13" name="Picture 2" descr="\\ravenswood\users\kjohnson\Desktop\Tanzania Presentation\Rhyolite breccia.png"/>
          <p:cNvPicPr>
            <a:picLocks noGrp="1" noChangeAspect="1" noChangeArrowheads="1"/>
          </p:cNvPicPr>
          <p:nvPr>
            <p:ph idx="1"/>
          </p:nvPr>
        </p:nvPicPr>
        <p:blipFill>
          <a:blip r:embed="rId4" cstate="print"/>
          <a:srcRect/>
          <a:stretch>
            <a:fillRect/>
          </a:stretch>
        </p:blipFill>
        <p:spPr bwMode="auto">
          <a:xfrm>
            <a:off x="5630715" y="3212976"/>
            <a:ext cx="2337316" cy="1105790"/>
          </a:xfrm>
          <a:prstGeom prst="rect">
            <a:avLst/>
          </a:prstGeom>
          <a:noFill/>
        </p:spPr>
      </p:pic>
      <p:pic>
        <p:nvPicPr>
          <p:cNvPr id="14" name="Picture 3" descr="J:\Tanzania Presentation\Blobby Breccia.png"/>
          <p:cNvPicPr>
            <a:picLocks noChangeAspect="1" noChangeArrowheads="1"/>
          </p:cNvPicPr>
          <p:nvPr/>
        </p:nvPicPr>
        <p:blipFill>
          <a:blip r:embed="rId5" cstate="print"/>
          <a:srcRect/>
          <a:stretch>
            <a:fillRect/>
          </a:stretch>
        </p:blipFill>
        <p:spPr bwMode="auto">
          <a:xfrm>
            <a:off x="5292080" y="1340768"/>
            <a:ext cx="2808312" cy="1097665"/>
          </a:xfrm>
          <a:prstGeom prst="rect">
            <a:avLst/>
          </a:prstGeom>
          <a:noFill/>
        </p:spPr>
      </p:pic>
      <p:pic>
        <p:nvPicPr>
          <p:cNvPr id="9" name="Picture 2" descr="J:\Tanzania Presentation\RM.JPG"/>
          <p:cNvPicPr>
            <a:picLocks noChangeAspect="1" noChangeArrowheads="1"/>
          </p:cNvPicPr>
          <p:nvPr/>
        </p:nvPicPr>
        <p:blipFill>
          <a:blip r:embed="rId6" cstate="print"/>
          <a:srcRect/>
          <a:stretch>
            <a:fillRect/>
          </a:stretch>
        </p:blipFill>
        <p:spPr bwMode="auto">
          <a:xfrm>
            <a:off x="755576" y="1340768"/>
            <a:ext cx="2971728" cy="1002786"/>
          </a:xfrm>
          <a:prstGeom prst="rect">
            <a:avLst/>
          </a:prstGeom>
          <a:noFill/>
        </p:spPr>
      </p:pic>
      <p:pic>
        <p:nvPicPr>
          <p:cNvPr id="18" name="Picture 3" descr="E:\Field Photos\MTWR314\Pyrite vs. Marcasite\Pyrite and Marcasite - Replacement (189.0m) A.JPG"/>
          <p:cNvPicPr>
            <a:picLocks noChangeAspect="1" noChangeArrowheads="1"/>
          </p:cNvPicPr>
          <p:nvPr/>
        </p:nvPicPr>
        <p:blipFill>
          <a:blip r:embed="rId7" cstate="print"/>
          <a:srcRect/>
          <a:stretch>
            <a:fillRect/>
          </a:stretch>
        </p:blipFill>
        <p:spPr bwMode="auto">
          <a:xfrm>
            <a:off x="5414691" y="4365104"/>
            <a:ext cx="2757709" cy="1152128"/>
          </a:xfrm>
          <a:prstGeom prst="rect">
            <a:avLst/>
          </a:prstGeom>
          <a:noFill/>
        </p:spPr>
      </p:pic>
      <p:sp>
        <p:nvSpPr>
          <p:cNvPr id="19" name="TextBox 18"/>
          <p:cNvSpPr txBox="1"/>
          <p:nvPr/>
        </p:nvSpPr>
        <p:spPr>
          <a:xfrm>
            <a:off x="971600" y="972000"/>
            <a:ext cx="2584362" cy="307777"/>
          </a:xfrm>
          <a:prstGeom prst="rect">
            <a:avLst/>
          </a:prstGeom>
          <a:noFill/>
        </p:spPr>
        <p:txBody>
          <a:bodyPr wrap="none" rtlCol="0">
            <a:spAutoFit/>
          </a:bodyPr>
          <a:lstStyle/>
          <a:p>
            <a:r>
              <a:rPr lang="en-AU" sz="1400" b="1" dirty="0" err="1" smtClean="0"/>
              <a:t>Rhyolites</a:t>
            </a:r>
            <a:r>
              <a:rPr lang="en-AU" sz="1400" b="1" dirty="0" smtClean="0"/>
              <a:t> – Core to Margin</a:t>
            </a:r>
            <a:endParaRPr lang="en-AU" sz="1400" b="1" dirty="0"/>
          </a:p>
        </p:txBody>
      </p:sp>
      <p:sp>
        <p:nvSpPr>
          <p:cNvPr id="20" name="TextBox 19"/>
          <p:cNvSpPr txBox="1"/>
          <p:nvPr/>
        </p:nvSpPr>
        <p:spPr>
          <a:xfrm>
            <a:off x="1331640" y="2348880"/>
            <a:ext cx="1835759" cy="276999"/>
          </a:xfrm>
          <a:prstGeom prst="rect">
            <a:avLst/>
          </a:prstGeom>
          <a:noFill/>
        </p:spPr>
        <p:txBody>
          <a:bodyPr wrap="none" rtlCol="0">
            <a:spAutoFit/>
          </a:bodyPr>
          <a:lstStyle/>
          <a:p>
            <a:r>
              <a:rPr lang="en-AU" sz="1200" b="1" dirty="0" smtClean="0"/>
              <a:t>RM: Massive Rhyolite</a:t>
            </a:r>
            <a:endParaRPr lang="en-AU" sz="1200" b="1" dirty="0"/>
          </a:p>
        </p:txBody>
      </p:sp>
      <p:sp>
        <p:nvSpPr>
          <p:cNvPr id="21" name="TextBox 20"/>
          <p:cNvSpPr txBox="1"/>
          <p:nvPr/>
        </p:nvSpPr>
        <p:spPr>
          <a:xfrm>
            <a:off x="1187624" y="3933056"/>
            <a:ext cx="2164375" cy="276999"/>
          </a:xfrm>
          <a:prstGeom prst="rect">
            <a:avLst/>
          </a:prstGeom>
          <a:noFill/>
        </p:spPr>
        <p:txBody>
          <a:bodyPr wrap="none" rtlCol="0">
            <a:spAutoFit/>
          </a:bodyPr>
          <a:lstStyle/>
          <a:p>
            <a:r>
              <a:rPr lang="en-AU" sz="1200" b="1" dirty="0" smtClean="0"/>
              <a:t>RF: Flow Banded Rhyolite</a:t>
            </a:r>
            <a:endParaRPr lang="en-AU" sz="1200" b="1" dirty="0"/>
          </a:p>
        </p:txBody>
      </p:sp>
      <p:sp>
        <p:nvSpPr>
          <p:cNvPr id="22" name="TextBox 21"/>
          <p:cNvSpPr txBox="1"/>
          <p:nvPr/>
        </p:nvSpPr>
        <p:spPr>
          <a:xfrm>
            <a:off x="827584" y="5517232"/>
            <a:ext cx="2698175" cy="430887"/>
          </a:xfrm>
          <a:prstGeom prst="rect">
            <a:avLst/>
          </a:prstGeom>
          <a:noFill/>
        </p:spPr>
        <p:txBody>
          <a:bodyPr wrap="none" rtlCol="0">
            <a:spAutoFit/>
          </a:bodyPr>
          <a:lstStyle/>
          <a:p>
            <a:r>
              <a:rPr lang="en-AU" sz="1200" b="1" dirty="0" smtClean="0"/>
              <a:t>RY: “Yoghurt Textured” Rhyolite</a:t>
            </a:r>
          </a:p>
          <a:p>
            <a:pPr algn="ctr"/>
            <a:r>
              <a:rPr lang="en-AU" sz="1000" b="1" dirty="0" smtClean="0"/>
              <a:t>(Highly contorted flow banding)</a:t>
            </a:r>
            <a:endParaRPr lang="en-AU" sz="1000" b="1" dirty="0"/>
          </a:p>
        </p:txBody>
      </p:sp>
      <p:sp>
        <p:nvSpPr>
          <p:cNvPr id="23" name="TextBox 22"/>
          <p:cNvSpPr txBox="1"/>
          <p:nvPr/>
        </p:nvSpPr>
        <p:spPr>
          <a:xfrm>
            <a:off x="5724128" y="972000"/>
            <a:ext cx="1741182" cy="307777"/>
          </a:xfrm>
          <a:prstGeom prst="rect">
            <a:avLst/>
          </a:prstGeom>
          <a:noFill/>
        </p:spPr>
        <p:txBody>
          <a:bodyPr wrap="none" rtlCol="0">
            <a:spAutoFit/>
          </a:bodyPr>
          <a:lstStyle/>
          <a:p>
            <a:r>
              <a:rPr lang="en-AU" sz="1400" b="1" dirty="0" smtClean="0"/>
              <a:t>Rhyolite Breccias</a:t>
            </a:r>
            <a:endParaRPr lang="en-AU" sz="1400" b="1" dirty="0"/>
          </a:p>
        </p:txBody>
      </p:sp>
      <p:sp>
        <p:nvSpPr>
          <p:cNvPr id="24" name="TextBox 23"/>
          <p:cNvSpPr txBox="1"/>
          <p:nvPr/>
        </p:nvSpPr>
        <p:spPr>
          <a:xfrm>
            <a:off x="5243520" y="2420888"/>
            <a:ext cx="2856872" cy="430887"/>
          </a:xfrm>
          <a:prstGeom prst="rect">
            <a:avLst/>
          </a:prstGeom>
          <a:noFill/>
        </p:spPr>
        <p:txBody>
          <a:bodyPr wrap="none" rtlCol="0">
            <a:spAutoFit/>
          </a:bodyPr>
          <a:lstStyle/>
          <a:p>
            <a:pPr algn="ctr"/>
            <a:r>
              <a:rPr lang="en-AU" sz="1200" b="1" dirty="0" smtClean="0"/>
              <a:t>RB: Rhyolite “Blobby BX”</a:t>
            </a:r>
          </a:p>
          <a:p>
            <a:pPr algn="ctr"/>
            <a:r>
              <a:rPr lang="it-IT" sz="1000" b="1" dirty="0" smtClean="0"/>
              <a:t>auto-breccia in plastic rhyolite intrusions</a:t>
            </a:r>
            <a:endParaRPr lang="en-AU" sz="1000" b="1" dirty="0"/>
          </a:p>
        </p:txBody>
      </p:sp>
      <p:sp>
        <p:nvSpPr>
          <p:cNvPr id="25" name="TextBox 24"/>
          <p:cNvSpPr txBox="1"/>
          <p:nvPr/>
        </p:nvSpPr>
        <p:spPr>
          <a:xfrm>
            <a:off x="6091851" y="5518393"/>
            <a:ext cx="1401346" cy="430887"/>
          </a:xfrm>
          <a:prstGeom prst="rect">
            <a:avLst/>
          </a:prstGeom>
          <a:noFill/>
        </p:spPr>
        <p:txBody>
          <a:bodyPr wrap="none" rtlCol="0">
            <a:spAutoFit/>
          </a:bodyPr>
          <a:lstStyle/>
          <a:p>
            <a:pPr algn="ctr"/>
            <a:r>
              <a:rPr lang="en-AU" sz="1200" b="1" dirty="0" smtClean="0"/>
              <a:t>RX: Rhyolite BX</a:t>
            </a:r>
          </a:p>
          <a:p>
            <a:pPr algn="ctr"/>
            <a:r>
              <a:rPr lang="it-IT" sz="1000" b="1" dirty="0" smtClean="0"/>
              <a:t>Hydrothermal </a:t>
            </a:r>
            <a:endParaRPr lang="en-AU" sz="1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Welcome</a:t>
            </a:r>
            <a:endParaRPr lang="en-AU" dirty="0"/>
          </a:p>
        </p:txBody>
      </p:sp>
      <p:sp>
        <p:nvSpPr>
          <p:cNvPr id="6" name="Content Placeholder 5"/>
          <p:cNvSpPr>
            <a:spLocks noGrp="1"/>
          </p:cNvSpPr>
          <p:nvPr>
            <p:ph idx="1"/>
          </p:nvPr>
        </p:nvSpPr>
        <p:spPr>
          <a:xfrm>
            <a:off x="4644008" y="1124744"/>
            <a:ext cx="4320480" cy="4752527"/>
          </a:xfrm>
        </p:spPr>
        <p:txBody>
          <a:bodyPr/>
          <a:lstStyle/>
          <a:p>
            <a:r>
              <a:rPr lang="en-AU" sz="1800" dirty="0" smtClean="0"/>
              <a:t>First drilled in 1950’s – initial resource outlined in 1980’s.</a:t>
            </a:r>
          </a:p>
          <a:p>
            <a:pPr lvl="1"/>
            <a:r>
              <a:rPr lang="en-AU" sz="1500" dirty="0" smtClean="0"/>
              <a:t>Au grade decreased below 50m depth.</a:t>
            </a:r>
          </a:p>
          <a:p>
            <a:pPr lvl="1"/>
            <a:r>
              <a:rPr lang="en-AU" sz="1500" dirty="0" smtClean="0"/>
              <a:t>No drilling below 100m.</a:t>
            </a:r>
          </a:p>
          <a:p>
            <a:r>
              <a:rPr lang="en-AU" sz="1800" dirty="0" smtClean="0"/>
              <a:t>Mined in 1994.</a:t>
            </a:r>
          </a:p>
          <a:p>
            <a:pPr lvl="1"/>
            <a:r>
              <a:rPr lang="en-AU" sz="1500" dirty="0" smtClean="0"/>
              <a:t>65,208t @ 1.87g/t Au (3,915oz).</a:t>
            </a:r>
          </a:p>
          <a:p>
            <a:r>
              <a:rPr lang="en-AU" sz="1800" dirty="0" smtClean="0"/>
              <a:t>RML signed JV with previous holder in 2009 and commenced three hole diamond drilling program.</a:t>
            </a:r>
          </a:p>
          <a:p>
            <a:r>
              <a:rPr lang="en-AU" sz="1800" dirty="0" smtClean="0"/>
              <a:t>Third hole (WED003): </a:t>
            </a:r>
          </a:p>
          <a:p>
            <a:pPr lvl="1"/>
            <a:r>
              <a:rPr lang="en-AU" sz="1500" dirty="0" smtClean="0"/>
              <a:t>113m @ 7.7g/t Au from 316m.</a:t>
            </a:r>
          </a:p>
          <a:p>
            <a:r>
              <a:rPr lang="en-AU" sz="1800" dirty="0" smtClean="0"/>
              <a:t>Current Resource (inferred):</a:t>
            </a:r>
          </a:p>
          <a:p>
            <a:pPr lvl="1"/>
            <a:r>
              <a:rPr lang="en-AU" sz="1500" dirty="0" smtClean="0"/>
              <a:t>2.04Mt @ 3.2g/t (210,000oz).</a:t>
            </a:r>
          </a:p>
          <a:p>
            <a:r>
              <a:rPr lang="en-AU" sz="1800" dirty="0" smtClean="0"/>
              <a:t>Scoping study completed in 2011.</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12</a:t>
            </a:fld>
            <a:endParaRPr lang="en-US" dirty="0">
              <a:solidFill>
                <a:srgbClr val="FFFFFF"/>
              </a:solidFill>
            </a:endParaRPr>
          </a:p>
        </p:txBody>
      </p:sp>
      <p:pic>
        <p:nvPicPr>
          <p:cNvPr id="1027" name="Picture 3" descr="G:\Exploration\Photos\Regional Prospects\Welcome Bx\DSC_0008.jpg"/>
          <p:cNvPicPr>
            <a:picLocks noChangeAspect="1" noChangeArrowheads="1"/>
          </p:cNvPicPr>
          <p:nvPr/>
        </p:nvPicPr>
        <p:blipFill>
          <a:blip r:embed="rId2" cstate="print"/>
          <a:srcRect/>
          <a:stretch>
            <a:fillRect/>
          </a:stretch>
        </p:blipFill>
        <p:spPr bwMode="auto">
          <a:xfrm>
            <a:off x="1043608" y="908720"/>
            <a:ext cx="2664296" cy="1771584"/>
          </a:xfrm>
          <a:prstGeom prst="rect">
            <a:avLst/>
          </a:prstGeom>
          <a:noFill/>
        </p:spPr>
      </p:pic>
      <p:pic>
        <p:nvPicPr>
          <p:cNvPr id="7" name="Picture 6" descr="G:\Exploration\Corel_Draw_Projects\Welcome\Wlcm_surface_map_GClapin.jpg"/>
          <p:cNvPicPr/>
          <p:nvPr/>
        </p:nvPicPr>
        <p:blipFill>
          <a:blip r:embed="rId3" cstate="print"/>
          <a:srcRect/>
          <a:stretch>
            <a:fillRect/>
          </a:stretch>
        </p:blipFill>
        <p:spPr bwMode="auto">
          <a:xfrm>
            <a:off x="971600" y="2780928"/>
            <a:ext cx="2786633" cy="3251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Welcome</a:t>
            </a:r>
            <a:endParaRPr lang="en-AU" dirty="0"/>
          </a:p>
        </p:txBody>
      </p:sp>
      <p:sp>
        <p:nvSpPr>
          <p:cNvPr id="6" name="Content Placeholder 5"/>
          <p:cNvSpPr>
            <a:spLocks noGrp="1"/>
          </p:cNvSpPr>
          <p:nvPr>
            <p:ph idx="1"/>
          </p:nvPr>
        </p:nvSpPr>
        <p:spPr>
          <a:xfrm>
            <a:off x="5868144" y="1124745"/>
            <a:ext cx="3096344" cy="4464496"/>
          </a:xfrm>
        </p:spPr>
        <p:txBody>
          <a:bodyPr/>
          <a:lstStyle/>
          <a:p>
            <a:r>
              <a:rPr lang="en-AU" sz="1800" dirty="0" smtClean="0"/>
              <a:t>Breccia pipe is only 50 x 20m across, but at least 600m deep.</a:t>
            </a:r>
          </a:p>
          <a:p>
            <a:r>
              <a:rPr lang="en-AU" sz="1800" dirty="0" smtClean="0"/>
              <a:t>Hosted in Ordovician </a:t>
            </a:r>
            <a:r>
              <a:rPr lang="en-AU" sz="1800" dirty="0" err="1" smtClean="0"/>
              <a:t>granodiorite</a:t>
            </a:r>
            <a:r>
              <a:rPr lang="en-AU" sz="1800" dirty="0" smtClean="0"/>
              <a:t>.</a:t>
            </a:r>
          </a:p>
          <a:p>
            <a:r>
              <a:rPr lang="en-AU" sz="1800" dirty="0" smtClean="0"/>
              <a:t>Breccia probably related to early faulting then intrusion of diorite / </a:t>
            </a:r>
            <a:r>
              <a:rPr lang="en-AU" sz="1800" dirty="0" err="1" smtClean="0"/>
              <a:t>andesite</a:t>
            </a:r>
            <a:r>
              <a:rPr lang="en-AU" sz="1800" dirty="0" smtClean="0"/>
              <a:t> – possibly in Devonian.</a:t>
            </a:r>
          </a:p>
          <a:p>
            <a:r>
              <a:rPr lang="en-AU" sz="1800" dirty="0" smtClean="0"/>
              <a:t>Mineralisation hosted in both breccia and vein array outside of pipe.</a:t>
            </a:r>
          </a:p>
          <a:p>
            <a:r>
              <a:rPr lang="en-AU" sz="1800" dirty="0" smtClean="0"/>
              <a:t>Mineralisation age still inconclusive.</a:t>
            </a:r>
            <a:endParaRPr lang="en-AU" sz="15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13</a:t>
            </a:fld>
            <a:endParaRPr lang="en-US" dirty="0">
              <a:solidFill>
                <a:srgbClr val="FFFFFF"/>
              </a:solidFill>
            </a:endParaRPr>
          </a:p>
        </p:txBody>
      </p:sp>
      <p:pic>
        <p:nvPicPr>
          <p:cNvPr id="2" name="Picture 2"/>
          <p:cNvPicPr>
            <a:picLocks noChangeAspect="1" noChangeArrowheads="1"/>
          </p:cNvPicPr>
          <p:nvPr/>
        </p:nvPicPr>
        <p:blipFill>
          <a:blip r:embed="rId2" cstate="print"/>
          <a:srcRect/>
          <a:stretch>
            <a:fillRect/>
          </a:stretch>
        </p:blipFill>
        <p:spPr bwMode="auto">
          <a:xfrm>
            <a:off x="179512" y="1052736"/>
            <a:ext cx="5343269" cy="2088232"/>
          </a:xfrm>
          <a:prstGeom prst="rect">
            <a:avLst/>
          </a:prstGeom>
          <a:noFill/>
          <a:ln w="9525">
            <a:noFill/>
            <a:miter lim="800000"/>
            <a:headEnd/>
            <a:tailEnd/>
          </a:ln>
        </p:spPr>
      </p:pic>
      <p:pic>
        <p:nvPicPr>
          <p:cNvPr id="1026" name="Picture 2" descr="G:\Exploration\Administration\Reports\Technical_Reports\Welcome\rock pix\na Au3.JPG"/>
          <p:cNvPicPr>
            <a:picLocks noChangeAspect="1" noChangeArrowheads="1"/>
          </p:cNvPicPr>
          <p:nvPr/>
        </p:nvPicPr>
        <p:blipFill>
          <a:blip r:embed="rId3" cstate="print"/>
          <a:srcRect/>
          <a:stretch>
            <a:fillRect/>
          </a:stretch>
        </p:blipFill>
        <p:spPr bwMode="auto">
          <a:xfrm>
            <a:off x="181712" y="3212976"/>
            <a:ext cx="5326392" cy="2683706"/>
          </a:xfrm>
          <a:prstGeom prst="rect">
            <a:avLst/>
          </a:prstGeom>
          <a:noFill/>
        </p:spPr>
      </p:pic>
      <p:sp>
        <p:nvSpPr>
          <p:cNvPr id="7" name="TextBox 6"/>
          <p:cNvSpPr txBox="1"/>
          <p:nvPr/>
        </p:nvSpPr>
        <p:spPr>
          <a:xfrm>
            <a:off x="4499992" y="5373216"/>
            <a:ext cx="404278" cy="307777"/>
          </a:xfrm>
          <a:prstGeom prst="rect">
            <a:avLst/>
          </a:prstGeom>
          <a:noFill/>
        </p:spPr>
        <p:txBody>
          <a:bodyPr wrap="none" rtlCol="0">
            <a:spAutoFit/>
          </a:bodyPr>
          <a:lstStyle/>
          <a:p>
            <a:r>
              <a:rPr lang="en-AU" sz="1400" dirty="0" smtClean="0">
                <a:latin typeface="Arial" pitchFamily="34" charset="0"/>
                <a:cs typeface="Arial" pitchFamily="34" charset="0"/>
              </a:rPr>
              <a:t>Au</a:t>
            </a:r>
            <a:endParaRPr lang="en-AU" sz="1400" dirty="0">
              <a:latin typeface="Arial" pitchFamily="34" charset="0"/>
              <a:cs typeface="Arial" pitchFamily="34" charset="0"/>
            </a:endParaRPr>
          </a:p>
        </p:txBody>
      </p:sp>
      <p:cxnSp>
        <p:nvCxnSpPr>
          <p:cNvPr id="8" name="Straight Arrow Connector 7"/>
          <p:cNvCxnSpPr>
            <a:stCxn id="7" idx="1"/>
          </p:cNvCxnSpPr>
          <p:nvPr/>
        </p:nvCxnSpPr>
        <p:spPr bwMode="auto">
          <a:xfrm flipH="1" flipV="1">
            <a:off x="2771800" y="5013176"/>
            <a:ext cx="1728192" cy="51392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580112" y="332656"/>
            <a:ext cx="1947877" cy="2736304"/>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AU" dirty="0" smtClean="0"/>
              <a:t>Welcome</a:t>
            </a:r>
            <a:endParaRPr lang="en-AU" dirty="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14</a:t>
            </a:fld>
            <a:endParaRPr lang="en-US" dirty="0">
              <a:solidFill>
                <a:srgbClr val="FFFFFF"/>
              </a:solidFill>
            </a:endParaRPr>
          </a:p>
        </p:txBody>
      </p:sp>
      <p:sp>
        <p:nvSpPr>
          <p:cNvPr id="9" name="TextBox 8"/>
          <p:cNvSpPr txBox="1"/>
          <p:nvPr/>
        </p:nvSpPr>
        <p:spPr>
          <a:xfrm>
            <a:off x="7668344" y="1484784"/>
            <a:ext cx="1244251" cy="400110"/>
          </a:xfrm>
          <a:prstGeom prst="rect">
            <a:avLst/>
          </a:prstGeom>
          <a:noFill/>
        </p:spPr>
        <p:txBody>
          <a:bodyPr wrap="none" rtlCol="0">
            <a:spAutoFit/>
          </a:bodyPr>
          <a:lstStyle/>
          <a:p>
            <a:r>
              <a:rPr lang="en-AU" sz="1000" b="1" dirty="0" smtClean="0">
                <a:latin typeface="Arial" pitchFamily="34" charset="0"/>
                <a:cs typeface="Arial" pitchFamily="34" charset="0"/>
              </a:rPr>
              <a:t>Contact between </a:t>
            </a:r>
          </a:p>
          <a:p>
            <a:pPr algn="ctr"/>
            <a:r>
              <a:rPr lang="en-AU" sz="1000" b="1" dirty="0" smtClean="0">
                <a:latin typeface="Arial" pitchFamily="34" charset="0"/>
                <a:cs typeface="Arial" pitchFamily="34" charset="0"/>
              </a:rPr>
              <a:t>BX and GD</a:t>
            </a:r>
            <a:endParaRPr lang="en-AU" sz="1000" b="1" dirty="0">
              <a:latin typeface="Arial" pitchFamily="34" charset="0"/>
              <a:cs typeface="Arial" pitchFamily="34" charset="0"/>
            </a:endParaRPr>
          </a:p>
        </p:txBody>
      </p:sp>
      <p:cxnSp>
        <p:nvCxnSpPr>
          <p:cNvPr id="11" name="Straight Arrow Connector 10"/>
          <p:cNvCxnSpPr/>
          <p:nvPr/>
        </p:nvCxnSpPr>
        <p:spPr bwMode="auto">
          <a:xfrm flipV="1">
            <a:off x="4283968" y="2132856"/>
            <a:ext cx="0" cy="86409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7" name="Group 16"/>
          <p:cNvGrpSpPr/>
          <p:nvPr/>
        </p:nvGrpSpPr>
        <p:grpSpPr>
          <a:xfrm>
            <a:off x="3923928" y="332656"/>
            <a:ext cx="1584176" cy="2808312"/>
            <a:chOff x="6372200" y="260648"/>
            <a:chExt cx="2413666" cy="4049094"/>
          </a:xfrm>
        </p:grpSpPr>
        <p:pic>
          <p:nvPicPr>
            <p:cNvPr id="2051" name="Picture 3"/>
            <p:cNvPicPr>
              <a:picLocks noChangeAspect="1" noChangeArrowheads="1"/>
            </p:cNvPicPr>
            <p:nvPr/>
          </p:nvPicPr>
          <p:blipFill>
            <a:blip r:embed="rId3" cstate="print"/>
            <a:srcRect/>
            <a:stretch>
              <a:fillRect/>
            </a:stretch>
          </p:blipFill>
          <p:spPr bwMode="auto">
            <a:xfrm rot="5400000">
              <a:off x="5554486" y="1078362"/>
              <a:ext cx="4049094" cy="2413666"/>
            </a:xfrm>
            <a:prstGeom prst="rect">
              <a:avLst/>
            </a:prstGeom>
            <a:noFill/>
            <a:ln w="9525">
              <a:noFill/>
              <a:miter lim="800000"/>
              <a:headEnd/>
              <a:tailEnd/>
            </a:ln>
          </p:spPr>
        </p:pic>
        <p:cxnSp>
          <p:nvCxnSpPr>
            <p:cNvPr id="13" name="Straight Connector 12"/>
            <p:cNvCxnSpPr/>
            <p:nvPr/>
          </p:nvCxnSpPr>
          <p:spPr bwMode="auto">
            <a:xfrm>
              <a:off x="7452320" y="620688"/>
              <a:ext cx="288032" cy="122413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Box 14"/>
            <p:cNvSpPr txBox="1"/>
            <p:nvPr/>
          </p:nvSpPr>
          <p:spPr>
            <a:xfrm>
              <a:off x="7524328" y="908720"/>
              <a:ext cx="622286" cy="307777"/>
            </a:xfrm>
            <a:prstGeom prst="rect">
              <a:avLst/>
            </a:prstGeom>
            <a:noFill/>
          </p:spPr>
          <p:txBody>
            <a:bodyPr wrap="none" rtlCol="0">
              <a:spAutoFit/>
            </a:bodyPr>
            <a:lstStyle/>
            <a:p>
              <a:r>
                <a:rPr lang="en-AU" sz="1400" dirty="0" smtClean="0">
                  <a:latin typeface="Arial" pitchFamily="34" charset="0"/>
                  <a:cs typeface="Arial" pitchFamily="34" charset="0"/>
                </a:rPr>
                <a:t>10cm</a:t>
              </a:r>
              <a:endParaRPr lang="en-AU" sz="1400" dirty="0">
                <a:latin typeface="Arial" pitchFamily="34" charset="0"/>
                <a:cs typeface="Arial" pitchFamily="34" charset="0"/>
              </a:endParaRPr>
            </a:p>
          </p:txBody>
        </p:sp>
      </p:grpSp>
      <p:pic>
        <p:nvPicPr>
          <p:cNvPr id="12" name="Picture 3" descr="G:\Exploration\Corel_Draw_Projects\Welcome\Wlcm_section_May2013_Au.jpg"/>
          <p:cNvPicPr>
            <a:picLocks noChangeAspect="1" noChangeArrowheads="1"/>
          </p:cNvPicPr>
          <p:nvPr/>
        </p:nvPicPr>
        <p:blipFill>
          <a:blip r:embed="rId4" cstate="print"/>
          <a:srcRect/>
          <a:stretch>
            <a:fillRect/>
          </a:stretch>
        </p:blipFill>
        <p:spPr bwMode="auto">
          <a:xfrm>
            <a:off x="107504" y="908720"/>
            <a:ext cx="3396006" cy="4716892"/>
          </a:xfrm>
          <a:prstGeom prst="rect">
            <a:avLst/>
          </a:prstGeom>
          <a:noFill/>
        </p:spPr>
      </p:pic>
      <p:pic>
        <p:nvPicPr>
          <p:cNvPr id="19" name="Picture 3"/>
          <p:cNvPicPr>
            <a:picLocks noChangeAspect="1" noChangeArrowheads="1"/>
          </p:cNvPicPr>
          <p:nvPr/>
        </p:nvPicPr>
        <p:blipFill>
          <a:blip r:embed="rId5" cstate="print"/>
          <a:srcRect/>
          <a:stretch>
            <a:fillRect/>
          </a:stretch>
        </p:blipFill>
        <p:spPr bwMode="auto">
          <a:xfrm>
            <a:off x="6444208" y="4437112"/>
            <a:ext cx="2411760" cy="1656184"/>
          </a:xfrm>
          <a:prstGeom prst="rect">
            <a:avLst/>
          </a:prstGeom>
          <a:noFill/>
          <a:ln w="9525">
            <a:noFill/>
            <a:miter lim="800000"/>
            <a:headEnd/>
            <a:tailEnd/>
          </a:ln>
        </p:spPr>
      </p:pic>
      <p:pic>
        <p:nvPicPr>
          <p:cNvPr id="21" name="Picture 2"/>
          <p:cNvPicPr>
            <a:picLocks noChangeAspect="1" noChangeArrowheads="1"/>
          </p:cNvPicPr>
          <p:nvPr/>
        </p:nvPicPr>
        <p:blipFill>
          <a:blip r:embed="rId6" cstate="print"/>
          <a:srcRect/>
          <a:stretch>
            <a:fillRect/>
          </a:stretch>
        </p:blipFill>
        <p:spPr bwMode="auto">
          <a:xfrm>
            <a:off x="4067944" y="4869160"/>
            <a:ext cx="2341938" cy="1188542"/>
          </a:xfrm>
          <a:prstGeom prst="rect">
            <a:avLst/>
          </a:prstGeom>
          <a:noFill/>
          <a:ln w="9525">
            <a:noFill/>
            <a:miter lim="800000"/>
            <a:headEnd/>
            <a:tailEnd/>
          </a:ln>
        </p:spPr>
      </p:pic>
      <p:cxnSp>
        <p:nvCxnSpPr>
          <p:cNvPr id="16" name="Straight Arrow Connector 15"/>
          <p:cNvCxnSpPr/>
          <p:nvPr/>
        </p:nvCxnSpPr>
        <p:spPr bwMode="auto">
          <a:xfrm flipH="1" flipV="1">
            <a:off x="1619672" y="1484784"/>
            <a:ext cx="2448272" cy="36004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4" name="Picture 2"/>
          <p:cNvPicPr>
            <a:picLocks noChangeAspect="1" noChangeArrowheads="1"/>
          </p:cNvPicPr>
          <p:nvPr/>
        </p:nvPicPr>
        <p:blipFill>
          <a:blip r:embed="rId7" cstate="print"/>
          <a:srcRect/>
          <a:stretch>
            <a:fillRect/>
          </a:stretch>
        </p:blipFill>
        <p:spPr bwMode="auto">
          <a:xfrm>
            <a:off x="6156176" y="3212976"/>
            <a:ext cx="2496277" cy="1069833"/>
          </a:xfrm>
          <a:prstGeom prst="rect">
            <a:avLst/>
          </a:prstGeom>
          <a:noFill/>
          <a:ln w="9525">
            <a:noFill/>
            <a:miter lim="800000"/>
            <a:headEnd/>
            <a:tailEnd/>
          </a:ln>
        </p:spPr>
      </p:pic>
      <p:pic>
        <p:nvPicPr>
          <p:cNvPr id="25" name="Picture 3"/>
          <p:cNvPicPr>
            <a:picLocks noChangeAspect="1" noChangeArrowheads="1"/>
          </p:cNvPicPr>
          <p:nvPr/>
        </p:nvPicPr>
        <p:blipFill>
          <a:blip r:embed="rId8" cstate="print"/>
          <a:srcRect/>
          <a:stretch>
            <a:fillRect/>
          </a:stretch>
        </p:blipFill>
        <p:spPr bwMode="auto">
          <a:xfrm>
            <a:off x="3707904" y="3573016"/>
            <a:ext cx="2411760" cy="1019195"/>
          </a:xfrm>
          <a:prstGeom prst="rect">
            <a:avLst/>
          </a:prstGeom>
          <a:noFill/>
          <a:ln w="9525">
            <a:noFill/>
            <a:miter lim="800000"/>
            <a:headEnd/>
            <a:tailEnd/>
          </a:ln>
        </p:spPr>
      </p:pic>
      <p:cxnSp>
        <p:nvCxnSpPr>
          <p:cNvPr id="18" name="Straight Arrow Connector 17"/>
          <p:cNvCxnSpPr/>
          <p:nvPr/>
        </p:nvCxnSpPr>
        <p:spPr bwMode="auto">
          <a:xfrm flipH="1" flipV="1">
            <a:off x="1763688" y="3068960"/>
            <a:ext cx="1944216" cy="86409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Elbow Connector 31"/>
          <p:cNvCxnSpPr>
            <a:stCxn id="21" idx="1"/>
          </p:cNvCxnSpPr>
          <p:nvPr/>
        </p:nvCxnSpPr>
        <p:spPr bwMode="auto">
          <a:xfrm rot="10800000">
            <a:off x="1763688" y="3789041"/>
            <a:ext cx="2304256" cy="1674391"/>
          </a:xfrm>
          <a:prstGeom prst="bentConnector3">
            <a:avLst>
              <a:gd name="adj1" fmla="val 79762"/>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TextBox 37"/>
          <p:cNvSpPr txBox="1"/>
          <p:nvPr/>
        </p:nvSpPr>
        <p:spPr>
          <a:xfrm>
            <a:off x="4211960" y="2852936"/>
            <a:ext cx="1273105"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Breccias from pit</a:t>
            </a:r>
            <a:endParaRPr lang="en-AU" sz="1000" b="1" dirty="0">
              <a:solidFill>
                <a:srgbClr val="FFFF00"/>
              </a:solidFill>
            </a:endParaRPr>
          </a:p>
        </p:txBody>
      </p:sp>
      <p:sp>
        <p:nvSpPr>
          <p:cNvPr id="39" name="TextBox 38"/>
          <p:cNvSpPr txBox="1"/>
          <p:nvPr/>
        </p:nvSpPr>
        <p:spPr>
          <a:xfrm>
            <a:off x="5004048" y="4293096"/>
            <a:ext cx="1085554"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Sheeted veins</a:t>
            </a:r>
            <a:endParaRPr lang="en-AU" sz="1000" b="1" dirty="0">
              <a:solidFill>
                <a:srgbClr val="FFFF00"/>
              </a:solidFill>
            </a:endParaRPr>
          </a:p>
        </p:txBody>
      </p:sp>
      <p:sp>
        <p:nvSpPr>
          <p:cNvPr id="40" name="TextBox 39"/>
          <p:cNvSpPr txBox="1"/>
          <p:nvPr/>
        </p:nvSpPr>
        <p:spPr>
          <a:xfrm>
            <a:off x="4067944" y="5805264"/>
            <a:ext cx="1083951"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Deep breccias</a:t>
            </a:r>
            <a:endParaRPr lang="en-AU" sz="1000" b="1" dirty="0">
              <a:solidFill>
                <a:srgbClr val="FFFF00"/>
              </a:solidFill>
            </a:endParaRPr>
          </a:p>
        </p:txBody>
      </p:sp>
      <p:sp>
        <p:nvSpPr>
          <p:cNvPr id="41" name="Freeform 40"/>
          <p:cNvSpPr/>
          <p:nvPr/>
        </p:nvSpPr>
        <p:spPr bwMode="auto">
          <a:xfrm>
            <a:off x="6904038" y="381000"/>
            <a:ext cx="430212" cy="2638425"/>
          </a:xfrm>
          <a:custGeom>
            <a:avLst/>
            <a:gdLst>
              <a:gd name="connsiteX0" fmla="*/ 134937 w 430212"/>
              <a:gd name="connsiteY0" fmla="*/ 2638425 h 2638425"/>
              <a:gd name="connsiteX1" fmla="*/ 77787 w 430212"/>
              <a:gd name="connsiteY1" fmla="*/ 2190750 h 2638425"/>
              <a:gd name="connsiteX2" fmla="*/ 20637 w 430212"/>
              <a:gd name="connsiteY2" fmla="*/ 1905000 h 2638425"/>
              <a:gd name="connsiteX3" fmla="*/ 11112 w 430212"/>
              <a:gd name="connsiteY3" fmla="*/ 1514475 h 2638425"/>
              <a:gd name="connsiteX4" fmla="*/ 87312 w 430212"/>
              <a:gd name="connsiteY4" fmla="*/ 1076325 h 2638425"/>
              <a:gd name="connsiteX5" fmla="*/ 182562 w 430212"/>
              <a:gd name="connsiteY5" fmla="*/ 590550 h 2638425"/>
              <a:gd name="connsiteX6" fmla="*/ 306387 w 430212"/>
              <a:gd name="connsiteY6" fmla="*/ 257175 h 2638425"/>
              <a:gd name="connsiteX7" fmla="*/ 382587 w 430212"/>
              <a:gd name="connsiteY7" fmla="*/ 85725 h 2638425"/>
              <a:gd name="connsiteX8" fmla="*/ 430212 w 430212"/>
              <a:gd name="connsiteY8" fmla="*/ 0 h 263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12" h="2638425">
                <a:moveTo>
                  <a:pt x="134937" y="2638425"/>
                </a:moveTo>
                <a:cubicBezTo>
                  <a:pt x="115887" y="2475706"/>
                  <a:pt x="96837" y="2312987"/>
                  <a:pt x="77787" y="2190750"/>
                </a:cubicBezTo>
                <a:cubicBezTo>
                  <a:pt x="58737" y="2068513"/>
                  <a:pt x="31749" y="2017712"/>
                  <a:pt x="20637" y="1905000"/>
                </a:cubicBezTo>
                <a:cubicBezTo>
                  <a:pt x="9525" y="1792288"/>
                  <a:pt x="0" y="1652587"/>
                  <a:pt x="11112" y="1514475"/>
                </a:cubicBezTo>
                <a:cubicBezTo>
                  <a:pt x="22224" y="1376363"/>
                  <a:pt x="58737" y="1230312"/>
                  <a:pt x="87312" y="1076325"/>
                </a:cubicBezTo>
                <a:cubicBezTo>
                  <a:pt x="115887" y="922338"/>
                  <a:pt x="146050" y="727075"/>
                  <a:pt x="182562" y="590550"/>
                </a:cubicBezTo>
                <a:cubicBezTo>
                  <a:pt x="219074" y="454025"/>
                  <a:pt x="273050" y="341312"/>
                  <a:pt x="306387" y="257175"/>
                </a:cubicBezTo>
                <a:cubicBezTo>
                  <a:pt x="339724" y="173038"/>
                  <a:pt x="361950" y="128587"/>
                  <a:pt x="382587" y="85725"/>
                </a:cubicBezTo>
                <a:cubicBezTo>
                  <a:pt x="403224" y="42863"/>
                  <a:pt x="416718" y="21431"/>
                  <a:pt x="430212" y="0"/>
                </a:cubicBezTo>
              </a:path>
            </a:pathLst>
          </a:custGeom>
          <a:no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a:ln>
                <a:noFill/>
              </a:ln>
              <a:solidFill>
                <a:srgbClr val="000000"/>
              </a:solidFill>
              <a:effectLst/>
              <a:latin typeface="Arial" charset="0"/>
              <a:ea typeface="ＭＳ Ｐゴシック" charset="0"/>
              <a:cs typeface="ＭＳ Ｐゴシック" charset="0"/>
            </a:endParaRPr>
          </a:p>
        </p:txBody>
      </p:sp>
      <p:cxnSp>
        <p:nvCxnSpPr>
          <p:cNvPr id="43" name="Straight Arrow Connector 42"/>
          <p:cNvCxnSpPr/>
          <p:nvPr/>
        </p:nvCxnSpPr>
        <p:spPr bwMode="auto">
          <a:xfrm flipH="1" flipV="1">
            <a:off x="7020272" y="1556792"/>
            <a:ext cx="720080" cy="14401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Exploration Model for Breccia Hosted Au</a:t>
            </a:r>
            <a:endParaRPr lang="en-AU" dirty="0"/>
          </a:p>
        </p:txBody>
      </p:sp>
      <p:sp>
        <p:nvSpPr>
          <p:cNvPr id="6" name="Content Placeholder 5"/>
          <p:cNvSpPr>
            <a:spLocks noGrp="1"/>
          </p:cNvSpPr>
          <p:nvPr>
            <p:ph idx="1"/>
          </p:nvPr>
        </p:nvSpPr>
        <p:spPr>
          <a:xfrm>
            <a:off x="323528" y="1124745"/>
            <a:ext cx="8640960" cy="4464496"/>
          </a:xfrm>
        </p:spPr>
        <p:txBody>
          <a:bodyPr/>
          <a:lstStyle/>
          <a:p>
            <a:r>
              <a:rPr lang="en-AU" sz="1800" dirty="0" smtClean="0"/>
              <a:t>Mineralised portions of the all the breccia complexes described was discovered and mined historically.</a:t>
            </a:r>
          </a:p>
          <a:p>
            <a:r>
              <a:rPr lang="en-AU" sz="1800" dirty="0" smtClean="0"/>
              <a:t>However, the main </a:t>
            </a:r>
            <a:r>
              <a:rPr lang="en-AU" sz="1800" dirty="0" err="1" smtClean="0"/>
              <a:t>orebody</a:t>
            </a:r>
            <a:r>
              <a:rPr lang="en-AU" sz="1800" dirty="0" smtClean="0"/>
              <a:t> is often offset or within a different part of the complex (e.g. Mt Wright) and/or deeper (e.g. Welcome).</a:t>
            </a:r>
          </a:p>
          <a:p>
            <a:r>
              <a:rPr lang="en-AU" sz="1800" dirty="0" smtClean="0"/>
              <a:t>As breccia-hosted systems have been a popular exploration target since the 1980’s numerous systems have been found – however few have turned into deposits.</a:t>
            </a:r>
          </a:p>
          <a:p>
            <a:endParaRPr lang="en-AU" sz="1800" dirty="0" smtClean="0"/>
          </a:p>
          <a:p>
            <a:r>
              <a:rPr lang="en-AU" sz="1800" dirty="0" smtClean="0"/>
              <a:t>Despite numerous differences, certain characteristics of the known breccia-hosted Au deposits in NQ, can be used as an exploration model for potentially mineralised systems.</a:t>
            </a:r>
          </a:p>
          <a:p>
            <a:r>
              <a:rPr lang="en-AU" sz="1800" dirty="0" smtClean="0"/>
              <a:t>This exploration model includes both early reconnaissance and advanced stage techniques.</a:t>
            </a:r>
          </a:p>
          <a:p>
            <a:pPr>
              <a:buNone/>
            </a:pPr>
            <a:endParaRPr lang="en-AU" sz="1800" dirty="0" smtClean="0"/>
          </a:p>
          <a:p>
            <a:endParaRPr lang="en-AU" sz="1800" dirty="0" smtClean="0"/>
          </a:p>
          <a:p>
            <a:endParaRPr lang="en-AU" sz="1800" dirty="0" smtClean="0"/>
          </a:p>
          <a:p>
            <a:endParaRPr lang="en-AU" sz="1800" dirty="0" smtClean="0"/>
          </a:p>
          <a:p>
            <a:endParaRPr lang="en-AU" sz="1800" dirty="0" smtClean="0"/>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15</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XPLORATION\Administration\Presentations\Conferences&amp;Workshops\Mines&amp;Wines2013\RE__Mt_Leyshon_-_Seventy_Mile_Mount_photo_-_FUTORES_field_trip_presentation\SeventyMileMount_LeyshonCorridor_05-06-2012 (3).jpg"/>
          <p:cNvPicPr>
            <a:picLocks noChangeAspect="1" noChangeArrowheads="1"/>
          </p:cNvPicPr>
          <p:nvPr/>
        </p:nvPicPr>
        <p:blipFill>
          <a:blip r:embed="rId2" cstate="print"/>
          <a:srcRect/>
          <a:stretch>
            <a:fillRect/>
          </a:stretch>
        </p:blipFill>
        <p:spPr bwMode="auto">
          <a:xfrm>
            <a:off x="4932040" y="3573016"/>
            <a:ext cx="3151512" cy="2363634"/>
          </a:xfrm>
          <a:prstGeom prst="rect">
            <a:avLst/>
          </a:prstGeom>
          <a:noFill/>
        </p:spPr>
      </p:pic>
      <p:pic>
        <p:nvPicPr>
          <p:cNvPr id="12" name="Picture 11"/>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107504" y="1124744"/>
            <a:ext cx="3312368" cy="2327610"/>
          </a:xfrm>
          <a:prstGeom prst="rect">
            <a:avLst/>
          </a:prstGeom>
        </p:spPr>
      </p:pic>
      <p:sp>
        <p:nvSpPr>
          <p:cNvPr id="5" name="Title 4"/>
          <p:cNvSpPr>
            <a:spLocks noGrp="1"/>
          </p:cNvSpPr>
          <p:nvPr>
            <p:ph type="title"/>
          </p:nvPr>
        </p:nvSpPr>
        <p:spPr/>
        <p:txBody>
          <a:bodyPr/>
          <a:lstStyle/>
          <a:p>
            <a:r>
              <a:rPr lang="en-AU" dirty="0" smtClean="0"/>
              <a:t>1. Topography</a:t>
            </a:r>
            <a:endParaRPr lang="en-AU" dirty="0"/>
          </a:p>
        </p:txBody>
      </p:sp>
      <p:sp>
        <p:nvSpPr>
          <p:cNvPr id="6" name="Content Placeholder 5"/>
          <p:cNvSpPr>
            <a:spLocks noGrp="1"/>
          </p:cNvSpPr>
          <p:nvPr>
            <p:ph idx="1"/>
          </p:nvPr>
        </p:nvSpPr>
        <p:spPr>
          <a:xfrm>
            <a:off x="4716016" y="1124745"/>
            <a:ext cx="4248472" cy="4464496"/>
          </a:xfrm>
        </p:spPr>
        <p:txBody>
          <a:bodyPr/>
          <a:lstStyle/>
          <a:p>
            <a:r>
              <a:rPr lang="en-AU" sz="1800" dirty="0" smtClean="0"/>
              <a:t>Kidston, Mt Leyshon and Mt Wright are/were distinct topographic highs.</a:t>
            </a:r>
          </a:p>
          <a:p>
            <a:r>
              <a:rPr lang="en-AU" sz="1800" dirty="0" smtClean="0"/>
              <a:t>Hydrothermal quartz alteration.</a:t>
            </a:r>
          </a:p>
          <a:p>
            <a:r>
              <a:rPr lang="en-AU" sz="1800" dirty="0" smtClean="0"/>
              <a:t>Airborne recon surveys in 80s-90s, identified numerous systems.</a:t>
            </a:r>
          </a:p>
          <a:p>
            <a:r>
              <a:rPr lang="en-AU" sz="1800" dirty="0" smtClean="0"/>
              <a:t>No good in areas of late cover – ambiguous if roof of system still buried (possible depression)?</a:t>
            </a:r>
          </a:p>
          <a:p>
            <a:endParaRPr lang="en-AU" sz="1800" dirty="0" smtClean="0"/>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16</a:t>
            </a:fld>
            <a:endParaRPr lang="en-US" dirty="0">
              <a:solidFill>
                <a:srgbClr val="FFFFFF"/>
              </a:solidFill>
            </a:endParaRPr>
          </a:p>
        </p:txBody>
      </p:sp>
      <p:pic>
        <p:nvPicPr>
          <p:cNvPr id="8" name="Picture 7" descr="101_1705.JPG"/>
          <p:cNvPicPr/>
          <p:nvPr/>
        </p:nvPicPr>
        <p:blipFill>
          <a:blip r:embed="rId4" cstate="print"/>
          <a:stretch>
            <a:fillRect/>
          </a:stretch>
        </p:blipFill>
        <p:spPr>
          <a:xfrm>
            <a:off x="107504" y="3573016"/>
            <a:ext cx="3312368" cy="2301815"/>
          </a:xfrm>
          <a:prstGeom prst="rect">
            <a:avLst/>
          </a:prstGeom>
          <a:ln w="19050">
            <a:noFill/>
          </a:ln>
        </p:spPr>
      </p:pic>
      <p:sp>
        <p:nvSpPr>
          <p:cNvPr id="9" name="TextBox 8"/>
          <p:cNvSpPr txBox="1"/>
          <p:nvPr/>
        </p:nvSpPr>
        <p:spPr>
          <a:xfrm>
            <a:off x="179512" y="3140968"/>
            <a:ext cx="1569660"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Kidston – Eldridge Pit</a:t>
            </a:r>
            <a:endParaRPr lang="en-AU" sz="1000" b="1" dirty="0">
              <a:solidFill>
                <a:srgbClr val="FFFF00"/>
              </a:solidFill>
            </a:endParaRPr>
          </a:p>
        </p:txBody>
      </p:sp>
      <p:sp>
        <p:nvSpPr>
          <p:cNvPr id="10" name="TextBox 9"/>
          <p:cNvSpPr txBox="1"/>
          <p:nvPr/>
        </p:nvSpPr>
        <p:spPr>
          <a:xfrm>
            <a:off x="107504" y="5589240"/>
            <a:ext cx="829073"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Mt Wright</a:t>
            </a:r>
            <a:endParaRPr lang="en-AU" sz="1000" b="1" dirty="0">
              <a:solidFill>
                <a:srgbClr val="FFFF00"/>
              </a:solidFill>
            </a:endParaRPr>
          </a:p>
        </p:txBody>
      </p:sp>
      <p:sp>
        <p:nvSpPr>
          <p:cNvPr id="11" name="TextBox 10"/>
          <p:cNvSpPr txBox="1"/>
          <p:nvPr/>
        </p:nvSpPr>
        <p:spPr>
          <a:xfrm>
            <a:off x="5004048" y="5661248"/>
            <a:ext cx="2864887"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Seventy Mile Mount - Mt </a:t>
            </a:r>
            <a:r>
              <a:rPr lang="en-AU" sz="1000" b="1" dirty="0" err="1" smtClean="0">
                <a:solidFill>
                  <a:srgbClr val="FFFF00"/>
                </a:solidFill>
              </a:rPr>
              <a:t>Leyshon</a:t>
            </a:r>
            <a:r>
              <a:rPr lang="en-AU" sz="1000" b="1" dirty="0" smtClean="0">
                <a:solidFill>
                  <a:srgbClr val="FFFF00"/>
                </a:solidFill>
              </a:rPr>
              <a:t> corridor</a:t>
            </a:r>
            <a:endParaRPr lang="en-AU" sz="1000" b="1"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2. Magnetics</a:t>
            </a:r>
            <a:endParaRPr lang="en-AU" dirty="0"/>
          </a:p>
        </p:txBody>
      </p:sp>
      <p:sp>
        <p:nvSpPr>
          <p:cNvPr id="6" name="Content Placeholder 5"/>
          <p:cNvSpPr>
            <a:spLocks noGrp="1"/>
          </p:cNvSpPr>
          <p:nvPr>
            <p:ph idx="1"/>
          </p:nvPr>
        </p:nvSpPr>
        <p:spPr>
          <a:xfrm>
            <a:off x="3851920" y="1124744"/>
            <a:ext cx="5112568" cy="4752527"/>
          </a:xfrm>
        </p:spPr>
        <p:txBody>
          <a:bodyPr/>
          <a:lstStyle/>
          <a:p>
            <a:r>
              <a:rPr lang="en-AU" sz="1800" dirty="0" smtClean="0"/>
              <a:t>Magnetic anomalies can be variable.</a:t>
            </a:r>
          </a:p>
          <a:p>
            <a:r>
              <a:rPr lang="en-AU" sz="1800" dirty="0" smtClean="0"/>
              <a:t>Ore stage alteration usually mag. destructive.</a:t>
            </a:r>
          </a:p>
          <a:p>
            <a:r>
              <a:rPr lang="en-AU" sz="1800" dirty="0" smtClean="0"/>
              <a:t>Complicated by other features such as:</a:t>
            </a:r>
          </a:p>
          <a:p>
            <a:pPr lvl="1"/>
            <a:r>
              <a:rPr lang="en-AU" sz="1500" dirty="0" smtClean="0"/>
              <a:t>Intrusive plugs / dykes</a:t>
            </a:r>
          </a:p>
          <a:p>
            <a:pPr lvl="1"/>
            <a:r>
              <a:rPr lang="en-AU" sz="1500" dirty="0" smtClean="0"/>
              <a:t>Pyrrhotite (or magnetite) mineralisation</a:t>
            </a:r>
          </a:p>
          <a:p>
            <a:pPr lvl="1"/>
            <a:r>
              <a:rPr lang="en-AU" sz="1500" dirty="0" smtClean="0"/>
              <a:t>Low primary susceptibility of host</a:t>
            </a:r>
          </a:p>
          <a:p>
            <a:endParaRPr lang="en-AU" sz="1800" dirty="0" smtClean="0"/>
          </a:p>
          <a:p>
            <a:r>
              <a:rPr lang="en-AU" sz="1800" dirty="0" smtClean="0"/>
              <a:t>Mount Leyshon:</a:t>
            </a:r>
          </a:p>
          <a:p>
            <a:pPr lvl="1"/>
            <a:r>
              <a:rPr lang="en-AU" sz="1500" dirty="0" smtClean="0"/>
              <a:t>Strong reverse polarised feature immediately south of deposit</a:t>
            </a:r>
          </a:p>
          <a:p>
            <a:pPr lvl="1"/>
            <a:r>
              <a:rPr lang="en-AU" sz="1500" dirty="0" smtClean="0"/>
              <a:t>Related to </a:t>
            </a:r>
            <a:r>
              <a:rPr lang="en-AU" sz="1500" dirty="0" err="1" smtClean="0"/>
              <a:t>bt-mt</a:t>
            </a:r>
            <a:r>
              <a:rPr lang="en-AU" sz="1500" dirty="0" smtClean="0"/>
              <a:t> alteration/</a:t>
            </a:r>
            <a:r>
              <a:rPr lang="en-AU" sz="1500" dirty="0" err="1" smtClean="0"/>
              <a:t>hornfels</a:t>
            </a:r>
            <a:r>
              <a:rPr lang="en-AU" sz="1500" dirty="0" smtClean="0"/>
              <a:t> associated with southern porphyry</a:t>
            </a:r>
          </a:p>
          <a:p>
            <a:pPr lvl="1"/>
            <a:r>
              <a:rPr lang="en-AU" sz="1500" dirty="0" smtClean="0"/>
              <a:t>Feature not directly related to mineralisation stage</a:t>
            </a:r>
          </a:p>
          <a:p>
            <a:pPr lvl="1"/>
            <a:endParaRPr lang="en-AU" sz="1500" dirty="0" smtClean="0"/>
          </a:p>
          <a:p>
            <a:r>
              <a:rPr lang="en-AU" sz="1800" dirty="0" smtClean="0"/>
              <a:t>Kidston:</a:t>
            </a:r>
          </a:p>
          <a:p>
            <a:pPr lvl="1"/>
            <a:r>
              <a:rPr lang="en-AU" sz="1500" dirty="0" smtClean="0"/>
              <a:t>No obvious magnetic feature (at regional scale)</a:t>
            </a:r>
          </a:p>
          <a:p>
            <a:pPr lvl="1"/>
            <a:r>
              <a:rPr lang="en-AU" sz="1500" dirty="0" smtClean="0"/>
              <a:t>Felsic intrusions in felsic host.</a:t>
            </a:r>
          </a:p>
          <a:p>
            <a:endParaRPr lang="en-AU" sz="1800" dirty="0" smtClean="0"/>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17</a:t>
            </a:fld>
            <a:endParaRPr lang="en-US" dirty="0">
              <a:solidFill>
                <a:srgbClr val="FFFFFF"/>
              </a:solidFill>
            </a:endParaRPr>
          </a:p>
        </p:txBody>
      </p:sp>
      <p:pic>
        <p:nvPicPr>
          <p:cNvPr id="1026" name="Picture 2" descr="G:\Exploration\Administration\Presentations\Conferences&amp;Workshops\Mines&amp;Wines2013\BX_mag_ML_Kid.jpg"/>
          <p:cNvPicPr>
            <a:picLocks noChangeAspect="1" noChangeArrowheads="1"/>
          </p:cNvPicPr>
          <p:nvPr/>
        </p:nvPicPr>
        <p:blipFill>
          <a:blip r:embed="rId2" cstate="print"/>
          <a:srcRect/>
          <a:stretch>
            <a:fillRect/>
          </a:stretch>
        </p:blipFill>
        <p:spPr bwMode="auto">
          <a:xfrm>
            <a:off x="323528" y="836712"/>
            <a:ext cx="3224213" cy="4979987"/>
          </a:xfrm>
          <a:prstGeom prst="rect">
            <a:avLst/>
          </a:prstGeom>
          <a:noFill/>
        </p:spPr>
      </p:pic>
      <p:cxnSp>
        <p:nvCxnSpPr>
          <p:cNvPr id="13" name="Straight Connector 12"/>
          <p:cNvCxnSpPr/>
          <p:nvPr/>
        </p:nvCxnSpPr>
        <p:spPr bwMode="auto">
          <a:xfrm>
            <a:off x="1835696" y="5877272"/>
            <a:ext cx="1080120" cy="0"/>
          </a:xfrm>
          <a:prstGeom prst="line">
            <a:avLst/>
          </a:prstGeom>
          <a:solidFill>
            <a:schemeClr val="accent1"/>
          </a:solidFill>
          <a:ln w="381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p:cNvSpPr txBox="1"/>
          <p:nvPr/>
        </p:nvSpPr>
        <p:spPr>
          <a:xfrm>
            <a:off x="2123728" y="5877272"/>
            <a:ext cx="465192" cy="246221"/>
          </a:xfrm>
          <a:prstGeom prst="rect">
            <a:avLst/>
          </a:prstGeom>
          <a:noFill/>
        </p:spPr>
        <p:txBody>
          <a:bodyPr wrap="none" rtlCol="0">
            <a:spAutoFit/>
          </a:bodyPr>
          <a:lstStyle/>
          <a:p>
            <a:r>
              <a:rPr lang="en-AU" sz="1000" b="1" dirty="0" smtClean="0">
                <a:solidFill>
                  <a:schemeClr val="tx1">
                    <a:lumMod val="50000"/>
                    <a:lumOff val="50000"/>
                  </a:schemeClr>
                </a:solidFill>
              </a:rPr>
              <a:t>5km</a:t>
            </a:r>
            <a:endParaRPr lang="en-AU" sz="1000" b="1" dirty="0">
              <a:solidFill>
                <a:schemeClr val="tx1">
                  <a:lumMod val="50000"/>
                  <a:lumOff val="50000"/>
                </a:schemeClr>
              </a:solidFill>
            </a:endParaRPr>
          </a:p>
        </p:txBody>
      </p:sp>
      <p:cxnSp>
        <p:nvCxnSpPr>
          <p:cNvPr id="15" name="Straight Arrow Connector 14"/>
          <p:cNvCxnSpPr/>
          <p:nvPr/>
        </p:nvCxnSpPr>
        <p:spPr bwMode="auto">
          <a:xfrm flipH="1" flipV="1">
            <a:off x="2123728" y="1916832"/>
            <a:ext cx="1656184" cy="144016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flipH="1" flipV="1">
            <a:off x="1979712" y="4509120"/>
            <a:ext cx="1800200" cy="72008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2. Magnetics</a:t>
            </a:r>
            <a:endParaRPr lang="en-AU" dirty="0"/>
          </a:p>
        </p:txBody>
      </p:sp>
      <p:sp>
        <p:nvSpPr>
          <p:cNvPr id="6" name="Content Placeholder 5"/>
          <p:cNvSpPr>
            <a:spLocks noGrp="1"/>
          </p:cNvSpPr>
          <p:nvPr>
            <p:ph idx="1"/>
          </p:nvPr>
        </p:nvSpPr>
        <p:spPr>
          <a:xfrm>
            <a:off x="3851920" y="1124745"/>
            <a:ext cx="5112568" cy="4464496"/>
          </a:xfrm>
        </p:spPr>
        <p:txBody>
          <a:bodyPr/>
          <a:lstStyle/>
          <a:p>
            <a:r>
              <a:rPr lang="en-AU" sz="1800" dirty="0" smtClean="0"/>
              <a:t>Mount Wright:</a:t>
            </a:r>
          </a:p>
          <a:p>
            <a:pPr lvl="1"/>
            <a:r>
              <a:rPr lang="en-AU" sz="1500" dirty="0" smtClean="0"/>
              <a:t>Strong reverse polarised feature</a:t>
            </a:r>
          </a:p>
          <a:p>
            <a:pPr lvl="1"/>
            <a:r>
              <a:rPr lang="en-AU" sz="1500" dirty="0" smtClean="0"/>
              <a:t>Poorly understood.</a:t>
            </a:r>
          </a:p>
          <a:p>
            <a:pPr lvl="1"/>
            <a:r>
              <a:rPr lang="en-AU" sz="1500" dirty="0" smtClean="0"/>
              <a:t>Could be related to dolerite dykes or early, high T </a:t>
            </a:r>
            <a:r>
              <a:rPr lang="en-AU" sz="1500" dirty="0" err="1" smtClean="0"/>
              <a:t>potassic</a:t>
            </a:r>
            <a:r>
              <a:rPr lang="en-AU" sz="1500" dirty="0" smtClean="0"/>
              <a:t> alteration (typically deeper in complex).</a:t>
            </a:r>
          </a:p>
          <a:p>
            <a:pPr lvl="1"/>
            <a:endParaRPr lang="en-AU" sz="1500" dirty="0" smtClean="0"/>
          </a:p>
          <a:p>
            <a:pPr lvl="1"/>
            <a:endParaRPr lang="en-AU" sz="1500" dirty="0" smtClean="0"/>
          </a:p>
          <a:p>
            <a:pPr lvl="1"/>
            <a:endParaRPr lang="en-AU" sz="1500" dirty="0" smtClean="0"/>
          </a:p>
          <a:p>
            <a:pPr lvl="1"/>
            <a:endParaRPr lang="en-AU" sz="1500" dirty="0" smtClean="0"/>
          </a:p>
          <a:p>
            <a:r>
              <a:rPr lang="en-AU" sz="1800" dirty="0" smtClean="0"/>
              <a:t>Welcome</a:t>
            </a:r>
          </a:p>
          <a:p>
            <a:pPr lvl="1"/>
            <a:r>
              <a:rPr lang="en-AU" sz="1500" dirty="0" smtClean="0"/>
              <a:t>Demagnetised zone associated with sericite alteration with pipe.</a:t>
            </a:r>
          </a:p>
          <a:p>
            <a:pPr lvl="1"/>
            <a:r>
              <a:rPr lang="en-AU" sz="1500" dirty="0" smtClean="0"/>
              <a:t>Too small to identify at regional scale.</a:t>
            </a:r>
          </a:p>
          <a:p>
            <a:endParaRPr lang="en-AU" sz="1800" dirty="0" smtClean="0"/>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18</a:t>
            </a:fld>
            <a:endParaRPr lang="en-US" dirty="0">
              <a:solidFill>
                <a:srgbClr val="FFFFFF"/>
              </a:solidFill>
            </a:endParaRPr>
          </a:p>
        </p:txBody>
      </p:sp>
      <p:pic>
        <p:nvPicPr>
          <p:cNvPr id="3074" name="Picture 2" descr="G:\Exploration\Administration\Presentations\Conferences&amp;Workshops\Mines&amp;Wines2013\BX_mag_MTW_WLCM.jpg"/>
          <p:cNvPicPr>
            <a:picLocks noChangeAspect="1" noChangeArrowheads="1"/>
          </p:cNvPicPr>
          <p:nvPr/>
        </p:nvPicPr>
        <p:blipFill>
          <a:blip r:embed="rId2" cstate="print"/>
          <a:srcRect/>
          <a:stretch>
            <a:fillRect/>
          </a:stretch>
        </p:blipFill>
        <p:spPr bwMode="auto">
          <a:xfrm>
            <a:off x="323528" y="836712"/>
            <a:ext cx="3224213" cy="4979987"/>
          </a:xfrm>
          <a:prstGeom prst="rect">
            <a:avLst/>
          </a:prstGeom>
          <a:noFill/>
        </p:spPr>
      </p:pic>
      <p:cxnSp>
        <p:nvCxnSpPr>
          <p:cNvPr id="7" name="Straight Connector 6"/>
          <p:cNvCxnSpPr/>
          <p:nvPr/>
        </p:nvCxnSpPr>
        <p:spPr bwMode="auto">
          <a:xfrm>
            <a:off x="1835696" y="5877272"/>
            <a:ext cx="1080120" cy="0"/>
          </a:xfrm>
          <a:prstGeom prst="line">
            <a:avLst/>
          </a:prstGeom>
          <a:solidFill>
            <a:schemeClr val="accent1"/>
          </a:solidFill>
          <a:ln w="381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7"/>
          <p:cNvSpPr txBox="1"/>
          <p:nvPr/>
        </p:nvSpPr>
        <p:spPr>
          <a:xfrm>
            <a:off x="2123728" y="5877272"/>
            <a:ext cx="587020" cy="246221"/>
          </a:xfrm>
          <a:prstGeom prst="rect">
            <a:avLst/>
          </a:prstGeom>
          <a:noFill/>
        </p:spPr>
        <p:txBody>
          <a:bodyPr wrap="none" rtlCol="0">
            <a:spAutoFit/>
          </a:bodyPr>
          <a:lstStyle/>
          <a:p>
            <a:r>
              <a:rPr lang="en-AU" sz="1000" b="1" dirty="0" smtClean="0">
                <a:solidFill>
                  <a:schemeClr val="tx1">
                    <a:lumMod val="50000"/>
                    <a:lumOff val="50000"/>
                  </a:schemeClr>
                </a:solidFill>
              </a:rPr>
              <a:t>2.5km</a:t>
            </a:r>
            <a:endParaRPr lang="en-AU" sz="1000" b="1" dirty="0">
              <a:solidFill>
                <a:schemeClr val="tx1">
                  <a:lumMod val="50000"/>
                  <a:lumOff val="50000"/>
                </a:schemeClr>
              </a:solidFill>
            </a:endParaRPr>
          </a:p>
        </p:txBody>
      </p:sp>
      <p:cxnSp>
        <p:nvCxnSpPr>
          <p:cNvPr id="9" name="Straight Arrow Connector 8"/>
          <p:cNvCxnSpPr/>
          <p:nvPr/>
        </p:nvCxnSpPr>
        <p:spPr bwMode="auto">
          <a:xfrm flipH="1">
            <a:off x="2051720" y="1340768"/>
            <a:ext cx="1728192" cy="72008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1979712" y="3789040"/>
            <a:ext cx="1800200" cy="57606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XPLORATION\Administration\Presentations\Conferences&amp;Workshops\Mines&amp;Wines2013\MTL_cartoon.jpg"/>
          <p:cNvPicPr>
            <a:picLocks noChangeAspect="1" noChangeArrowheads="1"/>
          </p:cNvPicPr>
          <p:nvPr/>
        </p:nvPicPr>
        <p:blipFill>
          <a:blip r:embed="rId2" cstate="print"/>
          <a:srcRect/>
          <a:stretch>
            <a:fillRect/>
          </a:stretch>
        </p:blipFill>
        <p:spPr bwMode="auto">
          <a:xfrm>
            <a:off x="611560" y="3140968"/>
            <a:ext cx="2065135" cy="2880320"/>
          </a:xfrm>
          <a:prstGeom prst="rect">
            <a:avLst/>
          </a:prstGeom>
          <a:noFill/>
          <a:ln>
            <a:solidFill>
              <a:schemeClr val="tx1"/>
            </a:solidFill>
          </a:ln>
        </p:spPr>
      </p:pic>
      <p:sp>
        <p:nvSpPr>
          <p:cNvPr id="5" name="Title 4"/>
          <p:cNvSpPr>
            <a:spLocks noGrp="1"/>
          </p:cNvSpPr>
          <p:nvPr>
            <p:ph type="title"/>
          </p:nvPr>
        </p:nvSpPr>
        <p:spPr/>
        <p:txBody>
          <a:bodyPr/>
          <a:lstStyle/>
          <a:p>
            <a:r>
              <a:rPr lang="en-AU" dirty="0" smtClean="0"/>
              <a:t>3. </a:t>
            </a:r>
            <a:r>
              <a:rPr lang="en-AU" dirty="0" err="1" smtClean="0"/>
              <a:t>Orebody</a:t>
            </a:r>
            <a:r>
              <a:rPr lang="en-AU" dirty="0" smtClean="0"/>
              <a:t> Relative to Breccia System</a:t>
            </a:r>
            <a:endParaRPr lang="en-AU" dirty="0"/>
          </a:p>
        </p:txBody>
      </p:sp>
      <p:sp>
        <p:nvSpPr>
          <p:cNvPr id="6" name="Content Placeholder 5"/>
          <p:cNvSpPr>
            <a:spLocks noGrp="1"/>
          </p:cNvSpPr>
          <p:nvPr>
            <p:ph idx="1"/>
          </p:nvPr>
        </p:nvSpPr>
        <p:spPr>
          <a:xfrm>
            <a:off x="6156176" y="1124745"/>
            <a:ext cx="2808312" cy="4464496"/>
          </a:xfrm>
        </p:spPr>
        <p:txBody>
          <a:bodyPr/>
          <a:lstStyle/>
          <a:p>
            <a:r>
              <a:rPr lang="en-AU" sz="1800" dirty="0" err="1" smtClean="0"/>
              <a:t>Orebody</a:t>
            </a:r>
            <a:r>
              <a:rPr lang="en-AU" sz="1800" dirty="0" smtClean="0"/>
              <a:t> is often only a small percentage of the overall breccia system.</a:t>
            </a:r>
          </a:p>
          <a:p>
            <a:r>
              <a:rPr lang="en-AU" sz="1800" dirty="0" smtClean="0"/>
              <a:t>Important not to dismiss a system, just because the “exposed” part is not mineralised.</a:t>
            </a:r>
          </a:p>
          <a:p>
            <a:r>
              <a:rPr lang="en-AU" sz="1800" dirty="0" smtClean="0"/>
              <a:t>Use other criteria to assess...</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19</a:t>
            </a:fld>
            <a:endParaRPr lang="en-US" dirty="0">
              <a:solidFill>
                <a:srgbClr val="FFFFFF"/>
              </a:solidFill>
            </a:endParaRPr>
          </a:p>
        </p:txBody>
      </p:sp>
      <p:pic>
        <p:nvPicPr>
          <p:cNvPr id="4098" name="Picture 2" descr="G:\Exploration\Administration\Presentations\Conferences&amp;Workshops\Mines&amp;Wines2013\MTL_BX.jpg"/>
          <p:cNvPicPr>
            <a:picLocks noChangeAspect="1" noChangeArrowheads="1"/>
          </p:cNvPicPr>
          <p:nvPr/>
        </p:nvPicPr>
        <p:blipFill>
          <a:blip r:embed="rId3" cstate="print"/>
          <a:srcRect/>
          <a:stretch>
            <a:fillRect/>
          </a:stretch>
        </p:blipFill>
        <p:spPr bwMode="auto">
          <a:xfrm>
            <a:off x="395536" y="764704"/>
            <a:ext cx="2477269" cy="2279404"/>
          </a:xfrm>
          <a:prstGeom prst="rect">
            <a:avLst/>
          </a:prstGeom>
          <a:noFill/>
        </p:spPr>
      </p:pic>
      <p:pic>
        <p:nvPicPr>
          <p:cNvPr id="4099" name="Picture 3" descr="G:\Exploration\Administration\Presentations\Conferences&amp;Workshops\Mines&amp;Wines2013\MTW_800RL_BX.jpg"/>
          <p:cNvPicPr>
            <a:picLocks noChangeAspect="1" noChangeArrowheads="1"/>
          </p:cNvPicPr>
          <p:nvPr/>
        </p:nvPicPr>
        <p:blipFill>
          <a:blip r:embed="rId4" cstate="print"/>
          <a:srcRect/>
          <a:stretch>
            <a:fillRect/>
          </a:stretch>
        </p:blipFill>
        <p:spPr bwMode="auto">
          <a:xfrm>
            <a:off x="3177936" y="764704"/>
            <a:ext cx="2474184" cy="2276856"/>
          </a:xfrm>
          <a:prstGeom prst="rect">
            <a:avLst/>
          </a:prstGeom>
          <a:noFill/>
        </p:spPr>
      </p:pic>
      <p:pic>
        <p:nvPicPr>
          <p:cNvPr id="13" name="Picture 3" descr="E:\World Gold 2013\MTW_Sections_Lith.jpg"/>
          <p:cNvPicPr>
            <a:picLocks noChangeAspect="1" noChangeArrowheads="1"/>
          </p:cNvPicPr>
          <p:nvPr/>
        </p:nvPicPr>
        <p:blipFill>
          <a:blip r:embed="rId5" cstate="print"/>
          <a:stretch>
            <a:fillRect/>
          </a:stretch>
        </p:blipFill>
        <p:spPr bwMode="auto">
          <a:xfrm>
            <a:off x="3150150" y="3154077"/>
            <a:ext cx="2501970" cy="2878033"/>
          </a:xfrm>
          <a:prstGeom prst="rect">
            <a:avLst/>
          </a:prstGeom>
          <a:noFill/>
        </p:spPr>
      </p:pic>
      <p:sp>
        <p:nvSpPr>
          <p:cNvPr id="14" name="TextBox 13"/>
          <p:cNvSpPr txBox="1"/>
          <p:nvPr/>
        </p:nvSpPr>
        <p:spPr>
          <a:xfrm>
            <a:off x="1691680" y="5733256"/>
            <a:ext cx="920445" cy="246221"/>
          </a:xfrm>
          <a:prstGeom prst="rect">
            <a:avLst/>
          </a:prstGeom>
          <a:noFill/>
        </p:spPr>
        <p:txBody>
          <a:bodyPr wrap="none" rtlCol="0">
            <a:spAutoFit/>
          </a:bodyPr>
          <a:lstStyle/>
          <a:p>
            <a:r>
              <a:rPr lang="en-AU" sz="1000" b="1" dirty="0" smtClean="0"/>
              <a:t>Mt Leyshon</a:t>
            </a:r>
            <a:endParaRPr lang="en-AU" sz="1000" b="1" dirty="0"/>
          </a:p>
        </p:txBody>
      </p:sp>
      <p:sp>
        <p:nvSpPr>
          <p:cNvPr id="15" name="TextBox 14"/>
          <p:cNvSpPr txBox="1"/>
          <p:nvPr/>
        </p:nvSpPr>
        <p:spPr>
          <a:xfrm>
            <a:off x="4644008" y="5733256"/>
            <a:ext cx="829073" cy="246221"/>
          </a:xfrm>
          <a:prstGeom prst="rect">
            <a:avLst/>
          </a:prstGeom>
          <a:noFill/>
        </p:spPr>
        <p:txBody>
          <a:bodyPr wrap="none" rtlCol="0">
            <a:spAutoFit/>
          </a:bodyPr>
          <a:lstStyle/>
          <a:p>
            <a:r>
              <a:rPr lang="en-AU" sz="1000" b="1" dirty="0" smtClean="0"/>
              <a:t>Mt Wright</a:t>
            </a:r>
            <a:endParaRPr lang="en-AU" sz="1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Introduction</a:t>
            </a:r>
            <a:endParaRPr lang="en-AU" dirty="0"/>
          </a:p>
        </p:txBody>
      </p:sp>
      <p:sp>
        <p:nvSpPr>
          <p:cNvPr id="6" name="Content Placeholder 5"/>
          <p:cNvSpPr>
            <a:spLocks noGrp="1"/>
          </p:cNvSpPr>
          <p:nvPr>
            <p:ph idx="1"/>
          </p:nvPr>
        </p:nvSpPr>
        <p:spPr>
          <a:xfrm>
            <a:off x="5652120" y="1124744"/>
            <a:ext cx="3312368" cy="4752975"/>
          </a:xfrm>
        </p:spPr>
        <p:txBody>
          <a:bodyPr/>
          <a:lstStyle/>
          <a:p>
            <a:r>
              <a:rPr lang="en-AU" sz="1800" dirty="0" smtClean="0"/>
              <a:t>Several significant Au deposits in NQ associated with hydrothermal/magmatic breccia pipes:</a:t>
            </a:r>
          </a:p>
          <a:p>
            <a:pPr lvl="1"/>
            <a:r>
              <a:rPr lang="en-AU" sz="1500" dirty="0" smtClean="0"/>
              <a:t>Kidston (5Moz)</a:t>
            </a:r>
          </a:p>
          <a:p>
            <a:pPr lvl="1"/>
            <a:r>
              <a:rPr lang="en-AU" sz="1500" dirty="0" smtClean="0"/>
              <a:t>Mt Leyshon (3Moz)</a:t>
            </a:r>
          </a:p>
          <a:p>
            <a:pPr lvl="1"/>
            <a:r>
              <a:rPr lang="en-AU" sz="1500" dirty="0" smtClean="0"/>
              <a:t>Mt Wright (1Moz)</a:t>
            </a:r>
          </a:p>
          <a:p>
            <a:pPr lvl="1"/>
            <a:r>
              <a:rPr lang="en-AU" sz="1500" dirty="0" smtClean="0"/>
              <a:t>Welcome (0.2Moz)</a:t>
            </a:r>
          </a:p>
          <a:p>
            <a:pPr lvl="1"/>
            <a:endParaRPr lang="en-US" sz="1500" dirty="0" smtClean="0"/>
          </a:p>
          <a:p>
            <a:pPr lvl="1"/>
            <a:r>
              <a:rPr lang="en-US" sz="1500" dirty="0" err="1" smtClean="0"/>
              <a:t>Mungana</a:t>
            </a:r>
            <a:r>
              <a:rPr lang="en-US" sz="1500" dirty="0" smtClean="0"/>
              <a:t> </a:t>
            </a:r>
            <a:r>
              <a:rPr lang="en-US" sz="1500" dirty="0" smtClean="0"/>
              <a:t>(Au </a:t>
            </a:r>
            <a:r>
              <a:rPr lang="en-US" sz="1500" dirty="0" smtClean="0"/>
              <a:t>+ BM</a:t>
            </a:r>
            <a:r>
              <a:rPr lang="en-US" sz="1500" dirty="0" smtClean="0"/>
              <a:t>)</a:t>
            </a:r>
            <a:endParaRPr lang="en-AU" sz="1500" dirty="0" smtClean="0"/>
          </a:p>
          <a:p>
            <a:endParaRPr lang="en-AU" sz="1800" dirty="0" smtClean="0"/>
          </a:p>
          <a:p>
            <a:r>
              <a:rPr lang="en-AU" sz="1800" dirty="0" smtClean="0"/>
              <a:t>Many other (&gt;100) barren or weakly anomalous breccia systems identified.</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a:t>
            </a:fld>
            <a:endParaRPr lang="en-US" dirty="0">
              <a:solidFill>
                <a:srgbClr val="FFFFFF"/>
              </a:solidFill>
            </a:endParaRPr>
          </a:p>
        </p:txBody>
      </p:sp>
      <p:pic>
        <p:nvPicPr>
          <p:cNvPr id="7" name="Picture 6" descr="G:\Exploration\Administration\Presentations\Conferences&amp;Workshops\Mines&amp;Wines2013\BX_Occurrences_Map.jpg"/>
          <p:cNvPicPr/>
          <p:nvPr/>
        </p:nvPicPr>
        <p:blipFill>
          <a:blip r:embed="rId2" cstate="print"/>
          <a:srcRect/>
          <a:stretch>
            <a:fillRect/>
          </a:stretch>
        </p:blipFill>
        <p:spPr bwMode="auto">
          <a:xfrm>
            <a:off x="107504" y="1268760"/>
            <a:ext cx="5359111"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4. Preferred Host - Breccia </a:t>
            </a:r>
            <a:r>
              <a:rPr lang="en-AU" dirty="0" err="1" smtClean="0"/>
              <a:t>Facies</a:t>
            </a:r>
            <a:endParaRPr lang="en-AU" dirty="0"/>
          </a:p>
        </p:txBody>
      </p:sp>
      <p:sp>
        <p:nvSpPr>
          <p:cNvPr id="6" name="Content Placeholder 5"/>
          <p:cNvSpPr>
            <a:spLocks noGrp="1"/>
          </p:cNvSpPr>
          <p:nvPr>
            <p:ph idx="1"/>
          </p:nvPr>
        </p:nvSpPr>
        <p:spPr>
          <a:xfrm>
            <a:off x="6156176" y="1124745"/>
            <a:ext cx="2808312" cy="4464496"/>
          </a:xfrm>
        </p:spPr>
        <p:txBody>
          <a:bodyPr/>
          <a:lstStyle/>
          <a:p>
            <a:r>
              <a:rPr lang="en-AU" sz="1800" dirty="0" smtClean="0"/>
              <a:t>Mineralisation fluid typically postdates formation of breccia.</a:t>
            </a:r>
          </a:p>
          <a:p>
            <a:r>
              <a:rPr lang="en-AU" sz="1800" dirty="0" err="1" smtClean="0"/>
              <a:t>Clast</a:t>
            </a:r>
            <a:r>
              <a:rPr lang="en-AU" sz="1800" dirty="0" smtClean="0"/>
              <a:t> supported breccia better host – more open space.</a:t>
            </a:r>
          </a:p>
          <a:p>
            <a:r>
              <a:rPr lang="en-AU" sz="1800" dirty="0" smtClean="0"/>
              <a:t>Matrix supported often relatively impermeable.</a:t>
            </a:r>
          </a:p>
          <a:p>
            <a:r>
              <a:rPr lang="en-AU" sz="1800" dirty="0" smtClean="0"/>
              <a:t>Mineralisation can also be controlled by cross-cutting structures – can be combination of breccia cavity and vein fill.</a:t>
            </a:r>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20</a:t>
            </a:fld>
            <a:endParaRPr lang="en-US" dirty="0">
              <a:solidFill>
                <a:srgbClr val="FFFFFF"/>
              </a:solidFill>
            </a:endParaRPr>
          </a:p>
        </p:txBody>
      </p:sp>
      <p:pic>
        <p:nvPicPr>
          <p:cNvPr id="7" name="Picture 3" descr="scan3 MPBX"/>
          <p:cNvPicPr>
            <a:picLocks noChangeAspect="1" noChangeArrowheads="1"/>
          </p:cNvPicPr>
          <p:nvPr/>
        </p:nvPicPr>
        <p:blipFill>
          <a:blip r:embed="rId2" cstate="print">
            <a:lum bright="6000" contrast="24000"/>
          </a:blip>
          <a:srcRect/>
          <a:stretch>
            <a:fillRect/>
          </a:stretch>
        </p:blipFill>
        <p:spPr bwMode="auto">
          <a:xfrm>
            <a:off x="179512" y="836712"/>
            <a:ext cx="1427528" cy="2664296"/>
          </a:xfrm>
          <a:prstGeom prst="rect">
            <a:avLst/>
          </a:prstGeom>
          <a:noFill/>
          <a:ln w="9525">
            <a:noFill/>
            <a:miter lim="800000"/>
            <a:headEnd/>
            <a:tailEnd/>
          </a:ln>
        </p:spPr>
      </p:pic>
      <p:pic>
        <p:nvPicPr>
          <p:cNvPr id="8" name="Picture 4" descr="scan3 MPBX"/>
          <p:cNvPicPr>
            <a:picLocks noChangeAspect="1" noChangeArrowheads="1"/>
          </p:cNvPicPr>
          <p:nvPr/>
        </p:nvPicPr>
        <p:blipFill>
          <a:blip r:embed="rId3" cstate="print"/>
          <a:srcRect/>
          <a:stretch>
            <a:fillRect/>
          </a:stretch>
        </p:blipFill>
        <p:spPr bwMode="auto">
          <a:xfrm>
            <a:off x="1691680" y="908720"/>
            <a:ext cx="1512168" cy="2592288"/>
          </a:xfrm>
          <a:prstGeom prst="rect">
            <a:avLst/>
          </a:prstGeom>
          <a:noFill/>
          <a:ln w="9525">
            <a:noFill/>
            <a:miter lim="800000"/>
            <a:headEnd/>
            <a:tailEnd/>
          </a:ln>
        </p:spPr>
      </p:pic>
      <p:pic>
        <p:nvPicPr>
          <p:cNvPr id="9" name="Picture 3" descr="MLBX mineralised"/>
          <p:cNvPicPr>
            <a:picLocks noChangeAspect="1" noChangeArrowheads="1"/>
          </p:cNvPicPr>
          <p:nvPr/>
        </p:nvPicPr>
        <p:blipFill>
          <a:blip r:embed="rId4" cstate="print">
            <a:lum contrast="24000"/>
          </a:blip>
          <a:srcRect/>
          <a:stretch>
            <a:fillRect/>
          </a:stretch>
        </p:blipFill>
        <p:spPr bwMode="auto">
          <a:xfrm rot="16200000">
            <a:off x="3218062" y="1398564"/>
            <a:ext cx="3384376" cy="2404689"/>
          </a:xfrm>
          <a:prstGeom prst="rect">
            <a:avLst/>
          </a:prstGeom>
          <a:noFill/>
          <a:ln w="9525">
            <a:noFill/>
            <a:miter lim="800000"/>
            <a:headEnd/>
            <a:tailEnd/>
          </a:ln>
        </p:spPr>
      </p:pic>
      <p:sp>
        <p:nvSpPr>
          <p:cNvPr id="10" name="TextBox 9"/>
          <p:cNvSpPr txBox="1"/>
          <p:nvPr/>
        </p:nvSpPr>
        <p:spPr>
          <a:xfrm>
            <a:off x="467544" y="3212976"/>
            <a:ext cx="2470548" cy="246221"/>
          </a:xfrm>
          <a:prstGeom prst="rect">
            <a:avLst/>
          </a:prstGeom>
          <a:solidFill>
            <a:srgbClr val="F2F2F2">
              <a:alpha val="40000"/>
            </a:srgbClr>
          </a:solidFill>
        </p:spPr>
        <p:txBody>
          <a:bodyPr wrap="none" rtlCol="0">
            <a:spAutoFit/>
          </a:bodyPr>
          <a:lstStyle/>
          <a:p>
            <a:r>
              <a:rPr lang="en-AU" sz="1000" b="1" dirty="0" smtClean="0"/>
              <a:t>Matrix supported BX (Mt Leyshon)</a:t>
            </a:r>
            <a:endParaRPr lang="en-AU" sz="1000" b="1" dirty="0"/>
          </a:p>
        </p:txBody>
      </p:sp>
      <p:sp>
        <p:nvSpPr>
          <p:cNvPr id="11" name="TextBox 10"/>
          <p:cNvSpPr txBox="1"/>
          <p:nvPr/>
        </p:nvSpPr>
        <p:spPr>
          <a:xfrm>
            <a:off x="3275856" y="2132856"/>
            <a:ext cx="324128" cy="246221"/>
          </a:xfrm>
          <a:prstGeom prst="rect">
            <a:avLst/>
          </a:prstGeom>
          <a:noFill/>
        </p:spPr>
        <p:txBody>
          <a:bodyPr wrap="none" rtlCol="0">
            <a:spAutoFit/>
          </a:bodyPr>
          <a:lstStyle/>
          <a:p>
            <a:r>
              <a:rPr lang="en-AU" sz="1000" b="1" dirty="0" err="1" smtClean="0"/>
              <a:t>vs</a:t>
            </a:r>
            <a:endParaRPr lang="en-AU" sz="1000" b="1" dirty="0"/>
          </a:p>
        </p:txBody>
      </p:sp>
      <p:sp>
        <p:nvSpPr>
          <p:cNvPr id="12" name="TextBox 11"/>
          <p:cNvSpPr txBox="1"/>
          <p:nvPr/>
        </p:nvSpPr>
        <p:spPr>
          <a:xfrm>
            <a:off x="4067944" y="3789040"/>
            <a:ext cx="1443024" cy="400110"/>
          </a:xfrm>
          <a:prstGeom prst="rect">
            <a:avLst/>
          </a:prstGeom>
          <a:solidFill>
            <a:srgbClr val="F2F2F2">
              <a:alpha val="40000"/>
            </a:srgbClr>
          </a:solidFill>
        </p:spPr>
        <p:txBody>
          <a:bodyPr wrap="none" rtlCol="0">
            <a:spAutoFit/>
          </a:bodyPr>
          <a:lstStyle/>
          <a:p>
            <a:r>
              <a:rPr lang="en-AU" sz="1000" b="1" dirty="0" err="1" smtClean="0"/>
              <a:t>Clast</a:t>
            </a:r>
            <a:r>
              <a:rPr lang="en-AU" sz="1000" b="1" dirty="0" smtClean="0"/>
              <a:t> supported BX </a:t>
            </a:r>
          </a:p>
          <a:p>
            <a:pPr algn="ctr"/>
            <a:r>
              <a:rPr lang="en-AU" sz="1000" b="1" dirty="0" smtClean="0"/>
              <a:t>(Mt Leyshon)</a:t>
            </a:r>
            <a:endParaRPr lang="en-AU" sz="1000" b="1" dirty="0"/>
          </a:p>
        </p:txBody>
      </p:sp>
      <p:sp>
        <p:nvSpPr>
          <p:cNvPr id="14" name="TextBox 13"/>
          <p:cNvSpPr txBox="1"/>
          <p:nvPr/>
        </p:nvSpPr>
        <p:spPr>
          <a:xfrm>
            <a:off x="899592" y="5517232"/>
            <a:ext cx="1579278" cy="400110"/>
          </a:xfrm>
          <a:prstGeom prst="rect">
            <a:avLst/>
          </a:prstGeom>
          <a:solidFill>
            <a:srgbClr val="F2F2F2">
              <a:alpha val="40000"/>
            </a:srgbClr>
          </a:solidFill>
        </p:spPr>
        <p:txBody>
          <a:bodyPr wrap="none" rtlCol="0">
            <a:spAutoFit/>
          </a:bodyPr>
          <a:lstStyle/>
          <a:p>
            <a:r>
              <a:rPr lang="en-AU" sz="1000" b="1" dirty="0" smtClean="0"/>
              <a:t>Veins overprinting BX</a:t>
            </a:r>
          </a:p>
          <a:p>
            <a:pPr algn="ctr"/>
            <a:r>
              <a:rPr lang="en-AU" sz="1000" b="1" dirty="0" smtClean="0"/>
              <a:t>(Mt Leyshon)</a:t>
            </a:r>
            <a:endParaRPr lang="en-AU" sz="1000" b="1" dirty="0"/>
          </a:p>
        </p:txBody>
      </p:sp>
      <p:pic>
        <p:nvPicPr>
          <p:cNvPr id="15" name="Picture 4" descr="scan21 ore veins"/>
          <p:cNvPicPr>
            <a:picLocks noChangeAspect="1" noChangeArrowheads="1"/>
          </p:cNvPicPr>
          <p:nvPr/>
        </p:nvPicPr>
        <p:blipFill>
          <a:blip r:embed="rId5" cstate="print">
            <a:lum bright="12000" contrast="36000"/>
          </a:blip>
          <a:srcRect/>
          <a:stretch>
            <a:fillRect/>
          </a:stretch>
        </p:blipFill>
        <p:spPr bwMode="auto">
          <a:xfrm>
            <a:off x="107504" y="4221088"/>
            <a:ext cx="3260575"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5. Pressure Release and Trap</a:t>
            </a:r>
            <a:endParaRPr lang="en-AU" dirty="0"/>
          </a:p>
        </p:txBody>
      </p:sp>
      <p:sp>
        <p:nvSpPr>
          <p:cNvPr id="6" name="Content Placeholder 5"/>
          <p:cNvSpPr>
            <a:spLocks noGrp="1"/>
          </p:cNvSpPr>
          <p:nvPr>
            <p:ph idx="1"/>
          </p:nvPr>
        </p:nvSpPr>
        <p:spPr>
          <a:xfrm>
            <a:off x="5940152" y="1124745"/>
            <a:ext cx="3024336" cy="4464496"/>
          </a:xfrm>
        </p:spPr>
        <p:txBody>
          <a:bodyPr/>
          <a:lstStyle/>
          <a:p>
            <a:r>
              <a:rPr lang="en-AU" sz="1800" dirty="0" smtClean="0"/>
              <a:t>Breccias can be efficient fluid pathways.</a:t>
            </a:r>
          </a:p>
          <a:p>
            <a:r>
              <a:rPr lang="en-AU" sz="1800" dirty="0" smtClean="0"/>
              <a:t>Still need trap and mechanism for fluids to precipitate.</a:t>
            </a:r>
          </a:p>
          <a:p>
            <a:r>
              <a:rPr lang="en-AU" sz="1800" dirty="0" smtClean="0"/>
              <a:t>Controls (concentrates) grade.</a:t>
            </a:r>
          </a:p>
          <a:p>
            <a:endParaRPr lang="en-AU" sz="1800" dirty="0" smtClean="0"/>
          </a:p>
          <a:p>
            <a:r>
              <a:rPr lang="en-AU" sz="1800" dirty="0" smtClean="0"/>
              <a:t>Roof of breccia acted as trap at Kidston and Mt Leyshon.</a:t>
            </a:r>
          </a:p>
          <a:p>
            <a:r>
              <a:rPr lang="en-AU" sz="1800" dirty="0" smtClean="0"/>
              <a:t>Fluids precipitated via decompression boiling – result of gravitational collapse and/or magma retreat.</a:t>
            </a:r>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21</a:t>
            </a:fld>
            <a:endParaRPr lang="en-US" dirty="0">
              <a:solidFill>
                <a:srgbClr val="FFFFFF"/>
              </a:solidFill>
            </a:endParaRPr>
          </a:p>
        </p:txBody>
      </p:sp>
      <p:pic>
        <p:nvPicPr>
          <p:cNvPr id="7" name="Picture 3" descr="13"/>
          <p:cNvPicPr>
            <a:picLocks noChangeAspect="1" noChangeArrowheads="1"/>
          </p:cNvPicPr>
          <p:nvPr/>
        </p:nvPicPr>
        <p:blipFill>
          <a:blip r:embed="rId2" cstate="print">
            <a:lum bright="-6000" contrast="12000"/>
          </a:blip>
          <a:srcRect/>
          <a:stretch>
            <a:fillRect/>
          </a:stretch>
        </p:blipFill>
        <p:spPr bwMode="auto">
          <a:xfrm>
            <a:off x="107504" y="2104616"/>
            <a:ext cx="2795280" cy="2868490"/>
          </a:xfrm>
          <a:prstGeom prst="rect">
            <a:avLst/>
          </a:prstGeom>
          <a:noFill/>
        </p:spPr>
      </p:pic>
      <p:pic>
        <p:nvPicPr>
          <p:cNvPr id="8" name="Picture 4" descr="15"/>
          <p:cNvPicPr>
            <a:picLocks noChangeAspect="1" noChangeArrowheads="1"/>
          </p:cNvPicPr>
          <p:nvPr/>
        </p:nvPicPr>
        <p:blipFill>
          <a:blip r:embed="rId3" cstate="print">
            <a:lum bright="-6000" contrast="12000"/>
          </a:blip>
          <a:srcRect/>
          <a:stretch>
            <a:fillRect/>
          </a:stretch>
        </p:blipFill>
        <p:spPr bwMode="auto">
          <a:xfrm>
            <a:off x="2987824" y="2085890"/>
            <a:ext cx="2843106" cy="2887216"/>
          </a:xfrm>
          <a:prstGeom prst="rect">
            <a:avLst/>
          </a:prstGeom>
          <a:noFill/>
        </p:spPr>
      </p:pic>
      <p:sp>
        <p:nvSpPr>
          <p:cNvPr id="9" name="TextBox 8"/>
          <p:cNvSpPr txBox="1"/>
          <p:nvPr/>
        </p:nvSpPr>
        <p:spPr>
          <a:xfrm>
            <a:off x="179512" y="1052736"/>
            <a:ext cx="769763" cy="276999"/>
          </a:xfrm>
          <a:prstGeom prst="rect">
            <a:avLst/>
          </a:prstGeom>
          <a:noFill/>
        </p:spPr>
        <p:txBody>
          <a:bodyPr wrap="none" rtlCol="0">
            <a:spAutoFit/>
          </a:bodyPr>
          <a:lstStyle/>
          <a:p>
            <a:r>
              <a:rPr lang="en-AU" sz="1200" b="1" dirty="0" smtClean="0"/>
              <a:t>Kidston</a:t>
            </a:r>
            <a:endParaRPr lang="en-AU" sz="1200" b="1" dirty="0"/>
          </a:p>
        </p:txBody>
      </p:sp>
      <p:sp>
        <p:nvSpPr>
          <p:cNvPr id="10" name="TextBox 9"/>
          <p:cNvSpPr txBox="1"/>
          <p:nvPr/>
        </p:nvSpPr>
        <p:spPr>
          <a:xfrm>
            <a:off x="2915816" y="1556792"/>
            <a:ext cx="902811" cy="246221"/>
          </a:xfrm>
          <a:prstGeom prst="rect">
            <a:avLst/>
          </a:prstGeom>
          <a:noFill/>
        </p:spPr>
        <p:txBody>
          <a:bodyPr wrap="none" rtlCol="0">
            <a:spAutoFit/>
          </a:bodyPr>
          <a:lstStyle/>
          <a:p>
            <a:r>
              <a:rPr lang="en-AU" sz="1000" b="1" dirty="0" smtClean="0"/>
              <a:t>Roof (trap)</a:t>
            </a:r>
            <a:endParaRPr lang="en-AU" sz="1000" b="1" dirty="0"/>
          </a:p>
        </p:txBody>
      </p:sp>
      <p:cxnSp>
        <p:nvCxnSpPr>
          <p:cNvPr id="11" name="Straight Arrow Connector 10"/>
          <p:cNvCxnSpPr>
            <a:stCxn id="10" idx="2"/>
          </p:cNvCxnSpPr>
          <p:nvPr/>
        </p:nvCxnSpPr>
        <p:spPr bwMode="auto">
          <a:xfrm flipH="1">
            <a:off x="2267744" y="1803013"/>
            <a:ext cx="1099478" cy="473859"/>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a:stCxn id="10" idx="2"/>
          </p:cNvCxnSpPr>
          <p:nvPr/>
        </p:nvCxnSpPr>
        <p:spPr bwMode="auto">
          <a:xfrm>
            <a:off x="3367222" y="1803013"/>
            <a:ext cx="700722" cy="689883"/>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p:cNvSpPr txBox="1"/>
          <p:nvPr/>
        </p:nvSpPr>
        <p:spPr>
          <a:xfrm>
            <a:off x="3707904" y="4973106"/>
            <a:ext cx="1645002" cy="400110"/>
          </a:xfrm>
          <a:prstGeom prst="rect">
            <a:avLst/>
          </a:prstGeom>
          <a:noFill/>
        </p:spPr>
        <p:txBody>
          <a:bodyPr wrap="none" rtlCol="0">
            <a:spAutoFit/>
          </a:bodyPr>
          <a:lstStyle/>
          <a:p>
            <a:pPr algn="ctr"/>
            <a:r>
              <a:rPr lang="en-AU" sz="1000" b="1" dirty="0" smtClean="0"/>
              <a:t>Pressure release  -&gt; </a:t>
            </a:r>
          </a:p>
          <a:p>
            <a:pPr algn="ctr"/>
            <a:r>
              <a:rPr lang="en-AU" sz="1000" b="1" dirty="0" smtClean="0"/>
              <a:t>Decompression boiling</a:t>
            </a:r>
            <a:endParaRPr lang="en-AU" sz="1000" b="1" dirty="0"/>
          </a:p>
        </p:txBody>
      </p:sp>
      <p:sp>
        <p:nvSpPr>
          <p:cNvPr id="12" name="TextBox 11"/>
          <p:cNvSpPr txBox="1"/>
          <p:nvPr/>
        </p:nvSpPr>
        <p:spPr>
          <a:xfrm>
            <a:off x="251520" y="1412776"/>
            <a:ext cx="1406154" cy="246221"/>
          </a:xfrm>
          <a:prstGeom prst="rect">
            <a:avLst/>
          </a:prstGeom>
          <a:noFill/>
        </p:spPr>
        <p:txBody>
          <a:bodyPr wrap="none" rtlCol="0">
            <a:spAutoFit/>
          </a:bodyPr>
          <a:lstStyle/>
          <a:p>
            <a:r>
              <a:rPr lang="en-AU" sz="1000" b="1" dirty="0" err="1" smtClean="0"/>
              <a:t>Clast</a:t>
            </a:r>
            <a:r>
              <a:rPr lang="en-AU" sz="1000" b="1" dirty="0" smtClean="0"/>
              <a:t> supported BX</a:t>
            </a:r>
            <a:endParaRPr lang="en-AU" sz="1000" b="1" dirty="0"/>
          </a:p>
        </p:txBody>
      </p:sp>
      <p:sp>
        <p:nvSpPr>
          <p:cNvPr id="13" name="TextBox 12"/>
          <p:cNvSpPr txBox="1"/>
          <p:nvPr/>
        </p:nvSpPr>
        <p:spPr>
          <a:xfrm>
            <a:off x="1403648" y="1700808"/>
            <a:ext cx="1502334" cy="246221"/>
          </a:xfrm>
          <a:prstGeom prst="rect">
            <a:avLst/>
          </a:prstGeom>
          <a:noFill/>
        </p:spPr>
        <p:txBody>
          <a:bodyPr wrap="none" rtlCol="0">
            <a:spAutoFit/>
          </a:bodyPr>
          <a:lstStyle/>
          <a:p>
            <a:r>
              <a:rPr lang="en-AU" sz="1000" b="1" dirty="0" smtClean="0"/>
              <a:t>Matrix supported BX</a:t>
            </a:r>
            <a:endParaRPr lang="en-AU" sz="1000" b="1" dirty="0"/>
          </a:p>
        </p:txBody>
      </p:sp>
      <p:cxnSp>
        <p:nvCxnSpPr>
          <p:cNvPr id="15" name="Straight Arrow Connector 14"/>
          <p:cNvCxnSpPr>
            <a:stCxn id="12" idx="2"/>
          </p:cNvCxnSpPr>
          <p:nvPr/>
        </p:nvCxnSpPr>
        <p:spPr bwMode="auto">
          <a:xfrm>
            <a:off x="954597" y="1658997"/>
            <a:ext cx="233027" cy="689883"/>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flipH="1">
            <a:off x="1835698" y="1988840"/>
            <a:ext cx="216022" cy="1152128"/>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5. Pressure Release and Trap</a:t>
            </a:r>
            <a:endParaRPr lang="en-AU" dirty="0"/>
          </a:p>
        </p:txBody>
      </p:sp>
      <p:sp>
        <p:nvSpPr>
          <p:cNvPr id="6" name="Content Placeholder 5"/>
          <p:cNvSpPr>
            <a:spLocks noGrp="1"/>
          </p:cNvSpPr>
          <p:nvPr>
            <p:ph idx="1"/>
          </p:nvPr>
        </p:nvSpPr>
        <p:spPr>
          <a:xfrm>
            <a:off x="5940152" y="1124744"/>
            <a:ext cx="3024336" cy="4752527"/>
          </a:xfrm>
        </p:spPr>
        <p:txBody>
          <a:bodyPr/>
          <a:lstStyle/>
          <a:p>
            <a:r>
              <a:rPr lang="en-AU" sz="1800" dirty="0" smtClean="0"/>
              <a:t>The Mt Wright rhyolite breccia is gradational towards the surface – no evidence of roof. </a:t>
            </a:r>
          </a:p>
          <a:p>
            <a:r>
              <a:rPr lang="en-AU" sz="1800" dirty="0" smtClean="0"/>
              <a:t>Fluids mostly confined to channel-way.</a:t>
            </a:r>
          </a:p>
          <a:p>
            <a:r>
              <a:rPr lang="en-AU" sz="1800" dirty="0" smtClean="0"/>
              <a:t>Ore probably precipitated via dispersion and cooling.</a:t>
            </a:r>
          </a:p>
          <a:p>
            <a:r>
              <a:rPr lang="en-AU" sz="1800" dirty="0" smtClean="0"/>
              <a:t>Could have been higher grades if trapped?</a:t>
            </a:r>
          </a:p>
          <a:p>
            <a:endParaRPr lang="en-AU" sz="1800" dirty="0" smtClean="0"/>
          </a:p>
          <a:p>
            <a:r>
              <a:rPr lang="en-AU" sz="1800" dirty="0" smtClean="0"/>
              <a:t>Welcome has deep high grade breccia trapped by silicified breccia “roof”. Also dispersion of fluids into veins. </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22</a:t>
            </a:fld>
            <a:endParaRPr lang="en-US" dirty="0">
              <a:solidFill>
                <a:srgbClr val="FFFFFF"/>
              </a:solidFill>
            </a:endParaRPr>
          </a:p>
        </p:txBody>
      </p:sp>
      <p:pic>
        <p:nvPicPr>
          <p:cNvPr id="10" name="Picture 2" descr="E:\Welcome_Cartoon_May2013_v2.jpg"/>
          <p:cNvPicPr>
            <a:picLocks noChangeAspect="1" noChangeArrowheads="1"/>
          </p:cNvPicPr>
          <p:nvPr/>
        </p:nvPicPr>
        <p:blipFill>
          <a:blip r:embed="rId2" cstate="print"/>
          <a:srcRect/>
          <a:stretch>
            <a:fillRect/>
          </a:stretch>
        </p:blipFill>
        <p:spPr bwMode="auto">
          <a:xfrm>
            <a:off x="3203848" y="1268760"/>
            <a:ext cx="2592288" cy="4367590"/>
          </a:xfrm>
          <a:prstGeom prst="rect">
            <a:avLst/>
          </a:prstGeom>
          <a:noFill/>
          <a:ln>
            <a:solidFill>
              <a:schemeClr val="tx1"/>
            </a:solidFill>
          </a:ln>
        </p:spPr>
      </p:pic>
      <p:sp>
        <p:nvSpPr>
          <p:cNvPr id="11" name="TextBox 10"/>
          <p:cNvSpPr txBox="1"/>
          <p:nvPr/>
        </p:nvSpPr>
        <p:spPr>
          <a:xfrm>
            <a:off x="4644008" y="2924944"/>
            <a:ext cx="1080120" cy="246221"/>
          </a:xfrm>
          <a:prstGeom prst="rect">
            <a:avLst/>
          </a:prstGeom>
          <a:noFill/>
          <a:ln>
            <a:noFill/>
          </a:ln>
        </p:spPr>
        <p:txBody>
          <a:bodyPr wrap="square" rtlCol="0">
            <a:spAutoFit/>
          </a:bodyPr>
          <a:lstStyle/>
          <a:p>
            <a:r>
              <a:rPr lang="en-AU" sz="1000" b="1" dirty="0" smtClean="0">
                <a:latin typeface="Arial" pitchFamily="34" charset="0"/>
                <a:cs typeface="Arial" pitchFamily="34" charset="0"/>
              </a:rPr>
              <a:t>&gt; 5g/t Au (BX)</a:t>
            </a:r>
            <a:endParaRPr lang="en-AU" sz="1000" b="1" dirty="0">
              <a:latin typeface="Arial" pitchFamily="34" charset="0"/>
              <a:cs typeface="Arial" pitchFamily="34" charset="0"/>
            </a:endParaRPr>
          </a:p>
        </p:txBody>
      </p:sp>
      <p:cxnSp>
        <p:nvCxnSpPr>
          <p:cNvPr id="12" name="Straight Arrow Connector 11"/>
          <p:cNvCxnSpPr>
            <a:stCxn id="11" idx="1"/>
          </p:cNvCxnSpPr>
          <p:nvPr/>
        </p:nvCxnSpPr>
        <p:spPr bwMode="auto">
          <a:xfrm flipH="1" flipV="1">
            <a:off x="3995936" y="2924944"/>
            <a:ext cx="648072" cy="123111"/>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4716016" y="2060848"/>
            <a:ext cx="1224136" cy="246221"/>
          </a:xfrm>
          <a:prstGeom prst="rect">
            <a:avLst/>
          </a:prstGeom>
          <a:noFill/>
          <a:ln>
            <a:noFill/>
          </a:ln>
        </p:spPr>
        <p:txBody>
          <a:bodyPr wrap="square" rtlCol="0">
            <a:spAutoFit/>
          </a:bodyPr>
          <a:lstStyle/>
          <a:p>
            <a:r>
              <a:rPr lang="en-AU" sz="1000" b="1" dirty="0" smtClean="0">
                <a:latin typeface="Arial" pitchFamily="34" charset="0"/>
                <a:cs typeface="Arial" pitchFamily="34" charset="0"/>
              </a:rPr>
              <a:t>&lt; 0.5g/t Au (BX)</a:t>
            </a:r>
            <a:endParaRPr lang="en-AU" sz="1000" b="1" dirty="0">
              <a:latin typeface="Arial" pitchFamily="34" charset="0"/>
              <a:cs typeface="Arial" pitchFamily="34" charset="0"/>
            </a:endParaRPr>
          </a:p>
        </p:txBody>
      </p:sp>
      <p:cxnSp>
        <p:nvCxnSpPr>
          <p:cNvPr id="18" name="Straight Arrow Connector 17"/>
          <p:cNvCxnSpPr/>
          <p:nvPr/>
        </p:nvCxnSpPr>
        <p:spPr bwMode="auto">
          <a:xfrm flipH="1" flipV="1">
            <a:off x="3779912" y="1772820"/>
            <a:ext cx="936104" cy="36003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4716016" y="1700808"/>
            <a:ext cx="1224136" cy="246221"/>
          </a:xfrm>
          <a:prstGeom prst="rect">
            <a:avLst/>
          </a:prstGeom>
          <a:noFill/>
          <a:ln>
            <a:noFill/>
          </a:ln>
        </p:spPr>
        <p:txBody>
          <a:bodyPr wrap="square" rtlCol="0">
            <a:spAutoFit/>
          </a:bodyPr>
          <a:lstStyle/>
          <a:p>
            <a:r>
              <a:rPr lang="en-AU" sz="1000" b="1" dirty="0" smtClean="0">
                <a:latin typeface="Arial" pitchFamily="34" charset="0"/>
                <a:cs typeface="Arial" pitchFamily="34" charset="0"/>
              </a:rPr>
              <a:t>~1g/t Au (veins)</a:t>
            </a:r>
            <a:endParaRPr lang="en-AU" sz="1000" b="1" dirty="0">
              <a:latin typeface="Arial" pitchFamily="34" charset="0"/>
              <a:cs typeface="Arial" pitchFamily="34" charset="0"/>
            </a:endParaRPr>
          </a:p>
        </p:txBody>
      </p:sp>
      <p:cxnSp>
        <p:nvCxnSpPr>
          <p:cNvPr id="28" name="Straight Arrow Connector 27"/>
          <p:cNvCxnSpPr>
            <a:stCxn id="27" idx="1"/>
          </p:cNvCxnSpPr>
          <p:nvPr/>
        </p:nvCxnSpPr>
        <p:spPr bwMode="auto">
          <a:xfrm flipH="1" flipV="1">
            <a:off x="4139952" y="1700808"/>
            <a:ext cx="576064" cy="123111"/>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 name="TextBox 36"/>
          <p:cNvSpPr txBox="1"/>
          <p:nvPr/>
        </p:nvSpPr>
        <p:spPr>
          <a:xfrm>
            <a:off x="1187624" y="5733256"/>
            <a:ext cx="962123" cy="276999"/>
          </a:xfrm>
          <a:prstGeom prst="rect">
            <a:avLst/>
          </a:prstGeom>
          <a:noFill/>
        </p:spPr>
        <p:txBody>
          <a:bodyPr wrap="none" rtlCol="0">
            <a:spAutoFit/>
          </a:bodyPr>
          <a:lstStyle/>
          <a:p>
            <a:r>
              <a:rPr lang="en-AU" sz="1200" b="1" dirty="0" smtClean="0"/>
              <a:t>Mt Wright</a:t>
            </a:r>
            <a:endParaRPr lang="en-AU" sz="1200" b="1" dirty="0"/>
          </a:p>
        </p:txBody>
      </p:sp>
      <p:sp>
        <p:nvSpPr>
          <p:cNvPr id="38" name="TextBox 37"/>
          <p:cNvSpPr txBox="1"/>
          <p:nvPr/>
        </p:nvSpPr>
        <p:spPr>
          <a:xfrm>
            <a:off x="3779912" y="5733256"/>
            <a:ext cx="1478290" cy="276999"/>
          </a:xfrm>
          <a:prstGeom prst="rect">
            <a:avLst/>
          </a:prstGeom>
          <a:noFill/>
        </p:spPr>
        <p:txBody>
          <a:bodyPr wrap="none" rtlCol="0">
            <a:spAutoFit/>
          </a:bodyPr>
          <a:lstStyle/>
          <a:p>
            <a:r>
              <a:rPr lang="en-AU" sz="1200" b="1" dirty="0" smtClean="0"/>
              <a:t>Welcome (Deep)</a:t>
            </a:r>
            <a:endParaRPr lang="en-AU" sz="1200" b="1" dirty="0"/>
          </a:p>
        </p:txBody>
      </p:sp>
      <p:pic>
        <p:nvPicPr>
          <p:cNvPr id="1026" name="Picture 2" descr="C:\EXPLORATION\Administration\Presentations\Conferences&amp;Workshops\Mines&amp;Wines2013\MTW Cartoon_v2.jpg"/>
          <p:cNvPicPr>
            <a:picLocks noChangeAspect="1" noChangeArrowheads="1"/>
          </p:cNvPicPr>
          <p:nvPr/>
        </p:nvPicPr>
        <p:blipFill>
          <a:blip r:embed="rId3" cstate="print"/>
          <a:srcRect/>
          <a:stretch>
            <a:fillRect/>
          </a:stretch>
        </p:blipFill>
        <p:spPr bwMode="auto">
          <a:xfrm>
            <a:off x="179513" y="1268760"/>
            <a:ext cx="2808312" cy="4392488"/>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6. Geochemistry – Metal Zoning</a:t>
            </a:r>
            <a:endParaRPr lang="en-AU" dirty="0"/>
          </a:p>
        </p:txBody>
      </p:sp>
      <p:sp>
        <p:nvSpPr>
          <p:cNvPr id="6" name="Content Placeholder 5"/>
          <p:cNvSpPr>
            <a:spLocks noGrp="1"/>
          </p:cNvSpPr>
          <p:nvPr>
            <p:ph idx="1"/>
          </p:nvPr>
        </p:nvSpPr>
        <p:spPr>
          <a:xfrm>
            <a:off x="323528" y="4509120"/>
            <a:ext cx="8568952" cy="1440161"/>
          </a:xfrm>
        </p:spPr>
        <p:txBody>
          <a:bodyPr/>
          <a:lstStyle/>
          <a:p>
            <a:r>
              <a:rPr lang="en-AU" sz="1800" dirty="0" smtClean="0"/>
              <a:t>All intrusion-related systems are zoned.</a:t>
            </a:r>
          </a:p>
          <a:p>
            <a:r>
              <a:rPr lang="en-AU" sz="1800" dirty="0" smtClean="0"/>
              <a:t>Multi-element geochemistry important tool to vector towards potential ore.</a:t>
            </a:r>
          </a:p>
          <a:p>
            <a:r>
              <a:rPr lang="en-AU" sz="1800" dirty="0" smtClean="0"/>
              <a:t>Effect of dispersion (e.g. Mt Wright </a:t>
            </a:r>
            <a:r>
              <a:rPr lang="en-AU" sz="1800" dirty="0" err="1" smtClean="0"/>
              <a:t>vs</a:t>
            </a:r>
            <a:r>
              <a:rPr lang="en-AU" sz="1800" dirty="0" smtClean="0"/>
              <a:t> Mt </a:t>
            </a:r>
            <a:r>
              <a:rPr lang="en-AU" sz="1800" dirty="0" err="1" smtClean="0"/>
              <a:t>Leyshon</a:t>
            </a:r>
            <a:r>
              <a:rPr lang="en-AU" sz="1800" dirty="0" smtClean="0"/>
              <a:t>)</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23</a:t>
            </a:fld>
            <a:endParaRPr lang="en-US" dirty="0">
              <a:solidFill>
                <a:srgbClr val="FFFFFF"/>
              </a:solidFill>
            </a:endParaRPr>
          </a:p>
        </p:txBody>
      </p:sp>
      <p:pic>
        <p:nvPicPr>
          <p:cNvPr id="7" name="Picture 4" descr="cartoon"/>
          <p:cNvPicPr>
            <a:picLocks noChangeAspect="1" noChangeArrowheads="1"/>
          </p:cNvPicPr>
          <p:nvPr/>
        </p:nvPicPr>
        <p:blipFill>
          <a:blip r:embed="rId2" cstate="print"/>
          <a:srcRect l="5698" r="5994" b="20482"/>
          <a:stretch>
            <a:fillRect/>
          </a:stretch>
        </p:blipFill>
        <p:spPr bwMode="auto">
          <a:xfrm>
            <a:off x="107504" y="980728"/>
            <a:ext cx="2620931" cy="2883024"/>
          </a:xfrm>
          <a:prstGeom prst="rect">
            <a:avLst/>
          </a:prstGeom>
          <a:solidFill>
            <a:schemeClr val="bg1"/>
          </a:solidFill>
          <a:ln w="6350">
            <a:solidFill>
              <a:schemeClr val="tx1"/>
            </a:solidFill>
            <a:miter lim="800000"/>
            <a:headEnd/>
            <a:tailEnd/>
          </a:ln>
        </p:spPr>
      </p:pic>
      <p:pic>
        <p:nvPicPr>
          <p:cNvPr id="8" name="Picture 3" descr="KD metal zoning"/>
          <p:cNvPicPr>
            <a:picLocks noChangeAspect="1" noChangeArrowheads="1"/>
          </p:cNvPicPr>
          <p:nvPr/>
        </p:nvPicPr>
        <p:blipFill>
          <a:blip r:embed="rId3" cstate="print"/>
          <a:stretch>
            <a:fillRect/>
          </a:stretch>
        </p:blipFill>
        <p:spPr bwMode="auto">
          <a:xfrm>
            <a:off x="3131840" y="965149"/>
            <a:ext cx="2808312" cy="2955601"/>
          </a:xfrm>
          <a:prstGeom prst="rect">
            <a:avLst/>
          </a:prstGeom>
          <a:noFill/>
        </p:spPr>
      </p:pic>
      <p:sp>
        <p:nvSpPr>
          <p:cNvPr id="9" name="TextBox 8"/>
          <p:cNvSpPr txBox="1"/>
          <p:nvPr/>
        </p:nvSpPr>
        <p:spPr>
          <a:xfrm>
            <a:off x="7066261" y="3944089"/>
            <a:ext cx="962123" cy="276999"/>
          </a:xfrm>
          <a:prstGeom prst="rect">
            <a:avLst/>
          </a:prstGeom>
          <a:noFill/>
        </p:spPr>
        <p:txBody>
          <a:bodyPr wrap="none" rtlCol="0">
            <a:spAutoFit/>
          </a:bodyPr>
          <a:lstStyle/>
          <a:p>
            <a:r>
              <a:rPr lang="en-AU" sz="1200" b="1" dirty="0" smtClean="0"/>
              <a:t>Mt Wright</a:t>
            </a:r>
            <a:endParaRPr lang="en-AU" sz="1200" b="1" dirty="0"/>
          </a:p>
        </p:txBody>
      </p:sp>
      <p:sp>
        <p:nvSpPr>
          <p:cNvPr id="11" name="TextBox 10"/>
          <p:cNvSpPr txBox="1"/>
          <p:nvPr/>
        </p:nvSpPr>
        <p:spPr>
          <a:xfrm>
            <a:off x="4162277" y="3933056"/>
            <a:ext cx="769763" cy="276999"/>
          </a:xfrm>
          <a:prstGeom prst="rect">
            <a:avLst/>
          </a:prstGeom>
          <a:noFill/>
        </p:spPr>
        <p:txBody>
          <a:bodyPr wrap="none" rtlCol="0">
            <a:spAutoFit/>
          </a:bodyPr>
          <a:lstStyle/>
          <a:p>
            <a:r>
              <a:rPr lang="en-AU" sz="1200" b="1" dirty="0" smtClean="0"/>
              <a:t>Kidston</a:t>
            </a:r>
            <a:endParaRPr lang="en-AU" sz="1200" b="1" dirty="0"/>
          </a:p>
        </p:txBody>
      </p:sp>
      <p:sp>
        <p:nvSpPr>
          <p:cNvPr id="12" name="TextBox 11"/>
          <p:cNvSpPr txBox="1"/>
          <p:nvPr/>
        </p:nvSpPr>
        <p:spPr>
          <a:xfrm>
            <a:off x="827584" y="3872081"/>
            <a:ext cx="1067921" cy="276999"/>
          </a:xfrm>
          <a:prstGeom prst="rect">
            <a:avLst/>
          </a:prstGeom>
          <a:noFill/>
        </p:spPr>
        <p:txBody>
          <a:bodyPr wrap="none" rtlCol="0">
            <a:spAutoFit/>
          </a:bodyPr>
          <a:lstStyle/>
          <a:p>
            <a:r>
              <a:rPr lang="en-AU" sz="1200" b="1" dirty="0" smtClean="0"/>
              <a:t>Mt Leyshon</a:t>
            </a:r>
            <a:endParaRPr lang="en-AU" sz="1200" b="1" dirty="0"/>
          </a:p>
        </p:txBody>
      </p:sp>
      <p:pic>
        <p:nvPicPr>
          <p:cNvPr id="13" name="Picture 12" descr="MTW Cartoon_v2_metal_zones.jpg"/>
          <p:cNvPicPr>
            <a:picLocks noChangeAspect="1"/>
          </p:cNvPicPr>
          <p:nvPr/>
        </p:nvPicPr>
        <p:blipFill>
          <a:blip r:embed="rId4" cstate="print"/>
          <a:srcRect/>
          <a:stretch>
            <a:fillRect/>
          </a:stretch>
        </p:blipFill>
        <p:spPr>
          <a:xfrm>
            <a:off x="6393293" y="980728"/>
            <a:ext cx="2067138" cy="292352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Conclusion</a:t>
            </a:r>
            <a:endParaRPr lang="en-AU" dirty="0"/>
          </a:p>
        </p:txBody>
      </p:sp>
      <p:sp>
        <p:nvSpPr>
          <p:cNvPr id="6" name="Content Placeholder 5"/>
          <p:cNvSpPr>
            <a:spLocks noGrp="1"/>
          </p:cNvSpPr>
          <p:nvPr>
            <p:ph idx="1"/>
          </p:nvPr>
        </p:nvSpPr>
        <p:spPr>
          <a:xfrm>
            <a:off x="611560" y="1124745"/>
            <a:ext cx="8352928" cy="4464496"/>
          </a:xfrm>
        </p:spPr>
        <p:txBody>
          <a:bodyPr/>
          <a:lstStyle/>
          <a:p>
            <a:r>
              <a:rPr lang="en-AU" sz="1800" dirty="0" smtClean="0"/>
              <a:t>Breccia hosted deposits are an important sub-class of intrusion related Au systems in NQ.</a:t>
            </a:r>
          </a:p>
          <a:p>
            <a:r>
              <a:rPr lang="en-AU" sz="1800" dirty="0" smtClean="0"/>
              <a:t>Potential for world class deposits.</a:t>
            </a:r>
          </a:p>
          <a:p>
            <a:r>
              <a:rPr lang="en-US" sz="1800" dirty="0" smtClean="0"/>
              <a:t>Important to not get too focused on the breccias themselves and look at the whole magmatic-hydrothermal system.</a:t>
            </a:r>
            <a:endParaRPr lang="en-AU" sz="1800" dirty="0" smtClean="0"/>
          </a:p>
          <a:p>
            <a:r>
              <a:rPr lang="en-AU" sz="1800" dirty="0" smtClean="0"/>
              <a:t>Possible that the breccia system hosting the next major discovery has already been located – just not yet adequately tested.</a:t>
            </a:r>
          </a:p>
          <a:p>
            <a:endParaRPr lang="en-US" sz="1800" dirty="0" smtClean="0"/>
          </a:p>
          <a:p>
            <a:endParaRPr lang="en-US" sz="1800" dirty="0" smtClean="0"/>
          </a:p>
          <a:p>
            <a:pPr>
              <a:buNone/>
            </a:pPr>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24</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9552" y="1484784"/>
            <a:ext cx="2519832" cy="638944"/>
          </a:xfrm>
        </p:spPr>
        <p:txBody>
          <a:bodyPr/>
          <a:lstStyle/>
          <a:p>
            <a:r>
              <a:rPr lang="en-AU" sz="3200" dirty="0" smtClean="0">
                <a:solidFill>
                  <a:srgbClr val="977E44"/>
                </a:solidFill>
              </a:rPr>
              <a:t>Thank you</a:t>
            </a:r>
            <a:endParaRPr lang="en-AU" sz="3200" dirty="0">
              <a:solidFill>
                <a:srgbClr val="977E44"/>
              </a:solidFill>
            </a:endParaRPr>
          </a:p>
        </p:txBody>
      </p:sp>
      <p:sp>
        <p:nvSpPr>
          <p:cNvPr id="6" name="Subtitle 5"/>
          <p:cNvSpPr>
            <a:spLocks noGrp="1"/>
          </p:cNvSpPr>
          <p:nvPr>
            <p:ph type="subTitle" idx="1"/>
          </p:nvPr>
        </p:nvSpPr>
        <p:spPr>
          <a:xfrm>
            <a:off x="251520" y="2132856"/>
            <a:ext cx="6552728" cy="4176464"/>
          </a:xfrm>
        </p:spPr>
        <p:txBody>
          <a:bodyPr/>
          <a:lstStyle/>
          <a:p>
            <a:pPr marL="342000" indent="-342000">
              <a:lnSpc>
                <a:spcPct val="100000"/>
              </a:lnSpc>
              <a:spcBef>
                <a:spcPts val="600"/>
              </a:spcBef>
            </a:pPr>
            <a:r>
              <a:rPr lang="en-AU" sz="800" b="1" spc="0" dirty="0" smtClean="0">
                <a:solidFill>
                  <a:schemeClr val="bg1"/>
                </a:solidFill>
                <a:latin typeface="Arial" pitchFamily="34" charset="0"/>
                <a:cs typeface="Arial" pitchFamily="34" charset="0"/>
              </a:rPr>
              <a:t>            DISCLAIMER </a:t>
            </a:r>
          </a:p>
          <a:p>
            <a:pPr marL="342000" indent="-342000">
              <a:lnSpc>
                <a:spcPct val="100000"/>
              </a:lnSpc>
              <a:spcBef>
                <a:spcPts val="600"/>
              </a:spcBef>
              <a:buSzPct val="150000"/>
              <a:buFont typeface="Arial" pitchFamily="34" charset="0"/>
              <a:buChar char="•"/>
            </a:pPr>
            <a:r>
              <a:rPr lang="en-AU" sz="800" spc="0" dirty="0" smtClean="0">
                <a:solidFill>
                  <a:schemeClr val="bg1"/>
                </a:solidFill>
                <a:latin typeface="Arial" pitchFamily="34" charset="0"/>
                <a:cs typeface="Arial" pitchFamily="34" charset="0"/>
              </a:rPr>
              <a:t>This presentation includes certain statements, estimates and projections with respect to the future performances of Resolute Mining. Such statements, estimates and projections reflect various assumptions concerning anticipated results, which assumptions may prove not to be correct. The projections are merely estimates by Resolute Mining, of the anticipated future performance of Resolute Mining’s business based on interpretations of existing circumstances, and factual information and certain assumptions of economic results, which may prove to be incorrect. Such projections and estimates are not necessarily indicative of future performance, which may be significantly less favourable than as reflected herein. Accordingly, no representations are made as to the fairness, accuracy, correctness or completeness of the information contained in this presentation including estimates or projections and such statements, estimates and projections should not be relied upon as indicative of future value, or as a guarantee of value of future results. This presentation does not constitute an offer, invitation or recommendation to subscribe for or purchase securities in Resolute Mining Limited. </a:t>
            </a:r>
          </a:p>
          <a:p>
            <a:pPr marL="342000" indent="-342000">
              <a:lnSpc>
                <a:spcPct val="100000"/>
              </a:lnSpc>
              <a:spcBef>
                <a:spcPts val="600"/>
              </a:spcBef>
              <a:buSzPct val="150000"/>
              <a:buFont typeface="Arial" pitchFamily="34" charset="0"/>
              <a:buChar char="•"/>
            </a:pPr>
            <a:r>
              <a:rPr lang="en-AU" sz="800" spc="0" dirty="0" smtClean="0">
                <a:solidFill>
                  <a:schemeClr val="bg1"/>
                </a:solidFill>
                <a:latin typeface="Arial" pitchFamily="34" charset="0"/>
                <a:cs typeface="Arial" pitchFamily="34" charset="0"/>
              </a:rPr>
              <a:t>The information in this report that relates to the Exploration Results, Mineral Resources and Ore Reserves is based on information compiled by Mr Richard Bray who is a Registered Professional Geologist with the Australian Institute of Geoscientists and Mr Iain Wearing, a member of The Australian Institute of Mining and Metallurgy. Mr Richard Bray and Mr Iain Wearing both have more than 5 years’ experience relevant to the styles of mineralisation and type of deposit under consideration and to the activity which they are undertaking to qualify as a Competent Person, as defined in the 2004 Edition of the "Australasian Code for Reporting of Exploration Results, Mineral Resources and Ore Reserves". Mr Richard Bray and Mr Iain Wearing are full time employees of Resolute Mining Limited Group and have consented to the inclusion of the matters in this report based on their information in the form and context in which it appears. All Reserves Resources as at 30 June 2013 </a:t>
            </a:r>
          </a:p>
          <a:p>
            <a:pPr marL="342000" indent="-342000">
              <a:lnSpc>
                <a:spcPct val="100000"/>
              </a:lnSpc>
              <a:spcBef>
                <a:spcPts val="600"/>
              </a:spcBef>
              <a:buSzPct val="150000"/>
              <a:buFont typeface="Arial" pitchFamily="34" charset="0"/>
              <a:buChar char="•"/>
            </a:pPr>
            <a:r>
              <a:rPr lang="en-AU" sz="800" spc="0" dirty="0" smtClean="0">
                <a:solidFill>
                  <a:schemeClr val="bg1"/>
                </a:solidFill>
                <a:latin typeface="Arial" pitchFamily="34" charset="0"/>
                <a:cs typeface="Arial" pitchFamily="34" charset="0"/>
              </a:rPr>
              <a:t>In providing this presentation, Resolute Mining has not considered the objectives, financial position or the needs of the recipient. The recipient should obtain and rely on its own financial advice from its tax legal accounting and other professional advisers in respect of the recipients objectives financial position and needs. To the maximum extent permitted by law neither Resolute Mining nor its related corporations ,directors, employees or agents nor any other person accepts liability for any loss arising from the use of this presentation or its contents or otherwise arising in connection with it. You represent and confirm by attending and or retaining this presentation that you accept the above conditions. </a:t>
            </a:r>
          </a:p>
        </p:txBody>
      </p:sp>
      <p:sp>
        <p:nvSpPr>
          <p:cNvPr id="4" name="Slide Number Placeholder 3"/>
          <p:cNvSpPr>
            <a:spLocks noGrp="1"/>
          </p:cNvSpPr>
          <p:nvPr>
            <p:ph type="sldNum" sz="quarter" idx="4294967295"/>
          </p:nvPr>
        </p:nvSpPr>
        <p:spPr>
          <a:xfrm>
            <a:off x="0" y="6200775"/>
            <a:ext cx="503238" cy="504825"/>
          </a:xfrm>
        </p:spPr>
        <p:txBody>
          <a:bodyPr/>
          <a:lstStyle/>
          <a:p>
            <a:pPr>
              <a:defRPr/>
            </a:pPr>
            <a:fld id="{CB6CB1DE-C09B-A847-A17E-1DF998386C59}" type="slidenum">
              <a:rPr lang="en-US" smtClean="0">
                <a:solidFill>
                  <a:srgbClr val="FFFFFF"/>
                </a:solidFill>
              </a:rPr>
              <a:pPr>
                <a:defRPr/>
              </a:pPr>
              <a:t>25</a:t>
            </a:fld>
            <a:endParaRPr lang="en-US" dirty="0">
              <a:solidFill>
                <a:srgbClr val="FFFFFF"/>
              </a:solidFill>
            </a:endParaRPr>
          </a:p>
        </p:txBody>
      </p:sp>
      <p:sp>
        <p:nvSpPr>
          <p:cNvPr id="8" name="TextBox 7"/>
          <p:cNvSpPr txBox="1"/>
          <p:nvPr/>
        </p:nvSpPr>
        <p:spPr>
          <a:xfrm>
            <a:off x="539552" y="5373216"/>
            <a:ext cx="1402948" cy="646331"/>
          </a:xfrm>
          <a:prstGeom prst="rect">
            <a:avLst/>
          </a:prstGeom>
          <a:noFill/>
        </p:spPr>
        <p:txBody>
          <a:bodyPr wrap="none" rtlCol="0">
            <a:spAutoFit/>
          </a:bodyPr>
          <a:lstStyle/>
          <a:p>
            <a:endParaRPr lang="en-AU" dirty="0" smtClean="0"/>
          </a:p>
          <a:p>
            <a:r>
              <a:rPr lang="en-AU" dirty="0" smtClean="0">
                <a:solidFill>
                  <a:srgbClr val="62606E"/>
                </a:solidFill>
              </a:rPr>
              <a:t>rml.com.au</a:t>
            </a:r>
            <a:r>
              <a:rPr lang="en-AU" dirty="0" smtClean="0"/>
              <a:t> </a:t>
            </a:r>
            <a:endParaRPr lang="en-A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Background – Magmatic/Hydrothermal Breccias</a:t>
            </a:r>
            <a:endParaRPr lang="en-AU" dirty="0"/>
          </a:p>
        </p:txBody>
      </p:sp>
      <p:sp>
        <p:nvSpPr>
          <p:cNvPr id="6" name="Content Placeholder 5"/>
          <p:cNvSpPr>
            <a:spLocks noGrp="1"/>
          </p:cNvSpPr>
          <p:nvPr>
            <p:ph idx="1"/>
          </p:nvPr>
        </p:nvSpPr>
        <p:spPr>
          <a:xfrm>
            <a:off x="323528" y="5661248"/>
            <a:ext cx="8568952" cy="432048"/>
          </a:xfrm>
        </p:spPr>
        <p:txBody>
          <a:bodyPr/>
          <a:lstStyle/>
          <a:p>
            <a:pPr indent="0">
              <a:buNone/>
            </a:pPr>
            <a:r>
              <a:rPr lang="en-AU" sz="1800" dirty="0" smtClean="0"/>
              <a:t>Mineralisation post-dates or less commonly synchronous with breccia formation.</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3</a:t>
            </a:fld>
            <a:endParaRPr lang="en-US" dirty="0">
              <a:solidFill>
                <a:srgbClr val="FFFFFF"/>
              </a:solidFill>
            </a:endParaRPr>
          </a:p>
        </p:txBody>
      </p:sp>
      <p:pic>
        <p:nvPicPr>
          <p:cNvPr id="1027" name="Picture 3"/>
          <p:cNvPicPr>
            <a:picLocks noChangeAspect="1" noChangeArrowheads="1"/>
          </p:cNvPicPr>
          <p:nvPr/>
        </p:nvPicPr>
        <p:blipFill>
          <a:blip r:embed="rId2" cstate="print"/>
          <a:srcRect/>
          <a:stretch>
            <a:fillRect/>
          </a:stretch>
        </p:blipFill>
        <p:spPr bwMode="auto">
          <a:xfrm rot="5400000">
            <a:off x="4681452" y="230464"/>
            <a:ext cx="2304257" cy="3963320"/>
          </a:xfrm>
          <a:prstGeom prst="rect">
            <a:avLst/>
          </a:prstGeom>
          <a:noFill/>
          <a:ln w="9525">
            <a:noFill/>
            <a:miter lim="800000"/>
            <a:headEnd/>
            <a:tailEnd/>
          </a:ln>
        </p:spPr>
      </p:pic>
      <p:pic>
        <p:nvPicPr>
          <p:cNvPr id="8" name="Picture 5" descr="001 Sub Volanic Bx Pipe-Model"/>
          <p:cNvPicPr>
            <a:picLocks noChangeAspect="1" noChangeArrowheads="1"/>
          </p:cNvPicPr>
          <p:nvPr/>
        </p:nvPicPr>
        <p:blipFill>
          <a:blip r:embed="rId3" cstate="print"/>
          <a:srcRect/>
          <a:stretch>
            <a:fillRect/>
          </a:stretch>
        </p:blipFill>
        <p:spPr bwMode="auto">
          <a:xfrm>
            <a:off x="539552" y="1052736"/>
            <a:ext cx="2520280" cy="3371872"/>
          </a:xfrm>
          <a:prstGeom prst="rect">
            <a:avLst/>
          </a:prstGeom>
          <a:noFill/>
        </p:spPr>
      </p:pic>
      <p:sp>
        <p:nvSpPr>
          <p:cNvPr id="7" name="TextBox 6"/>
          <p:cNvSpPr txBox="1"/>
          <p:nvPr/>
        </p:nvSpPr>
        <p:spPr>
          <a:xfrm>
            <a:off x="539552" y="4581128"/>
            <a:ext cx="2520280" cy="553998"/>
          </a:xfrm>
          <a:prstGeom prst="rect">
            <a:avLst/>
          </a:prstGeom>
          <a:noFill/>
        </p:spPr>
        <p:txBody>
          <a:bodyPr wrap="square" rtlCol="0">
            <a:spAutoFit/>
          </a:bodyPr>
          <a:lstStyle/>
          <a:p>
            <a:pPr marL="0" lvl="1" algn="ctr"/>
            <a:r>
              <a:rPr lang="en-AU" sz="1500" dirty="0" smtClean="0"/>
              <a:t>Sub-volcanic Breccia Pipes</a:t>
            </a:r>
          </a:p>
          <a:p>
            <a:pPr marL="0" lvl="1" algn="ctr"/>
            <a:r>
              <a:rPr lang="en-AU" sz="1500" dirty="0" smtClean="0"/>
              <a:t>(e.g. Kidston)</a:t>
            </a:r>
          </a:p>
        </p:txBody>
      </p:sp>
      <p:sp>
        <p:nvSpPr>
          <p:cNvPr id="9" name="TextBox 8"/>
          <p:cNvSpPr txBox="1"/>
          <p:nvPr/>
        </p:nvSpPr>
        <p:spPr>
          <a:xfrm>
            <a:off x="4139952" y="3508266"/>
            <a:ext cx="3312368" cy="784830"/>
          </a:xfrm>
          <a:prstGeom prst="rect">
            <a:avLst/>
          </a:prstGeom>
          <a:noFill/>
        </p:spPr>
        <p:txBody>
          <a:bodyPr wrap="square" rtlCol="0">
            <a:spAutoFit/>
          </a:bodyPr>
          <a:lstStyle/>
          <a:p>
            <a:pPr marL="0" lvl="1" algn="ctr"/>
            <a:r>
              <a:rPr lang="en-AU" sz="1500" dirty="0" err="1" smtClean="0"/>
              <a:t>Maar</a:t>
            </a:r>
            <a:r>
              <a:rPr lang="en-AU" sz="1500" dirty="0" smtClean="0"/>
              <a:t> / </a:t>
            </a:r>
            <a:r>
              <a:rPr lang="en-AU" sz="1500" dirty="0" err="1" smtClean="0"/>
              <a:t>Diatreme</a:t>
            </a:r>
            <a:r>
              <a:rPr lang="en-AU" sz="1500" dirty="0" smtClean="0"/>
              <a:t> / Volcanic complexes (e.g. Pueblo Viejo, D.R., Mt Success, QLD)</a:t>
            </a:r>
          </a:p>
        </p:txBody>
      </p:sp>
      <p:sp>
        <p:nvSpPr>
          <p:cNvPr id="12" name="TextBox 11"/>
          <p:cNvSpPr txBox="1"/>
          <p:nvPr/>
        </p:nvSpPr>
        <p:spPr>
          <a:xfrm>
            <a:off x="4572000" y="4581128"/>
            <a:ext cx="3312368" cy="784830"/>
          </a:xfrm>
          <a:prstGeom prst="rect">
            <a:avLst/>
          </a:prstGeom>
          <a:noFill/>
        </p:spPr>
        <p:txBody>
          <a:bodyPr wrap="square" rtlCol="0">
            <a:spAutoFit/>
          </a:bodyPr>
          <a:lstStyle/>
          <a:p>
            <a:pPr marL="0" lvl="1" algn="ctr"/>
            <a:r>
              <a:rPr lang="en-AU" sz="1500" dirty="0" smtClean="0"/>
              <a:t>Also fault related breccias with later hydrothermal/ magmatic input (e.g. Buck Reef, Ravenswood, QLD)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NQ Examples - Kidston</a:t>
            </a:r>
            <a:endParaRPr lang="en-AU" dirty="0"/>
          </a:p>
        </p:txBody>
      </p:sp>
      <p:sp>
        <p:nvSpPr>
          <p:cNvPr id="6" name="Content Placeholder 5"/>
          <p:cNvSpPr>
            <a:spLocks noGrp="1"/>
          </p:cNvSpPr>
          <p:nvPr>
            <p:ph idx="1"/>
          </p:nvPr>
        </p:nvSpPr>
        <p:spPr>
          <a:xfrm>
            <a:off x="5652120" y="1124744"/>
            <a:ext cx="3312368" cy="4752975"/>
          </a:xfrm>
        </p:spPr>
        <p:txBody>
          <a:bodyPr/>
          <a:lstStyle/>
          <a:p>
            <a:r>
              <a:rPr lang="en-AU" sz="1800" dirty="0" smtClean="0"/>
              <a:t>Discovered in early 1980’s</a:t>
            </a:r>
          </a:p>
          <a:p>
            <a:r>
              <a:rPr lang="en-AU" sz="1800" dirty="0" smtClean="0"/>
              <a:t>Mined from 1984-2000</a:t>
            </a:r>
          </a:p>
          <a:p>
            <a:r>
              <a:rPr lang="en-AU" sz="1800" dirty="0" smtClean="0"/>
              <a:t>5Moz total production</a:t>
            </a:r>
          </a:p>
          <a:p>
            <a:pPr lvl="1"/>
            <a:r>
              <a:rPr lang="en-AU" sz="1500" dirty="0" smtClean="0"/>
              <a:t>80Mt @ 1.56g/t (Wises pit)</a:t>
            </a:r>
          </a:p>
          <a:p>
            <a:pPr lvl="1"/>
            <a:r>
              <a:rPr lang="en-AU" sz="1500" dirty="0" smtClean="0">
                <a:solidFill>
                  <a:schemeClr val="tx1"/>
                </a:solidFill>
              </a:rPr>
              <a:t>29Mt @ 1.16g/t (Eldridge pit) </a:t>
            </a:r>
          </a:p>
          <a:p>
            <a:r>
              <a:rPr lang="en-AU" sz="1800" dirty="0" smtClean="0"/>
              <a:t>Hosted within 1100 x 900m breccia pipe – extends to at least 1300m deep.</a:t>
            </a:r>
          </a:p>
          <a:p>
            <a:r>
              <a:rPr lang="en-AU" sz="1800" dirty="0" smtClean="0"/>
              <a:t>Located adjacent to contact of middle </a:t>
            </a:r>
            <a:r>
              <a:rPr lang="en-AU" sz="1800" dirty="0" err="1" smtClean="0"/>
              <a:t>Proterozoic</a:t>
            </a:r>
            <a:r>
              <a:rPr lang="en-AU" sz="1800" dirty="0" smtClean="0"/>
              <a:t> </a:t>
            </a:r>
            <a:r>
              <a:rPr lang="en-AU" sz="1800" dirty="0" err="1" smtClean="0"/>
              <a:t>Metamorphics</a:t>
            </a:r>
            <a:r>
              <a:rPr lang="en-AU" sz="1800" dirty="0" smtClean="0"/>
              <a:t> and </a:t>
            </a:r>
            <a:r>
              <a:rPr lang="en-AU" sz="1800" dirty="0" err="1" smtClean="0"/>
              <a:t>Sil</a:t>
            </a:r>
            <a:r>
              <a:rPr lang="en-AU" sz="1800" dirty="0" smtClean="0"/>
              <a:t>-Dev. </a:t>
            </a:r>
            <a:r>
              <a:rPr lang="en-AU" sz="1800" dirty="0" err="1" smtClean="0"/>
              <a:t>granodiorite</a:t>
            </a:r>
            <a:r>
              <a:rPr lang="en-AU" sz="1800" dirty="0" smtClean="0"/>
              <a:t>.</a:t>
            </a:r>
          </a:p>
          <a:p>
            <a:r>
              <a:rPr lang="en-AU" sz="1800" dirty="0" smtClean="0"/>
              <a:t>Breccia related to intrusion of Carboniferous aged rhyolite dykes and plugs.</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4</a:t>
            </a:fld>
            <a:endParaRPr lang="en-US" dirty="0">
              <a:solidFill>
                <a:srgbClr val="FFFFFF"/>
              </a:solidFill>
            </a:endParaRPr>
          </a:p>
        </p:txBody>
      </p:sp>
      <p:pic>
        <p:nvPicPr>
          <p:cNvPr id="7" name="Picture 4" descr="Eldridge pit pan"/>
          <p:cNvPicPr>
            <a:picLocks noChangeAspect="1" noChangeArrowheads="1"/>
          </p:cNvPicPr>
          <p:nvPr/>
        </p:nvPicPr>
        <p:blipFill>
          <a:blip r:embed="rId2" cstate="print"/>
          <a:srcRect/>
          <a:stretch>
            <a:fillRect/>
          </a:stretch>
        </p:blipFill>
        <p:spPr bwMode="auto">
          <a:xfrm>
            <a:off x="107504" y="836712"/>
            <a:ext cx="5199804" cy="2448272"/>
          </a:xfrm>
          <a:prstGeom prst="rect">
            <a:avLst/>
          </a:prstGeom>
          <a:noFill/>
        </p:spPr>
      </p:pic>
      <p:sp>
        <p:nvSpPr>
          <p:cNvPr id="9" name="TextBox 8"/>
          <p:cNvSpPr txBox="1"/>
          <p:nvPr/>
        </p:nvSpPr>
        <p:spPr>
          <a:xfrm>
            <a:off x="251520" y="2996952"/>
            <a:ext cx="926857" cy="246221"/>
          </a:xfrm>
          <a:prstGeom prst="rect">
            <a:avLst/>
          </a:prstGeom>
          <a:noFill/>
        </p:spPr>
        <p:txBody>
          <a:bodyPr wrap="none" rtlCol="0">
            <a:spAutoFit/>
          </a:bodyPr>
          <a:lstStyle/>
          <a:p>
            <a:r>
              <a:rPr lang="en-AU" sz="1000" b="1" dirty="0" smtClean="0">
                <a:solidFill>
                  <a:srgbClr val="FFFF00"/>
                </a:solidFill>
              </a:rPr>
              <a:t>Eldridge Pit</a:t>
            </a:r>
            <a:endParaRPr lang="en-AU" sz="1000" b="1" dirty="0">
              <a:solidFill>
                <a:srgbClr val="FFFF00"/>
              </a:solidFill>
            </a:endParaRPr>
          </a:p>
        </p:txBody>
      </p:sp>
      <p:pic>
        <p:nvPicPr>
          <p:cNvPr id="10" name="Picture 3" descr="Kidston intrusive facies"/>
          <p:cNvPicPr>
            <a:picLocks noChangeAspect="1" noChangeArrowheads="1"/>
          </p:cNvPicPr>
          <p:nvPr/>
        </p:nvPicPr>
        <p:blipFill>
          <a:blip r:embed="rId3" cstate="print">
            <a:lum bright="-6000" contrast="6000"/>
          </a:blip>
          <a:srcRect/>
          <a:stretch>
            <a:fillRect/>
          </a:stretch>
        </p:blipFill>
        <p:spPr bwMode="auto">
          <a:xfrm>
            <a:off x="1619672" y="3356992"/>
            <a:ext cx="2160240" cy="2664296"/>
          </a:xfrm>
          <a:prstGeom prst="rect">
            <a:avLst/>
          </a:prstGeom>
          <a:noFill/>
        </p:spPr>
      </p:pic>
      <p:sp>
        <p:nvSpPr>
          <p:cNvPr id="11" name="TextBox 10"/>
          <p:cNvSpPr txBox="1"/>
          <p:nvPr/>
        </p:nvSpPr>
        <p:spPr>
          <a:xfrm>
            <a:off x="3779912" y="5733256"/>
            <a:ext cx="990977" cy="246221"/>
          </a:xfrm>
          <a:prstGeom prst="rect">
            <a:avLst/>
          </a:prstGeom>
          <a:noFill/>
        </p:spPr>
        <p:txBody>
          <a:bodyPr wrap="none" rtlCol="0">
            <a:spAutoFit/>
          </a:bodyPr>
          <a:lstStyle/>
          <a:p>
            <a:r>
              <a:rPr lang="en-AU" sz="1000" b="1" dirty="0" smtClean="0"/>
              <a:t>Surface map</a:t>
            </a:r>
            <a:endParaRPr lang="en-AU" sz="10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39 Kidston - K4"/>
          <p:cNvPicPr>
            <a:picLocks noChangeAspect="1" noChangeArrowheads="1"/>
          </p:cNvPicPr>
          <p:nvPr/>
        </p:nvPicPr>
        <p:blipFill>
          <a:blip r:embed="rId2" cstate="print"/>
          <a:srcRect/>
          <a:stretch>
            <a:fillRect/>
          </a:stretch>
        </p:blipFill>
        <p:spPr bwMode="auto">
          <a:xfrm>
            <a:off x="4283968" y="188640"/>
            <a:ext cx="2160240" cy="2160240"/>
          </a:xfrm>
          <a:prstGeom prst="rect">
            <a:avLst/>
          </a:prstGeom>
          <a:noFill/>
        </p:spPr>
      </p:pic>
      <p:pic>
        <p:nvPicPr>
          <p:cNvPr id="13" name="Picture 5" descr="37 Grand-Metam Breccia"/>
          <p:cNvPicPr>
            <a:picLocks noChangeAspect="1" noChangeArrowheads="1"/>
          </p:cNvPicPr>
          <p:nvPr/>
        </p:nvPicPr>
        <p:blipFill>
          <a:blip r:embed="rId3" cstate="print">
            <a:lum bright="-6000" contrast="12000"/>
          </a:blip>
          <a:srcRect/>
          <a:stretch>
            <a:fillRect/>
          </a:stretch>
        </p:blipFill>
        <p:spPr bwMode="auto">
          <a:xfrm>
            <a:off x="6516216" y="548680"/>
            <a:ext cx="2304256" cy="1865487"/>
          </a:xfrm>
          <a:prstGeom prst="rect">
            <a:avLst/>
          </a:prstGeom>
          <a:noFill/>
        </p:spPr>
      </p:pic>
      <p:sp>
        <p:nvSpPr>
          <p:cNvPr id="5" name="Title 4"/>
          <p:cNvSpPr>
            <a:spLocks noGrp="1"/>
          </p:cNvSpPr>
          <p:nvPr>
            <p:ph type="title"/>
          </p:nvPr>
        </p:nvSpPr>
        <p:spPr/>
        <p:txBody>
          <a:bodyPr/>
          <a:lstStyle/>
          <a:p>
            <a:r>
              <a:rPr lang="en-AU" dirty="0" smtClean="0"/>
              <a:t>Kidston</a:t>
            </a:r>
            <a:endParaRPr lang="en-AU" dirty="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5</a:t>
            </a:fld>
            <a:endParaRPr lang="en-US" dirty="0">
              <a:solidFill>
                <a:srgbClr val="FFFFFF"/>
              </a:solidFill>
            </a:endParaRPr>
          </a:p>
        </p:txBody>
      </p:sp>
      <p:pic>
        <p:nvPicPr>
          <p:cNvPr id="10" name="Picture 5" descr="intrusive cartoon"/>
          <p:cNvPicPr>
            <a:picLocks noChangeAspect="1" noChangeArrowheads="1"/>
          </p:cNvPicPr>
          <p:nvPr/>
        </p:nvPicPr>
        <p:blipFill>
          <a:blip r:embed="rId4" cstate="print">
            <a:lum bright="-12000" contrast="12000"/>
          </a:blip>
          <a:srcRect/>
          <a:stretch>
            <a:fillRect/>
          </a:stretch>
        </p:blipFill>
        <p:spPr bwMode="auto">
          <a:xfrm>
            <a:off x="107504" y="980728"/>
            <a:ext cx="3824587" cy="4392488"/>
          </a:xfrm>
          <a:prstGeom prst="rect">
            <a:avLst/>
          </a:prstGeom>
          <a:noFill/>
        </p:spPr>
      </p:pic>
      <p:pic>
        <p:nvPicPr>
          <p:cNvPr id="17" name="Picture 4" descr="20"/>
          <p:cNvPicPr>
            <a:picLocks noChangeAspect="1" noChangeArrowheads="1"/>
          </p:cNvPicPr>
          <p:nvPr/>
        </p:nvPicPr>
        <p:blipFill>
          <a:blip r:embed="rId5" cstate="print"/>
          <a:srcRect/>
          <a:stretch>
            <a:fillRect/>
          </a:stretch>
        </p:blipFill>
        <p:spPr bwMode="auto">
          <a:xfrm rot="5400000">
            <a:off x="4776571" y="3656477"/>
            <a:ext cx="1261592" cy="2390815"/>
          </a:xfrm>
          <a:prstGeom prst="rect">
            <a:avLst/>
          </a:prstGeom>
          <a:noFill/>
        </p:spPr>
      </p:pic>
      <p:pic>
        <p:nvPicPr>
          <p:cNvPr id="18" name="Picture 3" descr="29"/>
          <p:cNvPicPr>
            <a:picLocks noChangeAspect="1" noChangeArrowheads="1"/>
          </p:cNvPicPr>
          <p:nvPr/>
        </p:nvPicPr>
        <p:blipFill>
          <a:blip r:embed="rId6" cstate="print"/>
          <a:srcRect/>
          <a:stretch>
            <a:fillRect/>
          </a:stretch>
        </p:blipFill>
        <p:spPr bwMode="auto">
          <a:xfrm>
            <a:off x="3995936" y="2780928"/>
            <a:ext cx="2667732" cy="1048239"/>
          </a:xfrm>
          <a:prstGeom prst="rect">
            <a:avLst/>
          </a:prstGeom>
          <a:noFill/>
        </p:spPr>
      </p:pic>
      <p:pic>
        <p:nvPicPr>
          <p:cNvPr id="19" name="Picture 4" descr="30"/>
          <p:cNvPicPr>
            <a:picLocks noChangeAspect="1" noChangeArrowheads="1"/>
          </p:cNvPicPr>
          <p:nvPr/>
        </p:nvPicPr>
        <p:blipFill>
          <a:blip r:embed="rId7" cstate="print"/>
          <a:srcRect/>
          <a:stretch>
            <a:fillRect/>
          </a:stretch>
        </p:blipFill>
        <p:spPr bwMode="auto">
          <a:xfrm>
            <a:off x="6696744" y="2924944"/>
            <a:ext cx="2411760" cy="1205880"/>
          </a:xfrm>
          <a:prstGeom prst="rect">
            <a:avLst/>
          </a:prstGeom>
          <a:noFill/>
        </p:spPr>
      </p:pic>
      <p:cxnSp>
        <p:nvCxnSpPr>
          <p:cNvPr id="23" name="Straight Arrow Connector 22"/>
          <p:cNvCxnSpPr/>
          <p:nvPr/>
        </p:nvCxnSpPr>
        <p:spPr bwMode="auto">
          <a:xfrm flipH="1">
            <a:off x="3059832" y="1700808"/>
            <a:ext cx="1296144" cy="21602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H="1">
            <a:off x="2915816" y="2348880"/>
            <a:ext cx="3672408" cy="50405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p:cNvCxnSpPr>
            <a:stCxn id="17" idx="2"/>
          </p:cNvCxnSpPr>
          <p:nvPr/>
        </p:nvCxnSpPr>
        <p:spPr bwMode="auto">
          <a:xfrm flipH="1" flipV="1">
            <a:off x="1979712" y="3212976"/>
            <a:ext cx="2232248" cy="1638909"/>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p:cNvSpPr txBox="1"/>
          <p:nvPr/>
        </p:nvSpPr>
        <p:spPr>
          <a:xfrm>
            <a:off x="4067944" y="3573016"/>
            <a:ext cx="1085554"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Sheeted veins</a:t>
            </a:r>
            <a:endParaRPr lang="en-AU" sz="1000" b="1" dirty="0">
              <a:solidFill>
                <a:srgbClr val="FFFF00"/>
              </a:solidFill>
            </a:endParaRPr>
          </a:p>
        </p:txBody>
      </p:sp>
      <p:sp>
        <p:nvSpPr>
          <p:cNvPr id="30" name="TextBox 29"/>
          <p:cNvSpPr txBox="1"/>
          <p:nvPr/>
        </p:nvSpPr>
        <p:spPr>
          <a:xfrm>
            <a:off x="6804248" y="3861048"/>
            <a:ext cx="1085554"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Sheeted veins</a:t>
            </a:r>
            <a:endParaRPr lang="en-AU" sz="1000" b="1" dirty="0">
              <a:solidFill>
                <a:srgbClr val="FFFF00"/>
              </a:solidFill>
            </a:endParaRPr>
          </a:p>
        </p:txBody>
      </p:sp>
      <p:sp>
        <p:nvSpPr>
          <p:cNvPr id="31" name="TextBox 30"/>
          <p:cNvSpPr txBox="1"/>
          <p:nvPr/>
        </p:nvSpPr>
        <p:spPr>
          <a:xfrm>
            <a:off x="4283968" y="2060848"/>
            <a:ext cx="837089"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Coarse BX</a:t>
            </a:r>
            <a:endParaRPr lang="en-AU" sz="1000" b="1" dirty="0">
              <a:solidFill>
                <a:srgbClr val="FFFF00"/>
              </a:solidFill>
            </a:endParaRPr>
          </a:p>
        </p:txBody>
      </p:sp>
      <p:sp>
        <p:nvSpPr>
          <p:cNvPr id="32" name="TextBox 31"/>
          <p:cNvSpPr txBox="1"/>
          <p:nvPr/>
        </p:nvSpPr>
        <p:spPr>
          <a:xfrm>
            <a:off x="6588224" y="2132856"/>
            <a:ext cx="668773"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Fine BX</a:t>
            </a:r>
            <a:endParaRPr lang="en-AU" sz="1000" b="1" dirty="0">
              <a:solidFill>
                <a:srgbClr val="FFFF00"/>
              </a:solidFill>
            </a:endParaRPr>
          </a:p>
        </p:txBody>
      </p:sp>
      <p:sp>
        <p:nvSpPr>
          <p:cNvPr id="22" name="TextBox 21"/>
          <p:cNvSpPr txBox="1"/>
          <p:nvPr/>
        </p:nvSpPr>
        <p:spPr>
          <a:xfrm>
            <a:off x="4355976" y="5229200"/>
            <a:ext cx="997389"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Median dyke</a:t>
            </a:r>
            <a:endParaRPr lang="en-AU" sz="1000" b="1" dirty="0">
              <a:solidFill>
                <a:srgbClr val="FFFF00"/>
              </a:solidFill>
            </a:endParaRPr>
          </a:p>
        </p:txBody>
      </p:sp>
      <p:cxnSp>
        <p:nvCxnSpPr>
          <p:cNvPr id="38" name="Straight Arrow Connector 37"/>
          <p:cNvCxnSpPr>
            <a:stCxn id="18" idx="1"/>
          </p:cNvCxnSpPr>
          <p:nvPr/>
        </p:nvCxnSpPr>
        <p:spPr bwMode="auto">
          <a:xfrm flipH="1" flipV="1">
            <a:off x="2771800" y="1916832"/>
            <a:ext cx="1224136" cy="138821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xploration\Administration\Presentations\Conferences&amp;Workshops\Mines&amp;Wines2013\MtLeyshon_Pit.jpg"/>
          <p:cNvPicPr>
            <a:picLocks noChangeAspect="1" noChangeArrowheads="1"/>
          </p:cNvPicPr>
          <p:nvPr/>
        </p:nvPicPr>
        <p:blipFill>
          <a:blip r:embed="rId2" cstate="print"/>
          <a:srcRect/>
          <a:stretch>
            <a:fillRect/>
          </a:stretch>
        </p:blipFill>
        <p:spPr bwMode="auto">
          <a:xfrm>
            <a:off x="611560" y="980727"/>
            <a:ext cx="3672408" cy="2395049"/>
          </a:xfrm>
          <a:prstGeom prst="rect">
            <a:avLst/>
          </a:prstGeom>
          <a:noFill/>
        </p:spPr>
      </p:pic>
      <p:sp>
        <p:nvSpPr>
          <p:cNvPr id="5" name="Title 4"/>
          <p:cNvSpPr>
            <a:spLocks noGrp="1"/>
          </p:cNvSpPr>
          <p:nvPr>
            <p:ph type="title"/>
          </p:nvPr>
        </p:nvSpPr>
        <p:spPr/>
        <p:txBody>
          <a:bodyPr/>
          <a:lstStyle/>
          <a:p>
            <a:r>
              <a:rPr lang="en-AU" dirty="0" smtClean="0"/>
              <a:t>Mt Leyshon</a:t>
            </a:r>
            <a:endParaRPr lang="en-AU" dirty="0"/>
          </a:p>
        </p:txBody>
      </p:sp>
      <p:sp>
        <p:nvSpPr>
          <p:cNvPr id="6" name="Content Placeholder 5"/>
          <p:cNvSpPr>
            <a:spLocks noGrp="1"/>
          </p:cNvSpPr>
          <p:nvPr>
            <p:ph idx="1"/>
          </p:nvPr>
        </p:nvSpPr>
        <p:spPr>
          <a:xfrm>
            <a:off x="5076056" y="1124744"/>
            <a:ext cx="3888432" cy="4752975"/>
          </a:xfrm>
        </p:spPr>
        <p:txBody>
          <a:bodyPr/>
          <a:lstStyle/>
          <a:p>
            <a:r>
              <a:rPr lang="en-AU" sz="1800" dirty="0" smtClean="0"/>
              <a:t>Discovered in early 1980’s</a:t>
            </a:r>
          </a:p>
          <a:p>
            <a:r>
              <a:rPr lang="en-AU" sz="1800" dirty="0" smtClean="0"/>
              <a:t>Mined from 1987-2001</a:t>
            </a:r>
          </a:p>
          <a:p>
            <a:r>
              <a:rPr lang="en-AU" sz="1800" dirty="0" smtClean="0"/>
              <a:t>3Moz total production</a:t>
            </a:r>
          </a:p>
          <a:p>
            <a:pPr lvl="1"/>
            <a:r>
              <a:rPr lang="en-AU" sz="1500" dirty="0" smtClean="0"/>
              <a:t>70Mt @ 1.43g/t</a:t>
            </a:r>
          </a:p>
          <a:p>
            <a:r>
              <a:rPr lang="en-AU" sz="1800" dirty="0" smtClean="0"/>
              <a:t>Occupies NW corner of 1.5km diameter breccia complex. </a:t>
            </a:r>
          </a:p>
          <a:p>
            <a:r>
              <a:rPr lang="en-AU" sz="1800" dirty="0" smtClean="0"/>
              <a:t>Located on contact between Cambrian meta-</a:t>
            </a:r>
            <a:r>
              <a:rPr lang="en-AU" sz="1800" dirty="0" err="1" smtClean="0"/>
              <a:t>seds</a:t>
            </a:r>
            <a:r>
              <a:rPr lang="en-AU" sz="1800" dirty="0" smtClean="0"/>
              <a:t> and Ordovician granite.</a:t>
            </a:r>
          </a:p>
          <a:p>
            <a:r>
              <a:rPr lang="en-AU" sz="1800" dirty="0" smtClean="0"/>
              <a:t>Breccia related to early </a:t>
            </a:r>
            <a:r>
              <a:rPr lang="en-AU" sz="1800" dirty="0" err="1" smtClean="0"/>
              <a:t>dacite</a:t>
            </a:r>
            <a:r>
              <a:rPr lang="en-AU" sz="1800" dirty="0" smtClean="0"/>
              <a:t>/rhyolite and late </a:t>
            </a:r>
            <a:r>
              <a:rPr lang="en-AU" sz="1800" dirty="0" err="1" smtClean="0"/>
              <a:t>trachyte</a:t>
            </a:r>
            <a:r>
              <a:rPr lang="en-AU" sz="1800" dirty="0" smtClean="0"/>
              <a:t>/</a:t>
            </a:r>
            <a:r>
              <a:rPr lang="en-AU" sz="1800" dirty="0" err="1" smtClean="0"/>
              <a:t>trachy-andesite</a:t>
            </a:r>
            <a:r>
              <a:rPr lang="en-AU" sz="1800" dirty="0" smtClean="0"/>
              <a:t> intrusions of Carboniferous-Permian age.</a:t>
            </a:r>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6</a:t>
            </a:fld>
            <a:endParaRPr lang="en-US" dirty="0">
              <a:solidFill>
                <a:srgbClr val="FFFFFF"/>
              </a:solidFill>
            </a:endParaRPr>
          </a:p>
        </p:txBody>
      </p:sp>
      <p:pic>
        <p:nvPicPr>
          <p:cNvPr id="7" name="Picture 2" descr="G:\Exploration\Administration\Presentations\Conferences&amp;Workshops\Mines&amp;Wines2013\MTL_BX.jpg"/>
          <p:cNvPicPr>
            <a:picLocks noChangeAspect="1" noChangeArrowheads="1"/>
          </p:cNvPicPr>
          <p:nvPr/>
        </p:nvPicPr>
        <p:blipFill>
          <a:blip r:embed="rId3" cstate="print"/>
          <a:srcRect/>
          <a:stretch>
            <a:fillRect/>
          </a:stretch>
        </p:blipFill>
        <p:spPr bwMode="auto">
          <a:xfrm>
            <a:off x="1043608" y="3429000"/>
            <a:ext cx="2808312" cy="2584006"/>
          </a:xfrm>
          <a:prstGeom prst="rect">
            <a:avLst/>
          </a:prstGeom>
          <a:noFill/>
        </p:spPr>
      </p:pic>
      <p:sp>
        <p:nvSpPr>
          <p:cNvPr id="9" name="TextBox 8"/>
          <p:cNvSpPr txBox="1"/>
          <p:nvPr/>
        </p:nvSpPr>
        <p:spPr>
          <a:xfrm>
            <a:off x="3923928" y="5733256"/>
            <a:ext cx="990977" cy="246221"/>
          </a:xfrm>
          <a:prstGeom prst="rect">
            <a:avLst/>
          </a:prstGeom>
          <a:noFill/>
        </p:spPr>
        <p:txBody>
          <a:bodyPr wrap="none" rtlCol="0">
            <a:spAutoFit/>
          </a:bodyPr>
          <a:lstStyle/>
          <a:p>
            <a:r>
              <a:rPr lang="en-AU" sz="1000" b="1" dirty="0" smtClean="0"/>
              <a:t>Surface map</a:t>
            </a:r>
            <a:endParaRPr lang="en-AU" sz="1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3"/>
          <p:cNvPicPr>
            <a:picLocks noChangeAspect="1" noChangeArrowheads="1"/>
          </p:cNvPicPr>
          <p:nvPr/>
        </p:nvPicPr>
        <p:blipFill>
          <a:blip r:embed="rId2" cstate="print"/>
          <a:srcRect/>
          <a:stretch>
            <a:fillRect/>
          </a:stretch>
        </p:blipFill>
        <p:spPr bwMode="auto">
          <a:xfrm rot="5400000">
            <a:off x="4611133" y="-494707"/>
            <a:ext cx="932246" cy="2018624"/>
          </a:xfrm>
          <a:prstGeom prst="rect">
            <a:avLst/>
          </a:prstGeom>
          <a:noFill/>
          <a:ln w="9525">
            <a:noFill/>
            <a:miter lim="800000"/>
            <a:headEnd/>
            <a:tailEnd/>
          </a:ln>
          <a:effectLst/>
        </p:spPr>
      </p:pic>
      <p:pic>
        <p:nvPicPr>
          <p:cNvPr id="30" name="Picture 7"/>
          <p:cNvPicPr>
            <a:picLocks noChangeAspect="1" noChangeArrowheads="1"/>
          </p:cNvPicPr>
          <p:nvPr/>
        </p:nvPicPr>
        <p:blipFill>
          <a:blip r:embed="rId3" cstate="print">
            <a:lum contrast="6000"/>
          </a:blip>
          <a:srcRect/>
          <a:stretch>
            <a:fillRect/>
          </a:stretch>
        </p:blipFill>
        <p:spPr bwMode="auto">
          <a:xfrm rot="5400000">
            <a:off x="4950268" y="4202860"/>
            <a:ext cx="1152128" cy="2340711"/>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AU" dirty="0" smtClean="0"/>
              <a:t>Mt Leyshon</a:t>
            </a:r>
            <a:endParaRPr lang="en-AU" dirty="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7</a:t>
            </a:fld>
            <a:endParaRPr lang="en-US" dirty="0">
              <a:solidFill>
                <a:srgbClr val="FFFFFF"/>
              </a:solidFill>
            </a:endParaRPr>
          </a:p>
        </p:txBody>
      </p:sp>
      <p:pic>
        <p:nvPicPr>
          <p:cNvPr id="7" name="Picture 3"/>
          <p:cNvPicPr>
            <a:picLocks noChangeAspect="1" noChangeArrowheads="1"/>
          </p:cNvPicPr>
          <p:nvPr/>
        </p:nvPicPr>
        <p:blipFill>
          <a:blip r:embed="rId4" cstate="print"/>
          <a:srcRect l="11121" t="14137" r="13849" b="9105"/>
          <a:stretch>
            <a:fillRect/>
          </a:stretch>
        </p:blipFill>
        <p:spPr bwMode="auto">
          <a:xfrm>
            <a:off x="683568" y="1052736"/>
            <a:ext cx="3433465" cy="4833740"/>
          </a:xfrm>
          <a:prstGeom prst="rect">
            <a:avLst/>
          </a:prstGeom>
          <a:noFill/>
          <a:ln w="9525">
            <a:noFill/>
            <a:miter lim="800000"/>
            <a:headEnd/>
            <a:tailEnd/>
          </a:ln>
          <a:effectLst/>
        </p:spPr>
      </p:pic>
      <p:pic>
        <p:nvPicPr>
          <p:cNvPr id="11" name="Picture 3"/>
          <p:cNvPicPr>
            <a:picLocks noChangeAspect="1" noChangeArrowheads="1"/>
          </p:cNvPicPr>
          <p:nvPr/>
        </p:nvPicPr>
        <p:blipFill>
          <a:blip r:embed="rId5" cstate="print">
            <a:lum bright="6000" contrast="12000"/>
          </a:blip>
          <a:srcRect/>
          <a:stretch>
            <a:fillRect/>
          </a:stretch>
        </p:blipFill>
        <p:spPr bwMode="auto">
          <a:xfrm rot="5400000">
            <a:off x="7253468" y="-332587"/>
            <a:ext cx="1008113" cy="2194585"/>
          </a:xfrm>
          <a:prstGeom prst="rect">
            <a:avLst/>
          </a:prstGeom>
          <a:noFill/>
          <a:ln w="9525">
            <a:noFill/>
            <a:miter lim="800000"/>
            <a:headEnd/>
            <a:tailEnd/>
          </a:ln>
          <a:effectLst/>
        </p:spPr>
      </p:pic>
      <p:pic>
        <p:nvPicPr>
          <p:cNvPr id="12" name="Picture 5"/>
          <p:cNvPicPr>
            <a:picLocks noChangeAspect="1" noChangeArrowheads="1"/>
          </p:cNvPicPr>
          <p:nvPr/>
        </p:nvPicPr>
        <p:blipFill>
          <a:blip r:embed="rId6" cstate="print">
            <a:lum bright="6000" contrast="18000"/>
          </a:blip>
          <a:srcRect/>
          <a:stretch>
            <a:fillRect/>
          </a:stretch>
        </p:blipFill>
        <p:spPr bwMode="auto">
          <a:xfrm>
            <a:off x="4788024" y="2420888"/>
            <a:ext cx="980501" cy="2304256"/>
          </a:xfrm>
          <a:prstGeom prst="rect">
            <a:avLst/>
          </a:prstGeom>
          <a:noFill/>
          <a:ln w="9525">
            <a:noFill/>
            <a:miter lim="800000"/>
            <a:headEnd/>
            <a:tailEnd/>
          </a:ln>
          <a:effectLst/>
        </p:spPr>
      </p:pic>
      <p:pic>
        <p:nvPicPr>
          <p:cNvPr id="13" name="Picture 6"/>
          <p:cNvPicPr>
            <a:picLocks noChangeAspect="1" noChangeArrowheads="1"/>
          </p:cNvPicPr>
          <p:nvPr/>
        </p:nvPicPr>
        <p:blipFill>
          <a:blip r:embed="rId7" cstate="print">
            <a:lum contrast="12000"/>
          </a:blip>
          <a:srcRect/>
          <a:stretch>
            <a:fillRect/>
          </a:stretch>
        </p:blipFill>
        <p:spPr bwMode="auto">
          <a:xfrm rot="5400000">
            <a:off x="6444850" y="432000"/>
            <a:ext cx="1008110" cy="2737586"/>
          </a:xfrm>
          <a:prstGeom prst="rect">
            <a:avLst/>
          </a:prstGeom>
          <a:noFill/>
          <a:ln w="9525">
            <a:noFill/>
            <a:miter lim="800000"/>
            <a:headEnd/>
            <a:tailEnd/>
          </a:ln>
          <a:effectLst/>
        </p:spPr>
      </p:pic>
      <p:pic>
        <p:nvPicPr>
          <p:cNvPr id="14" name="Picture 7"/>
          <p:cNvPicPr>
            <a:picLocks noChangeAspect="1" noChangeArrowheads="1"/>
          </p:cNvPicPr>
          <p:nvPr/>
        </p:nvPicPr>
        <p:blipFill>
          <a:blip r:embed="rId8" cstate="print"/>
          <a:srcRect/>
          <a:stretch>
            <a:fillRect/>
          </a:stretch>
        </p:blipFill>
        <p:spPr bwMode="auto">
          <a:xfrm rot="5400000">
            <a:off x="7393141" y="4377933"/>
            <a:ext cx="1080118" cy="2350608"/>
          </a:xfrm>
          <a:prstGeom prst="rect">
            <a:avLst/>
          </a:prstGeom>
          <a:noFill/>
          <a:ln w="9525">
            <a:noFill/>
            <a:miter lim="800000"/>
            <a:headEnd/>
            <a:tailEnd/>
          </a:ln>
          <a:effectLst/>
        </p:spPr>
      </p:pic>
      <p:pic>
        <p:nvPicPr>
          <p:cNvPr id="15" name="Picture 3" descr="MLTypical Ore"/>
          <p:cNvPicPr>
            <a:picLocks noChangeAspect="1" noChangeArrowheads="1"/>
          </p:cNvPicPr>
          <p:nvPr/>
        </p:nvPicPr>
        <p:blipFill>
          <a:blip r:embed="rId9" cstate="print">
            <a:lum contrast="6000"/>
          </a:blip>
          <a:srcRect r="5583" b="4044"/>
          <a:stretch>
            <a:fillRect/>
          </a:stretch>
        </p:blipFill>
        <p:spPr bwMode="auto">
          <a:xfrm>
            <a:off x="5796135" y="2420888"/>
            <a:ext cx="3121895" cy="2304256"/>
          </a:xfrm>
          <a:prstGeom prst="rect">
            <a:avLst/>
          </a:prstGeom>
          <a:noFill/>
          <a:ln w="9525">
            <a:noFill/>
            <a:miter lim="800000"/>
            <a:headEnd/>
            <a:tailEnd/>
          </a:ln>
        </p:spPr>
      </p:pic>
      <p:cxnSp>
        <p:nvCxnSpPr>
          <p:cNvPr id="16" name="Straight Arrow Connector 15"/>
          <p:cNvCxnSpPr>
            <a:stCxn id="12" idx="1"/>
          </p:cNvCxnSpPr>
          <p:nvPr/>
        </p:nvCxnSpPr>
        <p:spPr bwMode="auto">
          <a:xfrm flipH="1" flipV="1">
            <a:off x="1979712" y="2348881"/>
            <a:ext cx="2808312" cy="1224135"/>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a:off x="2555776" y="980728"/>
            <a:ext cx="1512168" cy="72008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a:stCxn id="30" idx="2"/>
          </p:cNvCxnSpPr>
          <p:nvPr/>
        </p:nvCxnSpPr>
        <p:spPr bwMode="auto">
          <a:xfrm flipH="1" flipV="1">
            <a:off x="1619672" y="2780928"/>
            <a:ext cx="2736305" cy="2592288"/>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H="1">
            <a:off x="3491880" y="1844824"/>
            <a:ext cx="2160240" cy="648072"/>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 name="TextBox 36"/>
          <p:cNvSpPr txBox="1"/>
          <p:nvPr/>
        </p:nvSpPr>
        <p:spPr>
          <a:xfrm>
            <a:off x="6660232" y="1052736"/>
            <a:ext cx="1600118"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Main Pipe BX (coarse)</a:t>
            </a:r>
            <a:endParaRPr lang="en-AU" sz="1000" b="1" dirty="0">
              <a:solidFill>
                <a:srgbClr val="FFFF00"/>
              </a:solidFill>
            </a:endParaRPr>
          </a:p>
        </p:txBody>
      </p:sp>
      <p:sp>
        <p:nvSpPr>
          <p:cNvPr id="38" name="TextBox 37"/>
          <p:cNvSpPr txBox="1"/>
          <p:nvPr/>
        </p:nvSpPr>
        <p:spPr>
          <a:xfrm>
            <a:off x="6876256" y="4437112"/>
            <a:ext cx="2037737"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Mt </a:t>
            </a:r>
            <a:r>
              <a:rPr lang="en-AU" sz="1000" b="1" dirty="0" err="1" smtClean="0">
                <a:solidFill>
                  <a:srgbClr val="FFFF00"/>
                </a:solidFill>
              </a:rPr>
              <a:t>Leyshon</a:t>
            </a:r>
            <a:r>
              <a:rPr lang="en-AU" sz="1000" b="1" dirty="0" smtClean="0">
                <a:solidFill>
                  <a:srgbClr val="FFFF00"/>
                </a:solidFill>
              </a:rPr>
              <a:t> BX (mineralised)</a:t>
            </a:r>
            <a:endParaRPr lang="en-AU" sz="1000" b="1" dirty="0">
              <a:solidFill>
                <a:srgbClr val="FFFF00"/>
              </a:solidFill>
            </a:endParaRPr>
          </a:p>
        </p:txBody>
      </p:sp>
      <p:sp>
        <p:nvSpPr>
          <p:cNvPr id="39" name="TextBox 38"/>
          <p:cNvSpPr txBox="1"/>
          <p:nvPr/>
        </p:nvSpPr>
        <p:spPr>
          <a:xfrm>
            <a:off x="6732240" y="5805263"/>
            <a:ext cx="716863" cy="246221"/>
          </a:xfrm>
          <a:prstGeom prst="rect">
            <a:avLst/>
          </a:prstGeom>
          <a:solidFill>
            <a:srgbClr val="000000">
              <a:alpha val="50196"/>
            </a:srgbClr>
          </a:solidFill>
        </p:spPr>
        <p:txBody>
          <a:bodyPr wrap="none" rtlCol="0">
            <a:spAutoFit/>
          </a:bodyPr>
          <a:lstStyle/>
          <a:p>
            <a:r>
              <a:rPr lang="en-AU" sz="1000" b="1" dirty="0" err="1" smtClean="0">
                <a:solidFill>
                  <a:srgbClr val="FFFF00"/>
                </a:solidFill>
              </a:rPr>
              <a:t>Tuffisite</a:t>
            </a:r>
            <a:endParaRPr lang="en-AU" sz="1000" b="1" dirty="0">
              <a:solidFill>
                <a:srgbClr val="FFFF00"/>
              </a:solidFill>
            </a:endParaRPr>
          </a:p>
        </p:txBody>
      </p:sp>
      <p:sp>
        <p:nvSpPr>
          <p:cNvPr id="40" name="TextBox 39"/>
          <p:cNvSpPr txBox="1"/>
          <p:nvPr/>
        </p:nvSpPr>
        <p:spPr>
          <a:xfrm>
            <a:off x="4355976" y="5661248"/>
            <a:ext cx="1544012"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Late Dyke (</a:t>
            </a:r>
            <a:r>
              <a:rPr lang="en-AU" sz="1000" b="1" dirty="0" err="1" smtClean="0">
                <a:solidFill>
                  <a:srgbClr val="FFFF00"/>
                </a:solidFill>
              </a:rPr>
              <a:t>Trachyte</a:t>
            </a:r>
            <a:r>
              <a:rPr lang="en-AU" sz="1000" b="1" dirty="0" smtClean="0">
                <a:solidFill>
                  <a:srgbClr val="FFFF00"/>
                </a:solidFill>
              </a:rPr>
              <a:t>)</a:t>
            </a:r>
            <a:endParaRPr lang="en-AU" sz="1000" b="1" dirty="0">
              <a:solidFill>
                <a:srgbClr val="FFFF00"/>
              </a:solidFill>
            </a:endParaRPr>
          </a:p>
        </p:txBody>
      </p:sp>
      <p:sp>
        <p:nvSpPr>
          <p:cNvPr id="41" name="TextBox 40"/>
          <p:cNvSpPr txBox="1"/>
          <p:nvPr/>
        </p:nvSpPr>
        <p:spPr>
          <a:xfrm>
            <a:off x="5580112" y="2060848"/>
            <a:ext cx="1425390"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Main Pipe BX (fine)</a:t>
            </a:r>
            <a:endParaRPr lang="en-AU" sz="1000" b="1" dirty="0">
              <a:solidFill>
                <a:srgbClr val="FFFF00"/>
              </a:solidFill>
            </a:endParaRPr>
          </a:p>
        </p:txBody>
      </p:sp>
      <p:cxnSp>
        <p:nvCxnSpPr>
          <p:cNvPr id="58" name="Straight Arrow Connector 57"/>
          <p:cNvCxnSpPr/>
          <p:nvPr/>
        </p:nvCxnSpPr>
        <p:spPr bwMode="auto">
          <a:xfrm flipH="1">
            <a:off x="3491880" y="980728"/>
            <a:ext cx="3168352" cy="86409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TextBox 60"/>
          <p:cNvSpPr txBox="1"/>
          <p:nvPr/>
        </p:nvSpPr>
        <p:spPr>
          <a:xfrm>
            <a:off x="4139952" y="764704"/>
            <a:ext cx="1117614" cy="246221"/>
          </a:xfrm>
          <a:prstGeom prst="rect">
            <a:avLst/>
          </a:prstGeom>
          <a:solidFill>
            <a:srgbClr val="000000">
              <a:alpha val="50196"/>
            </a:srgbClr>
          </a:solidFill>
        </p:spPr>
        <p:txBody>
          <a:bodyPr wrap="none" rtlCol="0">
            <a:spAutoFit/>
          </a:bodyPr>
          <a:lstStyle/>
          <a:p>
            <a:r>
              <a:rPr lang="en-AU" sz="1000" b="1" dirty="0" smtClean="0">
                <a:solidFill>
                  <a:srgbClr val="FFFF00"/>
                </a:solidFill>
              </a:rPr>
              <a:t>Mine Porphyry</a:t>
            </a:r>
            <a:endParaRPr lang="en-AU" sz="1000" b="1"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Mt Wright</a:t>
            </a:r>
            <a:endParaRPr lang="en-AU" dirty="0"/>
          </a:p>
        </p:txBody>
      </p:sp>
      <p:sp>
        <p:nvSpPr>
          <p:cNvPr id="6" name="Content Placeholder 5"/>
          <p:cNvSpPr>
            <a:spLocks noGrp="1"/>
          </p:cNvSpPr>
          <p:nvPr>
            <p:ph idx="1"/>
          </p:nvPr>
        </p:nvSpPr>
        <p:spPr>
          <a:xfrm>
            <a:off x="4860032" y="1124744"/>
            <a:ext cx="4104456" cy="4752975"/>
          </a:xfrm>
        </p:spPr>
        <p:txBody>
          <a:bodyPr/>
          <a:lstStyle/>
          <a:p>
            <a:r>
              <a:rPr lang="en-AU" sz="1800" dirty="0" smtClean="0"/>
              <a:t>Discovered in 1992 (main lode).</a:t>
            </a:r>
          </a:p>
          <a:p>
            <a:r>
              <a:rPr lang="en-AU" sz="1800" dirty="0" smtClean="0"/>
              <a:t>Mined from 2006-present (by RML).</a:t>
            </a:r>
          </a:p>
          <a:p>
            <a:r>
              <a:rPr lang="en-AU" sz="1800" dirty="0" smtClean="0"/>
              <a:t>1Moz total endowment</a:t>
            </a:r>
          </a:p>
          <a:p>
            <a:pPr lvl="1"/>
            <a:r>
              <a:rPr lang="en-AU" sz="1500" dirty="0" smtClean="0">
                <a:solidFill>
                  <a:schemeClr val="tx1"/>
                </a:solidFill>
              </a:rPr>
              <a:t>5.6Mt @ 2.8g/t - 510koz (</a:t>
            </a:r>
            <a:r>
              <a:rPr lang="en-AU" sz="1500" dirty="0" smtClean="0"/>
              <a:t>production to date)* </a:t>
            </a:r>
          </a:p>
          <a:p>
            <a:pPr lvl="1"/>
            <a:r>
              <a:rPr lang="en-AU" sz="1500" dirty="0" smtClean="0"/>
              <a:t>3.3Mt @ 2.8g/t (Reserves)*</a:t>
            </a:r>
          </a:p>
          <a:p>
            <a:pPr lvl="1"/>
            <a:r>
              <a:rPr lang="en-AU" sz="1500" dirty="0" smtClean="0"/>
              <a:t>1.7Mt @ 3.1g/t (Resources)* </a:t>
            </a:r>
          </a:p>
          <a:p>
            <a:r>
              <a:rPr lang="en-AU" sz="1800" dirty="0" smtClean="0"/>
              <a:t>Occupies SW portion of 300 x 300m breccia complex, extends to at least 1200m deep.</a:t>
            </a:r>
          </a:p>
          <a:p>
            <a:r>
              <a:rPr lang="en-AU" sz="1800" dirty="0" smtClean="0"/>
              <a:t>Located within Ravenswood Batholith near contact of Ordovician granite and </a:t>
            </a:r>
            <a:r>
              <a:rPr lang="en-AU" sz="1800" dirty="0" err="1" smtClean="0"/>
              <a:t>granodiorite</a:t>
            </a:r>
            <a:r>
              <a:rPr lang="en-AU" sz="1800" dirty="0" smtClean="0"/>
              <a:t>.</a:t>
            </a:r>
          </a:p>
          <a:p>
            <a:pPr>
              <a:buNone/>
            </a:pPr>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8</a:t>
            </a:fld>
            <a:endParaRPr lang="en-US" dirty="0">
              <a:solidFill>
                <a:srgbClr val="FFFFFF"/>
              </a:solidFill>
            </a:endParaRPr>
          </a:p>
        </p:txBody>
      </p:sp>
      <p:pic>
        <p:nvPicPr>
          <p:cNvPr id="11" name="Picture 2" descr="E:\World Gold 2013\MTW_Lithology_InterpMap_2013_v2.jpg"/>
          <p:cNvPicPr>
            <a:picLocks noChangeAspect="1" noChangeArrowheads="1"/>
          </p:cNvPicPr>
          <p:nvPr/>
        </p:nvPicPr>
        <p:blipFill>
          <a:blip r:embed="rId2" cstate="print"/>
          <a:srcRect/>
          <a:stretch>
            <a:fillRect/>
          </a:stretch>
        </p:blipFill>
        <p:spPr bwMode="auto">
          <a:xfrm>
            <a:off x="323528" y="3501008"/>
            <a:ext cx="3654995" cy="2458075"/>
          </a:xfrm>
          <a:prstGeom prst="rect">
            <a:avLst/>
          </a:prstGeom>
          <a:noFill/>
        </p:spPr>
      </p:pic>
      <p:sp>
        <p:nvSpPr>
          <p:cNvPr id="8" name="TextBox 7"/>
          <p:cNvSpPr txBox="1"/>
          <p:nvPr/>
        </p:nvSpPr>
        <p:spPr>
          <a:xfrm>
            <a:off x="7596336" y="5805264"/>
            <a:ext cx="1386918" cy="246221"/>
          </a:xfrm>
          <a:prstGeom prst="rect">
            <a:avLst/>
          </a:prstGeom>
          <a:noFill/>
        </p:spPr>
        <p:txBody>
          <a:bodyPr wrap="none" rtlCol="0">
            <a:spAutoFit/>
          </a:bodyPr>
          <a:lstStyle/>
          <a:p>
            <a:r>
              <a:rPr lang="en-AU" sz="1000" dirty="0" smtClean="0"/>
              <a:t>* As of 30 June 2013</a:t>
            </a:r>
            <a:endParaRPr lang="en-AU" sz="1000" dirty="0"/>
          </a:p>
        </p:txBody>
      </p:sp>
      <p:pic>
        <p:nvPicPr>
          <p:cNvPr id="9" name="Picture 1" descr="J:\Field Photos\Happy Snaps (MTWR203,314...)\Mount Wright Photos\101_1704.JPG"/>
          <p:cNvPicPr>
            <a:picLocks noChangeAspect="1" noChangeArrowheads="1"/>
          </p:cNvPicPr>
          <p:nvPr/>
        </p:nvPicPr>
        <p:blipFill>
          <a:blip r:embed="rId3" cstate="print"/>
          <a:srcRect/>
          <a:stretch>
            <a:fillRect/>
          </a:stretch>
        </p:blipFill>
        <p:spPr bwMode="auto">
          <a:xfrm>
            <a:off x="395536" y="836711"/>
            <a:ext cx="3456384" cy="2592289"/>
          </a:xfrm>
          <a:prstGeom prst="rect">
            <a:avLst/>
          </a:prstGeom>
          <a:noFill/>
        </p:spPr>
      </p:pic>
      <p:sp>
        <p:nvSpPr>
          <p:cNvPr id="10" name="TextBox 9"/>
          <p:cNvSpPr txBox="1"/>
          <p:nvPr/>
        </p:nvSpPr>
        <p:spPr>
          <a:xfrm>
            <a:off x="4067944" y="5733256"/>
            <a:ext cx="990977" cy="246221"/>
          </a:xfrm>
          <a:prstGeom prst="rect">
            <a:avLst/>
          </a:prstGeom>
          <a:noFill/>
        </p:spPr>
        <p:txBody>
          <a:bodyPr wrap="none" rtlCol="0">
            <a:spAutoFit/>
          </a:bodyPr>
          <a:lstStyle/>
          <a:p>
            <a:r>
              <a:rPr lang="en-AU" sz="1000" b="1" dirty="0" smtClean="0"/>
              <a:t>Surface map</a:t>
            </a:r>
            <a:endParaRPr lang="en-AU" sz="10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Mt Wright</a:t>
            </a:r>
            <a:endParaRPr lang="en-AU" dirty="0"/>
          </a:p>
        </p:txBody>
      </p:sp>
      <p:sp>
        <p:nvSpPr>
          <p:cNvPr id="6" name="Content Placeholder 5"/>
          <p:cNvSpPr>
            <a:spLocks noGrp="1"/>
          </p:cNvSpPr>
          <p:nvPr>
            <p:ph idx="1"/>
          </p:nvPr>
        </p:nvSpPr>
        <p:spPr>
          <a:xfrm>
            <a:off x="5148064" y="1124744"/>
            <a:ext cx="3816424" cy="4752975"/>
          </a:xfrm>
        </p:spPr>
        <p:txBody>
          <a:bodyPr/>
          <a:lstStyle/>
          <a:p>
            <a:r>
              <a:rPr lang="en-AU" sz="1800" dirty="0" smtClean="0"/>
              <a:t>Top of </a:t>
            </a:r>
            <a:r>
              <a:rPr lang="en-AU" sz="1800" dirty="0" err="1" smtClean="0"/>
              <a:t>orebody</a:t>
            </a:r>
            <a:r>
              <a:rPr lang="en-AU" sz="1800" dirty="0" smtClean="0"/>
              <a:t> approx 150m below the surface.</a:t>
            </a:r>
          </a:p>
          <a:p>
            <a:r>
              <a:rPr lang="en-AU" sz="1800" dirty="0" smtClean="0">
                <a:solidFill>
                  <a:schemeClr val="tx1"/>
                </a:solidFill>
              </a:rPr>
              <a:t>Upper levels mined by sub-level stoping.</a:t>
            </a:r>
          </a:p>
          <a:p>
            <a:r>
              <a:rPr lang="en-AU" sz="1800" dirty="0" smtClean="0"/>
              <a:t>Currently mined by sub-level shrinkage (caving) </a:t>
            </a:r>
            <a:r>
              <a:rPr lang="en-AU" sz="1800" dirty="0" smtClean="0">
                <a:solidFill>
                  <a:schemeClr val="tx1"/>
                </a:solidFill>
              </a:rPr>
              <a:t>with continuous fill.</a:t>
            </a:r>
          </a:p>
          <a:p>
            <a:r>
              <a:rPr lang="en-AU" sz="1800" dirty="0" smtClean="0">
                <a:solidFill>
                  <a:schemeClr val="tx1"/>
                </a:solidFill>
              </a:rPr>
              <a:t>Current depth of mining approximately 700m below surface on 3 production levels.</a:t>
            </a:r>
          </a:p>
          <a:p>
            <a:r>
              <a:rPr lang="en-AU" sz="1800" dirty="0" smtClean="0">
                <a:solidFill>
                  <a:schemeClr val="tx1"/>
                </a:solidFill>
              </a:rPr>
              <a:t>141,846oz produced in 12/13 @ cash cost of $760/oz (AISC = $1,079/oz).</a:t>
            </a:r>
          </a:p>
          <a:p>
            <a:r>
              <a:rPr lang="en-AU" sz="1800" dirty="0" smtClean="0">
                <a:solidFill>
                  <a:schemeClr val="tx1"/>
                </a:solidFill>
              </a:rPr>
              <a:t>Exploration drilling ongoing.</a:t>
            </a:r>
          </a:p>
          <a:p>
            <a:endParaRPr lang="en-AU" sz="1800" dirty="0" smtClean="0"/>
          </a:p>
        </p:txBody>
      </p:sp>
      <p:sp>
        <p:nvSpPr>
          <p:cNvPr id="4" name="Slide Number Placeholder 3"/>
          <p:cNvSpPr>
            <a:spLocks noGrp="1"/>
          </p:cNvSpPr>
          <p:nvPr>
            <p:ph type="sldNum" sz="quarter" idx="12"/>
          </p:nvPr>
        </p:nvSpPr>
        <p:spPr/>
        <p:txBody>
          <a:bodyPr/>
          <a:lstStyle/>
          <a:p>
            <a:pPr>
              <a:defRPr/>
            </a:pPr>
            <a:fld id="{CB6CB1DE-C09B-A847-A17E-1DF998386C59}" type="slidenum">
              <a:rPr lang="en-US" smtClean="0">
                <a:solidFill>
                  <a:srgbClr val="FFFFFF"/>
                </a:solidFill>
              </a:rPr>
              <a:pPr>
                <a:defRPr/>
              </a:pPr>
              <a:t>9</a:t>
            </a:fld>
            <a:endParaRPr lang="en-US" dirty="0">
              <a:solidFill>
                <a:srgbClr val="FFFFFF"/>
              </a:solidFill>
            </a:endParaRPr>
          </a:p>
        </p:txBody>
      </p:sp>
      <p:pic>
        <p:nvPicPr>
          <p:cNvPr id="8" name="Picture 2"/>
          <p:cNvPicPr>
            <a:picLocks noChangeAspect="1" noChangeArrowheads="1"/>
          </p:cNvPicPr>
          <p:nvPr/>
        </p:nvPicPr>
        <p:blipFill>
          <a:blip r:embed="rId2" cstate="print"/>
          <a:stretch>
            <a:fillRect/>
          </a:stretch>
        </p:blipFill>
        <p:spPr bwMode="auto">
          <a:xfrm>
            <a:off x="901954" y="836712"/>
            <a:ext cx="3620610" cy="5162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ESO_PPT_Nov 2012">
  <a:themeElements>
    <a:clrScheme name="Custom 1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2606E"/>
      </a:hlink>
      <a:folHlink>
        <a:srgbClr val="9A8146"/>
      </a:folHlink>
    </a:clrScheme>
    <a:fontScheme name="Blank Presentati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5965</TotalTime>
  <Words>1880</Words>
  <Application>Microsoft Office PowerPoint</Application>
  <PresentationFormat>On-screen Show (4:3)</PresentationFormat>
  <Paragraphs>256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RESO_PPT_Nov 2012</vt:lpstr>
      <vt:lpstr>Exploration for breccia hosted gold deposits in north east Queensland</vt:lpstr>
      <vt:lpstr>Introduction</vt:lpstr>
      <vt:lpstr>Background – Magmatic/Hydrothermal Breccias</vt:lpstr>
      <vt:lpstr>NQ Examples - Kidston</vt:lpstr>
      <vt:lpstr>Kidston</vt:lpstr>
      <vt:lpstr>Mt Leyshon</vt:lpstr>
      <vt:lpstr>Mt Leyshon</vt:lpstr>
      <vt:lpstr>Mt Wright</vt:lpstr>
      <vt:lpstr>Mt Wright</vt:lpstr>
      <vt:lpstr>Mt Wright</vt:lpstr>
      <vt:lpstr>Mt Wright</vt:lpstr>
      <vt:lpstr>Welcome</vt:lpstr>
      <vt:lpstr>Welcome</vt:lpstr>
      <vt:lpstr>Welcome</vt:lpstr>
      <vt:lpstr>Exploration Model for Breccia Hosted Au</vt:lpstr>
      <vt:lpstr>1. Topography</vt:lpstr>
      <vt:lpstr>2. Magnetics</vt:lpstr>
      <vt:lpstr>2. Magnetics</vt:lpstr>
      <vt:lpstr>3. Orebody Relative to Breccia System</vt:lpstr>
      <vt:lpstr>4. Preferred Host - Breccia Facies</vt:lpstr>
      <vt:lpstr>5. Pressure Release and Trap</vt:lpstr>
      <vt:lpstr>5. Pressure Release and Trap</vt:lpstr>
      <vt:lpstr>6. Geochemistry – Metal Zoning</vt:lpstr>
      <vt:lpstr>Conclusion</vt:lpstr>
      <vt:lpstr>Thank you</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Bray, Richard - Perth</dc:creator>
  <cp:lastModifiedBy>nlisowiec</cp:lastModifiedBy>
  <cp:revision>312</cp:revision>
  <cp:lastPrinted>2013-02-20T06:54:00Z</cp:lastPrinted>
  <dcterms:created xsi:type="dcterms:W3CDTF">2013-02-20T05:01:13Z</dcterms:created>
  <dcterms:modified xsi:type="dcterms:W3CDTF">2013-09-11T22:14:25Z</dcterms:modified>
</cp:coreProperties>
</file>