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68" r:id="rId2"/>
    <p:sldId id="309" r:id="rId3"/>
    <p:sldId id="310" r:id="rId4"/>
    <p:sldId id="266" r:id="rId5"/>
    <p:sldId id="303" r:id="rId6"/>
    <p:sldId id="287" r:id="rId7"/>
    <p:sldId id="276" r:id="rId8"/>
    <p:sldId id="298" r:id="rId9"/>
    <p:sldId id="299" r:id="rId10"/>
    <p:sldId id="300" r:id="rId11"/>
    <p:sldId id="267" r:id="rId12"/>
    <p:sldId id="273" r:id="rId13"/>
    <p:sldId id="280" r:id="rId14"/>
    <p:sldId id="311" r:id="rId15"/>
    <p:sldId id="291" r:id="rId16"/>
    <p:sldId id="278" r:id="rId17"/>
    <p:sldId id="304" r:id="rId18"/>
    <p:sldId id="293" r:id="rId19"/>
    <p:sldId id="271" r:id="rId20"/>
    <p:sldId id="289" r:id="rId21"/>
    <p:sldId id="308" r:id="rId22"/>
    <p:sldId id="307" r:id="rId23"/>
    <p:sldId id="292" r:id="rId24"/>
    <p:sldId id="295" r:id="rId25"/>
    <p:sldId id="306" r:id="rId26"/>
    <p:sldId id="302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17F5"/>
    <a:srgbClr val="F90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57" autoAdjust="0"/>
    <p:restoredTop sz="90545" autoAdjust="0"/>
  </p:normalViewPr>
  <p:slideViewPr>
    <p:cSldViewPr>
      <p:cViewPr>
        <p:scale>
          <a:sx n="75" d="100"/>
          <a:sy n="75" d="100"/>
        </p:scale>
        <p:origin x="-1320" y="1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249FE9-9FA3-4C4E-876D-0A0C92BB2986}" type="datetimeFigureOut">
              <a:rPr lang="en-US" smtClean="0"/>
              <a:t>10/22/2013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1E3A42-F0C3-4BB7-ABAD-8946E20BB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041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14B98E-2E04-4726-A918-9920D048E176}" type="slidenum">
              <a:rPr lang="en-AU"/>
              <a:pPr/>
              <a:t>4</a:t>
            </a:fld>
            <a:endParaRPr lang="en-AU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138" y="4343110"/>
            <a:ext cx="5027724" cy="411567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1E3A42-F0C3-4BB7-ABAD-8946E20BBCE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09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1E3A42-F0C3-4BB7-ABAD-8946E20BBCE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214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1E3A42-F0C3-4BB7-ABAD-8946E20BBCE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005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1B35-77B2-42FE-9C5E-002F4760E0CE}" type="datetimeFigureOut">
              <a:rPr lang="en-US" smtClean="0"/>
              <a:t>10/22/2013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DA458-30CA-4C54-8D62-BDE8FCB9F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393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1B35-77B2-42FE-9C5E-002F4760E0CE}" type="datetimeFigureOut">
              <a:rPr lang="en-US" smtClean="0"/>
              <a:t>10/22/2013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DA458-30CA-4C54-8D62-BDE8FCB9F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704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1B35-77B2-42FE-9C5E-002F4760E0CE}" type="datetimeFigureOut">
              <a:rPr lang="en-US" smtClean="0"/>
              <a:t>10/22/2013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DA458-30CA-4C54-8D62-BDE8FCB9F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41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97792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1B35-77B2-42FE-9C5E-002F4760E0CE}" type="datetimeFigureOut">
              <a:rPr lang="en-US" smtClean="0"/>
              <a:t>10/22/2013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DA458-30CA-4C54-8D62-BDE8FCB9F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744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1B35-77B2-42FE-9C5E-002F4760E0CE}" type="datetimeFigureOut">
              <a:rPr lang="en-US" smtClean="0"/>
              <a:t>10/22/2013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DA458-30CA-4C54-8D62-BDE8FCB9F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043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1B35-77B2-42FE-9C5E-002F4760E0CE}" type="datetimeFigureOut">
              <a:rPr lang="en-US" smtClean="0"/>
              <a:t>10/22/2013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DA458-30CA-4C54-8D62-BDE8FCB9F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823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1B35-77B2-42FE-9C5E-002F4760E0CE}" type="datetimeFigureOut">
              <a:rPr lang="en-US" smtClean="0"/>
              <a:t>10/22/2013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DA458-30CA-4C54-8D62-BDE8FCB9F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54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1B35-77B2-42FE-9C5E-002F4760E0CE}" type="datetimeFigureOut">
              <a:rPr lang="en-US" smtClean="0"/>
              <a:t>10/22/2013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DA458-30CA-4C54-8D62-BDE8FCB9F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060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1B35-77B2-42FE-9C5E-002F4760E0CE}" type="datetimeFigureOut">
              <a:rPr lang="en-US" smtClean="0"/>
              <a:t>10/22/2013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DA458-30CA-4C54-8D62-BDE8FCB9F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185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1B35-77B2-42FE-9C5E-002F4760E0CE}" type="datetimeFigureOut">
              <a:rPr lang="en-US" smtClean="0"/>
              <a:t>10/22/2013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DA458-30CA-4C54-8D62-BDE8FCB9F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734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1B35-77B2-42FE-9C5E-002F4760E0CE}" type="datetimeFigureOut">
              <a:rPr lang="en-US" smtClean="0"/>
              <a:t>10/22/2013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DA458-30CA-4C54-8D62-BDE8FCB9F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01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71B35-77B2-42FE-9C5E-002F4760E0CE}" type="datetimeFigureOut">
              <a:rPr lang="en-US" smtClean="0"/>
              <a:t>10/22/2013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DA458-30CA-4C54-8D62-BDE8FCB9F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270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emf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emf"/><Relationship Id="rId5" Type="http://schemas.openxmlformats.org/officeDocument/2006/relationships/image" Target="../media/image23.png"/><Relationship Id="rId4" Type="http://schemas.openxmlformats.org/officeDocument/2006/relationships/image" Target="../media/image2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25.png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emf"/><Relationship Id="rId5" Type="http://schemas.openxmlformats.org/officeDocument/2006/relationships/image" Target="../media/image27.emf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28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emf"/><Relationship Id="rId5" Type="http://schemas.openxmlformats.org/officeDocument/2006/relationships/image" Target="../media/image22.emf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19.png"/><Relationship Id="rId7" Type="http://schemas.openxmlformats.org/officeDocument/2006/relationships/image" Target="../media/image34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emf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emf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279858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1560" y="188640"/>
            <a:ext cx="73448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GEOLOGY OF KEMPFIELD </a:t>
            </a:r>
            <a:r>
              <a:rPr lang="en-A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SILVER-BARITE </a:t>
            </a:r>
            <a:r>
              <a:rPr lang="en-AU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AND BASE METAL (</a:t>
            </a:r>
            <a:r>
              <a:rPr lang="en-AU" sz="2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Pb</a:t>
            </a:r>
            <a:r>
              <a:rPr lang="en-AU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-Zn) </a:t>
            </a:r>
            <a:r>
              <a:rPr lang="en-A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VOLCANOGENIC MASSIVE </a:t>
            </a:r>
            <a:r>
              <a:rPr lang="en-AU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SULPHIDE </a:t>
            </a:r>
            <a:r>
              <a:rPr lang="en-A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DEPOSIT (VMS), </a:t>
            </a:r>
            <a:r>
              <a:rPr lang="en-AU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LACHLAN OROGEN, EASTERN </a:t>
            </a:r>
            <a:r>
              <a:rPr lang="en-A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AUSTRALIA</a:t>
            </a:r>
          </a:p>
          <a:p>
            <a:pPr algn="ctr"/>
            <a:endParaRPr lang="en-AU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algn="ctr"/>
            <a:r>
              <a:rPr lang="en-A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Vladimir David</a:t>
            </a:r>
            <a:endParaRPr lang="en-AU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algn="ctr"/>
            <a:r>
              <a:rPr lang="en-A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Argent Minerals Ltd</a:t>
            </a:r>
            <a:endParaRPr lang="en-US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algn="ctr"/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5" name="Object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005" y="6350"/>
            <a:ext cx="1257995" cy="758354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3042109" y="2619951"/>
            <a:ext cx="5472893" cy="3476982"/>
            <a:chOff x="3042109" y="2619951"/>
            <a:chExt cx="5472893" cy="3476982"/>
          </a:xfrm>
        </p:grpSpPr>
        <p:sp>
          <p:nvSpPr>
            <p:cNvPr id="2" name="TextBox 1"/>
            <p:cNvSpPr txBox="1"/>
            <p:nvPr/>
          </p:nvSpPr>
          <p:spPr>
            <a:xfrm>
              <a:off x="6866153" y="2731876"/>
              <a:ext cx="16488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b="1" dirty="0" smtClean="0">
                  <a:solidFill>
                    <a:srgbClr val="00B0F0"/>
                  </a:solidFill>
                </a:rPr>
                <a:t>McCarron Zone</a:t>
              </a:r>
              <a:endParaRPr lang="en-US" b="1" dirty="0">
                <a:solidFill>
                  <a:srgbClr val="00B0F0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042109" y="2619951"/>
              <a:ext cx="9142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b="1" dirty="0" smtClean="0">
                  <a:solidFill>
                    <a:srgbClr val="00B0F0"/>
                  </a:solidFill>
                </a:rPr>
                <a:t>BJ Zone</a:t>
              </a:r>
              <a:endParaRPr lang="en-US" b="1" dirty="0">
                <a:solidFill>
                  <a:srgbClr val="00B0F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635896" y="5727601"/>
              <a:ext cx="15298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b="1" dirty="0" smtClean="0">
                  <a:solidFill>
                    <a:srgbClr val="00B0F0"/>
                  </a:solidFill>
                </a:rPr>
                <a:t>Quarries Zone</a:t>
              </a:r>
              <a:endParaRPr lang="en-US" b="1" dirty="0">
                <a:solidFill>
                  <a:srgbClr val="00B0F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439255" y="1681970"/>
            <a:ext cx="1895775" cy="1234572"/>
            <a:chOff x="5439255" y="1681970"/>
            <a:chExt cx="1895775" cy="1234572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6387143" y="2323360"/>
              <a:ext cx="0" cy="59318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5439255" y="1681970"/>
              <a:ext cx="189577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AU" b="1" i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“The Lodge”</a:t>
              </a:r>
            </a:p>
            <a:p>
              <a:pPr algn="ctr"/>
              <a:r>
                <a:rPr lang="en-AU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Argent field office</a:t>
              </a:r>
              <a:endPara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807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21" y="1412775"/>
            <a:ext cx="6445519" cy="4680521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pic>
        <p:nvPicPr>
          <p:cNvPr id="4" name="Object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005" y="6350"/>
            <a:ext cx="1257995" cy="921534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0" y="927884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86721" y="205507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Kempfield</a:t>
            </a:r>
            <a:r>
              <a:rPr lang="en-AU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Geology – outcropping volcanic unit </a:t>
            </a:r>
            <a:endParaRPr lang="en-US" sz="28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691680" y="2406260"/>
            <a:ext cx="7380336" cy="2561521"/>
            <a:chOff x="1691680" y="2406260"/>
            <a:chExt cx="7380336" cy="256152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1680" y="2406260"/>
              <a:ext cx="3222760" cy="2561521"/>
            </a:xfrm>
            <a:prstGeom prst="rect">
              <a:avLst/>
            </a:prstGeom>
            <a:ln w="25400">
              <a:solidFill>
                <a:schemeClr val="tx2">
                  <a:lumMod val="60000"/>
                  <a:lumOff val="40000"/>
                </a:schemeClr>
              </a:solidFill>
            </a:ln>
          </p:spPr>
        </p:pic>
        <p:grpSp>
          <p:nvGrpSpPr>
            <p:cNvPr id="12" name="Group 11"/>
            <p:cNvGrpSpPr/>
            <p:nvPr/>
          </p:nvGrpSpPr>
          <p:grpSpPr>
            <a:xfrm>
              <a:off x="4914440" y="2406260"/>
              <a:ext cx="4157576" cy="2561521"/>
              <a:chOff x="4914440" y="2406260"/>
              <a:chExt cx="4157576" cy="2561521"/>
            </a:xfrm>
          </p:grpSpPr>
          <p:sp>
            <p:nvSpPr>
              <p:cNvPr id="7" name="Text Box 6"/>
              <p:cNvSpPr txBox="1">
                <a:spLocks noChangeArrowheads="1"/>
              </p:cNvSpPr>
              <p:nvPr/>
            </p:nvSpPr>
            <p:spPr bwMode="auto">
              <a:xfrm>
                <a:off x="6967673" y="2968205"/>
                <a:ext cx="2104343" cy="1569660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r>
                  <a:rPr lang="en-AU" sz="1600" dirty="0" smtClean="0"/>
                  <a:t>Sericite altered rhyolite; rhyolite agglomerate , locally silicified with quartz veins and disseminated pyrite</a:t>
                </a:r>
                <a:endParaRPr lang="en-AU" sz="1600" dirty="0"/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4914440" y="2406260"/>
                <a:ext cx="2017713" cy="6617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 flipV="1">
                <a:off x="4914440" y="4391419"/>
                <a:ext cx="2017713" cy="5763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" name="Rectangle 12"/>
          <p:cNvSpPr/>
          <p:nvPr/>
        </p:nvSpPr>
        <p:spPr>
          <a:xfrm>
            <a:off x="107504" y="6237312"/>
            <a:ext cx="68246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600" dirty="0">
                <a:cs typeface="Arial" pitchFamily="34" charset="0"/>
              </a:rPr>
              <a:t>Outcropping </a:t>
            </a:r>
            <a:r>
              <a:rPr lang="en-AU" sz="1600" dirty="0" smtClean="0">
                <a:cs typeface="Arial" pitchFamily="34" charset="0"/>
              </a:rPr>
              <a:t>rhyolite breccia in volcanic units of </a:t>
            </a:r>
            <a:r>
              <a:rPr lang="en-AU" sz="1600" dirty="0" err="1" smtClean="0">
                <a:cs typeface="Arial" pitchFamily="34" charset="0"/>
              </a:rPr>
              <a:t>Kangaloolah</a:t>
            </a:r>
            <a:r>
              <a:rPr lang="en-AU" sz="1600" dirty="0">
                <a:cs typeface="Arial" pitchFamily="34" charset="0"/>
              </a:rPr>
              <a:t> </a:t>
            </a:r>
            <a:r>
              <a:rPr lang="en-AU" sz="1600" dirty="0" err="1" smtClean="0">
                <a:cs typeface="Arial" pitchFamily="34" charset="0"/>
              </a:rPr>
              <a:t>Volcanics</a:t>
            </a:r>
            <a:r>
              <a:rPr lang="en-AU" sz="1600" dirty="0" smtClean="0">
                <a:cs typeface="Arial" pitchFamily="34" charset="0"/>
              </a:rPr>
              <a:t> (Causeway)</a:t>
            </a:r>
            <a:endParaRPr lang="en-US" sz="16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02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201" y="5330426"/>
            <a:ext cx="3861047" cy="139265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9" name="Straight Connector 8"/>
          <p:cNvCxnSpPr/>
          <p:nvPr/>
        </p:nvCxnSpPr>
        <p:spPr>
          <a:xfrm>
            <a:off x="966621" y="2780928"/>
            <a:ext cx="3163888" cy="22322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02991" y="2780928"/>
            <a:ext cx="3449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b="1" dirty="0" smtClean="0"/>
              <a:t>W</a:t>
            </a:r>
            <a:endParaRPr lang="en-US" sz="14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4142981" y="4762414"/>
            <a:ext cx="272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b="1" dirty="0" smtClean="0"/>
              <a:t>E</a:t>
            </a:r>
            <a:endParaRPr lang="en-US" sz="14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4749"/>
            <a:ext cx="5029210" cy="6672086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61" y="191590"/>
            <a:ext cx="2767739" cy="112611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 rot="18021015">
            <a:off x="2924262" y="5894357"/>
            <a:ext cx="1517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dirty="0" err="1" smtClean="0"/>
              <a:t>Copperhannia</a:t>
            </a:r>
            <a:r>
              <a:rPr lang="en-AU" sz="1000" dirty="0" smtClean="0"/>
              <a:t> Thrust</a:t>
            </a:r>
            <a:endParaRPr lang="en-US" sz="1000" dirty="0"/>
          </a:p>
        </p:txBody>
      </p:sp>
      <p:sp>
        <p:nvSpPr>
          <p:cNvPr id="2" name="TextBox 1"/>
          <p:cNvSpPr txBox="1"/>
          <p:nvPr/>
        </p:nvSpPr>
        <p:spPr>
          <a:xfrm>
            <a:off x="4130509" y="1121956"/>
            <a:ext cx="9188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b="1" dirty="0" smtClean="0">
                <a:solidFill>
                  <a:srgbClr val="2717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Quarries</a:t>
            </a:r>
            <a:endParaRPr lang="en-US" sz="1600" b="1" dirty="0">
              <a:solidFill>
                <a:srgbClr val="2717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3528" y="4082595"/>
            <a:ext cx="12861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b="1" dirty="0" smtClean="0">
                <a:solidFill>
                  <a:srgbClr val="2717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Mather Zone</a:t>
            </a:r>
            <a:endParaRPr lang="en-US" sz="1600" b="1" dirty="0">
              <a:solidFill>
                <a:srgbClr val="2717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03647" y="5199667"/>
            <a:ext cx="14923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b="1" dirty="0" smtClean="0">
                <a:solidFill>
                  <a:srgbClr val="2717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McCarron Zone</a:t>
            </a:r>
            <a:endParaRPr lang="en-US" sz="1600" b="1" dirty="0">
              <a:solidFill>
                <a:srgbClr val="2717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76912" y="4579143"/>
            <a:ext cx="13812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600" b="1" dirty="0" smtClean="0">
                <a:solidFill>
                  <a:srgbClr val="2717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South </a:t>
            </a:r>
          </a:p>
          <a:p>
            <a:pPr algn="ctr"/>
            <a:r>
              <a:rPr lang="en-AU" sz="1600" b="1" dirty="0" smtClean="0">
                <a:solidFill>
                  <a:srgbClr val="2717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Conglomerate</a:t>
            </a:r>
            <a:endParaRPr lang="en-US" sz="1600" b="1" dirty="0">
              <a:solidFill>
                <a:srgbClr val="2717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15816" y="3573016"/>
            <a:ext cx="8328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b="1" dirty="0" smtClean="0">
                <a:solidFill>
                  <a:srgbClr val="2717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BJ Zone</a:t>
            </a:r>
            <a:endParaRPr lang="en-US" sz="1600" b="1" dirty="0">
              <a:solidFill>
                <a:srgbClr val="2717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Object 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005" y="6350"/>
            <a:ext cx="1257995" cy="921534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Connector 20"/>
          <p:cNvCxnSpPr/>
          <p:nvPr/>
        </p:nvCxnSpPr>
        <p:spPr>
          <a:xfrm>
            <a:off x="5175449" y="955384"/>
            <a:ext cx="39685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501227" y="228189"/>
            <a:ext cx="21739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Geology Map</a:t>
            </a:r>
            <a:endParaRPr lang="en-US" sz="28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74163" y="6259401"/>
            <a:ext cx="9290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b="1" dirty="0" smtClean="0">
                <a:solidFill>
                  <a:srgbClr val="2717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Hill Zone</a:t>
            </a:r>
            <a:endParaRPr lang="en-US" sz="1600" b="1" dirty="0">
              <a:solidFill>
                <a:srgbClr val="2717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92841" y="2955154"/>
            <a:ext cx="10337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b="1" dirty="0" smtClean="0">
                <a:solidFill>
                  <a:srgbClr val="2717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Causeway</a:t>
            </a:r>
            <a:endParaRPr lang="en-US" sz="1600" b="1" dirty="0">
              <a:solidFill>
                <a:srgbClr val="2717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14189" y="2783775"/>
            <a:ext cx="3873828" cy="233910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AU" dirty="0"/>
              <a:t> </a:t>
            </a:r>
            <a:r>
              <a:rPr lang="en-AU" b="1" dirty="0"/>
              <a:t>S</a:t>
            </a:r>
            <a:r>
              <a:rPr lang="en-AU" b="1" dirty="0" smtClean="0"/>
              <a:t>tructural pattern</a:t>
            </a:r>
            <a:r>
              <a:rPr lang="en-AU" dirty="0" smtClean="0"/>
              <a:t>:</a:t>
            </a:r>
          </a:p>
          <a:p>
            <a:pPr marL="285750" indent="-285750">
              <a:buFontTx/>
              <a:buChar char="-"/>
            </a:pPr>
            <a:r>
              <a:rPr lang="en-AU" sz="1600" dirty="0" smtClean="0"/>
              <a:t>NE trending </a:t>
            </a:r>
            <a:r>
              <a:rPr lang="en-AU" sz="1600" dirty="0" err="1"/>
              <a:t>Copperhannia</a:t>
            </a:r>
            <a:r>
              <a:rPr lang="en-AU" sz="1600" dirty="0"/>
              <a:t> </a:t>
            </a:r>
            <a:r>
              <a:rPr lang="en-AU" sz="1600" dirty="0" smtClean="0"/>
              <a:t>Thrust with associated steeply dipping </a:t>
            </a:r>
            <a:r>
              <a:rPr lang="en-AU" sz="1600" dirty="0"/>
              <a:t>antithetic </a:t>
            </a:r>
            <a:r>
              <a:rPr lang="en-AU" sz="1600" dirty="0" smtClean="0"/>
              <a:t>faults; </a:t>
            </a:r>
          </a:p>
          <a:p>
            <a:pPr marL="285750" indent="-285750">
              <a:buFontTx/>
              <a:buChar char="-"/>
            </a:pPr>
            <a:r>
              <a:rPr lang="en-AU" sz="1600" dirty="0" smtClean="0"/>
              <a:t>NW </a:t>
            </a:r>
            <a:r>
              <a:rPr lang="en-AU" sz="1600" dirty="0"/>
              <a:t>trending faults are interpreted to be vertical with dip-slip and left-lateral </a:t>
            </a:r>
            <a:r>
              <a:rPr lang="en-AU" sz="1600" dirty="0" smtClean="0"/>
              <a:t>sense of movement developed </a:t>
            </a:r>
            <a:r>
              <a:rPr lang="en-AU" sz="1600" dirty="0"/>
              <a:t>to accommodate </a:t>
            </a:r>
            <a:r>
              <a:rPr lang="en-AU" sz="1600" dirty="0" smtClean="0"/>
              <a:t>differential displacement </a:t>
            </a:r>
            <a:r>
              <a:rPr lang="en-AU" sz="1600" dirty="0" err="1"/>
              <a:t>Copperhannia</a:t>
            </a:r>
            <a:r>
              <a:rPr lang="en-AU" sz="1600" dirty="0"/>
              <a:t> </a:t>
            </a:r>
            <a:r>
              <a:rPr lang="en-AU" sz="1600" dirty="0" smtClean="0"/>
              <a:t>Thrust.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6588224" y="5519825"/>
            <a:ext cx="9236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900" b="1" dirty="0" smtClean="0"/>
              <a:t>McCarron Zone</a:t>
            </a:r>
            <a:endParaRPr lang="en-US" sz="9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7452320" y="5475115"/>
            <a:ext cx="5501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900" b="1" dirty="0" smtClean="0"/>
              <a:t>BJ Zone</a:t>
            </a:r>
            <a:endParaRPr lang="en-US" sz="900" b="1" dirty="0"/>
          </a:p>
        </p:txBody>
      </p:sp>
      <p:sp>
        <p:nvSpPr>
          <p:cNvPr id="26" name="TextBox 25"/>
          <p:cNvSpPr txBox="1"/>
          <p:nvPr/>
        </p:nvSpPr>
        <p:spPr>
          <a:xfrm rot="18389200">
            <a:off x="8253793" y="6174113"/>
            <a:ext cx="94542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00" b="1" dirty="0" err="1" smtClean="0"/>
              <a:t>Copperhannia</a:t>
            </a:r>
            <a:r>
              <a:rPr lang="en-AU" sz="700" b="1" dirty="0" smtClean="0"/>
              <a:t> </a:t>
            </a:r>
            <a:r>
              <a:rPr lang="en-AU" sz="700" b="1" dirty="0" err="1" smtClean="0"/>
              <a:t>Trrust</a:t>
            </a:r>
            <a:endParaRPr lang="en-US" sz="700" b="1" dirty="0"/>
          </a:p>
        </p:txBody>
      </p:sp>
      <p:sp>
        <p:nvSpPr>
          <p:cNvPr id="27" name="Freeform 45"/>
          <p:cNvSpPr>
            <a:spLocks/>
          </p:cNvSpPr>
          <p:nvPr/>
        </p:nvSpPr>
        <p:spPr bwMode="auto">
          <a:xfrm>
            <a:off x="3769550" y="6390578"/>
            <a:ext cx="1091828" cy="76200"/>
          </a:xfrm>
          <a:custGeom>
            <a:avLst/>
            <a:gdLst>
              <a:gd name="T0" fmla="*/ 0 w 699"/>
              <a:gd name="T1" fmla="*/ 9 h 48"/>
              <a:gd name="T2" fmla="*/ 0 w 699"/>
              <a:gd name="T3" fmla="*/ 48 h 48"/>
              <a:gd name="T4" fmla="*/ 699 w 699"/>
              <a:gd name="T5" fmla="*/ 43 h 48"/>
              <a:gd name="T6" fmla="*/ 696 w 699"/>
              <a:gd name="T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99" h="48">
                <a:moveTo>
                  <a:pt x="0" y="9"/>
                </a:moveTo>
                <a:lnTo>
                  <a:pt x="0" y="48"/>
                </a:lnTo>
                <a:lnTo>
                  <a:pt x="699" y="43"/>
                </a:lnTo>
                <a:lnTo>
                  <a:pt x="696" y="0"/>
                </a:lnTo>
              </a:path>
            </a:pathLst>
          </a:custGeom>
          <a:noFill/>
          <a:ln w="25400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Text Box 46"/>
          <p:cNvSpPr txBox="1">
            <a:spLocks noChangeArrowheads="1"/>
          </p:cNvSpPr>
          <p:nvPr/>
        </p:nvSpPr>
        <p:spPr bwMode="auto">
          <a:xfrm>
            <a:off x="4098165" y="6220557"/>
            <a:ext cx="56418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000" dirty="0" smtClean="0"/>
              <a:t>500m</a:t>
            </a:r>
            <a:endParaRPr lang="en-US" sz="1000" dirty="0"/>
          </a:p>
        </p:txBody>
      </p:sp>
      <p:sp>
        <p:nvSpPr>
          <p:cNvPr id="37" name="TextBox 36"/>
          <p:cNvSpPr txBox="1"/>
          <p:nvPr/>
        </p:nvSpPr>
        <p:spPr>
          <a:xfrm rot="1749120">
            <a:off x="2036277" y="2923332"/>
            <a:ext cx="16021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HILL END TROUGH</a:t>
            </a:r>
            <a:endParaRPr lang="en-US" sz="1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9" name="Straight Arrow Connector 38"/>
          <p:cNvCxnSpPr>
            <a:stCxn id="37" idx="3"/>
          </p:cNvCxnSpPr>
          <p:nvPr/>
        </p:nvCxnSpPr>
        <p:spPr>
          <a:xfrm>
            <a:off x="3536974" y="3452063"/>
            <a:ext cx="764829" cy="450967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 flipV="1">
            <a:off x="1014823" y="1938356"/>
            <a:ext cx="1123360" cy="666036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 flipV="1">
            <a:off x="4360035" y="3912444"/>
            <a:ext cx="689315" cy="3403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 rot="1570902">
            <a:off x="4183167" y="4097604"/>
            <a:ext cx="820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200" dirty="0" smtClean="0">
                <a:latin typeface="Arial" pitchFamily="34" charset="0"/>
                <a:cs typeface="Arial" pitchFamily="34" charset="0"/>
              </a:rPr>
              <a:t>MUMBIL </a:t>
            </a:r>
          </a:p>
          <a:p>
            <a:pPr algn="ctr"/>
            <a:r>
              <a:rPr lang="en-AU" sz="1200" dirty="0" smtClean="0">
                <a:latin typeface="Arial" pitchFamily="34" charset="0"/>
                <a:cs typeface="Arial" pitchFamily="34" charset="0"/>
              </a:rPr>
              <a:t>SHELF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79120" y="5307390"/>
            <a:ext cx="983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200" b="1" dirty="0" smtClean="0"/>
              <a:t>ORDOVICAN</a:t>
            </a:r>
          </a:p>
          <a:p>
            <a:pPr algn="ctr"/>
            <a:r>
              <a:rPr lang="en-AU" sz="1200" b="1" dirty="0" smtClean="0"/>
              <a:t>BASEMENT</a:t>
            </a:r>
            <a:endParaRPr lang="en-US" sz="12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267534" y="1383165"/>
            <a:ext cx="983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200" b="1" dirty="0" smtClean="0"/>
              <a:t>ORDOVICAN</a:t>
            </a:r>
          </a:p>
          <a:p>
            <a:pPr algn="ctr"/>
            <a:r>
              <a:rPr lang="en-AU" sz="1200" b="1" dirty="0" smtClean="0"/>
              <a:t>BASEMENT</a:t>
            </a:r>
            <a:endParaRPr lang="en-US" sz="1200" b="1" dirty="0"/>
          </a:p>
        </p:txBody>
      </p:sp>
      <p:sp>
        <p:nvSpPr>
          <p:cNvPr id="52" name="TextBox 51"/>
          <p:cNvSpPr txBox="1"/>
          <p:nvPr/>
        </p:nvSpPr>
        <p:spPr>
          <a:xfrm>
            <a:off x="5242326" y="1083652"/>
            <a:ext cx="3845691" cy="16004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AU" b="1" dirty="0" smtClean="0"/>
              <a:t>Geological relation:</a:t>
            </a:r>
          </a:p>
          <a:p>
            <a:r>
              <a:rPr lang="en-AU" sz="1600" dirty="0" smtClean="0"/>
              <a:t>- Basin sequence increases thickness to   east;</a:t>
            </a:r>
          </a:p>
          <a:p>
            <a:r>
              <a:rPr lang="en-AU" sz="1600" dirty="0" smtClean="0"/>
              <a:t>- Basin sequence increases thickens to the northeast (basin long axis is plunging 20 º to NE).</a:t>
            </a:r>
            <a:endParaRPr lang="en-US" sz="1600" dirty="0"/>
          </a:p>
        </p:txBody>
      </p:sp>
      <p:sp>
        <p:nvSpPr>
          <p:cNvPr id="58" name="Oval 57"/>
          <p:cNvSpPr/>
          <p:nvPr/>
        </p:nvSpPr>
        <p:spPr>
          <a:xfrm>
            <a:off x="1609713" y="2934816"/>
            <a:ext cx="153975" cy="1270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889633" y="3388555"/>
            <a:ext cx="153975" cy="1270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2693687" y="3670731"/>
            <a:ext cx="153975" cy="1270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720730" y="2684090"/>
            <a:ext cx="3213971" cy="1937988"/>
            <a:chOff x="720730" y="2684090"/>
            <a:chExt cx="3213971" cy="1937988"/>
          </a:xfrm>
        </p:grpSpPr>
        <p:cxnSp>
          <p:nvCxnSpPr>
            <p:cNvPr id="62" name="Straight Connector 61"/>
            <p:cNvCxnSpPr/>
            <p:nvPr/>
          </p:nvCxnSpPr>
          <p:spPr>
            <a:xfrm>
              <a:off x="1043608" y="2780928"/>
              <a:ext cx="2639430" cy="179821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720730" y="2684090"/>
              <a:ext cx="3898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 smtClean="0"/>
                <a:t>W</a:t>
              </a:r>
              <a:endParaRPr lang="en-US" dirty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637825" y="4252746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 smtClean="0"/>
                <a:t>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2935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99" y="96832"/>
            <a:ext cx="5029210" cy="6672086"/>
          </a:xfrm>
          <a:prstGeom prst="rect">
            <a:avLst/>
          </a:prstGeom>
          <a:ln w="2540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4130509" y="1121956"/>
            <a:ext cx="9188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Quarries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1560" y="3980726"/>
            <a:ext cx="12861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Mather Zone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03647" y="5199667"/>
            <a:ext cx="14923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McCarron Zone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76912" y="4579143"/>
            <a:ext cx="13812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South </a:t>
            </a:r>
          </a:p>
          <a:p>
            <a:pPr algn="ctr"/>
            <a:r>
              <a:rPr lang="en-A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Conglomerate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15816" y="3573016"/>
            <a:ext cx="8328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BJ Zone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48" y="67052"/>
            <a:ext cx="5063296" cy="670186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749772" y="1129365"/>
            <a:ext cx="28595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Kempfield</a:t>
            </a:r>
            <a:r>
              <a:rPr lang="en-AU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Gravity</a:t>
            </a:r>
            <a:endParaRPr lang="en-US" sz="28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Object 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005" y="6350"/>
            <a:ext cx="1257995" cy="921534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Connector 18"/>
          <p:cNvCxnSpPr/>
          <p:nvPr/>
        </p:nvCxnSpPr>
        <p:spPr>
          <a:xfrm>
            <a:off x="5347147" y="1052736"/>
            <a:ext cx="379685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950" y="6093296"/>
            <a:ext cx="1765500" cy="506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5449552" y="5446965"/>
            <a:ext cx="3592042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AU" sz="1600" dirty="0" smtClean="0"/>
              <a:t>- </a:t>
            </a:r>
            <a:r>
              <a:rPr lang="en-AU" sz="1600" dirty="0" err="1" smtClean="0"/>
              <a:t>Bouger</a:t>
            </a:r>
            <a:r>
              <a:rPr lang="en-AU" sz="1600" dirty="0" smtClean="0"/>
              <a:t> gravity terrain corrected;</a:t>
            </a:r>
          </a:p>
          <a:p>
            <a:r>
              <a:rPr lang="en-AU" sz="1600" dirty="0" err="1" smtClean="0"/>
              <a:t>Bouger</a:t>
            </a:r>
            <a:r>
              <a:rPr lang="en-AU" sz="1600" dirty="0" smtClean="0"/>
              <a:t> correction density 2.67 T/m</a:t>
            </a:r>
            <a:r>
              <a:rPr lang="en-AU" sz="1600" baseline="30000" dirty="0" smtClean="0"/>
              <a:t>3</a:t>
            </a:r>
            <a:endParaRPr lang="en-US" sz="1600" baseline="30000" dirty="0"/>
          </a:p>
        </p:txBody>
      </p:sp>
      <p:sp>
        <p:nvSpPr>
          <p:cNvPr id="25" name="TextBox 24"/>
          <p:cNvSpPr txBox="1"/>
          <p:nvPr/>
        </p:nvSpPr>
        <p:spPr>
          <a:xfrm>
            <a:off x="5449552" y="3757713"/>
            <a:ext cx="3592042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AU" sz="1600" dirty="0" smtClean="0"/>
              <a:t>- Gravity survey at 50m  spacing on 100m apart lines;</a:t>
            </a:r>
          </a:p>
          <a:p>
            <a:endParaRPr lang="en-AU" sz="1600" dirty="0"/>
          </a:p>
          <a:p>
            <a:r>
              <a:rPr lang="en-AU" sz="1600" dirty="0" smtClean="0"/>
              <a:t>- Survey conducted in two stages  by Shell (1983) and Argent (2013);</a:t>
            </a:r>
            <a:endParaRPr lang="en-US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5449551" y="1818690"/>
            <a:ext cx="3592043" cy="156966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AU" sz="1600" dirty="0" smtClean="0"/>
              <a:t>- Identifies accumulation of barite masses associated with sulphides have gravity response;</a:t>
            </a:r>
          </a:p>
          <a:p>
            <a:endParaRPr lang="en-AU" sz="1600" dirty="0"/>
          </a:p>
          <a:p>
            <a:r>
              <a:rPr lang="en-AU" sz="1600" dirty="0" smtClean="0"/>
              <a:t>- Response to basement architecture and mafic </a:t>
            </a:r>
            <a:r>
              <a:rPr lang="en-AU" sz="1600" dirty="0" err="1" smtClean="0"/>
              <a:t>volcanics</a:t>
            </a:r>
            <a:r>
              <a:rPr lang="en-AU" sz="1600" dirty="0" smtClean="0"/>
              <a:t>;</a:t>
            </a:r>
            <a:endParaRPr lang="en-US" sz="1600" dirty="0"/>
          </a:p>
        </p:txBody>
      </p:sp>
      <p:sp>
        <p:nvSpPr>
          <p:cNvPr id="29" name="Freeform 45"/>
          <p:cNvSpPr>
            <a:spLocks/>
          </p:cNvSpPr>
          <p:nvPr/>
        </p:nvSpPr>
        <p:spPr bwMode="auto">
          <a:xfrm>
            <a:off x="3964085" y="6006268"/>
            <a:ext cx="1091828" cy="76200"/>
          </a:xfrm>
          <a:custGeom>
            <a:avLst/>
            <a:gdLst>
              <a:gd name="T0" fmla="*/ 0 w 699"/>
              <a:gd name="T1" fmla="*/ 9 h 48"/>
              <a:gd name="T2" fmla="*/ 0 w 699"/>
              <a:gd name="T3" fmla="*/ 48 h 48"/>
              <a:gd name="T4" fmla="*/ 699 w 699"/>
              <a:gd name="T5" fmla="*/ 43 h 48"/>
              <a:gd name="T6" fmla="*/ 696 w 699"/>
              <a:gd name="T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99" h="48">
                <a:moveTo>
                  <a:pt x="0" y="9"/>
                </a:moveTo>
                <a:lnTo>
                  <a:pt x="0" y="48"/>
                </a:lnTo>
                <a:lnTo>
                  <a:pt x="699" y="43"/>
                </a:lnTo>
                <a:lnTo>
                  <a:pt x="696" y="0"/>
                </a:lnTo>
              </a:path>
            </a:pathLst>
          </a:custGeom>
          <a:noFill/>
          <a:ln w="25400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Text Box 46"/>
          <p:cNvSpPr txBox="1">
            <a:spLocks noChangeArrowheads="1"/>
          </p:cNvSpPr>
          <p:nvPr/>
        </p:nvSpPr>
        <p:spPr bwMode="auto">
          <a:xfrm>
            <a:off x="4292700" y="5836247"/>
            <a:ext cx="56418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000" dirty="0" smtClean="0"/>
              <a:t>500m</a:t>
            </a:r>
            <a:endParaRPr lang="en-US" sz="1000" dirty="0"/>
          </a:p>
        </p:txBody>
      </p:sp>
      <p:grpSp>
        <p:nvGrpSpPr>
          <p:cNvPr id="9228" name="Group 9227"/>
          <p:cNvGrpSpPr/>
          <p:nvPr/>
        </p:nvGrpSpPr>
        <p:grpSpPr>
          <a:xfrm>
            <a:off x="179491" y="96832"/>
            <a:ext cx="5046253" cy="6672086"/>
            <a:chOff x="179491" y="96832"/>
            <a:chExt cx="5046253" cy="6672086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491" y="96832"/>
              <a:ext cx="5046253" cy="6672086"/>
            </a:xfrm>
            <a:prstGeom prst="rect">
              <a:avLst/>
            </a:prstGeom>
          </p:spPr>
        </p:pic>
        <p:grpSp>
          <p:nvGrpSpPr>
            <p:cNvPr id="46" name="Group 45"/>
            <p:cNvGrpSpPr/>
            <p:nvPr/>
          </p:nvGrpSpPr>
          <p:grpSpPr>
            <a:xfrm>
              <a:off x="286502" y="234971"/>
              <a:ext cx="2271982" cy="886985"/>
              <a:chOff x="267656" y="234972"/>
              <a:chExt cx="2271982" cy="886985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267656" y="234973"/>
                <a:ext cx="2271982" cy="886984"/>
              </a:xfrm>
              <a:prstGeom prst="rect">
                <a:avLst/>
              </a:prstGeom>
              <a:solidFill>
                <a:schemeClr val="bg1"/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Freeform 47"/>
              <p:cNvSpPr/>
              <p:nvPr/>
            </p:nvSpPr>
            <p:spPr>
              <a:xfrm>
                <a:off x="537590" y="511971"/>
                <a:ext cx="232817" cy="273430"/>
              </a:xfrm>
              <a:custGeom>
                <a:avLst/>
                <a:gdLst>
                  <a:gd name="connsiteX0" fmla="*/ 12700 w 279400"/>
                  <a:gd name="connsiteY0" fmla="*/ 203200 h 419100"/>
                  <a:gd name="connsiteX1" fmla="*/ 0 w 279400"/>
                  <a:gd name="connsiteY1" fmla="*/ 381000 h 419100"/>
                  <a:gd name="connsiteX2" fmla="*/ 88900 w 279400"/>
                  <a:gd name="connsiteY2" fmla="*/ 419100 h 419100"/>
                  <a:gd name="connsiteX3" fmla="*/ 88900 w 279400"/>
                  <a:gd name="connsiteY3" fmla="*/ 419100 h 419100"/>
                  <a:gd name="connsiteX4" fmla="*/ 215900 w 279400"/>
                  <a:gd name="connsiteY4" fmla="*/ 266700 h 419100"/>
                  <a:gd name="connsiteX5" fmla="*/ 215900 w 279400"/>
                  <a:gd name="connsiteY5" fmla="*/ 266700 h 419100"/>
                  <a:gd name="connsiteX6" fmla="*/ 241300 w 279400"/>
                  <a:gd name="connsiteY6" fmla="*/ 114300 h 419100"/>
                  <a:gd name="connsiteX7" fmla="*/ 279400 w 279400"/>
                  <a:gd name="connsiteY7" fmla="*/ 0 h 419100"/>
                  <a:gd name="connsiteX8" fmla="*/ 279400 w 279400"/>
                  <a:gd name="connsiteY8" fmla="*/ 0 h 419100"/>
                  <a:gd name="connsiteX9" fmla="*/ 165100 w 279400"/>
                  <a:gd name="connsiteY9" fmla="*/ 88900 h 419100"/>
                  <a:gd name="connsiteX10" fmla="*/ 25400 w 279400"/>
                  <a:gd name="connsiteY10" fmla="*/ 114300 h 419100"/>
                  <a:gd name="connsiteX11" fmla="*/ 12700 w 279400"/>
                  <a:gd name="connsiteY11" fmla="*/ 203200 h 419100"/>
                  <a:gd name="connsiteX0" fmla="*/ 12700 w 279400"/>
                  <a:gd name="connsiteY0" fmla="*/ 203200 h 419100"/>
                  <a:gd name="connsiteX1" fmla="*/ 0 w 279400"/>
                  <a:gd name="connsiteY1" fmla="*/ 381000 h 419100"/>
                  <a:gd name="connsiteX2" fmla="*/ 88900 w 279400"/>
                  <a:gd name="connsiteY2" fmla="*/ 419100 h 419100"/>
                  <a:gd name="connsiteX3" fmla="*/ 88900 w 279400"/>
                  <a:gd name="connsiteY3" fmla="*/ 419100 h 419100"/>
                  <a:gd name="connsiteX4" fmla="*/ 215900 w 279400"/>
                  <a:gd name="connsiteY4" fmla="*/ 266700 h 419100"/>
                  <a:gd name="connsiteX5" fmla="*/ 215900 w 279400"/>
                  <a:gd name="connsiteY5" fmla="*/ 266700 h 419100"/>
                  <a:gd name="connsiteX6" fmla="*/ 241300 w 279400"/>
                  <a:gd name="connsiteY6" fmla="*/ 114300 h 419100"/>
                  <a:gd name="connsiteX7" fmla="*/ 279400 w 279400"/>
                  <a:gd name="connsiteY7" fmla="*/ 0 h 419100"/>
                  <a:gd name="connsiteX8" fmla="*/ 279400 w 279400"/>
                  <a:gd name="connsiteY8" fmla="*/ 0 h 419100"/>
                  <a:gd name="connsiteX9" fmla="*/ 152400 w 279400"/>
                  <a:gd name="connsiteY9" fmla="*/ 0 h 419100"/>
                  <a:gd name="connsiteX10" fmla="*/ 25400 w 279400"/>
                  <a:gd name="connsiteY10" fmla="*/ 114300 h 419100"/>
                  <a:gd name="connsiteX11" fmla="*/ 12700 w 279400"/>
                  <a:gd name="connsiteY11" fmla="*/ 203200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79400" h="419100">
                    <a:moveTo>
                      <a:pt x="12700" y="203200"/>
                    </a:moveTo>
                    <a:lnTo>
                      <a:pt x="0" y="381000"/>
                    </a:lnTo>
                    <a:lnTo>
                      <a:pt x="88900" y="419100"/>
                    </a:lnTo>
                    <a:lnTo>
                      <a:pt x="88900" y="419100"/>
                    </a:lnTo>
                    <a:lnTo>
                      <a:pt x="215900" y="266700"/>
                    </a:lnTo>
                    <a:lnTo>
                      <a:pt x="215900" y="266700"/>
                    </a:lnTo>
                    <a:lnTo>
                      <a:pt x="241300" y="114300"/>
                    </a:lnTo>
                    <a:lnTo>
                      <a:pt x="279400" y="0"/>
                    </a:lnTo>
                    <a:lnTo>
                      <a:pt x="279400" y="0"/>
                    </a:lnTo>
                    <a:lnTo>
                      <a:pt x="152400" y="0"/>
                    </a:lnTo>
                    <a:lnTo>
                      <a:pt x="25400" y="114300"/>
                    </a:lnTo>
                    <a:lnTo>
                      <a:pt x="12700" y="203200"/>
                    </a:lnTo>
                    <a:close/>
                  </a:path>
                </a:pathLst>
              </a:custGeom>
              <a:noFill/>
              <a:ln>
                <a:solidFill>
                  <a:srgbClr val="F90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9" name="Straight Connector 48"/>
              <p:cNvCxnSpPr/>
              <p:nvPr/>
            </p:nvCxnSpPr>
            <p:spPr>
              <a:xfrm flipV="1">
                <a:off x="537591" y="805671"/>
                <a:ext cx="372352" cy="284121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/>
              <p:cNvSpPr txBox="1"/>
              <p:nvPr/>
            </p:nvSpPr>
            <p:spPr>
              <a:xfrm>
                <a:off x="565233" y="234972"/>
                <a:ext cx="68942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AU" sz="1200" b="1" dirty="0" smtClean="0"/>
                  <a:t>LEGEND</a:t>
                </a:r>
                <a:endParaRPr lang="en-US" sz="1200" b="1" dirty="0"/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915480" y="467117"/>
                <a:ext cx="138558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800" dirty="0"/>
                  <a:t>Mineralisation outlines; </a:t>
                </a:r>
              </a:p>
              <a:p>
                <a:r>
                  <a:rPr lang="en-AU" sz="800" dirty="0" smtClean="0"/>
                  <a:t>&gt; </a:t>
                </a:r>
                <a:r>
                  <a:rPr lang="en-AU" sz="800" dirty="0"/>
                  <a:t>10g/t Ag in fresh </a:t>
                </a:r>
                <a:r>
                  <a:rPr lang="en-AU" sz="800" dirty="0" smtClean="0"/>
                  <a:t>rocks</a:t>
                </a:r>
                <a:endParaRPr lang="en-AU" sz="800" dirty="0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972927" y="835020"/>
                <a:ext cx="707245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AU" sz="800" dirty="0" smtClean="0"/>
                  <a:t>Major Faults</a:t>
                </a:r>
                <a:endParaRPr lang="en-US" sz="800" dirty="0"/>
              </a:p>
            </p:txBody>
          </p:sp>
        </p:grpSp>
      </p:grpSp>
      <p:sp>
        <p:nvSpPr>
          <p:cNvPr id="54" name="TextBox 53"/>
          <p:cNvSpPr txBox="1"/>
          <p:nvPr/>
        </p:nvSpPr>
        <p:spPr>
          <a:xfrm>
            <a:off x="2231260" y="6208726"/>
            <a:ext cx="9290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b="1" dirty="0" smtClean="0"/>
              <a:t>Hill Zone</a:t>
            </a:r>
            <a:endParaRPr lang="en-US" sz="1600" b="1" dirty="0"/>
          </a:p>
        </p:txBody>
      </p:sp>
      <p:sp>
        <p:nvSpPr>
          <p:cNvPr id="55" name="TextBox 54"/>
          <p:cNvSpPr txBox="1"/>
          <p:nvPr/>
        </p:nvSpPr>
        <p:spPr>
          <a:xfrm>
            <a:off x="5444937" y="109063"/>
            <a:ext cx="22954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Geophysical signature</a:t>
            </a:r>
            <a:endParaRPr lang="en-US" sz="28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054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267656" y="234973"/>
            <a:ext cx="5225800" cy="6330823"/>
            <a:chOff x="204173" y="188212"/>
            <a:chExt cx="4933197" cy="6677349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173" y="188212"/>
              <a:ext cx="4933197" cy="6677349"/>
            </a:xfrm>
            <a:prstGeom prst="rect">
              <a:avLst/>
            </a:prstGeom>
            <a:ln w="25400">
              <a:solidFill>
                <a:schemeClr val="tx2">
                  <a:lumMod val="60000"/>
                  <a:lumOff val="40000"/>
                </a:schemeClr>
              </a:solidFill>
            </a:ln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262" y="355313"/>
              <a:ext cx="1016126" cy="2353542"/>
            </a:xfrm>
            <a:prstGeom prst="rect">
              <a:avLst/>
            </a:prstGeom>
            <a:ln w="25400">
              <a:solidFill>
                <a:schemeClr val="tx2">
                  <a:lumMod val="60000"/>
                  <a:lumOff val="40000"/>
                </a:schemeClr>
              </a:solidFill>
            </a:ln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06" y="232247"/>
            <a:ext cx="5244234" cy="6333550"/>
          </a:xfrm>
          <a:prstGeom prst="rect">
            <a:avLst/>
          </a:prstGeom>
          <a:ln w="254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14" name="Object 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005" y="6350"/>
            <a:ext cx="1257995" cy="921534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Connector 14"/>
          <p:cNvCxnSpPr/>
          <p:nvPr/>
        </p:nvCxnSpPr>
        <p:spPr>
          <a:xfrm>
            <a:off x="5599693" y="1052736"/>
            <a:ext cx="354430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323528" y="1121956"/>
            <a:ext cx="4725822" cy="5475999"/>
            <a:chOff x="323528" y="1121956"/>
            <a:chExt cx="4725822" cy="5475999"/>
          </a:xfrm>
        </p:grpSpPr>
        <p:sp>
          <p:nvSpPr>
            <p:cNvPr id="8" name="TextBox 7"/>
            <p:cNvSpPr txBox="1"/>
            <p:nvPr/>
          </p:nvSpPr>
          <p:spPr>
            <a:xfrm>
              <a:off x="4130509" y="1121956"/>
              <a:ext cx="9188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Quarries</a:t>
              </a:r>
              <a:endPara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23528" y="4082595"/>
              <a:ext cx="12861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Mather Zone</a:t>
              </a:r>
              <a:endPara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380388" y="5337638"/>
              <a:ext cx="14923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McCarron Zone</a:t>
              </a:r>
              <a:endPara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976912" y="4579143"/>
              <a:ext cx="138121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AU" sz="1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South </a:t>
              </a:r>
            </a:p>
            <a:p>
              <a:pPr algn="ctr"/>
              <a:r>
                <a:rPr lang="en-AU" sz="1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Conglomerate</a:t>
              </a:r>
              <a:endPara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915816" y="3573016"/>
              <a:ext cx="8328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BJ Zone</a:t>
              </a:r>
              <a:endPara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074163" y="6259401"/>
              <a:ext cx="92903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Hill Zone</a:t>
              </a:r>
              <a:endPara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92841" y="2955154"/>
              <a:ext cx="10337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Causeway</a:t>
              </a:r>
              <a:endPara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5679838" y="3879790"/>
            <a:ext cx="3231618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AU" sz="1600" dirty="0" smtClean="0"/>
              <a:t>Collected 3000 samples at 25m spacing on 100m apart lines by Shell, Golden Cross and Argent Mineral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724128" y="2229951"/>
            <a:ext cx="3250052" cy="132343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AU" sz="1600" dirty="0" smtClean="0"/>
              <a:t>Conventional soil sampling had been used to identify outcropping and sub cropping mineralisation including alteration halo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06" y="232247"/>
            <a:ext cx="5237314" cy="6333549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828421" y="1223101"/>
            <a:ext cx="274895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Conventional soil</a:t>
            </a:r>
          </a:p>
          <a:p>
            <a:pPr algn="ctr"/>
            <a:r>
              <a:rPr lang="en-AU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Ag</a:t>
            </a:r>
            <a:endParaRPr lang="en-US" sz="28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sp>
        <p:nvSpPr>
          <p:cNvPr id="36" name="Freeform 45"/>
          <p:cNvSpPr>
            <a:spLocks/>
          </p:cNvSpPr>
          <p:nvPr/>
        </p:nvSpPr>
        <p:spPr bwMode="auto">
          <a:xfrm>
            <a:off x="3968579" y="6352478"/>
            <a:ext cx="1091828" cy="76200"/>
          </a:xfrm>
          <a:custGeom>
            <a:avLst/>
            <a:gdLst>
              <a:gd name="T0" fmla="*/ 0 w 699"/>
              <a:gd name="T1" fmla="*/ 9 h 48"/>
              <a:gd name="T2" fmla="*/ 0 w 699"/>
              <a:gd name="T3" fmla="*/ 48 h 48"/>
              <a:gd name="T4" fmla="*/ 699 w 699"/>
              <a:gd name="T5" fmla="*/ 43 h 48"/>
              <a:gd name="T6" fmla="*/ 696 w 699"/>
              <a:gd name="T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99" h="48">
                <a:moveTo>
                  <a:pt x="0" y="9"/>
                </a:moveTo>
                <a:lnTo>
                  <a:pt x="0" y="48"/>
                </a:lnTo>
                <a:lnTo>
                  <a:pt x="699" y="43"/>
                </a:lnTo>
                <a:lnTo>
                  <a:pt x="696" y="0"/>
                </a:lnTo>
              </a:path>
            </a:pathLst>
          </a:custGeom>
          <a:noFill/>
          <a:ln w="25400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Text Box 46"/>
          <p:cNvSpPr txBox="1">
            <a:spLocks noChangeArrowheads="1"/>
          </p:cNvSpPr>
          <p:nvPr/>
        </p:nvSpPr>
        <p:spPr bwMode="auto">
          <a:xfrm>
            <a:off x="4297194" y="6182457"/>
            <a:ext cx="56418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000" dirty="0" smtClean="0"/>
              <a:t>500m</a:t>
            </a:r>
            <a:endParaRPr lang="en-US" sz="1000" dirty="0"/>
          </a:p>
        </p:txBody>
      </p:sp>
      <p:grpSp>
        <p:nvGrpSpPr>
          <p:cNvPr id="47" name="Group 46"/>
          <p:cNvGrpSpPr/>
          <p:nvPr/>
        </p:nvGrpSpPr>
        <p:grpSpPr>
          <a:xfrm>
            <a:off x="236506" y="232247"/>
            <a:ext cx="8737674" cy="6341635"/>
            <a:chOff x="236506" y="232247"/>
            <a:chExt cx="8737674" cy="6341635"/>
          </a:xfrm>
        </p:grpSpPr>
        <p:grpSp>
          <p:nvGrpSpPr>
            <p:cNvPr id="45" name="Group 44"/>
            <p:cNvGrpSpPr/>
            <p:nvPr/>
          </p:nvGrpSpPr>
          <p:grpSpPr>
            <a:xfrm>
              <a:off x="236506" y="232247"/>
              <a:ext cx="8737674" cy="6341635"/>
              <a:chOff x="236506" y="232247"/>
              <a:chExt cx="8737674" cy="6341635"/>
            </a:xfrm>
          </p:grpSpPr>
          <p:sp>
            <p:nvSpPr>
              <p:cNvPr id="32" name="TextBox 31"/>
              <p:cNvSpPr txBox="1"/>
              <p:nvPr/>
            </p:nvSpPr>
            <p:spPr>
              <a:xfrm>
                <a:off x="5724128" y="5163918"/>
                <a:ext cx="3250052" cy="830997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285750" indent="-285750">
                  <a:buFontTx/>
                  <a:buChar char="-"/>
                </a:pPr>
                <a:r>
                  <a:rPr lang="en-AU" sz="1600" dirty="0" smtClean="0"/>
                  <a:t>Ag content is soil  correlates very well with </a:t>
                </a:r>
                <a:r>
                  <a:rPr lang="en-AU" sz="1600" dirty="0" err="1" smtClean="0"/>
                  <a:t>subcropping</a:t>
                </a:r>
                <a:r>
                  <a:rPr lang="en-AU" sz="1600" dirty="0" smtClean="0"/>
                  <a:t> mineralisation. </a:t>
                </a: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6506" y="232247"/>
                <a:ext cx="5256950" cy="6341635"/>
              </a:xfrm>
              <a:prstGeom prst="rect">
                <a:avLst/>
              </a:prstGeom>
            </p:spPr>
          </p:pic>
        </p:grpSp>
        <p:grpSp>
          <p:nvGrpSpPr>
            <p:cNvPr id="46" name="Group 45"/>
            <p:cNvGrpSpPr/>
            <p:nvPr/>
          </p:nvGrpSpPr>
          <p:grpSpPr>
            <a:xfrm>
              <a:off x="1543269" y="415945"/>
              <a:ext cx="1832323" cy="886985"/>
              <a:chOff x="5885063" y="609243"/>
              <a:chExt cx="1832323" cy="886985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5885063" y="609244"/>
                <a:ext cx="1832323" cy="886984"/>
              </a:xfrm>
              <a:prstGeom prst="rect">
                <a:avLst/>
              </a:prstGeom>
              <a:solidFill>
                <a:schemeClr val="bg1"/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Freeform 39"/>
              <p:cNvSpPr/>
              <p:nvPr/>
            </p:nvSpPr>
            <p:spPr>
              <a:xfrm>
                <a:off x="6154997" y="886242"/>
                <a:ext cx="232817" cy="273430"/>
              </a:xfrm>
              <a:custGeom>
                <a:avLst/>
                <a:gdLst>
                  <a:gd name="connsiteX0" fmla="*/ 12700 w 279400"/>
                  <a:gd name="connsiteY0" fmla="*/ 203200 h 419100"/>
                  <a:gd name="connsiteX1" fmla="*/ 0 w 279400"/>
                  <a:gd name="connsiteY1" fmla="*/ 381000 h 419100"/>
                  <a:gd name="connsiteX2" fmla="*/ 88900 w 279400"/>
                  <a:gd name="connsiteY2" fmla="*/ 419100 h 419100"/>
                  <a:gd name="connsiteX3" fmla="*/ 88900 w 279400"/>
                  <a:gd name="connsiteY3" fmla="*/ 419100 h 419100"/>
                  <a:gd name="connsiteX4" fmla="*/ 215900 w 279400"/>
                  <a:gd name="connsiteY4" fmla="*/ 266700 h 419100"/>
                  <a:gd name="connsiteX5" fmla="*/ 215900 w 279400"/>
                  <a:gd name="connsiteY5" fmla="*/ 266700 h 419100"/>
                  <a:gd name="connsiteX6" fmla="*/ 241300 w 279400"/>
                  <a:gd name="connsiteY6" fmla="*/ 114300 h 419100"/>
                  <a:gd name="connsiteX7" fmla="*/ 279400 w 279400"/>
                  <a:gd name="connsiteY7" fmla="*/ 0 h 419100"/>
                  <a:gd name="connsiteX8" fmla="*/ 279400 w 279400"/>
                  <a:gd name="connsiteY8" fmla="*/ 0 h 419100"/>
                  <a:gd name="connsiteX9" fmla="*/ 165100 w 279400"/>
                  <a:gd name="connsiteY9" fmla="*/ 88900 h 419100"/>
                  <a:gd name="connsiteX10" fmla="*/ 25400 w 279400"/>
                  <a:gd name="connsiteY10" fmla="*/ 114300 h 419100"/>
                  <a:gd name="connsiteX11" fmla="*/ 12700 w 279400"/>
                  <a:gd name="connsiteY11" fmla="*/ 203200 h 419100"/>
                  <a:gd name="connsiteX0" fmla="*/ 12700 w 279400"/>
                  <a:gd name="connsiteY0" fmla="*/ 203200 h 419100"/>
                  <a:gd name="connsiteX1" fmla="*/ 0 w 279400"/>
                  <a:gd name="connsiteY1" fmla="*/ 381000 h 419100"/>
                  <a:gd name="connsiteX2" fmla="*/ 88900 w 279400"/>
                  <a:gd name="connsiteY2" fmla="*/ 419100 h 419100"/>
                  <a:gd name="connsiteX3" fmla="*/ 88900 w 279400"/>
                  <a:gd name="connsiteY3" fmla="*/ 419100 h 419100"/>
                  <a:gd name="connsiteX4" fmla="*/ 215900 w 279400"/>
                  <a:gd name="connsiteY4" fmla="*/ 266700 h 419100"/>
                  <a:gd name="connsiteX5" fmla="*/ 215900 w 279400"/>
                  <a:gd name="connsiteY5" fmla="*/ 266700 h 419100"/>
                  <a:gd name="connsiteX6" fmla="*/ 241300 w 279400"/>
                  <a:gd name="connsiteY6" fmla="*/ 114300 h 419100"/>
                  <a:gd name="connsiteX7" fmla="*/ 279400 w 279400"/>
                  <a:gd name="connsiteY7" fmla="*/ 0 h 419100"/>
                  <a:gd name="connsiteX8" fmla="*/ 279400 w 279400"/>
                  <a:gd name="connsiteY8" fmla="*/ 0 h 419100"/>
                  <a:gd name="connsiteX9" fmla="*/ 152400 w 279400"/>
                  <a:gd name="connsiteY9" fmla="*/ 0 h 419100"/>
                  <a:gd name="connsiteX10" fmla="*/ 25400 w 279400"/>
                  <a:gd name="connsiteY10" fmla="*/ 114300 h 419100"/>
                  <a:gd name="connsiteX11" fmla="*/ 12700 w 279400"/>
                  <a:gd name="connsiteY11" fmla="*/ 203200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79400" h="419100">
                    <a:moveTo>
                      <a:pt x="12700" y="203200"/>
                    </a:moveTo>
                    <a:lnTo>
                      <a:pt x="0" y="381000"/>
                    </a:lnTo>
                    <a:lnTo>
                      <a:pt x="88900" y="419100"/>
                    </a:lnTo>
                    <a:lnTo>
                      <a:pt x="88900" y="419100"/>
                    </a:lnTo>
                    <a:lnTo>
                      <a:pt x="215900" y="266700"/>
                    </a:lnTo>
                    <a:lnTo>
                      <a:pt x="215900" y="266700"/>
                    </a:lnTo>
                    <a:lnTo>
                      <a:pt x="241300" y="114300"/>
                    </a:lnTo>
                    <a:lnTo>
                      <a:pt x="279400" y="0"/>
                    </a:lnTo>
                    <a:lnTo>
                      <a:pt x="279400" y="0"/>
                    </a:lnTo>
                    <a:lnTo>
                      <a:pt x="152400" y="0"/>
                    </a:lnTo>
                    <a:lnTo>
                      <a:pt x="25400" y="114300"/>
                    </a:lnTo>
                    <a:lnTo>
                      <a:pt x="12700" y="203200"/>
                    </a:lnTo>
                    <a:close/>
                  </a:path>
                </a:pathLst>
              </a:custGeom>
              <a:noFill/>
              <a:ln>
                <a:solidFill>
                  <a:srgbClr val="F90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1" name="Straight Connector 40"/>
              <p:cNvCxnSpPr/>
              <p:nvPr/>
            </p:nvCxnSpPr>
            <p:spPr>
              <a:xfrm flipV="1">
                <a:off x="6154998" y="1179942"/>
                <a:ext cx="372352" cy="284121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Box 41"/>
              <p:cNvSpPr txBox="1"/>
              <p:nvPr/>
            </p:nvSpPr>
            <p:spPr>
              <a:xfrm>
                <a:off x="6182640" y="609243"/>
                <a:ext cx="68942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AU" sz="1200" b="1" dirty="0" smtClean="0"/>
                  <a:t>LEGEND</a:t>
                </a:r>
                <a:endParaRPr lang="en-US" sz="1200" b="1" dirty="0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6532887" y="841387"/>
                <a:ext cx="118449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800" dirty="0"/>
                  <a:t>Mineralisation outlines; </a:t>
                </a:r>
              </a:p>
              <a:p>
                <a:r>
                  <a:rPr lang="en-AU" sz="800" dirty="0" smtClean="0"/>
                  <a:t>&gt; </a:t>
                </a:r>
                <a:r>
                  <a:rPr lang="en-AU" sz="800" dirty="0"/>
                  <a:t>10g/t Ag in fresh </a:t>
                </a:r>
                <a:r>
                  <a:rPr lang="en-AU" sz="800" dirty="0" smtClean="0"/>
                  <a:t>rocks</a:t>
                </a:r>
                <a:endParaRPr lang="en-AU" sz="800" dirty="0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6590334" y="1209291"/>
                <a:ext cx="707245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AU" sz="800" dirty="0" smtClean="0"/>
                  <a:t>Major Faults</a:t>
                </a:r>
                <a:endParaRPr lang="en-US" sz="800" dirty="0"/>
              </a:p>
            </p:txBody>
          </p:sp>
        </p:grpSp>
      </p:grpSp>
      <p:sp>
        <p:nvSpPr>
          <p:cNvPr id="48" name="TextBox 47"/>
          <p:cNvSpPr txBox="1"/>
          <p:nvPr/>
        </p:nvSpPr>
        <p:spPr>
          <a:xfrm>
            <a:off x="5599693" y="158297"/>
            <a:ext cx="22954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Geochemical signature</a:t>
            </a:r>
            <a:endParaRPr lang="en-US" sz="28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602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92" y="87233"/>
            <a:ext cx="5074930" cy="6598155"/>
          </a:xfrm>
          <a:prstGeom prst="rect">
            <a:avLst/>
          </a:prstGeom>
          <a:ln w="2540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11560" y="3980726"/>
            <a:ext cx="12861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Mather Zone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03647" y="5199667"/>
            <a:ext cx="14923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McCarron Zone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76912" y="4579143"/>
            <a:ext cx="13812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South </a:t>
            </a:r>
          </a:p>
          <a:p>
            <a:pPr algn="ctr"/>
            <a:r>
              <a:rPr lang="en-A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Conglomerate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15816" y="3573016"/>
            <a:ext cx="8328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BJ Zone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30509" y="1121956"/>
            <a:ext cx="9188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Quarries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Object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005" y="6350"/>
            <a:ext cx="1257995" cy="921534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Connector 13"/>
          <p:cNvCxnSpPr/>
          <p:nvPr/>
        </p:nvCxnSpPr>
        <p:spPr>
          <a:xfrm>
            <a:off x="5293222" y="1052736"/>
            <a:ext cx="385077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41" y="227817"/>
            <a:ext cx="1139568" cy="25202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65" y="68285"/>
            <a:ext cx="5078457" cy="6617104"/>
          </a:xfrm>
          <a:prstGeom prst="rect">
            <a:avLst/>
          </a:prstGeom>
          <a:ln w="2540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2149845" y="6290302"/>
            <a:ext cx="9290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Hill Zone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20808" y="2822678"/>
            <a:ext cx="10337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Causeway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65335" y="2748097"/>
            <a:ext cx="3469890" cy="181588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AU" sz="1600" dirty="0" smtClean="0"/>
              <a:t>correlates well with sub-cropping mineralisation at Quarry Zone and McCarron South;</a:t>
            </a:r>
          </a:p>
          <a:p>
            <a:pPr marL="285750" indent="-285750">
              <a:buFontTx/>
              <a:buChar char="-"/>
            </a:pPr>
            <a:r>
              <a:rPr lang="en-AU" sz="1600" dirty="0" smtClean="0"/>
              <a:t>cause false alarm at South Conglomerate and Hill Zone;</a:t>
            </a:r>
          </a:p>
          <a:p>
            <a:pPr marL="285750" indent="-285750">
              <a:buFontTx/>
              <a:buChar char="-"/>
            </a:pPr>
            <a:r>
              <a:rPr lang="en-AU" sz="1600" dirty="0" smtClean="0"/>
              <a:t>no response at BJ zone (cover of alluvial gravel)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92" y="68284"/>
            <a:ext cx="5104643" cy="6651877"/>
          </a:xfrm>
          <a:prstGeom prst="rect">
            <a:avLst/>
          </a:prstGeom>
        </p:spPr>
      </p:pic>
      <p:sp>
        <p:nvSpPr>
          <p:cNvPr id="32" name="Freeform 45"/>
          <p:cNvSpPr>
            <a:spLocks/>
          </p:cNvSpPr>
          <p:nvPr/>
        </p:nvSpPr>
        <p:spPr bwMode="auto">
          <a:xfrm>
            <a:off x="3905651" y="6475588"/>
            <a:ext cx="1091828" cy="76200"/>
          </a:xfrm>
          <a:custGeom>
            <a:avLst/>
            <a:gdLst>
              <a:gd name="T0" fmla="*/ 0 w 699"/>
              <a:gd name="T1" fmla="*/ 9 h 48"/>
              <a:gd name="T2" fmla="*/ 0 w 699"/>
              <a:gd name="T3" fmla="*/ 48 h 48"/>
              <a:gd name="T4" fmla="*/ 699 w 699"/>
              <a:gd name="T5" fmla="*/ 43 h 48"/>
              <a:gd name="T6" fmla="*/ 696 w 699"/>
              <a:gd name="T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99" h="48">
                <a:moveTo>
                  <a:pt x="0" y="9"/>
                </a:moveTo>
                <a:lnTo>
                  <a:pt x="0" y="48"/>
                </a:lnTo>
                <a:lnTo>
                  <a:pt x="699" y="43"/>
                </a:lnTo>
                <a:lnTo>
                  <a:pt x="696" y="0"/>
                </a:lnTo>
              </a:path>
            </a:pathLst>
          </a:custGeom>
          <a:noFill/>
          <a:ln w="25400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Text Box 46"/>
          <p:cNvSpPr txBox="1">
            <a:spLocks noChangeArrowheads="1"/>
          </p:cNvSpPr>
          <p:nvPr/>
        </p:nvSpPr>
        <p:spPr bwMode="auto">
          <a:xfrm>
            <a:off x="4234266" y="6305567"/>
            <a:ext cx="56418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000" dirty="0" smtClean="0"/>
              <a:t>500m</a:t>
            </a:r>
            <a:endParaRPr lang="en-US" sz="1000" dirty="0"/>
          </a:p>
        </p:txBody>
      </p:sp>
      <p:grpSp>
        <p:nvGrpSpPr>
          <p:cNvPr id="45" name="Group 44"/>
          <p:cNvGrpSpPr/>
          <p:nvPr/>
        </p:nvGrpSpPr>
        <p:grpSpPr>
          <a:xfrm>
            <a:off x="214765" y="58865"/>
            <a:ext cx="7155548" cy="6661296"/>
            <a:chOff x="249185" y="46518"/>
            <a:chExt cx="7155548" cy="6661296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185" y="46518"/>
              <a:ext cx="5093723" cy="6661296"/>
            </a:xfrm>
            <a:prstGeom prst="rect">
              <a:avLst/>
            </a:prstGeom>
          </p:spPr>
        </p:pic>
        <p:grpSp>
          <p:nvGrpSpPr>
            <p:cNvPr id="43" name="Group 42"/>
            <p:cNvGrpSpPr/>
            <p:nvPr/>
          </p:nvGrpSpPr>
          <p:grpSpPr>
            <a:xfrm>
              <a:off x="5665730" y="5478758"/>
              <a:ext cx="1739003" cy="1134433"/>
              <a:chOff x="6073741" y="4648502"/>
              <a:chExt cx="1739003" cy="1126907"/>
            </a:xfrm>
          </p:grpSpPr>
          <p:grpSp>
            <p:nvGrpSpPr>
              <p:cNvPr id="34" name="Group 33"/>
              <p:cNvGrpSpPr/>
              <p:nvPr/>
            </p:nvGrpSpPr>
            <p:grpSpPr>
              <a:xfrm>
                <a:off x="6073741" y="4648502"/>
                <a:ext cx="1739003" cy="1126907"/>
                <a:chOff x="266334" y="222295"/>
                <a:chExt cx="2271981" cy="1162449"/>
              </a:xfrm>
            </p:grpSpPr>
            <p:sp>
              <p:nvSpPr>
                <p:cNvPr id="35" name="Rectangle 34"/>
                <p:cNvSpPr/>
                <p:nvPr/>
              </p:nvSpPr>
              <p:spPr>
                <a:xfrm>
                  <a:off x="266334" y="222295"/>
                  <a:ext cx="2271981" cy="1162449"/>
                </a:xfrm>
                <a:prstGeom prst="rect">
                  <a:avLst/>
                </a:prstGeom>
                <a:solidFill>
                  <a:schemeClr val="bg1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Freeform 35"/>
                <p:cNvSpPr/>
                <p:nvPr/>
              </p:nvSpPr>
              <p:spPr>
                <a:xfrm>
                  <a:off x="415517" y="521546"/>
                  <a:ext cx="232817" cy="273430"/>
                </a:xfrm>
                <a:custGeom>
                  <a:avLst/>
                  <a:gdLst>
                    <a:gd name="connsiteX0" fmla="*/ 12700 w 279400"/>
                    <a:gd name="connsiteY0" fmla="*/ 203200 h 419100"/>
                    <a:gd name="connsiteX1" fmla="*/ 0 w 279400"/>
                    <a:gd name="connsiteY1" fmla="*/ 381000 h 419100"/>
                    <a:gd name="connsiteX2" fmla="*/ 88900 w 279400"/>
                    <a:gd name="connsiteY2" fmla="*/ 419100 h 419100"/>
                    <a:gd name="connsiteX3" fmla="*/ 88900 w 279400"/>
                    <a:gd name="connsiteY3" fmla="*/ 419100 h 419100"/>
                    <a:gd name="connsiteX4" fmla="*/ 215900 w 279400"/>
                    <a:gd name="connsiteY4" fmla="*/ 266700 h 419100"/>
                    <a:gd name="connsiteX5" fmla="*/ 215900 w 279400"/>
                    <a:gd name="connsiteY5" fmla="*/ 266700 h 419100"/>
                    <a:gd name="connsiteX6" fmla="*/ 241300 w 279400"/>
                    <a:gd name="connsiteY6" fmla="*/ 114300 h 419100"/>
                    <a:gd name="connsiteX7" fmla="*/ 279400 w 279400"/>
                    <a:gd name="connsiteY7" fmla="*/ 0 h 419100"/>
                    <a:gd name="connsiteX8" fmla="*/ 279400 w 279400"/>
                    <a:gd name="connsiteY8" fmla="*/ 0 h 419100"/>
                    <a:gd name="connsiteX9" fmla="*/ 165100 w 279400"/>
                    <a:gd name="connsiteY9" fmla="*/ 88900 h 419100"/>
                    <a:gd name="connsiteX10" fmla="*/ 25400 w 279400"/>
                    <a:gd name="connsiteY10" fmla="*/ 114300 h 419100"/>
                    <a:gd name="connsiteX11" fmla="*/ 12700 w 279400"/>
                    <a:gd name="connsiteY11" fmla="*/ 203200 h 419100"/>
                    <a:gd name="connsiteX0" fmla="*/ 12700 w 279400"/>
                    <a:gd name="connsiteY0" fmla="*/ 203200 h 419100"/>
                    <a:gd name="connsiteX1" fmla="*/ 0 w 279400"/>
                    <a:gd name="connsiteY1" fmla="*/ 381000 h 419100"/>
                    <a:gd name="connsiteX2" fmla="*/ 88900 w 279400"/>
                    <a:gd name="connsiteY2" fmla="*/ 419100 h 419100"/>
                    <a:gd name="connsiteX3" fmla="*/ 88900 w 279400"/>
                    <a:gd name="connsiteY3" fmla="*/ 419100 h 419100"/>
                    <a:gd name="connsiteX4" fmla="*/ 215900 w 279400"/>
                    <a:gd name="connsiteY4" fmla="*/ 266700 h 419100"/>
                    <a:gd name="connsiteX5" fmla="*/ 215900 w 279400"/>
                    <a:gd name="connsiteY5" fmla="*/ 266700 h 419100"/>
                    <a:gd name="connsiteX6" fmla="*/ 241300 w 279400"/>
                    <a:gd name="connsiteY6" fmla="*/ 114300 h 419100"/>
                    <a:gd name="connsiteX7" fmla="*/ 279400 w 279400"/>
                    <a:gd name="connsiteY7" fmla="*/ 0 h 419100"/>
                    <a:gd name="connsiteX8" fmla="*/ 279400 w 279400"/>
                    <a:gd name="connsiteY8" fmla="*/ 0 h 419100"/>
                    <a:gd name="connsiteX9" fmla="*/ 152400 w 279400"/>
                    <a:gd name="connsiteY9" fmla="*/ 0 h 419100"/>
                    <a:gd name="connsiteX10" fmla="*/ 25400 w 279400"/>
                    <a:gd name="connsiteY10" fmla="*/ 114300 h 419100"/>
                    <a:gd name="connsiteX11" fmla="*/ 12700 w 279400"/>
                    <a:gd name="connsiteY11" fmla="*/ 203200 h 419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79400" h="419100">
                      <a:moveTo>
                        <a:pt x="12700" y="203200"/>
                      </a:moveTo>
                      <a:lnTo>
                        <a:pt x="0" y="381000"/>
                      </a:lnTo>
                      <a:lnTo>
                        <a:pt x="88900" y="419100"/>
                      </a:lnTo>
                      <a:lnTo>
                        <a:pt x="88900" y="419100"/>
                      </a:lnTo>
                      <a:lnTo>
                        <a:pt x="215900" y="266700"/>
                      </a:lnTo>
                      <a:lnTo>
                        <a:pt x="215900" y="266700"/>
                      </a:lnTo>
                      <a:lnTo>
                        <a:pt x="241300" y="114300"/>
                      </a:lnTo>
                      <a:lnTo>
                        <a:pt x="279400" y="0"/>
                      </a:lnTo>
                      <a:lnTo>
                        <a:pt x="279400" y="0"/>
                      </a:lnTo>
                      <a:lnTo>
                        <a:pt x="152400" y="0"/>
                      </a:lnTo>
                      <a:lnTo>
                        <a:pt x="25400" y="114300"/>
                      </a:lnTo>
                      <a:lnTo>
                        <a:pt x="12700" y="203200"/>
                      </a:lnTo>
                      <a:close/>
                    </a:path>
                  </a:pathLst>
                </a:custGeom>
                <a:noFill/>
                <a:ln>
                  <a:solidFill>
                    <a:srgbClr val="F90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7" name="Straight Connector 36"/>
                <p:cNvCxnSpPr/>
                <p:nvPr/>
              </p:nvCxnSpPr>
              <p:spPr>
                <a:xfrm flipV="1">
                  <a:off x="351415" y="1089792"/>
                  <a:ext cx="372352" cy="28412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TextBox 37"/>
                <p:cNvSpPr txBox="1"/>
                <p:nvPr/>
              </p:nvSpPr>
              <p:spPr>
                <a:xfrm>
                  <a:off x="565233" y="234972"/>
                  <a:ext cx="68942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AU" sz="1200" b="1" dirty="0" smtClean="0"/>
                    <a:t>LEGEND</a:t>
                  </a:r>
                  <a:endParaRPr lang="en-US" sz="1200" b="1" dirty="0"/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811277" y="465784"/>
                  <a:ext cx="1624157" cy="309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AU" sz="800" dirty="0"/>
                    <a:t>Mineralisation outlines; </a:t>
                  </a:r>
                </a:p>
                <a:p>
                  <a:r>
                    <a:rPr lang="en-AU" sz="800" dirty="0" smtClean="0"/>
                    <a:t>&gt; </a:t>
                  </a:r>
                  <a:r>
                    <a:rPr lang="en-AU" sz="800" dirty="0"/>
                    <a:t>10g/t Ag in fresh </a:t>
                  </a:r>
                  <a:r>
                    <a:rPr lang="en-AU" sz="800" dirty="0" smtClean="0"/>
                    <a:t>rocks</a:t>
                  </a:r>
                  <a:endParaRPr lang="en-AU" sz="800" dirty="0"/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836222" y="1124130"/>
                  <a:ext cx="707245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AU" sz="800" dirty="0" smtClean="0"/>
                    <a:t>Major Faults</a:t>
                  </a:r>
                  <a:endParaRPr lang="en-US" sz="800" dirty="0"/>
                </a:p>
              </p:txBody>
            </p:sp>
          </p:grpSp>
          <p:sp>
            <p:nvSpPr>
              <p:cNvPr id="41" name="Freeform 40"/>
              <p:cNvSpPr/>
              <p:nvPr/>
            </p:nvSpPr>
            <p:spPr>
              <a:xfrm>
                <a:off x="6197329" y="5236409"/>
                <a:ext cx="192874" cy="265070"/>
              </a:xfrm>
              <a:custGeom>
                <a:avLst/>
                <a:gdLst>
                  <a:gd name="connsiteX0" fmla="*/ 12700 w 279400"/>
                  <a:gd name="connsiteY0" fmla="*/ 203200 h 419100"/>
                  <a:gd name="connsiteX1" fmla="*/ 0 w 279400"/>
                  <a:gd name="connsiteY1" fmla="*/ 381000 h 419100"/>
                  <a:gd name="connsiteX2" fmla="*/ 88900 w 279400"/>
                  <a:gd name="connsiteY2" fmla="*/ 419100 h 419100"/>
                  <a:gd name="connsiteX3" fmla="*/ 88900 w 279400"/>
                  <a:gd name="connsiteY3" fmla="*/ 419100 h 419100"/>
                  <a:gd name="connsiteX4" fmla="*/ 215900 w 279400"/>
                  <a:gd name="connsiteY4" fmla="*/ 266700 h 419100"/>
                  <a:gd name="connsiteX5" fmla="*/ 215900 w 279400"/>
                  <a:gd name="connsiteY5" fmla="*/ 266700 h 419100"/>
                  <a:gd name="connsiteX6" fmla="*/ 241300 w 279400"/>
                  <a:gd name="connsiteY6" fmla="*/ 114300 h 419100"/>
                  <a:gd name="connsiteX7" fmla="*/ 279400 w 279400"/>
                  <a:gd name="connsiteY7" fmla="*/ 0 h 419100"/>
                  <a:gd name="connsiteX8" fmla="*/ 279400 w 279400"/>
                  <a:gd name="connsiteY8" fmla="*/ 0 h 419100"/>
                  <a:gd name="connsiteX9" fmla="*/ 165100 w 279400"/>
                  <a:gd name="connsiteY9" fmla="*/ 88900 h 419100"/>
                  <a:gd name="connsiteX10" fmla="*/ 25400 w 279400"/>
                  <a:gd name="connsiteY10" fmla="*/ 114300 h 419100"/>
                  <a:gd name="connsiteX11" fmla="*/ 12700 w 279400"/>
                  <a:gd name="connsiteY11" fmla="*/ 203200 h 419100"/>
                  <a:gd name="connsiteX0" fmla="*/ 12700 w 279400"/>
                  <a:gd name="connsiteY0" fmla="*/ 203200 h 419100"/>
                  <a:gd name="connsiteX1" fmla="*/ 0 w 279400"/>
                  <a:gd name="connsiteY1" fmla="*/ 381000 h 419100"/>
                  <a:gd name="connsiteX2" fmla="*/ 88900 w 279400"/>
                  <a:gd name="connsiteY2" fmla="*/ 419100 h 419100"/>
                  <a:gd name="connsiteX3" fmla="*/ 88900 w 279400"/>
                  <a:gd name="connsiteY3" fmla="*/ 419100 h 419100"/>
                  <a:gd name="connsiteX4" fmla="*/ 215900 w 279400"/>
                  <a:gd name="connsiteY4" fmla="*/ 266700 h 419100"/>
                  <a:gd name="connsiteX5" fmla="*/ 215900 w 279400"/>
                  <a:gd name="connsiteY5" fmla="*/ 266700 h 419100"/>
                  <a:gd name="connsiteX6" fmla="*/ 241300 w 279400"/>
                  <a:gd name="connsiteY6" fmla="*/ 114300 h 419100"/>
                  <a:gd name="connsiteX7" fmla="*/ 279400 w 279400"/>
                  <a:gd name="connsiteY7" fmla="*/ 0 h 419100"/>
                  <a:gd name="connsiteX8" fmla="*/ 279400 w 279400"/>
                  <a:gd name="connsiteY8" fmla="*/ 0 h 419100"/>
                  <a:gd name="connsiteX9" fmla="*/ 152400 w 279400"/>
                  <a:gd name="connsiteY9" fmla="*/ 0 h 419100"/>
                  <a:gd name="connsiteX10" fmla="*/ 25400 w 279400"/>
                  <a:gd name="connsiteY10" fmla="*/ 114300 h 419100"/>
                  <a:gd name="connsiteX11" fmla="*/ 12700 w 279400"/>
                  <a:gd name="connsiteY11" fmla="*/ 203200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79400" h="419100">
                    <a:moveTo>
                      <a:pt x="12700" y="203200"/>
                    </a:moveTo>
                    <a:lnTo>
                      <a:pt x="0" y="381000"/>
                    </a:lnTo>
                    <a:lnTo>
                      <a:pt x="88900" y="419100"/>
                    </a:lnTo>
                    <a:lnTo>
                      <a:pt x="88900" y="419100"/>
                    </a:lnTo>
                    <a:lnTo>
                      <a:pt x="215900" y="266700"/>
                    </a:lnTo>
                    <a:lnTo>
                      <a:pt x="215900" y="266700"/>
                    </a:lnTo>
                    <a:lnTo>
                      <a:pt x="241300" y="114300"/>
                    </a:lnTo>
                    <a:lnTo>
                      <a:pt x="279400" y="0"/>
                    </a:lnTo>
                    <a:lnTo>
                      <a:pt x="279400" y="0"/>
                    </a:lnTo>
                    <a:lnTo>
                      <a:pt x="152400" y="0"/>
                    </a:lnTo>
                    <a:lnTo>
                      <a:pt x="25400" y="114300"/>
                    </a:lnTo>
                    <a:lnTo>
                      <a:pt x="12700" y="203200"/>
                    </a:lnTo>
                    <a:close/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6545856" y="5206319"/>
                <a:ext cx="126688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800" dirty="0"/>
                  <a:t>Mineralisation outlines; </a:t>
                </a:r>
              </a:p>
              <a:p>
                <a:r>
                  <a:rPr lang="en-AU" sz="800" dirty="0" smtClean="0"/>
                  <a:t>&gt; 0.5 % </a:t>
                </a:r>
                <a:r>
                  <a:rPr lang="en-AU" sz="800" dirty="0" err="1" smtClean="0"/>
                  <a:t>Pb</a:t>
                </a:r>
                <a:r>
                  <a:rPr lang="en-AU" sz="800" dirty="0" smtClean="0"/>
                  <a:t> in </a:t>
                </a:r>
                <a:r>
                  <a:rPr lang="en-AU" sz="800" dirty="0"/>
                  <a:t>fresh </a:t>
                </a:r>
                <a:r>
                  <a:rPr lang="en-AU" sz="800" dirty="0" smtClean="0"/>
                  <a:t>rocks</a:t>
                </a:r>
                <a:endParaRPr lang="en-AU" sz="800" dirty="0"/>
              </a:p>
            </p:txBody>
          </p:sp>
        </p:grpSp>
      </p:grpSp>
      <p:sp>
        <p:nvSpPr>
          <p:cNvPr id="46" name="TextBox 45"/>
          <p:cNvSpPr txBox="1"/>
          <p:nvPr/>
        </p:nvSpPr>
        <p:spPr>
          <a:xfrm>
            <a:off x="5778293" y="1328471"/>
            <a:ext cx="274895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Conventional soil</a:t>
            </a:r>
          </a:p>
          <a:p>
            <a:pPr algn="ctr"/>
            <a:r>
              <a:rPr lang="en-AU" sz="28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Pb</a:t>
            </a:r>
            <a:endParaRPr lang="en-US" sz="28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589160" y="74287"/>
            <a:ext cx="22954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Geochemical signature</a:t>
            </a:r>
            <a:endParaRPr lang="en-US" sz="28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133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005" y="6350"/>
            <a:ext cx="1257995" cy="921534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5215968" y="943909"/>
            <a:ext cx="392803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182122" y="80570"/>
            <a:ext cx="2956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Kempfield</a:t>
            </a:r>
            <a:r>
              <a:rPr lang="en-AU" sz="2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deposit geometry</a:t>
            </a:r>
            <a:endParaRPr lang="en-US" sz="24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307775" y="1223746"/>
            <a:ext cx="3744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b="1" dirty="0" smtClean="0"/>
              <a:t>Three main and several small mineralised zones </a:t>
            </a:r>
            <a:r>
              <a:rPr lang="en-AU" dirty="0" smtClean="0"/>
              <a:t>: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307774" y="1939491"/>
            <a:ext cx="3704937" cy="193899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AU" dirty="0" smtClean="0"/>
              <a:t>Main </a:t>
            </a:r>
            <a:r>
              <a:rPr lang="en-AU" dirty="0"/>
              <a:t>zones</a:t>
            </a:r>
            <a:r>
              <a:rPr lang="en-AU" dirty="0" smtClean="0"/>
              <a:t>: </a:t>
            </a:r>
            <a:endParaRPr lang="en-AU" dirty="0"/>
          </a:p>
          <a:p>
            <a:r>
              <a:rPr lang="en-AU" dirty="0" smtClean="0"/>
              <a:t>-    </a:t>
            </a:r>
            <a:r>
              <a:rPr lang="en-AU" b="1" dirty="0" smtClean="0"/>
              <a:t>BJ Zone </a:t>
            </a:r>
            <a:r>
              <a:rPr lang="en-AU" sz="1600" dirty="0" smtClean="0"/>
              <a:t>- barite-silver </a:t>
            </a:r>
            <a:r>
              <a:rPr lang="en-AU" sz="1600" dirty="0"/>
              <a:t>rich zone;</a:t>
            </a:r>
          </a:p>
          <a:p>
            <a:pPr marL="285750" indent="-285750">
              <a:buFontTx/>
              <a:buChar char="-"/>
            </a:pPr>
            <a:r>
              <a:rPr lang="en-AU" b="1" dirty="0" smtClean="0"/>
              <a:t>McCarron </a:t>
            </a:r>
            <a:r>
              <a:rPr lang="en-AU" b="1" dirty="0"/>
              <a:t>Zone </a:t>
            </a:r>
            <a:r>
              <a:rPr lang="en-AU" sz="1600" dirty="0"/>
              <a:t>- </a:t>
            </a:r>
            <a:r>
              <a:rPr lang="en-AU" sz="1600" dirty="0" smtClean="0"/>
              <a:t>disseminated Ag-    </a:t>
            </a:r>
            <a:r>
              <a:rPr lang="en-AU" sz="1600" dirty="0" err="1" smtClean="0"/>
              <a:t>Pb</a:t>
            </a:r>
            <a:r>
              <a:rPr lang="en-AU" sz="1600" dirty="0" smtClean="0"/>
              <a:t>-Zn </a:t>
            </a:r>
            <a:r>
              <a:rPr lang="en-AU" sz="1600" dirty="0"/>
              <a:t>and barite </a:t>
            </a:r>
            <a:r>
              <a:rPr lang="en-AU" sz="1600" dirty="0" smtClean="0"/>
              <a:t>locally massive </a:t>
            </a:r>
            <a:r>
              <a:rPr lang="en-AU" sz="1600" dirty="0" err="1"/>
              <a:t>Pb</a:t>
            </a:r>
            <a:r>
              <a:rPr lang="en-AU" sz="1600" dirty="0"/>
              <a:t>-Zn </a:t>
            </a:r>
            <a:r>
              <a:rPr lang="en-AU" sz="1600" dirty="0" smtClean="0"/>
              <a:t>sulphide (</a:t>
            </a:r>
            <a:r>
              <a:rPr lang="en-AU" sz="1600" dirty="0" err="1" smtClean="0"/>
              <a:t>Pb</a:t>
            </a:r>
            <a:r>
              <a:rPr lang="en-AU" sz="1600" dirty="0" smtClean="0"/>
              <a:t>-Zn);</a:t>
            </a:r>
            <a:endParaRPr lang="en-AU" sz="1600" dirty="0"/>
          </a:p>
          <a:p>
            <a:pPr marL="285750" indent="-285750">
              <a:buFontTx/>
              <a:buChar char="-"/>
            </a:pPr>
            <a:r>
              <a:rPr lang="en-AU" b="1" dirty="0" smtClean="0"/>
              <a:t>Quarries </a:t>
            </a:r>
            <a:r>
              <a:rPr lang="en-AU" b="1" dirty="0"/>
              <a:t>Zone </a:t>
            </a:r>
            <a:r>
              <a:rPr lang="en-AU" sz="1600" dirty="0"/>
              <a:t>(northern) – zone of high barite and </a:t>
            </a:r>
            <a:r>
              <a:rPr lang="en-AU" sz="1600" dirty="0" smtClean="0"/>
              <a:t>silver.</a:t>
            </a:r>
            <a:endParaRPr lang="en-US" sz="1600" dirty="0"/>
          </a:p>
        </p:txBody>
      </p:sp>
      <p:sp>
        <p:nvSpPr>
          <p:cNvPr id="32" name="Rectangle 31"/>
          <p:cNvSpPr/>
          <p:nvPr/>
        </p:nvSpPr>
        <p:spPr>
          <a:xfrm>
            <a:off x="5307774" y="4249249"/>
            <a:ext cx="3704937" cy="246221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AU" dirty="0"/>
              <a:t>Remaining </a:t>
            </a:r>
            <a:r>
              <a:rPr lang="en-AU" dirty="0" smtClean="0"/>
              <a:t>zones: </a:t>
            </a:r>
          </a:p>
          <a:p>
            <a:pPr marL="285750" indent="-285750">
              <a:buFontTx/>
              <a:buChar char="-"/>
            </a:pPr>
            <a:r>
              <a:rPr lang="en-AU" b="1" dirty="0" smtClean="0"/>
              <a:t>South </a:t>
            </a:r>
            <a:r>
              <a:rPr lang="en-AU" b="1" dirty="0"/>
              <a:t>Conglomerate Zone </a:t>
            </a:r>
            <a:r>
              <a:rPr lang="en-AU" sz="1600" dirty="0"/>
              <a:t>(low grade Ag-barite); </a:t>
            </a:r>
          </a:p>
          <a:p>
            <a:pPr marL="285750" indent="-285750">
              <a:buFontTx/>
              <a:buChar char="-"/>
            </a:pPr>
            <a:r>
              <a:rPr lang="en-AU" b="1" dirty="0" smtClean="0"/>
              <a:t>Mather </a:t>
            </a:r>
            <a:r>
              <a:rPr lang="en-AU" b="1" dirty="0"/>
              <a:t>Zone </a:t>
            </a:r>
            <a:r>
              <a:rPr lang="en-AU" sz="1600" dirty="0"/>
              <a:t>(</a:t>
            </a:r>
            <a:r>
              <a:rPr lang="en-AU" sz="1600" dirty="0" err="1"/>
              <a:t>Pb</a:t>
            </a:r>
            <a:r>
              <a:rPr lang="en-AU" sz="1600" dirty="0"/>
              <a:t>-Zn mineralisation); </a:t>
            </a:r>
            <a:endParaRPr lang="en-AU" sz="1600" dirty="0" smtClean="0"/>
          </a:p>
          <a:p>
            <a:pPr marL="285750" indent="-285750">
              <a:buFontTx/>
              <a:buChar char="-"/>
            </a:pPr>
            <a:r>
              <a:rPr lang="en-AU" b="1" dirty="0" smtClean="0"/>
              <a:t>Hill </a:t>
            </a:r>
            <a:r>
              <a:rPr lang="en-AU" b="1" dirty="0"/>
              <a:t>Zone </a:t>
            </a:r>
            <a:r>
              <a:rPr lang="en-AU" dirty="0"/>
              <a:t>(</a:t>
            </a:r>
            <a:r>
              <a:rPr lang="en-AU" sz="1600" dirty="0"/>
              <a:t>high grade barite and low grade Ag</a:t>
            </a:r>
            <a:r>
              <a:rPr lang="en-AU" sz="1600" dirty="0" smtClean="0"/>
              <a:t>);</a:t>
            </a:r>
          </a:p>
          <a:p>
            <a:pPr marL="285750" indent="-285750">
              <a:buFontTx/>
              <a:buChar char="-"/>
            </a:pPr>
            <a:r>
              <a:rPr lang="en-AU" dirty="0" smtClean="0"/>
              <a:t> </a:t>
            </a:r>
            <a:r>
              <a:rPr lang="en-AU" b="1" dirty="0"/>
              <a:t>Causeway Zone </a:t>
            </a:r>
            <a:r>
              <a:rPr lang="en-AU" sz="1600" dirty="0"/>
              <a:t>(low grade </a:t>
            </a:r>
            <a:r>
              <a:rPr lang="en-AU" sz="1600" dirty="0" smtClean="0"/>
              <a:t>Au- </a:t>
            </a:r>
            <a:r>
              <a:rPr lang="en-AU" sz="1600" dirty="0"/>
              <a:t>mineralisation hosted in a </a:t>
            </a:r>
            <a:r>
              <a:rPr lang="en-AU" sz="1600" dirty="0" smtClean="0"/>
              <a:t>sericite </a:t>
            </a:r>
            <a:r>
              <a:rPr lang="en-AU" sz="1600" dirty="0"/>
              <a:t>altered rhyolite).</a:t>
            </a:r>
            <a:endParaRPr lang="en-US" sz="1600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13" y="90986"/>
            <a:ext cx="5029210" cy="6672086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35" name="TextBox 34"/>
          <p:cNvSpPr txBox="1"/>
          <p:nvPr/>
        </p:nvSpPr>
        <p:spPr>
          <a:xfrm>
            <a:off x="4130509" y="1121956"/>
            <a:ext cx="9188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b="1" dirty="0" smtClean="0">
                <a:solidFill>
                  <a:srgbClr val="2717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Quarries</a:t>
            </a:r>
            <a:endParaRPr lang="en-US" sz="1600" b="1" dirty="0">
              <a:solidFill>
                <a:srgbClr val="2717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23528" y="4082595"/>
            <a:ext cx="12861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b="1" dirty="0" smtClean="0">
                <a:solidFill>
                  <a:srgbClr val="2717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Mather Zone</a:t>
            </a:r>
            <a:endParaRPr lang="en-US" sz="1600" b="1" dirty="0">
              <a:solidFill>
                <a:srgbClr val="2717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403647" y="5199667"/>
            <a:ext cx="14923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b="1" dirty="0" smtClean="0">
                <a:solidFill>
                  <a:srgbClr val="2717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McCarron Zone</a:t>
            </a:r>
            <a:endParaRPr lang="en-US" sz="1600" b="1" dirty="0">
              <a:solidFill>
                <a:srgbClr val="2717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76912" y="4579143"/>
            <a:ext cx="13812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600" b="1" dirty="0" smtClean="0">
                <a:solidFill>
                  <a:srgbClr val="2717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South </a:t>
            </a:r>
          </a:p>
          <a:p>
            <a:pPr algn="ctr"/>
            <a:r>
              <a:rPr lang="en-AU" sz="1600" b="1" dirty="0" smtClean="0">
                <a:solidFill>
                  <a:srgbClr val="2717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Conglomerate</a:t>
            </a:r>
            <a:endParaRPr lang="en-US" sz="1600" b="1" dirty="0">
              <a:solidFill>
                <a:srgbClr val="2717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915816" y="3573016"/>
            <a:ext cx="8328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b="1" dirty="0" smtClean="0">
                <a:solidFill>
                  <a:srgbClr val="2717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BJ Zone</a:t>
            </a:r>
            <a:endParaRPr lang="en-US" sz="1600" b="1" dirty="0">
              <a:solidFill>
                <a:srgbClr val="2717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074163" y="6259401"/>
            <a:ext cx="9290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b="1" dirty="0" smtClean="0">
                <a:solidFill>
                  <a:srgbClr val="2717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Hill Zone</a:t>
            </a:r>
            <a:endParaRPr lang="en-US" sz="1600" b="1" dirty="0">
              <a:solidFill>
                <a:srgbClr val="2717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092841" y="2955154"/>
            <a:ext cx="10337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b="1" dirty="0" smtClean="0">
                <a:solidFill>
                  <a:srgbClr val="2717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Causeway</a:t>
            </a:r>
            <a:endParaRPr lang="en-US" sz="1600" b="1" dirty="0">
              <a:solidFill>
                <a:srgbClr val="2717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8" y="90986"/>
            <a:ext cx="5060638" cy="667208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7" y="112912"/>
            <a:ext cx="5048535" cy="663477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13" y="112911"/>
            <a:ext cx="5029209" cy="663457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7" y="112912"/>
            <a:ext cx="5048535" cy="665428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7" y="112912"/>
            <a:ext cx="5060639" cy="6634573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3801894" y="6259401"/>
            <a:ext cx="1091828" cy="246221"/>
            <a:chOff x="3801894" y="6259401"/>
            <a:chExt cx="1091828" cy="246221"/>
          </a:xfrm>
        </p:grpSpPr>
        <p:sp>
          <p:nvSpPr>
            <p:cNvPr id="49" name="Freeform 45"/>
            <p:cNvSpPr>
              <a:spLocks/>
            </p:cNvSpPr>
            <p:nvPr/>
          </p:nvSpPr>
          <p:spPr bwMode="auto">
            <a:xfrm>
              <a:off x="3801894" y="6429422"/>
              <a:ext cx="1091828" cy="76200"/>
            </a:xfrm>
            <a:custGeom>
              <a:avLst/>
              <a:gdLst>
                <a:gd name="T0" fmla="*/ 0 w 699"/>
                <a:gd name="T1" fmla="*/ 9 h 48"/>
                <a:gd name="T2" fmla="*/ 0 w 699"/>
                <a:gd name="T3" fmla="*/ 48 h 48"/>
                <a:gd name="T4" fmla="*/ 699 w 699"/>
                <a:gd name="T5" fmla="*/ 43 h 48"/>
                <a:gd name="T6" fmla="*/ 696 w 699"/>
                <a:gd name="T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9" h="48">
                  <a:moveTo>
                    <a:pt x="0" y="9"/>
                  </a:moveTo>
                  <a:lnTo>
                    <a:pt x="0" y="48"/>
                  </a:lnTo>
                  <a:lnTo>
                    <a:pt x="699" y="43"/>
                  </a:lnTo>
                  <a:lnTo>
                    <a:pt x="696" y="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Text Box 46"/>
            <p:cNvSpPr txBox="1">
              <a:spLocks noChangeArrowheads="1"/>
            </p:cNvSpPr>
            <p:nvPr/>
          </p:nvSpPr>
          <p:spPr bwMode="auto">
            <a:xfrm>
              <a:off x="4130509" y="6259401"/>
              <a:ext cx="564184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1000" dirty="0" smtClean="0"/>
                <a:t>500m</a:t>
              </a:r>
              <a:endParaRPr lang="en-US" sz="1000" dirty="0"/>
            </a:p>
          </p:txBody>
        </p:sp>
      </p:grpSp>
      <p:sp>
        <p:nvSpPr>
          <p:cNvPr id="52" name="TextBox 51"/>
          <p:cNvSpPr txBox="1"/>
          <p:nvPr/>
        </p:nvSpPr>
        <p:spPr>
          <a:xfrm rot="17703755">
            <a:off x="3614140" y="3939989"/>
            <a:ext cx="16214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err="1" smtClean="0">
                <a:latin typeface="Arial" pitchFamily="34" charset="0"/>
                <a:cs typeface="Arial" pitchFamily="34" charset="0"/>
              </a:rPr>
              <a:t>Copperhannia</a:t>
            </a:r>
            <a:r>
              <a:rPr lang="en-AU" sz="1200" dirty="0" smtClean="0">
                <a:latin typeface="Arial" pitchFamily="34" charset="0"/>
                <a:cs typeface="Arial" pitchFamily="34" charset="0"/>
              </a:rPr>
              <a:t> Thrust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267656" y="208334"/>
            <a:ext cx="1709256" cy="1900435"/>
            <a:chOff x="267656" y="208334"/>
            <a:chExt cx="1709256" cy="1900435"/>
          </a:xfrm>
        </p:grpSpPr>
        <p:sp>
          <p:nvSpPr>
            <p:cNvPr id="54" name="Rectangle 53"/>
            <p:cNvSpPr/>
            <p:nvPr/>
          </p:nvSpPr>
          <p:spPr>
            <a:xfrm>
              <a:off x="267656" y="208334"/>
              <a:ext cx="1709256" cy="1900435"/>
            </a:xfrm>
            <a:prstGeom prst="rect">
              <a:avLst/>
            </a:prstGeom>
            <a:solidFill>
              <a:schemeClr val="bg1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Freeform 59"/>
            <p:cNvSpPr/>
            <p:nvPr/>
          </p:nvSpPr>
          <p:spPr>
            <a:xfrm>
              <a:off x="386809" y="919664"/>
              <a:ext cx="116359" cy="304082"/>
            </a:xfrm>
            <a:custGeom>
              <a:avLst/>
              <a:gdLst>
                <a:gd name="connsiteX0" fmla="*/ 12700 w 279400"/>
                <a:gd name="connsiteY0" fmla="*/ 203200 h 419100"/>
                <a:gd name="connsiteX1" fmla="*/ 0 w 279400"/>
                <a:gd name="connsiteY1" fmla="*/ 381000 h 419100"/>
                <a:gd name="connsiteX2" fmla="*/ 88900 w 279400"/>
                <a:gd name="connsiteY2" fmla="*/ 419100 h 419100"/>
                <a:gd name="connsiteX3" fmla="*/ 88900 w 279400"/>
                <a:gd name="connsiteY3" fmla="*/ 419100 h 419100"/>
                <a:gd name="connsiteX4" fmla="*/ 215900 w 279400"/>
                <a:gd name="connsiteY4" fmla="*/ 266700 h 419100"/>
                <a:gd name="connsiteX5" fmla="*/ 215900 w 279400"/>
                <a:gd name="connsiteY5" fmla="*/ 266700 h 419100"/>
                <a:gd name="connsiteX6" fmla="*/ 241300 w 279400"/>
                <a:gd name="connsiteY6" fmla="*/ 114300 h 419100"/>
                <a:gd name="connsiteX7" fmla="*/ 279400 w 279400"/>
                <a:gd name="connsiteY7" fmla="*/ 0 h 419100"/>
                <a:gd name="connsiteX8" fmla="*/ 279400 w 279400"/>
                <a:gd name="connsiteY8" fmla="*/ 0 h 419100"/>
                <a:gd name="connsiteX9" fmla="*/ 165100 w 279400"/>
                <a:gd name="connsiteY9" fmla="*/ 88900 h 419100"/>
                <a:gd name="connsiteX10" fmla="*/ 25400 w 279400"/>
                <a:gd name="connsiteY10" fmla="*/ 114300 h 419100"/>
                <a:gd name="connsiteX11" fmla="*/ 12700 w 279400"/>
                <a:gd name="connsiteY11" fmla="*/ 203200 h 419100"/>
                <a:gd name="connsiteX0" fmla="*/ 12700 w 279400"/>
                <a:gd name="connsiteY0" fmla="*/ 203200 h 419100"/>
                <a:gd name="connsiteX1" fmla="*/ 0 w 279400"/>
                <a:gd name="connsiteY1" fmla="*/ 381000 h 419100"/>
                <a:gd name="connsiteX2" fmla="*/ 88900 w 279400"/>
                <a:gd name="connsiteY2" fmla="*/ 419100 h 419100"/>
                <a:gd name="connsiteX3" fmla="*/ 88900 w 279400"/>
                <a:gd name="connsiteY3" fmla="*/ 419100 h 419100"/>
                <a:gd name="connsiteX4" fmla="*/ 215900 w 279400"/>
                <a:gd name="connsiteY4" fmla="*/ 266700 h 419100"/>
                <a:gd name="connsiteX5" fmla="*/ 215900 w 279400"/>
                <a:gd name="connsiteY5" fmla="*/ 266700 h 419100"/>
                <a:gd name="connsiteX6" fmla="*/ 241300 w 279400"/>
                <a:gd name="connsiteY6" fmla="*/ 114300 h 419100"/>
                <a:gd name="connsiteX7" fmla="*/ 279400 w 279400"/>
                <a:gd name="connsiteY7" fmla="*/ 0 h 419100"/>
                <a:gd name="connsiteX8" fmla="*/ 279400 w 279400"/>
                <a:gd name="connsiteY8" fmla="*/ 0 h 419100"/>
                <a:gd name="connsiteX9" fmla="*/ 152400 w 279400"/>
                <a:gd name="connsiteY9" fmla="*/ 0 h 419100"/>
                <a:gd name="connsiteX10" fmla="*/ 25400 w 279400"/>
                <a:gd name="connsiteY10" fmla="*/ 114300 h 419100"/>
                <a:gd name="connsiteX11" fmla="*/ 12700 w 279400"/>
                <a:gd name="connsiteY11" fmla="*/ 203200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9400" h="419100">
                  <a:moveTo>
                    <a:pt x="12700" y="203200"/>
                  </a:moveTo>
                  <a:lnTo>
                    <a:pt x="0" y="381000"/>
                  </a:lnTo>
                  <a:lnTo>
                    <a:pt x="88900" y="419100"/>
                  </a:lnTo>
                  <a:lnTo>
                    <a:pt x="88900" y="419100"/>
                  </a:lnTo>
                  <a:lnTo>
                    <a:pt x="215900" y="266700"/>
                  </a:lnTo>
                  <a:lnTo>
                    <a:pt x="215900" y="266700"/>
                  </a:lnTo>
                  <a:lnTo>
                    <a:pt x="241300" y="114300"/>
                  </a:lnTo>
                  <a:lnTo>
                    <a:pt x="279400" y="0"/>
                  </a:lnTo>
                  <a:lnTo>
                    <a:pt x="279400" y="0"/>
                  </a:lnTo>
                  <a:lnTo>
                    <a:pt x="152400" y="0"/>
                  </a:lnTo>
                  <a:lnTo>
                    <a:pt x="25400" y="114300"/>
                  </a:lnTo>
                  <a:lnTo>
                    <a:pt x="12700" y="20320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 60"/>
            <p:cNvSpPr/>
            <p:nvPr/>
          </p:nvSpPr>
          <p:spPr>
            <a:xfrm>
              <a:off x="392277" y="1350561"/>
              <a:ext cx="116359" cy="304082"/>
            </a:xfrm>
            <a:custGeom>
              <a:avLst/>
              <a:gdLst>
                <a:gd name="connsiteX0" fmla="*/ 12700 w 279400"/>
                <a:gd name="connsiteY0" fmla="*/ 203200 h 419100"/>
                <a:gd name="connsiteX1" fmla="*/ 0 w 279400"/>
                <a:gd name="connsiteY1" fmla="*/ 381000 h 419100"/>
                <a:gd name="connsiteX2" fmla="*/ 88900 w 279400"/>
                <a:gd name="connsiteY2" fmla="*/ 419100 h 419100"/>
                <a:gd name="connsiteX3" fmla="*/ 88900 w 279400"/>
                <a:gd name="connsiteY3" fmla="*/ 419100 h 419100"/>
                <a:gd name="connsiteX4" fmla="*/ 215900 w 279400"/>
                <a:gd name="connsiteY4" fmla="*/ 266700 h 419100"/>
                <a:gd name="connsiteX5" fmla="*/ 215900 w 279400"/>
                <a:gd name="connsiteY5" fmla="*/ 266700 h 419100"/>
                <a:gd name="connsiteX6" fmla="*/ 241300 w 279400"/>
                <a:gd name="connsiteY6" fmla="*/ 114300 h 419100"/>
                <a:gd name="connsiteX7" fmla="*/ 279400 w 279400"/>
                <a:gd name="connsiteY7" fmla="*/ 0 h 419100"/>
                <a:gd name="connsiteX8" fmla="*/ 279400 w 279400"/>
                <a:gd name="connsiteY8" fmla="*/ 0 h 419100"/>
                <a:gd name="connsiteX9" fmla="*/ 165100 w 279400"/>
                <a:gd name="connsiteY9" fmla="*/ 88900 h 419100"/>
                <a:gd name="connsiteX10" fmla="*/ 25400 w 279400"/>
                <a:gd name="connsiteY10" fmla="*/ 114300 h 419100"/>
                <a:gd name="connsiteX11" fmla="*/ 12700 w 279400"/>
                <a:gd name="connsiteY11" fmla="*/ 203200 h 419100"/>
                <a:gd name="connsiteX0" fmla="*/ 12700 w 279400"/>
                <a:gd name="connsiteY0" fmla="*/ 203200 h 419100"/>
                <a:gd name="connsiteX1" fmla="*/ 0 w 279400"/>
                <a:gd name="connsiteY1" fmla="*/ 381000 h 419100"/>
                <a:gd name="connsiteX2" fmla="*/ 88900 w 279400"/>
                <a:gd name="connsiteY2" fmla="*/ 419100 h 419100"/>
                <a:gd name="connsiteX3" fmla="*/ 88900 w 279400"/>
                <a:gd name="connsiteY3" fmla="*/ 419100 h 419100"/>
                <a:gd name="connsiteX4" fmla="*/ 215900 w 279400"/>
                <a:gd name="connsiteY4" fmla="*/ 266700 h 419100"/>
                <a:gd name="connsiteX5" fmla="*/ 215900 w 279400"/>
                <a:gd name="connsiteY5" fmla="*/ 266700 h 419100"/>
                <a:gd name="connsiteX6" fmla="*/ 241300 w 279400"/>
                <a:gd name="connsiteY6" fmla="*/ 114300 h 419100"/>
                <a:gd name="connsiteX7" fmla="*/ 279400 w 279400"/>
                <a:gd name="connsiteY7" fmla="*/ 0 h 419100"/>
                <a:gd name="connsiteX8" fmla="*/ 279400 w 279400"/>
                <a:gd name="connsiteY8" fmla="*/ 0 h 419100"/>
                <a:gd name="connsiteX9" fmla="*/ 152400 w 279400"/>
                <a:gd name="connsiteY9" fmla="*/ 0 h 419100"/>
                <a:gd name="connsiteX10" fmla="*/ 25400 w 279400"/>
                <a:gd name="connsiteY10" fmla="*/ 114300 h 419100"/>
                <a:gd name="connsiteX11" fmla="*/ 12700 w 279400"/>
                <a:gd name="connsiteY11" fmla="*/ 203200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9400" h="419100">
                  <a:moveTo>
                    <a:pt x="12700" y="203200"/>
                  </a:moveTo>
                  <a:lnTo>
                    <a:pt x="0" y="381000"/>
                  </a:lnTo>
                  <a:lnTo>
                    <a:pt x="88900" y="419100"/>
                  </a:lnTo>
                  <a:lnTo>
                    <a:pt x="88900" y="419100"/>
                  </a:lnTo>
                  <a:lnTo>
                    <a:pt x="215900" y="266700"/>
                  </a:lnTo>
                  <a:lnTo>
                    <a:pt x="215900" y="266700"/>
                  </a:lnTo>
                  <a:lnTo>
                    <a:pt x="241300" y="114300"/>
                  </a:lnTo>
                  <a:lnTo>
                    <a:pt x="279400" y="0"/>
                  </a:lnTo>
                  <a:lnTo>
                    <a:pt x="279400" y="0"/>
                  </a:lnTo>
                  <a:lnTo>
                    <a:pt x="152400" y="0"/>
                  </a:lnTo>
                  <a:lnTo>
                    <a:pt x="25400" y="114300"/>
                  </a:lnTo>
                  <a:lnTo>
                    <a:pt x="12700" y="203200"/>
                  </a:lnTo>
                  <a:close/>
                </a:path>
              </a:pathLst>
            </a:custGeom>
            <a:solidFill>
              <a:srgbClr val="00B050"/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 61"/>
            <p:cNvSpPr/>
            <p:nvPr/>
          </p:nvSpPr>
          <p:spPr>
            <a:xfrm>
              <a:off x="392277" y="1740523"/>
              <a:ext cx="116359" cy="304082"/>
            </a:xfrm>
            <a:custGeom>
              <a:avLst/>
              <a:gdLst>
                <a:gd name="connsiteX0" fmla="*/ 12700 w 279400"/>
                <a:gd name="connsiteY0" fmla="*/ 203200 h 419100"/>
                <a:gd name="connsiteX1" fmla="*/ 0 w 279400"/>
                <a:gd name="connsiteY1" fmla="*/ 381000 h 419100"/>
                <a:gd name="connsiteX2" fmla="*/ 88900 w 279400"/>
                <a:gd name="connsiteY2" fmla="*/ 419100 h 419100"/>
                <a:gd name="connsiteX3" fmla="*/ 88900 w 279400"/>
                <a:gd name="connsiteY3" fmla="*/ 419100 h 419100"/>
                <a:gd name="connsiteX4" fmla="*/ 215900 w 279400"/>
                <a:gd name="connsiteY4" fmla="*/ 266700 h 419100"/>
                <a:gd name="connsiteX5" fmla="*/ 215900 w 279400"/>
                <a:gd name="connsiteY5" fmla="*/ 266700 h 419100"/>
                <a:gd name="connsiteX6" fmla="*/ 241300 w 279400"/>
                <a:gd name="connsiteY6" fmla="*/ 114300 h 419100"/>
                <a:gd name="connsiteX7" fmla="*/ 279400 w 279400"/>
                <a:gd name="connsiteY7" fmla="*/ 0 h 419100"/>
                <a:gd name="connsiteX8" fmla="*/ 279400 w 279400"/>
                <a:gd name="connsiteY8" fmla="*/ 0 h 419100"/>
                <a:gd name="connsiteX9" fmla="*/ 165100 w 279400"/>
                <a:gd name="connsiteY9" fmla="*/ 88900 h 419100"/>
                <a:gd name="connsiteX10" fmla="*/ 25400 w 279400"/>
                <a:gd name="connsiteY10" fmla="*/ 114300 h 419100"/>
                <a:gd name="connsiteX11" fmla="*/ 12700 w 279400"/>
                <a:gd name="connsiteY11" fmla="*/ 203200 h 419100"/>
                <a:gd name="connsiteX0" fmla="*/ 12700 w 279400"/>
                <a:gd name="connsiteY0" fmla="*/ 203200 h 419100"/>
                <a:gd name="connsiteX1" fmla="*/ 0 w 279400"/>
                <a:gd name="connsiteY1" fmla="*/ 381000 h 419100"/>
                <a:gd name="connsiteX2" fmla="*/ 88900 w 279400"/>
                <a:gd name="connsiteY2" fmla="*/ 419100 h 419100"/>
                <a:gd name="connsiteX3" fmla="*/ 88900 w 279400"/>
                <a:gd name="connsiteY3" fmla="*/ 419100 h 419100"/>
                <a:gd name="connsiteX4" fmla="*/ 215900 w 279400"/>
                <a:gd name="connsiteY4" fmla="*/ 266700 h 419100"/>
                <a:gd name="connsiteX5" fmla="*/ 215900 w 279400"/>
                <a:gd name="connsiteY5" fmla="*/ 266700 h 419100"/>
                <a:gd name="connsiteX6" fmla="*/ 241300 w 279400"/>
                <a:gd name="connsiteY6" fmla="*/ 114300 h 419100"/>
                <a:gd name="connsiteX7" fmla="*/ 279400 w 279400"/>
                <a:gd name="connsiteY7" fmla="*/ 0 h 419100"/>
                <a:gd name="connsiteX8" fmla="*/ 279400 w 279400"/>
                <a:gd name="connsiteY8" fmla="*/ 0 h 419100"/>
                <a:gd name="connsiteX9" fmla="*/ 152400 w 279400"/>
                <a:gd name="connsiteY9" fmla="*/ 0 h 419100"/>
                <a:gd name="connsiteX10" fmla="*/ 25400 w 279400"/>
                <a:gd name="connsiteY10" fmla="*/ 114300 h 419100"/>
                <a:gd name="connsiteX11" fmla="*/ 12700 w 279400"/>
                <a:gd name="connsiteY11" fmla="*/ 203200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9400" h="419100">
                  <a:moveTo>
                    <a:pt x="12700" y="203200"/>
                  </a:moveTo>
                  <a:lnTo>
                    <a:pt x="0" y="381000"/>
                  </a:lnTo>
                  <a:lnTo>
                    <a:pt x="88900" y="419100"/>
                  </a:lnTo>
                  <a:lnTo>
                    <a:pt x="88900" y="419100"/>
                  </a:lnTo>
                  <a:lnTo>
                    <a:pt x="215900" y="266700"/>
                  </a:lnTo>
                  <a:lnTo>
                    <a:pt x="215900" y="266700"/>
                  </a:lnTo>
                  <a:lnTo>
                    <a:pt x="241300" y="114300"/>
                  </a:lnTo>
                  <a:lnTo>
                    <a:pt x="279400" y="0"/>
                  </a:lnTo>
                  <a:lnTo>
                    <a:pt x="279400" y="0"/>
                  </a:lnTo>
                  <a:lnTo>
                    <a:pt x="152400" y="0"/>
                  </a:lnTo>
                  <a:lnTo>
                    <a:pt x="25400" y="114300"/>
                  </a:lnTo>
                  <a:lnTo>
                    <a:pt x="12700" y="20320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699731" y="502344"/>
              <a:ext cx="12009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800" dirty="0"/>
                <a:t>Mineralisation outlines; </a:t>
              </a:r>
            </a:p>
            <a:p>
              <a:r>
                <a:rPr lang="en-AU" sz="800" dirty="0"/>
                <a:t>&gt; 10g/t Ag in fresh </a:t>
              </a:r>
              <a:r>
                <a:rPr lang="en-AU" sz="800" dirty="0" smtClean="0"/>
                <a:t>rocks</a:t>
              </a:r>
              <a:endParaRPr lang="en-AU" sz="800" dirty="0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719203" y="943909"/>
              <a:ext cx="12394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800" dirty="0"/>
                <a:t>Mineralisation outlines; </a:t>
              </a:r>
            </a:p>
            <a:p>
              <a:r>
                <a:rPr lang="en-AU" sz="800" dirty="0"/>
                <a:t>&gt; </a:t>
              </a:r>
              <a:r>
                <a:rPr lang="en-AU" sz="800" dirty="0" smtClean="0"/>
                <a:t>0.1 g/t Au </a:t>
              </a:r>
              <a:r>
                <a:rPr lang="en-AU" sz="800" dirty="0"/>
                <a:t>in fresh </a:t>
              </a:r>
              <a:r>
                <a:rPr lang="en-AU" sz="800" dirty="0" smtClean="0"/>
                <a:t>rocks</a:t>
              </a:r>
              <a:endParaRPr lang="en-AU" sz="800" dirty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733729" y="1377634"/>
              <a:ext cx="12009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800" dirty="0"/>
                <a:t>Mineralisation outlines; </a:t>
              </a:r>
            </a:p>
            <a:p>
              <a:r>
                <a:rPr lang="en-AU" sz="800" dirty="0"/>
                <a:t>&gt; </a:t>
              </a:r>
              <a:r>
                <a:rPr lang="en-AU" sz="800" dirty="0" smtClean="0"/>
                <a:t>0.5% Zn in </a:t>
              </a:r>
              <a:r>
                <a:rPr lang="en-AU" sz="800" dirty="0"/>
                <a:t>fresh </a:t>
              </a:r>
              <a:r>
                <a:rPr lang="en-AU" sz="800" dirty="0" smtClean="0"/>
                <a:t>rocks</a:t>
              </a:r>
              <a:endParaRPr lang="en-AU" sz="800" dirty="0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702687" y="1770214"/>
              <a:ext cx="12009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800" dirty="0"/>
                <a:t>Mineralisation outlines; </a:t>
              </a:r>
            </a:p>
            <a:p>
              <a:r>
                <a:rPr lang="en-AU" sz="800" dirty="0"/>
                <a:t>&gt; </a:t>
              </a:r>
              <a:r>
                <a:rPr lang="en-AU" sz="800" dirty="0" smtClean="0"/>
                <a:t>0.5% </a:t>
              </a:r>
              <a:r>
                <a:rPr lang="en-AU" sz="800" dirty="0" err="1" smtClean="0"/>
                <a:t>Pb</a:t>
              </a:r>
              <a:r>
                <a:rPr lang="en-AU" sz="800" dirty="0" smtClean="0"/>
                <a:t> in </a:t>
              </a:r>
              <a:r>
                <a:rPr lang="en-AU" sz="800" dirty="0"/>
                <a:t>fresh </a:t>
              </a:r>
              <a:r>
                <a:rPr lang="en-AU" sz="800" dirty="0" smtClean="0"/>
                <a:t>rocks</a:t>
              </a:r>
              <a:endParaRPr lang="en-AU" sz="800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431320" y="256123"/>
              <a:ext cx="6062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000" b="1" dirty="0" smtClean="0"/>
                <a:t>LEGEND</a:t>
              </a:r>
              <a:endParaRPr lang="en-AU" sz="1000" b="1" dirty="0"/>
            </a:p>
          </p:txBody>
        </p:sp>
        <p:sp>
          <p:nvSpPr>
            <p:cNvPr id="69" name="Freeform 68"/>
            <p:cNvSpPr/>
            <p:nvPr/>
          </p:nvSpPr>
          <p:spPr>
            <a:xfrm>
              <a:off x="422850" y="555957"/>
              <a:ext cx="116359" cy="304082"/>
            </a:xfrm>
            <a:custGeom>
              <a:avLst/>
              <a:gdLst>
                <a:gd name="connsiteX0" fmla="*/ 12700 w 279400"/>
                <a:gd name="connsiteY0" fmla="*/ 203200 h 419100"/>
                <a:gd name="connsiteX1" fmla="*/ 0 w 279400"/>
                <a:gd name="connsiteY1" fmla="*/ 381000 h 419100"/>
                <a:gd name="connsiteX2" fmla="*/ 88900 w 279400"/>
                <a:gd name="connsiteY2" fmla="*/ 419100 h 419100"/>
                <a:gd name="connsiteX3" fmla="*/ 88900 w 279400"/>
                <a:gd name="connsiteY3" fmla="*/ 419100 h 419100"/>
                <a:gd name="connsiteX4" fmla="*/ 215900 w 279400"/>
                <a:gd name="connsiteY4" fmla="*/ 266700 h 419100"/>
                <a:gd name="connsiteX5" fmla="*/ 215900 w 279400"/>
                <a:gd name="connsiteY5" fmla="*/ 266700 h 419100"/>
                <a:gd name="connsiteX6" fmla="*/ 241300 w 279400"/>
                <a:gd name="connsiteY6" fmla="*/ 114300 h 419100"/>
                <a:gd name="connsiteX7" fmla="*/ 279400 w 279400"/>
                <a:gd name="connsiteY7" fmla="*/ 0 h 419100"/>
                <a:gd name="connsiteX8" fmla="*/ 279400 w 279400"/>
                <a:gd name="connsiteY8" fmla="*/ 0 h 419100"/>
                <a:gd name="connsiteX9" fmla="*/ 165100 w 279400"/>
                <a:gd name="connsiteY9" fmla="*/ 88900 h 419100"/>
                <a:gd name="connsiteX10" fmla="*/ 25400 w 279400"/>
                <a:gd name="connsiteY10" fmla="*/ 114300 h 419100"/>
                <a:gd name="connsiteX11" fmla="*/ 12700 w 279400"/>
                <a:gd name="connsiteY11" fmla="*/ 203200 h 419100"/>
                <a:gd name="connsiteX0" fmla="*/ 12700 w 279400"/>
                <a:gd name="connsiteY0" fmla="*/ 203200 h 419100"/>
                <a:gd name="connsiteX1" fmla="*/ 0 w 279400"/>
                <a:gd name="connsiteY1" fmla="*/ 381000 h 419100"/>
                <a:gd name="connsiteX2" fmla="*/ 88900 w 279400"/>
                <a:gd name="connsiteY2" fmla="*/ 419100 h 419100"/>
                <a:gd name="connsiteX3" fmla="*/ 88900 w 279400"/>
                <a:gd name="connsiteY3" fmla="*/ 419100 h 419100"/>
                <a:gd name="connsiteX4" fmla="*/ 215900 w 279400"/>
                <a:gd name="connsiteY4" fmla="*/ 266700 h 419100"/>
                <a:gd name="connsiteX5" fmla="*/ 215900 w 279400"/>
                <a:gd name="connsiteY5" fmla="*/ 266700 h 419100"/>
                <a:gd name="connsiteX6" fmla="*/ 241300 w 279400"/>
                <a:gd name="connsiteY6" fmla="*/ 114300 h 419100"/>
                <a:gd name="connsiteX7" fmla="*/ 279400 w 279400"/>
                <a:gd name="connsiteY7" fmla="*/ 0 h 419100"/>
                <a:gd name="connsiteX8" fmla="*/ 279400 w 279400"/>
                <a:gd name="connsiteY8" fmla="*/ 0 h 419100"/>
                <a:gd name="connsiteX9" fmla="*/ 152400 w 279400"/>
                <a:gd name="connsiteY9" fmla="*/ 0 h 419100"/>
                <a:gd name="connsiteX10" fmla="*/ 25400 w 279400"/>
                <a:gd name="connsiteY10" fmla="*/ 114300 h 419100"/>
                <a:gd name="connsiteX11" fmla="*/ 12700 w 279400"/>
                <a:gd name="connsiteY11" fmla="*/ 203200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9400" h="419100">
                  <a:moveTo>
                    <a:pt x="12700" y="203200"/>
                  </a:moveTo>
                  <a:lnTo>
                    <a:pt x="0" y="381000"/>
                  </a:lnTo>
                  <a:lnTo>
                    <a:pt x="88900" y="419100"/>
                  </a:lnTo>
                  <a:lnTo>
                    <a:pt x="88900" y="419100"/>
                  </a:lnTo>
                  <a:lnTo>
                    <a:pt x="215900" y="266700"/>
                  </a:lnTo>
                  <a:lnTo>
                    <a:pt x="215900" y="266700"/>
                  </a:lnTo>
                  <a:lnTo>
                    <a:pt x="241300" y="114300"/>
                  </a:lnTo>
                  <a:lnTo>
                    <a:pt x="279400" y="0"/>
                  </a:lnTo>
                  <a:lnTo>
                    <a:pt x="279400" y="0"/>
                  </a:lnTo>
                  <a:lnTo>
                    <a:pt x="152400" y="0"/>
                  </a:lnTo>
                  <a:lnTo>
                    <a:pt x="25400" y="114300"/>
                  </a:lnTo>
                  <a:lnTo>
                    <a:pt x="12700" y="203200"/>
                  </a:lnTo>
                  <a:close/>
                </a:path>
              </a:pathLst>
            </a:custGeom>
            <a:solidFill>
              <a:srgbClr val="2717F5"/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720730" y="2684090"/>
            <a:ext cx="3213971" cy="1937988"/>
            <a:chOff x="720730" y="2684090"/>
            <a:chExt cx="3213971" cy="1937988"/>
          </a:xfrm>
        </p:grpSpPr>
        <p:cxnSp>
          <p:nvCxnSpPr>
            <p:cNvPr id="44" name="Straight Connector 43"/>
            <p:cNvCxnSpPr/>
            <p:nvPr/>
          </p:nvCxnSpPr>
          <p:spPr>
            <a:xfrm>
              <a:off x="1043608" y="2780928"/>
              <a:ext cx="2639430" cy="179821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720730" y="2684090"/>
              <a:ext cx="3898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 smtClean="0"/>
                <a:t>W</a:t>
              </a:r>
              <a:endParaRPr lang="en-US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637825" y="4252746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 smtClean="0"/>
                <a:t>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7759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36912"/>
            <a:ext cx="7344816" cy="2283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00220"/>
            <a:ext cx="8645574" cy="4149060"/>
          </a:xfrm>
          <a:prstGeom prst="rect">
            <a:avLst/>
          </a:prstGeom>
          <a:noFill/>
          <a:ln w="254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372" y="5111494"/>
            <a:ext cx="2376264" cy="837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58" y="4482487"/>
            <a:ext cx="928314" cy="1466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ject 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005" y="6350"/>
            <a:ext cx="1257995" cy="921534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95536" y="404664"/>
            <a:ext cx="52967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Kempfield</a:t>
            </a:r>
            <a:r>
              <a:rPr lang="en-AU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Geology – Cross section</a:t>
            </a:r>
            <a:endParaRPr lang="en-US" sz="28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00616" y="3528044"/>
            <a:ext cx="11360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b="1" dirty="0" err="1" smtClean="0"/>
              <a:t>volcanoclastics</a:t>
            </a:r>
            <a:endParaRPr lang="en-US" sz="1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380312" y="5209475"/>
            <a:ext cx="7626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b="1" dirty="0" err="1" smtClean="0"/>
              <a:t>volcanics</a:t>
            </a:r>
            <a:endParaRPr lang="en-US" sz="1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815985" y="3171165"/>
            <a:ext cx="8420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b="1" dirty="0" smtClean="0"/>
              <a:t>sediments</a:t>
            </a:r>
            <a:endParaRPr lang="en-US" sz="1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150955" y="3837547"/>
            <a:ext cx="8420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b="1" dirty="0" smtClean="0"/>
              <a:t>sediments</a:t>
            </a:r>
            <a:endParaRPr lang="en-US" sz="1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275517" y="2317973"/>
            <a:ext cx="13825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/>
              <a:t>base of weathering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1975838" y="1985335"/>
            <a:ext cx="1655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/>
              <a:t>McCarron Zone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769163" y="1767954"/>
            <a:ext cx="914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/>
              <a:t>BJ Zone</a:t>
            </a:r>
            <a:endParaRPr lang="en-US" b="1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5358881" y="4748686"/>
            <a:ext cx="144016" cy="72561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2164625" y="4434152"/>
            <a:ext cx="144016" cy="48645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95261" y="4088074"/>
            <a:ext cx="1413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dirty="0" smtClean="0"/>
              <a:t>increasing </a:t>
            </a:r>
          </a:p>
          <a:p>
            <a:pPr algn="ctr"/>
            <a:r>
              <a:rPr lang="en-AU" sz="1200" dirty="0" err="1" smtClean="0"/>
              <a:t>Pb</a:t>
            </a:r>
            <a:r>
              <a:rPr lang="en-AU" sz="1200" dirty="0" smtClean="0"/>
              <a:t>-Zn content with depth</a:t>
            </a:r>
            <a:endParaRPr lang="en-US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4150955" y="4731527"/>
            <a:ext cx="1413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dirty="0" smtClean="0"/>
              <a:t>increasing </a:t>
            </a:r>
          </a:p>
          <a:p>
            <a:pPr algn="ctr"/>
            <a:r>
              <a:rPr lang="en-AU" sz="1200" dirty="0" err="1" smtClean="0"/>
              <a:t>Pb</a:t>
            </a:r>
            <a:r>
              <a:rPr lang="en-AU" sz="1200" dirty="0" smtClean="0"/>
              <a:t>-Zn content with depth</a:t>
            </a:r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2601468" y="4610186"/>
            <a:ext cx="1104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b="1" dirty="0" smtClean="0">
                <a:solidFill>
                  <a:srgbClr val="FF0000"/>
                </a:solidFill>
              </a:rPr>
              <a:t>mineralisation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358881" y="5326458"/>
            <a:ext cx="1104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b="1" dirty="0" smtClean="0">
                <a:solidFill>
                  <a:srgbClr val="FF0000"/>
                </a:solidFill>
              </a:rPr>
              <a:t>mineralisation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29" name="Freeform 45"/>
          <p:cNvSpPr>
            <a:spLocks/>
          </p:cNvSpPr>
          <p:nvPr/>
        </p:nvSpPr>
        <p:spPr bwMode="auto">
          <a:xfrm>
            <a:off x="4819449" y="5809456"/>
            <a:ext cx="1091828" cy="76200"/>
          </a:xfrm>
          <a:custGeom>
            <a:avLst/>
            <a:gdLst>
              <a:gd name="T0" fmla="*/ 0 w 699"/>
              <a:gd name="T1" fmla="*/ 9 h 48"/>
              <a:gd name="T2" fmla="*/ 0 w 699"/>
              <a:gd name="T3" fmla="*/ 48 h 48"/>
              <a:gd name="T4" fmla="*/ 699 w 699"/>
              <a:gd name="T5" fmla="*/ 43 h 48"/>
              <a:gd name="T6" fmla="*/ 696 w 699"/>
              <a:gd name="T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99" h="48">
                <a:moveTo>
                  <a:pt x="0" y="9"/>
                </a:moveTo>
                <a:lnTo>
                  <a:pt x="0" y="48"/>
                </a:lnTo>
                <a:lnTo>
                  <a:pt x="699" y="43"/>
                </a:lnTo>
                <a:lnTo>
                  <a:pt x="696" y="0"/>
                </a:lnTo>
              </a:path>
            </a:pathLst>
          </a:custGeom>
          <a:noFill/>
          <a:ln w="25400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Text Box 46"/>
          <p:cNvSpPr txBox="1">
            <a:spLocks noChangeArrowheads="1"/>
          </p:cNvSpPr>
          <p:nvPr/>
        </p:nvSpPr>
        <p:spPr bwMode="auto">
          <a:xfrm>
            <a:off x="5148064" y="5639435"/>
            <a:ext cx="56418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000" dirty="0" smtClean="0"/>
              <a:t>50m</a:t>
            </a:r>
            <a:endParaRPr lang="en-US" sz="1000" dirty="0"/>
          </a:p>
        </p:txBody>
      </p:sp>
      <p:sp>
        <p:nvSpPr>
          <p:cNvPr id="22" name="TextBox 21"/>
          <p:cNvSpPr txBox="1"/>
          <p:nvPr/>
        </p:nvSpPr>
        <p:spPr>
          <a:xfrm>
            <a:off x="310671" y="2924944"/>
            <a:ext cx="5132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dirty="0" smtClean="0"/>
              <a:t>750 m</a:t>
            </a:r>
            <a:endParaRPr lang="en-US" sz="1000" dirty="0"/>
          </a:p>
        </p:txBody>
      </p:sp>
      <p:sp>
        <p:nvSpPr>
          <p:cNvPr id="32" name="TextBox 31"/>
          <p:cNvSpPr txBox="1"/>
          <p:nvPr/>
        </p:nvSpPr>
        <p:spPr>
          <a:xfrm>
            <a:off x="310671" y="3771211"/>
            <a:ext cx="5132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dirty="0" smtClean="0"/>
              <a:t>700 m</a:t>
            </a:r>
            <a:endParaRPr lang="en-US" sz="1000" dirty="0"/>
          </a:p>
        </p:txBody>
      </p:sp>
      <p:sp>
        <p:nvSpPr>
          <p:cNvPr id="34" name="TextBox 33"/>
          <p:cNvSpPr txBox="1"/>
          <p:nvPr/>
        </p:nvSpPr>
        <p:spPr>
          <a:xfrm>
            <a:off x="8455820" y="2853233"/>
            <a:ext cx="5132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dirty="0" smtClean="0"/>
              <a:t>750 m</a:t>
            </a:r>
            <a:endParaRPr lang="en-US" sz="1000" dirty="0"/>
          </a:p>
        </p:txBody>
      </p:sp>
      <p:sp>
        <p:nvSpPr>
          <p:cNvPr id="37" name="TextBox 36"/>
          <p:cNvSpPr txBox="1"/>
          <p:nvPr/>
        </p:nvSpPr>
        <p:spPr>
          <a:xfrm>
            <a:off x="8466973" y="3689270"/>
            <a:ext cx="5132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dirty="0" smtClean="0"/>
              <a:t>700 m</a:t>
            </a:r>
            <a:endParaRPr lang="en-US" sz="1000" dirty="0"/>
          </a:p>
        </p:txBody>
      </p:sp>
      <p:sp>
        <p:nvSpPr>
          <p:cNvPr id="38" name="TextBox 37"/>
          <p:cNvSpPr txBox="1"/>
          <p:nvPr/>
        </p:nvSpPr>
        <p:spPr>
          <a:xfrm>
            <a:off x="8415971" y="4507219"/>
            <a:ext cx="5132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dirty="0" smtClean="0"/>
              <a:t>650 m</a:t>
            </a:r>
            <a:endParaRPr lang="en-US" sz="1000" dirty="0"/>
          </a:p>
        </p:txBody>
      </p:sp>
      <p:sp>
        <p:nvSpPr>
          <p:cNvPr id="43" name="TextBox 42"/>
          <p:cNvSpPr txBox="1"/>
          <p:nvPr/>
        </p:nvSpPr>
        <p:spPr>
          <a:xfrm>
            <a:off x="310671" y="6129922"/>
            <a:ext cx="2492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dirty="0" smtClean="0"/>
              <a:t>Interpretation by Argent Minerals Ltd., 2013</a:t>
            </a:r>
            <a:endParaRPr lang="en-US" sz="1000" dirty="0"/>
          </a:p>
        </p:txBody>
      </p:sp>
      <p:sp>
        <p:nvSpPr>
          <p:cNvPr id="2" name="TextBox 1"/>
          <p:cNvSpPr txBox="1"/>
          <p:nvPr/>
        </p:nvSpPr>
        <p:spPr>
          <a:xfrm>
            <a:off x="505411" y="1985335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W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575176" y="1948641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52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79" y="1635556"/>
            <a:ext cx="4392488" cy="2086336"/>
          </a:xfrm>
          <a:prstGeom prst="rect">
            <a:avLst/>
          </a:prstGeom>
          <a:ln w="254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784" y="1635556"/>
            <a:ext cx="4392488" cy="2086336"/>
          </a:xfrm>
          <a:prstGeom prst="rect">
            <a:avLst/>
          </a:prstGeom>
          <a:ln w="254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05064"/>
            <a:ext cx="4392488" cy="2167043"/>
          </a:xfrm>
          <a:prstGeom prst="rect">
            <a:avLst/>
          </a:prstGeom>
          <a:ln w="254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5" name="Object 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005" y="6350"/>
            <a:ext cx="1257995" cy="921534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95536" y="404664"/>
            <a:ext cx="61624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Kempfield</a:t>
            </a:r>
            <a:r>
              <a:rPr lang="en-AU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 – Cross section geochemistry</a:t>
            </a:r>
            <a:endParaRPr lang="en-US" sz="28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3892" y="1749192"/>
            <a:ext cx="90922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900" dirty="0" smtClean="0"/>
              <a:t>McCarron Zone</a:t>
            </a:r>
            <a:endParaRPr lang="en-US" sz="900" dirty="0"/>
          </a:p>
        </p:txBody>
      </p:sp>
      <p:sp>
        <p:nvSpPr>
          <p:cNvPr id="10" name="TextBox 9"/>
          <p:cNvSpPr txBox="1"/>
          <p:nvPr/>
        </p:nvSpPr>
        <p:spPr>
          <a:xfrm>
            <a:off x="520573" y="4100020"/>
            <a:ext cx="90922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900" dirty="0" smtClean="0"/>
              <a:t>McCarron Zone</a:t>
            </a:r>
            <a:endParaRPr lang="en-US" sz="900" dirty="0"/>
          </a:p>
        </p:txBody>
      </p:sp>
      <p:sp>
        <p:nvSpPr>
          <p:cNvPr id="11" name="TextBox 10"/>
          <p:cNvSpPr txBox="1"/>
          <p:nvPr/>
        </p:nvSpPr>
        <p:spPr>
          <a:xfrm>
            <a:off x="5220072" y="1738164"/>
            <a:ext cx="90922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900" dirty="0" smtClean="0"/>
              <a:t>McCarron Zone</a:t>
            </a:r>
            <a:endParaRPr lang="en-US" sz="900" dirty="0"/>
          </a:p>
        </p:txBody>
      </p:sp>
      <p:sp>
        <p:nvSpPr>
          <p:cNvPr id="12" name="TextBox 11"/>
          <p:cNvSpPr txBox="1"/>
          <p:nvPr/>
        </p:nvSpPr>
        <p:spPr>
          <a:xfrm>
            <a:off x="2987824" y="1652112"/>
            <a:ext cx="54373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900" dirty="0" smtClean="0"/>
              <a:t>BJ Zone</a:t>
            </a:r>
            <a:endParaRPr lang="en-US" sz="900" dirty="0"/>
          </a:p>
        </p:txBody>
      </p:sp>
      <p:sp>
        <p:nvSpPr>
          <p:cNvPr id="13" name="TextBox 12"/>
          <p:cNvSpPr txBox="1"/>
          <p:nvPr/>
        </p:nvSpPr>
        <p:spPr>
          <a:xfrm>
            <a:off x="3204894" y="4005064"/>
            <a:ext cx="54373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900" dirty="0" smtClean="0"/>
              <a:t>BJ Zone</a:t>
            </a:r>
            <a:endParaRPr lang="en-US" sz="900" dirty="0"/>
          </a:p>
        </p:txBody>
      </p:sp>
      <p:sp>
        <p:nvSpPr>
          <p:cNvPr id="14" name="TextBox 13"/>
          <p:cNvSpPr txBox="1"/>
          <p:nvPr/>
        </p:nvSpPr>
        <p:spPr>
          <a:xfrm>
            <a:off x="7971263" y="1622748"/>
            <a:ext cx="54373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900" dirty="0" smtClean="0"/>
              <a:t>BJ Zone</a:t>
            </a:r>
            <a:endParaRPr lang="en-US" sz="900" dirty="0"/>
          </a:p>
        </p:txBody>
      </p:sp>
      <p:sp>
        <p:nvSpPr>
          <p:cNvPr id="15" name="Freeform 14"/>
          <p:cNvSpPr/>
          <p:nvPr/>
        </p:nvSpPr>
        <p:spPr>
          <a:xfrm>
            <a:off x="267652" y="1862355"/>
            <a:ext cx="4263708" cy="253618"/>
          </a:xfrm>
          <a:custGeom>
            <a:avLst/>
            <a:gdLst>
              <a:gd name="connsiteX0" fmla="*/ 0 w 3787140"/>
              <a:gd name="connsiteY0" fmla="*/ 266700 h 291066"/>
              <a:gd name="connsiteX1" fmla="*/ 121920 w 3787140"/>
              <a:gd name="connsiteY1" fmla="*/ 243840 h 291066"/>
              <a:gd name="connsiteX2" fmla="*/ 190500 w 3787140"/>
              <a:gd name="connsiteY2" fmla="*/ 236220 h 291066"/>
              <a:gd name="connsiteX3" fmla="*/ 327660 w 3787140"/>
              <a:gd name="connsiteY3" fmla="*/ 243840 h 291066"/>
              <a:gd name="connsiteX4" fmla="*/ 358140 w 3787140"/>
              <a:gd name="connsiteY4" fmla="*/ 251460 h 291066"/>
              <a:gd name="connsiteX5" fmla="*/ 533400 w 3787140"/>
              <a:gd name="connsiteY5" fmla="*/ 266700 h 291066"/>
              <a:gd name="connsiteX6" fmla="*/ 624840 w 3787140"/>
              <a:gd name="connsiteY6" fmla="*/ 274320 h 291066"/>
              <a:gd name="connsiteX7" fmla="*/ 1028700 w 3787140"/>
              <a:gd name="connsiteY7" fmla="*/ 281940 h 291066"/>
              <a:gd name="connsiteX8" fmla="*/ 1379220 w 3787140"/>
              <a:gd name="connsiteY8" fmla="*/ 274320 h 291066"/>
              <a:gd name="connsiteX9" fmla="*/ 1432560 w 3787140"/>
              <a:gd name="connsiteY9" fmla="*/ 251460 h 291066"/>
              <a:gd name="connsiteX10" fmla="*/ 1516380 w 3787140"/>
              <a:gd name="connsiteY10" fmla="*/ 220980 h 291066"/>
              <a:gd name="connsiteX11" fmla="*/ 1691640 w 3787140"/>
              <a:gd name="connsiteY11" fmla="*/ 205740 h 291066"/>
              <a:gd name="connsiteX12" fmla="*/ 1790700 w 3787140"/>
              <a:gd name="connsiteY12" fmla="*/ 190500 h 291066"/>
              <a:gd name="connsiteX13" fmla="*/ 2141220 w 3787140"/>
              <a:gd name="connsiteY13" fmla="*/ 175260 h 291066"/>
              <a:gd name="connsiteX14" fmla="*/ 2247900 w 3787140"/>
              <a:gd name="connsiteY14" fmla="*/ 160020 h 291066"/>
              <a:gd name="connsiteX15" fmla="*/ 2278380 w 3787140"/>
              <a:gd name="connsiteY15" fmla="*/ 152400 h 291066"/>
              <a:gd name="connsiteX16" fmla="*/ 2468880 w 3787140"/>
              <a:gd name="connsiteY16" fmla="*/ 144780 h 291066"/>
              <a:gd name="connsiteX17" fmla="*/ 2560320 w 3787140"/>
              <a:gd name="connsiteY17" fmla="*/ 129540 h 291066"/>
              <a:gd name="connsiteX18" fmla="*/ 2583180 w 3787140"/>
              <a:gd name="connsiteY18" fmla="*/ 121920 h 291066"/>
              <a:gd name="connsiteX19" fmla="*/ 2667000 w 3787140"/>
              <a:gd name="connsiteY19" fmla="*/ 114300 h 291066"/>
              <a:gd name="connsiteX20" fmla="*/ 2697480 w 3787140"/>
              <a:gd name="connsiteY20" fmla="*/ 106680 h 291066"/>
              <a:gd name="connsiteX21" fmla="*/ 2720340 w 3787140"/>
              <a:gd name="connsiteY21" fmla="*/ 99060 h 291066"/>
              <a:gd name="connsiteX22" fmla="*/ 2758440 w 3787140"/>
              <a:gd name="connsiteY22" fmla="*/ 91440 h 291066"/>
              <a:gd name="connsiteX23" fmla="*/ 2781300 w 3787140"/>
              <a:gd name="connsiteY23" fmla="*/ 83820 h 291066"/>
              <a:gd name="connsiteX24" fmla="*/ 2842260 w 3787140"/>
              <a:gd name="connsiteY24" fmla="*/ 76200 h 291066"/>
              <a:gd name="connsiteX25" fmla="*/ 2918460 w 3787140"/>
              <a:gd name="connsiteY25" fmla="*/ 60960 h 291066"/>
              <a:gd name="connsiteX26" fmla="*/ 2956560 w 3787140"/>
              <a:gd name="connsiteY26" fmla="*/ 53340 h 291066"/>
              <a:gd name="connsiteX27" fmla="*/ 3070860 w 3787140"/>
              <a:gd name="connsiteY27" fmla="*/ 45720 h 291066"/>
              <a:gd name="connsiteX28" fmla="*/ 3108960 w 3787140"/>
              <a:gd name="connsiteY28" fmla="*/ 38100 h 291066"/>
              <a:gd name="connsiteX29" fmla="*/ 3192780 w 3787140"/>
              <a:gd name="connsiteY29" fmla="*/ 22860 h 291066"/>
              <a:gd name="connsiteX30" fmla="*/ 3238500 w 3787140"/>
              <a:gd name="connsiteY30" fmla="*/ 7620 h 291066"/>
              <a:gd name="connsiteX31" fmla="*/ 3268980 w 3787140"/>
              <a:gd name="connsiteY31" fmla="*/ 0 h 291066"/>
              <a:gd name="connsiteX32" fmla="*/ 3360420 w 3787140"/>
              <a:gd name="connsiteY32" fmla="*/ 30480 h 291066"/>
              <a:gd name="connsiteX33" fmla="*/ 3436620 w 3787140"/>
              <a:gd name="connsiteY33" fmla="*/ 45720 h 291066"/>
              <a:gd name="connsiteX34" fmla="*/ 3451860 w 3787140"/>
              <a:gd name="connsiteY34" fmla="*/ 68580 h 291066"/>
              <a:gd name="connsiteX35" fmla="*/ 3543300 w 3787140"/>
              <a:gd name="connsiteY35" fmla="*/ 83820 h 291066"/>
              <a:gd name="connsiteX36" fmla="*/ 3566160 w 3787140"/>
              <a:gd name="connsiteY36" fmla="*/ 91440 h 291066"/>
              <a:gd name="connsiteX37" fmla="*/ 3619500 w 3787140"/>
              <a:gd name="connsiteY37" fmla="*/ 121920 h 291066"/>
              <a:gd name="connsiteX38" fmla="*/ 3665220 w 3787140"/>
              <a:gd name="connsiteY38" fmla="*/ 152400 h 291066"/>
              <a:gd name="connsiteX39" fmla="*/ 3733800 w 3787140"/>
              <a:gd name="connsiteY39" fmla="*/ 167640 h 291066"/>
              <a:gd name="connsiteX40" fmla="*/ 3749040 w 3787140"/>
              <a:gd name="connsiteY40" fmla="*/ 190500 h 291066"/>
              <a:gd name="connsiteX41" fmla="*/ 3787140 w 3787140"/>
              <a:gd name="connsiteY41" fmla="*/ 213360 h 291066"/>
              <a:gd name="connsiteX0" fmla="*/ 0 w 3787140"/>
              <a:gd name="connsiteY0" fmla="*/ 266700 h 294792"/>
              <a:gd name="connsiteX1" fmla="*/ 121920 w 3787140"/>
              <a:gd name="connsiteY1" fmla="*/ 243840 h 294792"/>
              <a:gd name="connsiteX2" fmla="*/ 190500 w 3787140"/>
              <a:gd name="connsiteY2" fmla="*/ 236220 h 294792"/>
              <a:gd name="connsiteX3" fmla="*/ 327660 w 3787140"/>
              <a:gd name="connsiteY3" fmla="*/ 243840 h 294792"/>
              <a:gd name="connsiteX4" fmla="*/ 358140 w 3787140"/>
              <a:gd name="connsiteY4" fmla="*/ 251460 h 294792"/>
              <a:gd name="connsiteX5" fmla="*/ 533400 w 3787140"/>
              <a:gd name="connsiteY5" fmla="*/ 266700 h 294792"/>
              <a:gd name="connsiteX6" fmla="*/ 624840 w 3787140"/>
              <a:gd name="connsiteY6" fmla="*/ 274320 h 294792"/>
              <a:gd name="connsiteX7" fmla="*/ 1028700 w 3787140"/>
              <a:gd name="connsiteY7" fmla="*/ 281940 h 294792"/>
              <a:gd name="connsiteX8" fmla="*/ 1303020 w 3787140"/>
              <a:gd name="connsiteY8" fmla="*/ 281940 h 294792"/>
              <a:gd name="connsiteX9" fmla="*/ 1432560 w 3787140"/>
              <a:gd name="connsiteY9" fmla="*/ 251460 h 294792"/>
              <a:gd name="connsiteX10" fmla="*/ 1516380 w 3787140"/>
              <a:gd name="connsiteY10" fmla="*/ 220980 h 294792"/>
              <a:gd name="connsiteX11" fmla="*/ 1691640 w 3787140"/>
              <a:gd name="connsiteY11" fmla="*/ 205740 h 294792"/>
              <a:gd name="connsiteX12" fmla="*/ 1790700 w 3787140"/>
              <a:gd name="connsiteY12" fmla="*/ 190500 h 294792"/>
              <a:gd name="connsiteX13" fmla="*/ 2141220 w 3787140"/>
              <a:gd name="connsiteY13" fmla="*/ 175260 h 294792"/>
              <a:gd name="connsiteX14" fmla="*/ 2247900 w 3787140"/>
              <a:gd name="connsiteY14" fmla="*/ 160020 h 294792"/>
              <a:gd name="connsiteX15" fmla="*/ 2278380 w 3787140"/>
              <a:gd name="connsiteY15" fmla="*/ 152400 h 294792"/>
              <a:gd name="connsiteX16" fmla="*/ 2468880 w 3787140"/>
              <a:gd name="connsiteY16" fmla="*/ 144780 h 294792"/>
              <a:gd name="connsiteX17" fmla="*/ 2560320 w 3787140"/>
              <a:gd name="connsiteY17" fmla="*/ 129540 h 294792"/>
              <a:gd name="connsiteX18" fmla="*/ 2583180 w 3787140"/>
              <a:gd name="connsiteY18" fmla="*/ 121920 h 294792"/>
              <a:gd name="connsiteX19" fmla="*/ 2667000 w 3787140"/>
              <a:gd name="connsiteY19" fmla="*/ 114300 h 294792"/>
              <a:gd name="connsiteX20" fmla="*/ 2697480 w 3787140"/>
              <a:gd name="connsiteY20" fmla="*/ 106680 h 294792"/>
              <a:gd name="connsiteX21" fmla="*/ 2720340 w 3787140"/>
              <a:gd name="connsiteY21" fmla="*/ 99060 h 294792"/>
              <a:gd name="connsiteX22" fmla="*/ 2758440 w 3787140"/>
              <a:gd name="connsiteY22" fmla="*/ 91440 h 294792"/>
              <a:gd name="connsiteX23" fmla="*/ 2781300 w 3787140"/>
              <a:gd name="connsiteY23" fmla="*/ 83820 h 294792"/>
              <a:gd name="connsiteX24" fmla="*/ 2842260 w 3787140"/>
              <a:gd name="connsiteY24" fmla="*/ 76200 h 294792"/>
              <a:gd name="connsiteX25" fmla="*/ 2918460 w 3787140"/>
              <a:gd name="connsiteY25" fmla="*/ 60960 h 294792"/>
              <a:gd name="connsiteX26" fmla="*/ 2956560 w 3787140"/>
              <a:gd name="connsiteY26" fmla="*/ 53340 h 294792"/>
              <a:gd name="connsiteX27" fmla="*/ 3070860 w 3787140"/>
              <a:gd name="connsiteY27" fmla="*/ 45720 h 294792"/>
              <a:gd name="connsiteX28" fmla="*/ 3108960 w 3787140"/>
              <a:gd name="connsiteY28" fmla="*/ 38100 h 294792"/>
              <a:gd name="connsiteX29" fmla="*/ 3192780 w 3787140"/>
              <a:gd name="connsiteY29" fmla="*/ 22860 h 294792"/>
              <a:gd name="connsiteX30" fmla="*/ 3238500 w 3787140"/>
              <a:gd name="connsiteY30" fmla="*/ 7620 h 294792"/>
              <a:gd name="connsiteX31" fmla="*/ 3268980 w 3787140"/>
              <a:gd name="connsiteY31" fmla="*/ 0 h 294792"/>
              <a:gd name="connsiteX32" fmla="*/ 3360420 w 3787140"/>
              <a:gd name="connsiteY32" fmla="*/ 30480 h 294792"/>
              <a:gd name="connsiteX33" fmla="*/ 3436620 w 3787140"/>
              <a:gd name="connsiteY33" fmla="*/ 45720 h 294792"/>
              <a:gd name="connsiteX34" fmla="*/ 3451860 w 3787140"/>
              <a:gd name="connsiteY34" fmla="*/ 68580 h 294792"/>
              <a:gd name="connsiteX35" fmla="*/ 3543300 w 3787140"/>
              <a:gd name="connsiteY35" fmla="*/ 83820 h 294792"/>
              <a:gd name="connsiteX36" fmla="*/ 3566160 w 3787140"/>
              <a:gd name="connsiteY36" fmla="*/ 91440 h 294792"/>
              <a:gd name="connsiteX37" fmla="*/ 3619500 w 3787140"/>
              <a:gd name="connsiteY37" fmla="*/ 121920 h 294792"/>
              <a:gd name="connsiteX38" fmla="*/ 3665220 w 3787140"/>
              <a:gd name="connsiteY38" fmla="*/ 152400 h 294792"/>
              <a:gd name="connsiteX39" fmla="*/ 3733800 w 3787140"/>
              <a:gd name="connsiteY39" fmla="*/ 167640 h 294792"/>
              <a:gd name="connsiteX40" fmla="*/ 3749040 w 3787140"/>
              <a:gd name="connsiteY40" fmla="*/ 190500 h 294792"/>
              <a:gd name="connsiteX41" fmla="*/ 3787140 w 3787140"/>
              <a:gd name="connsiteY41" fmla="*/ 213360 h 294792"/>
              <a:gd name="connsiteX0" fmla="*/ 0 w 3787140"/>
              <a:gd name="connsiteY0" fmla="*/ 260462 h 288554"/>
              <a:gd name="connsiteX1" fmla="*/ 121920 w 3787140"/>
              <a:gd name="connsiteY1" fmla="*/ 237602 h 288554"/>
              <a:gd name="connsiteX2" fmla="*/ 190500 w 3787140"/>
              <a:gd name="connsiteY2" fmla="*/ 229982 h 288554"/>
              <a:gd name="connsiteX3" fmla="*/ 327660 w 3787140"/>
              <a:gd name="connsiteY3" fmla="*/ 237602 h 288554"/>
              <a:gd name="connsiteX4" fmla="*/ 358140 w 3787140"/>
              <a:gd name="connsiteY4" fmla="*/ 245222 h 288554"/>
              <a:gd name="connsiteX5" fmla="*/ 533400 w 3787140"/>
              <a:gd name="connsiteY5" fmla="*/ 260462 h 288554"/>
              <a:gd name="connsiteX6" fmla="*/ 624840 w 3787140"/>
              <a:gd name="connsiteY6" fmla="*/ 268082 h 288554"/>
              <a:gd name="connsiteX7" fmla="*/ 1028700 w 3787140"/>
              <a:gd name="connsiteY7" fmla="*/ 275702 h 288554"/>
              <a:gd name="connsiteX8" fmla="*/ 1303020 w 3787140"/>
              <a:gd name="connsiteY8" fmla="*/ 275702 h 288554"/>
              <a:gd name="connsiteX9" fmla="*/ 1432560 w 3787140"/>
              <a:gd name="connsiteY9" fmla="*/ 245222 h 288554"/>
              <a:gd name="connsiteX10" fmla="*/ 1516380 w 3787140"/>
              <a:gd name="connsiteY10" fmla="*/ 214742 h 288554"/>
              <a:gd name="connsiteX11" fmla="*/ 1691640 w 3787140"/>
              <a:gd name="connsiteY11" fmla="*/ 199502 h 288554"/>
              <a:gd name="connsiteX12" fmla="*/ 1790700 w 3787140"/>
              <a:gd name="connsiteY12" fmla="*/ 184262 h 288554"/>
              <a:gd name="connsiteX13" fmla="*/ 2141220 w 3787140"/>
              <a:gd name="connsiteY13" fmla="*/ 169022 h 288554"/>
              <a:gd name="connsiteX14" fmla="*/ 2247900 w 3787140"/>
              <a:gd name="connsiteY14" fmla="*/ 153782 h 288554"/>
              <a:gd name="connsiteX15" fmla="*/ 2278380 w 3787140"/>
              <a:gd name="connsiteY15" fmla="*/ 146162 h 288554"/>
              <a:gd name="connsiteX16" fmla="*/ 2468880 w 3787140"/>
              <a:gd name="connsiteY16" fmla="*/ 138542 h 288554"/>
              <a:gd name="connsiteX17" fmla="*/ 2560320 w 3787140"/>
              <a:gd name="connsiteY17" fmla="*/ 123302 h 288554"/>
              <a:gd name="connsiteX18" fmla="*/ 2583180 w 3787140"/>
              <a:gd name="connsiteY18" fmla="*/ 115682 h 288554"/>
              <a:gd name="connsiteX19" fmla="*/ 2667000 w 3787140"/>
              <a:gd name="connsiteY19" fmla="*/ 108062 h 288554"/>
              <a:gd name="connsiteX20" fmla="*/ 2697480 w 3787140"/>
              <a:gd name="connsiteY20" fmla="*/ 100442 h 288554"/>
              <a:gd name="connsiteX21" fmla="*/ 2720340 w 3787140"/>
              <a:gd name="connsiteY21" fmla="*/ 92822 h 288554"/>
              <a:gd name="connsiteX22" fmla="*/ 2758440 w 3787140"/>
              <a:gd name="connsiteY22" fmla="*/ 85202 h 288554"/>
              <a:gd name="connsiteX23" fmla="*/ 2781300 w 3787140"/>
              <a:gd name="connsiteY23" fmla="*/ 77582 h 288554"/>
              <a:gd name="connsiteX24" fmla="*/ 2842260 w 3787140"/>
              <a:gd name="connsiteY24" fmla="*/ 69962 h 288554"/>
              <a:gd name="connsiteX25" fmla="*/ 2918460 w 3787140"/>
              <a:gd name="connsiteY25" fmla="*/ 54722 h 288554"/>
              <a:gd name="connsiteX26" fmla="*/ 2956560 w 3787140"/>
              <a:gd name="connsiteY26" fmla="*/ 47102 h 288554"/>
              <a:gd name="connsiteX27" fmla="*/ 3070860 w 3787140"/>
              <a:gd name="connsiteY27" fmla="*/ 39482 h 288554"/>
              <a:gd name="connsiteX28" fmla="*/ 3108960 w 3787140"/>
              <a:gd name="connsiteY28" fmla="*/ 31862 h 288554"/>
              <a:gd name="connsiteX29" fmla="*/ 3192780 w 3787140"/>
              <a:gd name="connsiteY29" fmla="*/ 16622 h 288554"/>
              <a:gd name="connsiteX30" fmla="*/ 3238500 w 3787140"/>
              <a:gd name="connsiteY30" fmla="*/ 1382 h 288554"/>
              <a:gd name="connsiteX31" fmla="*/ 3322320 w 3787140"/>
              <a:gd name="connsiteY31" fmla="*/ 54722 h 288554"/>
              <a:gd name="connsiteX32" fmla="*/ 3360420 w 3787140"/>
              <a:gd name="connsiteY32" fmla="*/ 24242 h 288554"/>
              <a:gd name="connsiteX33" fmla="*/ 3436620 w 3787140"/>
              <a:gd name="connsiteY33" fmla="*/ 39482 h 288554"/>
              <a:gd name="connsiteX34" fmla="*/ 3451860 w 3787140"/>
              <a:gd name="connsiteY34" fmla="*/ 62342 h 288554"/>
              <a:gd name="connsiteX35" fmla="*/ 3543300 w 3787140"/>
              <a:gd name="connsiteY35" fmla="*/ 77582 h 288554"/>
              <a:gd name="connsiteX36" fmla="*/ 3566160 w 3787140"/>
              <a:gd name="connsiteY36" fmla="*/ 85202 h 288554"/>
              <a:gd name="connsiteX37" fmla="*/ 3619500 w 3787140"/>
              <a:gd name="connsiteY37" fmla="*/ 115682 h 288554"/>
              <a:gd name="connsiteX38" fmla="*/ 3665220 w 3787140"/>
              <a:gd name="connsiteY38" fmla="*/ 146162 h 288554"/>
              <a:gd name="connsiteX39" fmla="*/ 3733800 w 3787140"/>
              <a:gd name="connsiteY39" fmla="*/ 161402 h 288554"/>
              <a:gd name="connsiteX40" fmla="*/ 3749040 w 3787140"/>
              <a:gd name="connsiteY40" fmla="*/ 184262 h 288554"/>
              <a:gd name="connsiteX41" fmla="*/ 3787140 w 3787140"/>
              <a:gd name="connsiteY41" fmla="*/ 207122 h 288554"/>
              <a:gd name="connsiteX0" fmla="*/ 0 w 3787140"/>
              <a:gd name="connsiteY0" fmla="*/ 245162 h 273254"/>
              <a:gd name="connsiteX1" fmla="*/ 121920 w 3787140"/>
              <a:gd name="connsiteY1" fmla="*/ 222302 h 273254"/>
              <a:gd name="connsiteX2" fmla="*/ 190500 w 3787140"/>
              <a:gd name="connsiteY2" fmla="*/ 214682 h 273254"/>
              <a:gd name="connsiteX3" fmla="*/ 327660 w 3787140"/>
              <a:gd name="connsiteY3" fmla="*/ 222302 h 273254"/>
              <a:gd name="connsiteX4" fmla="*/ 358140 w 3787140"/>
              <a:gd name="connsiteY4" fmla="*/ 229922 h 273254"/>
              <a:gd name="connsiteX5" fmla="*/ 533400 w 3787140"/>
              <a:gd name="connsiteY5" fmla="*/ 245162 h 273254"/>
              <a:gd name="connsiteX6" fmla="*/ 624840 w 3787140"/>
              <a:gd name="connsiteY6" fmla="*/ 252782 h 273254"/>
              <a:gd name="connsiteX7" fmla="*/ 1028700 w 3787140"/>
              <a:gd name="connsiteY7" fmla="*/ 260402 h 273254"/>
              <a:gd name="connsiteX8" fmla="*/ 1303020 w 3787140"/>
              <a:gd name="connsiteY8" fmla="*/ 260402 h 273254"/>
              <a:gd name="connsiteX9" fmla="*/ 1432560 w 3787140"/>
              <a:gd name="connsiteY9" fmla="*/ 229922 h 273254"/>
              <a:gd name="connsiteX10" fmla="*/ 1516380 w 3787140"/>
              <a:gd name="connsiteY10" fmla="*/ 199442 h 273254"/>
              <a:gd name="connsiteX11" fmla="*/ 1691640 w 3787140"/>
              <a:gd name="connsiteY11" fmla="*/ 184202 h 273254"/>
              <a:gd name="connsiteX12" fmla="*/ 1790700 w 3787140"/>
              <a:gd name="connsiteY12" fmla="*/ 168962 h 273254"/>
              <a:gd name="connsiteX13" fmla="*/ 2141220 w 3787140"/>
              <a:gd name="connsiteY13" fmla="*/ 153722 h 273254"/>
              <a:gd name="connsiteX14" fmla="*/ 2247900 w 3787140"/>
              <a:gd name="connsiteY14" fmla="*/ 138482 h 273254"/>
              <a:gd name="connsiteX15" fmla="*/ 2278380 w 3787140"/>
              <a:gd name="connsiteY15" fmla="*/ 130862 h 273254"/>
              <a:gd name="connsiteX16" fmla="*/ 2468880 w 3787140"/>
              <a:gd name="connsiteY16" fmla="*/ 123242 h 273254"/>
              <a:gd name="connsiteX17" fmla="*/ 2560320 w 3787140"/>
              <a:gd name="connsiteY17" fmla="*/ 108002 h 273254"/>
              <a:gd name="connsiteX18" fmla="*/ 2583180 w 3787140"/>
              <a:gd name="connsiteY18" fmla="*/ 100382 h 273254"/>
              <a:gd name="connsiteX19" fmla="*/ 2667000 w 3787140"/>
              <a:gd name="connsiteY19" fmla="*/ 92762 h 273254"/>
              <a:gd name="connsiteX20" fmla="*/ 2697480 w 3787140"/>
              <a:gd name="connsiteY20" fmla="*/ 85142 h 273254"/>
              <a:gd name="connsiteX21" fmla="*/ 2720340 w 3787140"/>
              <a:gd name="connsiteY21" fmla="*/ 77522 h 273254"/>
              <a:gd name="connsiteX22" fmla="*/ 2758440 w 3787140"/>
              <a:gd name="connsiteY22" fmla="*/ 69902 h 273254"/>
              <a:gd name="connsiteX23" fmla="*/ 2781300 w 3787140"/>
              <a:gd name="connsiteY23" fmla="*/ 62282 h 273254"/>
              <a:gd name="connsiteX24" fmla="*/ 2842260 w 3787140"/>
              <a:gd name="connsiteY24" fmla="*/ 54662 h 273254"/>
              <a:gd name="connsiteX25" fmla="*/ 2918460 w 3787140"/>
              <a:gd name="connsiteY25" fmla="*/ 39422 h 273254"/>
              <a:gd name="connsiteX26" fmla="*/ 2956560 w 3787140"/>
              <a:gd name="connsiteY26" fmla="*/ 31802 h 273254"/>
              <a:gd name="connsiteX27" fmla="*/ 3070860 w 3787140"/>
              <a:gd name="connsiteY27" fmla="*/ 24182 h 273254"/>
              <a:gd name="connsiteX28" fmla="*/ 3108960 w 3787140"/>
              <a:gd name="connsiteY28" fmla="*/ 16562 h 273254"/>
              <a:gd name="connsiteX29" fmla="*/ 3192780 w 3787140"/>
              <a:gd name="connsiteY29" fmla="*/ 1322 h 273254"/>
              <a:gd name="connsiteX30" fmla="*/ 3238500 w 3787140"/>
              <a:gd name="connsiteY30" fmla="*/ 54662 h 273254"/>
              <a:gd name="connsiteX31" fmla="*/ 3322320 w 3787140"/>
              <a:gd name="connsiteY31" fmla="*/ 39422 h 273254"/>
              <a:gd name="connsiteX32" fmla="*/ 3360420 w 3787140"/>
              <a:gd name="connsiteY32" fmla="*/ 8942 h 273254"/>
              <a:gd name="connsiteX33" fmla="*/ 3436620 w 3787140"/>
              <a:gd name="connsiteY33" fmla="*/ 24182 h 273254"/>
              <a:gd name="connsiteX34" fmla="*/ 3451860 w 3787140"/>
              <a:gd name="connsiteY34" fmla="*/ 47042 h 273254"/>
              <a:gd name="connsiteX35" fmla="*/ 3543300 w 3787140"/>
              <a:gd name="connsiteY35" fmla="*/ 62282 h 273254"/>
              <a:gd name="connsiteX36" fmla="*/ 3566160 w 3787140"/>
              <a:gd name="connsiteY36" fmla="*/ 69902 h 273254"/>
              <a:gd name="connsiteX37" fmla="*/ 3619500 w 3787140"/>
              <a:gd name="connsiteY37" fmla="*/ 100382 h 273254"/>
              <a:gd name="connsiteX38" fmla="*/ 3665220 w 3787140"/>
              <a:gd name="connsiteY38" fmla="*/ 130862 h 273254"/>
              <a:gd name="connsiteX39" fmla="*/ 3733800 w 3787140"/>
              <a:gd name="connsiteY39" fmla="*/ 146102 h 273254"/>
              <a:gd name="connsiteX40" fmla="*/ 3749040 w 3787140"/>
              <a:gd name="connsiteY40" fmla="*/ 168962 h 273254"/>
              <a:gd name="connsiteX41" fmla="*/ 3787140 w 3787140"/>
              <a:gd name="connsiteY41" fmla="*/ 191822 h 273254"/>
              <a:gd name="connsiteX0" fmla="*/ 0 w 3787140"/>
              <a:gd name="connsiteY0" fmla="*/ 237578 h 265670"/>
              <a:gd name="connsiteX1" fmla="*/ 121920 w 3787140"/>
              <a:gd name="connsiteY1" fmla="*/ 214718 h 265670"/>
              <a:gd name="connsiteX2" fmla="*/ 190500 w 3787140"/>
              <a:gd name="connsiteY2" fmla="*/ 207098 h 265670"/>
              <a:gd name="connsiteX3" fmla="*/ 327660 w 3787140"/>
              <a:gd name="connsiteY3" fmla="*/ 214718 h 265670"/>
              <a:gd name="connsiteX4" fmla="*/ 358140 w 3787140"/>
              <a:gd name="connsiteY4" fmla="*/ 222338 h 265670"/>
              <a:gd name="connsiteX5" fmla="*/ 533400 w 3787140"/>
              <a:gd name="connsiteY5" fmla="*/ 237578 h 265670"/>
              <a:gd name="connsiteX6" fmla="*/ 624840 w 3787140"/>
              <a:gd name="connsiteY6" fmla="*/ 245198 h 265670"/>
              <a:gd name="connsiteX7" fmla="*/ 1028700 w 3787140"/>
              <a:gd name="connsiteY7" fmla="*/ 252818 h 265670"/>
              <a:gd name="connsiteX8" fmla="*/ 1303020 w 3787140"/>
              <a:gd name="connsiteY8" fmla="*/ 252818 h 265670"/>
              <a:gd name="connsiteX9" fmla="*/ 1432560 w 3787140"/>
              <a:gd name="connsiteY9" fmla="*/ 222338 h 265670"/>
              <a:gd name="connsiteX10" fmla="*/ 1516380 w 3787140"/>
              <a:gd name="connsiteY10" fmla="*/ 191858 h 265670"/>
              <a:gd name="connsiteX11" fmla="*/ 1691640 w 3787140"/>
              <a:gd name="connsiteY11" fmla="*/ 176618 h 265670"/>
              <a:gd name="connsiteX12" fmla="*/ 1790700 w 3787140"/>
              <a:gd name="connsiteY12" fmla="*/ 161378 h 265670"/>
              <a:gd name="connsiteX13" fmla="*/ 2141220 w 3787140"/>
              <a:gd name="connsiteY13" fmla="*/ 146138 h 265670"/>
              <a:gd name="connsiteX14" fmla="*/ 2247900 w 3787140"/>
              <a:gd name="connsiteY14" fmla="*/ 130898 h 265670"/>
              <a:gd name="connsiteX15" fmla="*/ 2278380 w 3787140"/>
              <a:gd name="connsiteY15" fmla="*/ 123278 h 265670"/>
              <a:gd name="connsiteX16" fmla="*/ 2468880 w 3787140"/>
              <a:gd name="connsiteY16" fmla="*/ 115658 h 265670"/>
              <a:gd name="connsiteX17" fmla="*/ 2560320 w 3787140"/>
              <a:gd name="connsiteY17" fmla="*/ 100418 h 265670"/>
              <a:gd name="connsiteX18" fmla="*/ 2583180 w 3787140"/>
              <a:gd name="connsiteY18" fmla="*/ 92798 h 265670"/>
              <a:gd name="connsiteX19" fmla="*/ 2667000 w 3787140"/>
              <a:gd name="connsiteY19" fmla="*/ 85178 h 265670"/>
              <a:gd name="connsiteX20" fmla="*/ 2697480 w 3787140"/>
              <a:gd name="connsiteY20" fmla="*/ 77558 h 265670"/>
              <a:gd name="connsiteX21" fmla="*/ 2720340 w 3787140"/>
              <a:gd name="connsiteY21" fmla="*/ 69938 h 265670"/>
              <a:gd name="connsiteX22" fmla="*/ 2758440 w 3787140"/>
              <a:gd name="connsiteY22" fmla="*/ 62318 h 265670"/>
              <a:gd name="connsiteX23" fmla="*/ 2781300 w 3787140"/>
              <a:gd name="connsiteY23" fmla="*/ 54698 h 265670"/>
              <a:gd name="connsiteX24" fmla="*/ 2842260 w 3787140"/>
              <a:gd name="connsiteY24" fmla="*/ 47078 h 265670"/>
              <a:gd name="connsiteX25" fmla="*/ 2918460 w 3787140"/>
              <a:gd name="connsiteY25" fmla="*/ 31838 h 265670"/>
              <a:gd name="connsiteX26" fmla="*/ 2956560 w 3787140"/>
              <a:gd name="connsiteY26" fmla="*/ 24218 h 265670"/>
              <a:gd name="connsiteX27" fmla="*/ 3070860 w 3787140"/>
              <a:gd name="connsiteY27" fmla="*/ 16598 h 265670"/>
              <a:gd name="connsiteX28" fmla="*/ 3108960 w 3787140"/>
              <a:gd name="connsiteY28" fmla="*/ 8978 h 265670"/>
              <a:gd name="connsiteX29" fmla="*/ 3169920 w 3787140"/>
              <a:gd name="connsiteY29" fmla="*/ 24218 h 265670"/>
              <a:gd name="connsiteX30" fmla="*/ 3238500 w 3787140"/>
              <a:gd name="connsiteY30" fmla="*/ 47078 h 265670"/>
              <a:gd name="connsiteX31" fmla="*/ 3322320 w 3787140"/>
              <a:gd name="connsiteY31" fmla="*/ 31838 h 265670"/>
              <a:gd name="connsiteX32" fmla="*/ 3360420 w 3787140"/>
              <a:gd name="connsiteY32" fmla="*/ 1358 h 265670"/>
              <a:gd name="connsiteX33" fmla="*/ 3436620 w 3787140"/>
              <a:gd name="connsiteY33" fmla="*/ 16598 h 265670"/>
              <a:gd name="connsiteX34" fmla="*/ 3451860 w 3787140"/>
              <a:gd name="connsiteY34" fmla="*/ 39458 h 265670"/>
              <a:gd name="connsiteX35" fmla="*/ 3543300 w 3787140"/>
              <a:gd name="connsiteY35" fmla="*/ 54698 h 265670"/>
              <a:gd name="connsiteX36" fmla="*/ 3566160 w 3787140"/>
              <a:gd name="connsiteY36" fmla="*/ 62318 h 265670"/>
              <a:gd name="connsiteX37" fmla="*/ 3619500 w 3787140"/>
              <a:gd name="connsiteY37" fmla="*/ 92798 h 265670"/>
              <a:gd name="connsiteX38" fmla="*/ 3665220 w 3787140"/>
              <a:gd name="connsiteY38" fmla="*/ 123278 h 265670"/>
              <a:gd name="connsiteX39" fmla="*/ 3733800 w 3787140"/>
              <a:gd name="connsiteY39" fmla="*/ 138518 h 265670"/>
              <a:gd name="connsiteX40" fmla="*/ 3749040 w 3787140"/>
              <a:gd name="connsiteY40" fmla="*/ 161378 h 265670"/>
              <a:gd name="connsiteX41" fmla="*/ 3787140 w 3787140"/>
              <a:gd name="connsiteY41" fmla="*/ 184238 h 265670"/>
              <a:gd name="connsiteX0" fmla="*/ 0 w 3787140"/>
              <a:gd name="connsiteY0" fmla="*/ 228767 h 256859"/>
              <a:gd name="connsiteX1" fmla="*/ 121920 w 3787140"/>
              <a:gd name="connsiteY1" fmla="*/ 205907 h 256859"/>
              <a:gd name="connsiteX2" fmla="*/ 190500 w 3787140"/>
              <a:gd name="connsiteY2" fmla="*/ 198287 h 256859"/>
              <a:gd name="connsiteX3" fmla="*/ 327660 w 3787140"/>
              <a:gd name="connsiteY3" fmla="*/ 205907 h 256859"/>
              <a:gd name="connsiteX4" fmla="*/ 358140 w 3787140"/>
              <a:gd name="connsiteY4" fmla="*/ 213527 h 256859"/>
              <a:gd name="connsiteX5" fmla="*/ 533400 w 3787140"/>
              <a:gd name="connsiteY5" fmla="*/ 228767 h 256859"/>
              <a:gd name="connsiteX6" fmla="*/ 624840 w 3787140"/>
              <a:gd name="connsiteY6" fmla="*/ 236387 h 256859"/>
              <a:gd name="connsiteX7" fmla="*/ 1028700 w 3787140"/>
              <a:gd name="connsiteY7" fmla="*/ 244007 h 256859"/>
              <a:gd name="connsiteX8" fmla="*/ 1303020 w 3787140"/>
              <a:gd name="connsiteY8" fmla="*/ 244007 h 256859"/>
              <a:gd name="connsiteX9" fmla="*/ 1432560 w 3787140"/>
              <a:gd name="connsiteY9" fmla="*/ 213527 h 256859"/>
              <a:gd name="connsiteX10" fmla="*/ 1516380 w 3787140"/>
              <a:gd name="connsiteY10" fmla="*/ 183047 h 256859"/>
              <a:gd name="connsiteX11" fmla="*/ 1691640 w 3787140"/>
              <a:gd name="connsiteY11" fmla="*/ 167807 h 256859"/>
              <a:gd name="connsiteX12" fmla="*/ 1790700 w 3787140"/>
              <a:gd name="connsiteY12" fmla="*/ 152567 h 256859"/>
              <a:gd name="connsiteX13" fmla="*/ 2141220 w 3787140"/>
              <a:gd name="connsiteY13" fmla="*/ 137327 h 256859"/>
              <a:gd name="connsiteX14" fmla="*/ 2247900 w 3787140"/>
              <a:gd name="connsiteY14" fmla="*/ 122087 h 256859"/>
              <a:gd name="connsiteX15" fmla="*/ 2278380 w 3787140"/>
              <a:gd name="connsiteY15" fmla="*/ 114467 h 256859"/>
              <a:gd name="connsiteX16" fmla="*/ 2468880 w 3787140"/>
              <a:gd name="connsiteY16" fmla="*/ 106847 h 256859"/>
              <a:gd name="connsiteX17" fmla="*/ 2560320 w 3787140"/>
              <a:gd name="connsiteY17" fmla="*/ 91607 h 256859"/>
              <a:gd name="connsiteX18" fmla="*/ 2583180 w 3787140"/>
              <a:gd name="connsiteY18" fmla="*/ 83987 h 256859"/>
              <a:gd name="connsiteX19" fmla="*/ 2667000 w 3787140"/>
              <a:gd name="connsiteY19" fmla="*/ 76367 h 256859"/>
              <a:gd name="connsiteX20" fmla="*/ 2697480 w 3787140"/>
              <a:gd name="connsiteY20" fmla="*/ 68747 h 256859"/>
              <a:gd name="connsiteX21" fmla="*/ 2720340 w 3787140"/>
              <a:gd name="connsiteY21" fmla="*/ 61127 h 256859"/>
              <a:gd name="connsiteX22" fmla="*/ 2758440 w 3787140"/>
              <a:gd name="connsiteY22" fmla="*/ 53507 h 256859"/>
              <a:gd name="connsiteX23" fmla="*/ 2781300 w 3787140"/>
              <a:gd name="connsiteY23" fmla="*/ 45887 h 256859"/>
              <a:gd name="connsiteX24" fmla="*/ 2842260 w 3787140"/>
              <a:gd name="connsiteY24" fmla="*/ 38267 h 256859"/>
              <a:gd name="connsiteX25" fmla="*/ 2918460 w 3787140"/>
              <a:gd name="connsiteY25" fmla="*/ 23027 h 256859"/>
              <a:gd name="connsiteX26" fmla="*/ 2956560 w 3787140"/>
              <a:gd name="connsiteY26" fmla="*/ 15407 h 256859"/>
              <a:gd name="connsiteX27" fmla="*/ 3070860 w 3787140"/>
              <a:gd name="connsiteY27" fmla="*/ 7787 h 256859"/>
              <a:gd name="connsiteX28" fmla="*/ 3108960 w 3787140"/>
              <a:gd name="connsiteY28" fmla="*/ 167 h 256859"/>
              <a:gd name="connsiteX29" fmla="*/ 3169920 w 3787140"/>
              <a:gd name="connsiteY29" fmla="*/ 15407 h 256859"/>
              <a:gd name="connsiteX30" fmla="*/ 3238500 w 3787140"/>
              <a:gd name="connsiteY30" fmla="*/ 38267 h 256859"/>
              <a:gd name="connsiteX31" fmla="*/ 3322320 w 3787140"/>
              <a:gd name="connsiteY31" fmla="*/ 23027 h 256859"/>
              <a:gd name="connsiteX32" fmla="*/ 3398520 w 3787140"/>
              <a:gd name="connsiteY32" fmla="*/ 30647 h 256859"/>
              <a:gd name="connsiteX33" fmla="*/ 3436620 w 3787140"/>
              <a:gd name="connsiteY33" fmla="*/ 7787 h 256859"/>
              <a:gd name="connsiteX34" fmla="*/ 3451860 w 3787140"/>
              <a:gd name="connsiteY34" fmla="*/ 30647 h 256859"/>
              <a:gd name="connsiteX35" fmla="*/ 3543300 w 3787140"/>
              <a:gd name="connsiteY35" fmla="*/ 45887 h 256859"/>
              <a:gd name="connsiteX36" fmla="*/ 3566160 w 3787140"/>
              <a:gd name="connsiteY36" fmla="*/ 53507 h 256859"/>
              <a:gd name="connsiteX37" fmla="*/ 3619500 w 3787140"/>
              <a:gd name="connsiteY37" fmla="*/ 83987 h 256859"/>
              <a:gd name="connsiteX38" fmla="*/ 3665220 w 3787140"/>
              <a:gd name="connsiteY38" fmla="*/ 114467 h 256859"/>
              <a:gd name="connsiteX39" fmla="*/ 3733800 w 3787140"/>
              <a:gd name="connsiteY39" fmla="*/ 129707 h 256859"/>
              <a:gd name="connsiteX40" fmla="*/ 3749040 w 3787140"/>
              <a:gd name="connsiteY40" fmla="*/ 152567 h 256859"/>
              <a:gd name="connsiteX41" fmla="*/ 3787140 w 3787140"/>
              <a:gd name="connsiteY41" fmla="*/ 175427 h 256859"/>
              <a:gd name="connsiteX0" fmla="*/ 0 w 3787140"/>
              <a:gd name="connsiteY0" fmla="*/ 226023 h 254115"/>
              <a:gd name="connsiteX1" fmla="*/ 121920 w 3787140"/>
              <a:gd name="connsiteY1" fmla="*/ 203163 h 254115"/>
              <a:gd name="connsiteX2" fmla="*/ 190500 w 3787140"/>
              <a:gd name="connsiteY2" fmla="*/ 195543 h 254115"/>
              <a:gd name="connsiteX3" fmla="*/ 327660 w 3787140"/>
              <a:gd name="connsiteY3" fmla="*/ 203163 h 254115"/>
              <a:gd name="connsiteX4" fmla="*/ 358140 w 3787140"/>
              <a:gd name="connsiteY4" fmla="*/ 210783 h 254115"/>
              <a:gd name="connsiteX5" fmla="*/ 533400 w 3787140"/>
              <a:gd name="connsiteY5" fmla="*/ 226023 h 254115"/>
              <a:gd name="connsiteX6" fmla="*/ 624840 w 3787140"/>
              <a:gd name="connsiteY6" fmla="*/ 233643 h 254115"/>
              <a:gd name="connsiteX7" fmla="*/ 1028700 w 3787140"/>
              <a:gd name="connsiteY7" fmla="*/ 241263 h 254115"/>
              <a:gd name="connsiteX8" fmla="*/ 1303020 w 3787140"/>
              <a:gd name="connsiteY8" fmla="*/ 241263 h 254115"/>
              <a:gd name="connsiteX9" fmla="*/ 1432560 w 3787140"/>
              <a:gd name="connsiteY9" fmla="*/ 210783 h 254115"/>
              <a:gd name="connsiteX10" fmla="*/ 1516380 w 3787140"/>
              <a:gd name="connsiteY10" fmla="*/ 180303 h 254115"/>
              <a:gd name="connsiteX11" fmla="*/ 1691640 w 3787140"/>
              <a:gd name="connsiteY11" fmla="*/ 165063 h 254115"/>
              <a:gd name="connsiteX12" fmla="*/ 1790700 w 3787140"/>
              <a:gd name="connsiteY12" fmla="*/ 149823 h 254115"/>
              <a:gd name="connsiteX13" fmla="*/ 2141220 w 3787140"/>
              <a:gd name="connsiteY13" fmla="*/ 134583 h 254115"/>
              <a:gd name="connsiteX14" fmla="*/ 2247900 w 3787140"/>
              <a:gd name="connsiteY14" fmla="*/ 119343 h 254115"/>
              <a:gd name="connsiteX15" fmla="*/ 2278380 w 3787140"/>
              <a:gd name="connsiteY15" fmla="*/ 111723 h 254115"/>
              <a:gd name="connsiteX16" fmla="*/ 2468880 w 3787140"/>
              <a:gd name="connsiteY16" fmla="*/ 104103 h 254115"/>
              <a:gd name="connsiteX17" fmla="*/ 2560320 w 3787140"/>
              <a:gd name="connsiteY17" fmla="*/ 88863 h 254115"/>
              <a:gd name="connsiteX18" fmla="*/ 2583180 w 3787140"/>
              <a:gd name="connsiteY18" fmla="*/ 81243 h 254115"/>
              <a:gd name="connsiteX19" fmla="*/ 2667000 w 3787140"/>
              <a:gd name="connsiteY19" fmla="*/ 73623 h 254115"/>
              <a:gd name="connsiteX20" fmla="*/ 2697480 w 3787140"/>
              <a:gd name="connsiteY20" fmla="*/ 66003 h 254115"/>
              <a:gd name="connsiteX21" fmla="*/ 2720340 w 3787140"/>
              <a:gd name="connsiteY21" fmla="*/ 58383 h 254115"/>
              <a:gd name="connsiteX22" fmla="*/ 2758440 w 3787140"/>
              <a:gd name="connsiteY22" fmla="*/ 50763 h 254115"/>
              <a:gd name="connsiteX23" fmla="*/ 2781300 w 3787140"/>
              <a:gd name="connsiteY23" fmla="*/ 43143 h 254115"/>
              <a:gd name="connsiteX24" fmla="*/ 2842260 w 3787140"/>
              <a:gd name="connsiteY24" fmla="*/ 35523 h 254115"/>
              <a:gd name="connsiteX25" fmla="*/ 2918460 w 3787140"/>
              <a:gd name="connsiteY25" fmla="*/ 20283 h 254115"/>
              <a:gd name="connsiteX26" fmla="*/ 2956560 w 3787140"/>
              <a:gd name="connsiteY26" fmla="*/ 12663 h 254115"/>
              <a:gd name="connsiteX27" fmla="*/ 3070860 w 3787140"/>
              <a:gd name="connsiteY27" fmla="*/ 5043 h 254115"/>
              <a:gd name="connsiteX28" fmla="*/ 3131820 w 3787140"/>
              <a:gd name="connsiteY28" fmla="*/ 43143 h 254115"/>
              <a:gd name="connsiteX29" fmla="*/ 3169920 w 3787140"/>
              <a:gd name="connsiteY29" fmla="*/ 12663 h 254115"/>
              <a:gd name="connsiteX30" fmla="*/ 3238500 w 3787140"/>
              <a:gd name="connsiteY30" fmla="*/ 35523 h 254115"/>
              <a:gd name="connsiteX31" fmla="*/ 3322320 w 3787140"/>
              <a:gd name="connsiteY31" fmla="*/ 20283 h 254115"/>
              <a:gd name="connsiteX32" fmla="*/ 3398520 w 3787140"/>
              <a:gd name="connsiteY32" fmla="*/ 27903 h 254115"/>
              <a:gd name="connsiteX33" fmla="*/ 3436620 w 3787140"/>
              <a:gd name="connsiteY33" fmla="*/ 5043 h 254115"/>
              <a:gd name="connsiteX34" fmla="*/ 3451860 w 3787140"/>
              <a:gd name="connsiteY34" fmla="*/ 27903 h 254115"/>
              <a:gd name="connsiteX35" fmla="*/ 3543300 w 3787140"/>
              <a:gd name="connsiteY35" fmla="*/ 43143 h 254115"/>
              <a:gd name="connsiteX36" fmla="*/ 3566160 w 3787140"/>
              <a:gd name="connsiteY36" fmla="*/ 50763 h 254115"/>
              <a:gd name="connsiteX37" fmla="*/ 3619500 w 3787140"/>
              <a:gd name="connsiteY37" fmla="*/ 81243 h 254115"/>
              <a:gd name="connsiteX38" fmla="*/ 3665220 w 3787140"/>
              <a:gd name="connsiteY38" fmla="*/ 111723 h 254115"/>
              <a:gd name="connsiteX39" fmla="*/ 3733800 w 3787140"/>
              <a:gd name="connsiteY39" fmla="*/ 126963 h 254115"/>
              <a:gd name="connsiteX40" fmla="*/ 3749040 w 3787140"/>
              <a:gd name="connsiteY40" fmla="*/ 149823 h 254115"/>
              <a:gd name="connsiteX41" fmla="*/ 3787140 w 3787140"/>
              <a:gd name="connsiteY41" fmla="*/ 172683 h 254115"/>
              <a:gd name="connsiteX0" fmla="*/ 0 w 3970020"/>
              <a:gd name="connsiteY0" fmla="*/ 271743 h 271743"/>
              <a:gd name="connsiteX1" fmla="*/ 304800 w 3970020"/>
              <a:gd name="connsiteY1" fmla="*/ 203163 h 271743"/>
              <a:gd name="connsiteX2" fmla="*/ 373380 w 3970020"/>
              <a:gd name="connsiteY2" fmla="*/ 195543 h 271743"/>
              <a:gd name="connsiteX3" fmla="*/ 510540 w 3970020"/>
              <a:gd name="connsiteY3" fmla="*/ 203163 h 271743"/>
              <a:gd name="connsiteX4" fmla="*/ 541020 w 3970020"/>
              <a:gd name="connsiteY4" fmla="*/ 210783 h 271743"/>
              <a:gd name="connsiteX5" fmla="*/ 716280 w 3970020"/>
              <a:gd name="connsiteY5" fmla="*/ 226023 h 271743"/>
              <a:gd name="connsiteX6" fmla="*/ 807720 w 3970020"/>
              <a:gd name="connsiteY6" fmla="*/ 233643 h 271743"/>
              <a:gd name="connsiteX7" fmla="*/ 1211580 w 3970020"/>
              <a:gd name="connsiteY7" fmla="*/ 241263 h 271743"/>
              <a:gd name="connsiteX8" fmla="*/ 1485900 w 3970020"/>
              <a:gd name="connsiteY8" fmla="*/ 241263 h 271743"/>
              <a:gd name="connsiteX9" fmla="*/ 1615440 w 3970020"/>
              <a:gd name="connsiteY9" fmla="*/ 210783 h 271743"/>
              <a:gd name="connsiteX10" fmla="*/ 1699260 w 3970020"/>
              <a:gd name="connsiteY10" fmla="*/ 180303 h 271743"/>
              <a:gd name="connsiteX11" fmla="*/ 1874520 w 3970020"/>
              <a:gd name="connsiteY11" fmla="*/ 165063 h 271743"/>
              <a:gd name="connsiteX12" fmla="*/ 1973580 w 3970020"/>
              <a:gd name="connsiteY12" fmla="*/ 149823 h 271743"/>
              <a:gd name="connsiteX13" fmla="*/ 2324100 w 3970020"/>
              <a:gd name="connsiteY13" fmla="*/ 134583 h 271743"/>
              <a:gd name="connsiteX14" fmla="*/ 2430780 w 3970020"/>
              <a:gd name="connsiteY14" fmla="*/ 119343 h 271743"/>
              <a:gd name="connsiteX15" fmla="*/ 2461260 w 3970020"/>
              <a:gd name="connsiteY15" fmla="*/ 111723 h 271743"/>
              <a:gd name="connsiteX16" fmla="*/ 2651760 w 3970020"/>
              <a:gd name="connsiteY16" fmla="*/ 104103 h 271743"/>
              <a:gd name="connsiteX17" fmla="*/ 2743200 w 3970020"/>
              <a:gd name="connsiteY17" fmla="*/ 88863 h 271743"/>
              <a:gd name="connsiteX18" fmla="*/ 2766060 w 3970020"/>
              <a:gd name="connsiteY18" fmla="*/ 81243 h 271743"/>
              <a:gd name="connsiteX19" fmla="*/ 2849880 w 3970020"/>
              <a:gd name="connsiteY19" fmla="*/ 73623 h 271743"/>
              <a:gd name="connsiteX20" fmla="*/ 2880360 w 3970020"/>
              <a:gd name="connsiteY20" fmla="*/ 66003 h 271743"/>
              <a:gd name="connsiteX21" fmla="*/ 2903220 w 3970020"/>
              <a:gd name="connsiteY21" fmla="*/ 58383 h 271743"/>
              <a:gd name="connsiteX22" fmla="*/ 2941320 w 3970020"/>
              <a:gd name="connsiteY22" fmla="*/ 50763 h 271743"/>
              <a:gd name="connsiteX23" fmla="*/ 2964180 w 3970020"/>
              <a:gd name="connsiteY23" fmla="*/ 43143 h 271743"/>
              <a:gd name="connsiteX24" fmla="*/ 3025140 w 3970020"/>
              <a:gd name="connsiteY24" fmla="*/ 35523 h 271743"/>
              <a:gd name="connsiteX25" fmla="*/ 3101340 w 3970020"/>
              <a:gd name="connsiteY25" fmla="*/ 20283 h 271743"/>
              <a:gd name="connsiteX26" fmla="*/ 3139440 w 3970020"/>
              <a:gd name="connsiteY26" fmla="*/ 12663 h 271743"/>
              <a:gd name="connsiteX27" fmla="*/ 3253740 w 3970020"/>
              <a:gd name="connsiteY27" fmla="*/ 5043 h 271743"/>
              <a:gd name="connsiteX28" fmla="*/ 3314700 w 3970020"/>
              <a:gd name="connsiteY28" fmla="*/ 43143 h 271743"/>
              <a:gd name="connsiteX29" fmla="*/ 3352800 w 3970020"/>
              <a:gd name="connsiteY29" fmla="*/ 12663 h 271743"/>
              <a:gd name="connsiteX30" fmla="*/ 3421380 w 3970020"/>
              <a:gd name="connsiteY30" fmla="*/ 35523 h 271743"/>
              <a:gd name="connsiteX31" fmla="*/ 3505200 w 3970020"/>
              <a:gd name="connsiteY31" fmla="*/ 20283 h 271743"/>
              <a:gd name="connsiteX32" fmla="*/ 3581400 w 3970020"/>
              <a:gd name="connsiteY32" fmla="*/ 27903 h 271743"/>
              <a:gd name="connsiteX33" fmla="*/ 3619500 w 3970020"/>
              <a:gd name="connsiteY33" fmla="*/ 5043 h 271743"/>
              <a:gd name="connsiteX34" fmla="*/ 3634740 w 3970020"/>
              <a:gd name="connsiteY34" fmla="*/ 27903 h 271743"/>
              <a:gd name="connsiteX35" fmla="*/ 3726180 w 3970020"/>
              <a:gd name="connsiteY35" fmla="*/ 43143 h 271743"/>
              <a:gd name="connsiteX36" fmla="*/ 3749040 w 3970020"/>
              <a:gd name="connsiteY36" fmla="*/ 50763 h 271743"/>
              <a:gd name="connsiteX37" fmla="*/ 3802380 w 3970020"/>
              <a:gd name="connsiteY37" fmla="*/ 81243 h 271743"/>
              <a:gd name="connsiteX38" fmla="*/ 3848100 w 3970020"/>
              <a:gd name="connsiteY38" fmla="*/ 111723 h 271743"/>
              <a:gd name="connsiteX39" fmla="*/ 3916680 w 3970020"/>
              <a:gd name="connsiteY39" fmla="*/ 126963 h 271743"/>
              <a:gd name="connsiteX40" fmla="*/ 3931920 w 3970020"/>
              <a:gd name="connsiteY40" fmla="*/ 149823 h 271743"/>
              <a:gd name="connsiteX41" fmla="*/ 3970020 w 3970020"/>
              <a:gd name="connsiteY41" fmla="*/ 172683 h 271743"/>
              <a:gd name="connsiteX0" fmla="*/ 0 w 3970020"/>
              <a:gd name="connsiteY0" fmla="*/ 271743 h 271743"/>
              <a:gd name="connsiteX1" fmla="*/ 304800 w 3970020"/>
              <a:gd name="connsiteY1" fmla="*/ 203163 h 271743"/>
              <a:gd name="connsiteX2" fmla="*/ 373380 w 3970020"/>
              <a:gd name="connsiteY2" fmla="*/ 195543 h 271743"/>
              <a:gd name="connsiteX3" fmla="*/ 510540 w 3970020"/>
              <a:gd name="connsiteY3" fmla="*/ 203163 h 271743"/>
              <a:gd name="connsiteX4" fmla="*/ 541020 w 3970020"/>
              <a:gd name="connsiteY4" fmla="*/ 210783 h 271743"/>
              <a:gd name="connsiteX5" fmla="*/ 716280 w 3970020"/>
              <a:gd name="connsiteY5" fmla="*/ 226023 h 271743"/>
              <a:gd name="connsiteX6" fmla="*/ 807720 w 3970020"/>
              <a:gd name="connsiteY6" fmla="*/ 233643 h 271743"/>
              <a:gd name="connsiteX7" fmla="*/ 1211580 w 3970020"/>
              <a:gd name="connsiteY7" fmla="*/ 241263 h 271743"/>
              <a:gd name="connsiteX8" fmla="*/ 1485900 w 3970020"/>
              <a:gd name="connsiteY8" fmla="*/ 241263 h 271743"/>
              <a:gd name="connsiteX9" fmla="*/ 1615440 w 3970020"/>
              <a:gd name="connsiteY9" fmla="*/ 210783 h 271743"/>
              <a:gd name="connsiteX10" fmla="*/ 1699260 w 3970020"/>
              <a:gd name="connsiteY10" fmla="*/ 180303 h 271743"/>
              <a:gd name="connsiteX11" fmla="*/ 1874520 w 3970020"/>
              <a:gd name="connsiteY11" fmla="*/ 165063 h 271743"/>
              <a:gd name="connsiteX12" fmla="*/ 1973580 w 3970020"/>
              <a:gd name="connsiteY12" fmla="*/ 149823 h 271743"/>
              <a:gd name="connsiteX13" fmla="*/ 2324100 w 3970020"/>
              <a:gd name="connsiteY13" fmla="*/ 134583 h 271743"/>
              <a:gd name="connsiteX14" fmla="*/ 2430780 w 3970020"/>
              <a:gd name="connsiteY14" fmla="*/ 119343 h 271743"/>
              <a:gd name="connsiteX15" fmla="*/ 2461260 w 3970020"/>
              <a:gd name="connsiteY15" fmla="*/ 111723 h 271743"/>
              <a:gd name="connsiteX16" fmla="*/ 2651760 w 3970020"/>
              <a:gd name="connsiteY16" fmla="*/ 104103 h 271743"/>
              <a:gd name="connsiteX17" fmla="*/ 2743200 w 3970020"/>
              <a:gd name="connsiteY17" fmla="*/ 88863 h 271743"/>
              <a:gd name="connsiteX18" fmla="*/ 2766060 w 3970020"/>
              <a:gd name="connsiteY18" fmla="*/ 81243 h 271743"/>
              <a:gd name="connsiteX19" fmla="*/ 2849880 w 3970020"/>
              <a:gd name="connsiteY19" fmla="*/ 73623 h 271743"/>
              <a:gd name="connsiteX20" fmla="*/ 2880360 w 3970020"/>
              <a:gd name="connsiteY20" fmla="*/ 66003 h 271743"/>
              <a:gd name="connsiteX21" fmla="*/ 2903220 w 3970020"/>
              <a:gd name="connsiteY21" fmla="*/ 58383 h 271743"/>
              <a:gd name="connsiteX22" fmla="*/ 2941320 w 3970020"/>
              <a:gd name="connsiteY22" fmla="*/ 50763 h 271743"/>
              <a:gd name="connsiteX23" fmla="*/ 2964180 w 3970020"/>
              <a:gd name="connsiteY23" fmla="*/ 43143 h 271743"/>
              <a:gd name="connsiteX24" fmla="*/ 3025140 w 3970020"/>
              <a:gd name="connsiteY24" fmla="*/ 35523 h 271743"/>
              <a:gd name="connsiteX25" fmla="*/ 3101340 w 3970020"/>
              <a:gd name="connsiteY25" fmla="*/ 20283 h 271743"/>
              <a:gd name="connsiteX26" fmla="*/ 3139440 w 3970020"/>
              <a:gd name="connsiteY26" fmla="*/ 12663 h 271743"/>
              <a:gd name="connsiteX27" fmla="*/ 3253740 w 3970020"/>
              <a:gd name="connsiteY27" fmla="*/ 5043 h 271743"/>
              <a:gd name="connsiteX28" fmla="*/ 3314700 w 3970020"/>
              <a:gd name="connsiteY28" fmla="*/ 43143 h 271743"/>
              <a:gd name="connsiteX29" fmla="*/ 3324860 w 3970020"/>
              <a:gd name="connsiteY29" fmla="*/ 1868 h 271743"/>
              <a:gd name="connsiteX30" fmla="*/ 3352800 w 3970020"/>
              <a:gd name="connsiteY30" fmla="*/ 12663 h 271743"/>
              <a:gd name="connsiteX31" fmla="*/ 3421380 w 3970020"/>
              <a:gd name="connsiteY31" fmla="*/ 35523 h 271743"/>
              <a:gd name="connsiteX32" fmla="*/ 3505200 w 3970020"/>
              <a:gd name="connsiteY32" fmla="*/ 20283 h 271743"/>
              <a:gd name="connsiteX33" fmla="*/ 3581400 w 3970020"/>
              <a:gd name="connsiteY33" fmla="*/ 27903 h 271743"/>
              <a:gd name="connsiteX34" fmla="*/ 3619500 w 3970020"/>
              <a:gd name="connsiteY34" fmla="*/ 5043 h 271743"/>
              <a:gd name="connsiteX35" fmla="*/ 3634740 w 3970020"/>
              <a:gd name="connsiteY35" fmla="*/ 27903 h 271743"/>
              <a:gd name="connsiteX36" fmla="*/ 3726180 w 3970020"/>
              <a:gd name="connsiteY36" fmla="*/ 43143 h 271743"/>
              <a:gd name="connsiteX37" fmla="*/ 3749040 w 3970020"/>
              <a:gd name="connsiteY37" fmla="*/ 50763 h 271743"/>
              <a:gd name="connsiteX38" fmla="*/ 3802380 w 3970020"/>
              <a:gd name="connsiteY38" fmla="*/ 81243 h 271743"/>
              <a:gd name="connsiteX39" fmla="*/ 3848100 w 3970020"/>
              <a:gd name="connsiteY39" fmla="*/ 111723 h 271743"/>
              <a:gd name="connsiteX40" fmla="*/ 3916680 w 3970020"/>
              <a:gd name="connsiteY40" fmla="*/ 126963 h 271743"/>
              <a:gd name="connsiteX41" fmla="*/ 3931920 w 3970020"/>
              <a:gd name="connsiteY41" fmla="*/ 149823 h 271743"/>
              <a:gd name="connsiteX42" fmla="*/ 3970020 w 3970020"/>
              <a:gd name="connsiteY42" fmla="*/ 172683 h 271743"/>
              <a:gd name="connsiteX0" fmla="*/ 0 w 3970020"/>
              <a:gd name="connsiteY0" fmla="*/ 271743 h 271743"/>
              <a:gd name="connsiteX1" fmla="*/ 304800 w 3970020"/>
              <a:gd name="connsiteY1" fmla="*/ 203163 h 271743"/>
              <a:gd name="connsiteX2" fmla="*/ 373380 w 3970020"/>
              <a:gd name="connsiteY2" fmla="*/ 195543 h 271743"/>
              <a:gd name="connsiteX3" fmla="*/ 510540 w 3970020"/>
              <a:gd name="connsiteY3" fmla="*/ 203163 h 271743"/>
              <a:gd name="connsiteX4" fmla="*/ 541020 w 3970020"/>
              <a:gd name="connsiteY4" fmla="*/ 210783 h 271743"/>
              <a:gd name="connsiteX5" fmla="*/ 716280 w 3970020"/>
              <a:gd name="connsiteY5" fmla="*/ 226023 h 271743"/>
              <a:gd name="connsiteX6" fmla="*/ 807720 w 3970020"/>
              <a:gd name="connsiteY6" fmla="*/ 233643 h 271743"/>
              <a:gd name="connsiteX7" fmla="*/ 1211580 w 3970020"/>
              <a:gd name="connsiteY7" fmla="*/ 241263 h 271743"/>
              <a:gd name="connsiteX8" fmla="*/ 1485900 w 3970020"/>
              <a:gd name="connsiteY8" fmla="*/ 241263 h 271743"/>
              <a:gd name="connsiteX9" fmla="*/ 1615440 w 3970020"/>
              <a:gd name="connsiteY9" fmla="*/ 210783 h 271743"/>
              <a:gd name="connsiteX10" fmla="*/ 1699260 w 3970020"/>
              <a:gd name="connsiteY10" fmla="*/ 180303 h 271743"/>
              <a:gd name="connsiteX11" fmla="*/ 1874520 w 3970020"/>
              <a:gd name="connsiteY11" fmla="*/ 165063 h 271743"/>
              <a:gd name="connsiteX12" fmla="*/ 1973580 w 3970020"/>
              <a:gd name="connsiteY12" fmla="*/ 149823 h 271743"/>
              <a:gd name="connsiteX13" fmla="*/ 2324100 w 3970020"/>
              <a:gd name="connsiteY13" fmla="*/ 134583 h 271743"/>
              <a:gd name="connsiteX14" fmla="*/ 2430780 w 3970020"/>
              <a:gd name="connsiteY14" fmla="*/ 119343 h 271743"/>
              <a:gd name="connsiteX15" fmla="*/ 2461260 w 3970020"/>
              <a:gd name="connsiteY15" fmla="*/ 111723 h 271743"/>
              <a:gd name="connsiteX16" fmla="*/ 2651760 w 3970020"/>
              <a:gd name="connsiteY16" fmla="*/ 104103 h 271743"/>
              <a:gd name="connsiteX17" fmla="*/ 2743200 w 3970020"/>
              <a:gd name="connsiteY17" fmla="*/ 88863 h 271743"/>
              <a:gd name="connsiteX18" fmla="*/ 2766060 w 3970020"/>
              <a:gd name="connsiteY18" fmla="*/ 81243 h 271743"/>
              <a:gd name="connsiteX19" fmla="*/ 2849880 w 3970020"/>
              <a:gd name="connsiteY19" fmla="*/ 73623 h 271743"/>
              <a:gd name="connsiteX20" fmla="*/ 2880360 w 3970020"/>
              <a:gd name="connsiteY20" fmla="*/ 66003 h 271743"/>
              <a:gd name="connsiteX21" fmla="*/ 2903220 w 3970020"/>
              <a:gd name="connsiteY21" fmla="*/ 58383 h 271743"/>
              <a:gd name="connsiteX22" fmla="*/ 2941320 w 3970020"/>
              <a:gd name="connsiteY22" fmla="*/ 50763 h 271743"/>
              <a:gd name="connsiteX23" fmla="*/ 2964180 w 3970020"/>
              <a:gd name="connsiteY23" fmla="*/ 43143 h 271743"/>
              <a:gd name="connsiteX24" fmla="*/ 3025140 w 3970020"/>
              <a:gd name="connsiteY24" fmla="*/ 35523 h 271743"/>
              <a:gd name="connsiteX25" fmla="*/ 3101340 w 3970020"/>
              <a:gd name="connsiteY25" fmla="*/ 20283 h 271743"/>
              <a:gd name="connsiteX26" fmla="*/ 3139440 w 3970020"/>
              <a:gd name="connsiteY26" fmla="*/ 12663 h 271743"/>
              <a:gd name="connsiteX27" fmla="*/ 3253740 w 3970020"/>
              <a:gd name="connsiteY27" fmla="*/ 5043 h 271743"/>
              <a:gd name="connsiteX28" fmla="*/ 3292475 w 3970020"/>
              <a:gd name="connsiteY28" fmla="*/ 8218 h 271743"/>
              <a:gd name="connsiteX29" fmla="*/ 3324860 w 3970020"/>
              <a:gd name="connsiteY29" fmla="*/ 1868 h 271743"/>
              <a:gd name="connsiteX30" fmla="*/ 3352800 w 3970020"/>
              <a:gd name="connsiteY30" fmla="*/ 12663 h 271743"/>
              <a:gd name="connsiteX31" fmla="*/ 3421380 w 3970020"/>
              <a:gd name="connsiteY31" fmla="*/ 35523 h 271743"/>
              <a:gd name="connsiteX32" fmla="*/ 3505200 w 3970020"/>
              <a:gd name="connsiteY32" fmla="*/ 20283 h 271743"/>
              <a:gd name="connsiteX33" fmla="*/ 3581400 w 3970020"/>
              <a:gd name="connsiteY33" fmla="*/ 27903 h 271743"/>
              <a:gd name="connsiteX34" fmla="*/ 3619500 w 3970020"/>
              <a:gd name="connsiteY34" fmla="*/ 5043 h 271743"/>
              <a:gd name="connsiteX35" fmla="*/ 3634740 w 3970020"/>
              <a:gd name="connsiteY35" fmla="*/ 27903 h 271743"/>
              <a:gd name="connsiteX36" fmla="*/ 3726180 w 3970020"/>
              <a:gd name="connsiteY36" fmla="*/ 43143 h 271743"/>
              <a:gd name="connsiteX37" fmla="*/ 3749040 w 3970020"/>
              <a:gd name="connsiteY37" fmla="*/ 50763 h 271743"/>
              <a:gd name="connsiteX38" fmla="*/ 3802380 w 3970020"/>
              <a:gd name="connsiteY38" fmla="*/ 81243 h 271743"/>
              <a:gd name="connsiteX39" fmla="*/ 3848100 w 3970020"/>
              <a:gd name="connsiteY39" fmla="*/ 111723 h 271743"/>
              <a:gd name="connsiteX40" fmla="*/ 3916680 w 3970020"/>
              <a:gd name="connsiteY40" fmla="*/ 126963 h 271743"/>
              <a:gd name="connsiteX41" fmla="*/ 3931920 w 3970020"/>
              <a:gd name="connsiteY41" fmla="*/ 149823 h 271743"/>
              <a:gd name="connsiteX42" fmla="*/ 3970020 w 3970020"/>
              <a:gd name="connsiteY42" fmla="*/ 172683 h 271743"/>
              <a:gd name="connsiteX0" fmla="*/ 0 w 3970020"/>
              <a:gd name="connsiteY0" fmla="*/ 272147 h 272147"/>
              <a:gd name="connsiteX1" fmla="*/ 304800 w 3970020"/>
              <a:gd name="connsiteY1" fmla="*/ 203567 h 272147"/>
              <a:gd name="connsiteX2" fmla="*/ 373380 w 3970020"/>
              <a:gd name="connsiteY2" fmla="*/ 195947 h 272147"/>
              <a:gd name="connsiteX3" fmla="*/ 510540 w 3970020"/>
              <a:gd name="connsiteY3" fmla="*/ 203567 h 272147"/>
              <a:gd name="connsiteX4" fmla="*/ 541020 w 3970020"/>
              <a:gd name="connsiteY4" fmla="*/ 211187 h 272147"/>
              <a:gd name="connsiteX5" fmla="*/ 716280 w 3970020"/>
              <a:gd name="connsiteY5" fmla="*/ 226427 h 272147"/>
              <a:gd name="connsiteX6" fmla="*/ 807720 w 3970020"/>
              <a:gd name="connsiteY6" fmla="*/ 234047 h 272147"/>
              <a:gd name="connsiteX7" fmla="*/ 1211580 w 3970020"/>
              <a:gd name="connsiteY7" fmla="*/ 241667 h 272147"/>
              <a:gd name="connsiteX8" fmla="*/ 1485900 w 3970020"/>
              <a:gd name="connsiteY8" fmla="*/ 241667 h 272147"/>
              <a:gd name="connsiteX9" fmla="*/ 1615440 w 3970020"/>
              <a:gd name="connsiteY9" fmla="*/ 211187 h 272147"/>
              <a:gd name="connsiteX10" fmla="*/ 1699260 w 3970020"/>
              <a:gd name="connsiteY10" fmla="*/ 180707 h 272147"/>
              <a:gd name="connsiteX11" fmla="*/ 1874520 w 3970020"/>
              <a:gd name="connsiteY11" fmla="*/ 165467 h 272147"/>
              <a:gd name="connsiteX12" fmla="*/ 1973580 w 3970020"/>
              <a:gd name="connsiteY12" fmla="*/ 150227 h 272147"/>
              <a:gd name="connsiteX13" fmla="*/ 2324100 w 3970020"/>
              <a:gd name="connsiteY13" fmla="*/ 134987 h 272147"/>
              <a:gd name="connsiteX14" fmla="*/ 2430780 w 3970020"/>
              <a:gd name="connsiteY14" fmla="*/ 119747 h 272147"/>
              <a:gd name="connsiteX15" fmla="*/ 2461260 w 3970020"/>
              <a:gd name="connsiteY15" fmla="*/ 112127 h 272147"/>
              <a:gd name="connsiteX16" fmla="*/ 2651760 w 3970020"/>
              <a:gd name="connsiteY16" fmla="*/ 104507 h 272147"/>
              <a:gd name="connsiteX17" fmla="*/ 2743200 w 3970020"/>
              <a:gd name="connsiteY17" fmla="*/ 89267 h 272147"/>
              <a:gd name="connsiteX18" fmla="*/ 2766060 w 3970020"/>
              <a:gd name="connsiteY18" fmla="*/ 81647 h 272147"/>
              <a:gd name="connsiteX19" fmla="*/ 2849880 w 3970020"/>
              <a:gd name="connsiteY19" fmla="*/ 74027 h 272147"/>
              <a:gd name="connsiteX20" fmla="*/ 2880360 w 3970020"/>
              <a:gd name="connsiteY20" fmla="*/ 66407 h 272147"/>
              <a:gd name="connsiteX21" fmla="*/ 2903220 w 3970020"/>
              <a:gd name="connsiteY21" fmla="*/ 58787 h 272147"/>
              <a:gd name="connsiteX22" fmla="*/ 2941320 w 3970020"/>
              <a:gd name="connsiteY22" fmla="*/ 51167 h 272147"/>
              <a:gd name="connsiteX23" fmla="*/ 2964180 w 3970020"/>
              <a:gd name="connsiteY23" fmla="*/ 43547 h 272147"/>
              <a:gd name="connsiteX24" fmla="*/ 3025140 w 3970020"/>
              <a:gd name="connsiteY24" fmla="*/ 35927 h 272147"/>
              <a:gd name="connsiteX25" fmla="*/ 3101340 w 3970020"/>
              <a:gd name="connsiteY25" fmla="*/ 20687 h 272147"/>
              <a:gd name="connsiteX26" fmla="*/ 3139440 w 3970020"/>
              <a:gd name="connsiteY26" fmla="*/ 13067 h 272147"/>
              <a:gd name="connsiteX27" fmla="*/ 3253740 w 3970020"/>
              <a:gd name="connsiteY27" fmla="*/ 5447 h 272147"/>
              <a:gd name="connsiteX28" fmla="*/ 3292475 w 3970020"/>
              <a:gd name="connsiteY28" fmla="*/ 8622 h 272147"/>
              <a:gd name="connsiteX29" fmla="*/ 3324860 w 3970020"/>
              <a:gd name="connsiteY29" fmla="*/ 2272 h 272147"/>
              <a:gd name="connsiteX30" fmla="*/ 3352800 w 3970020"/>
              <a:gd name="connsiteY30" fmla="*/ 13067 h 272147"/>
              <a:gd name="connsiteX31" fmla="*/ 3421380 w 3970020"/>
              <a:gd name="connsiteY31" fmla="*/ 35927 h 272147"/>
              <a:gd name="connsiteX32" fmla="*/ 3502025 w 3970020"/>
              <a:gd name="connsiteY32" fmla="*/ 46087 h 272147"/>
              <a:gd name="connsiteX33" fmla="*/ 3581400 w 3970020"/>
              <a:gd name="connsiteY33" fmla="*/ 28307 h 272147"/>
              <a:gd name="connsiteX34" fmla="*/ 3619500 w 3970020"/>
              <a:gd name="connsiteY34" fmla="*/ 5447 h 272147"/>
              <a:gd name="connsiteX35" fmla="*/ 3634740 w 3970020"/>
              <a:gd name="connsiteY35" fmla="*/ 28307 h 272147"/>
              <a:gd name="connsiteX36" fmla="*/ 3726180 w 3970020"/>
              <a:gd name="connsiteY36" fmla="*/ 43547 h 272147"/>
              <a:gd name="connsiteX37" fmla="*/ 3749040 w 3970020"/>
              <a:gd name="connsiteY37" fmla="*/ 51167 h 272147"/>
              <a:gd name="connsiteX38" fmla="*/ 3802380 w 3970020"/>
              <a:gd name="connsiteY38" fmla="*/ 81647 h 272147"/>
              <a:gd name="connsiteX39" fmla="*/ 3848100 w 3970020"/>
              <a:gd name="connsiteY39" fmla="*/ 112127 h 272147"/>
              <a:gd name="connsiteX40" fmla="*/ 3916680 w 3970020"/>
              <a:gd name="connsiteY40" fmla="*/ 127367 h 272147"/>
              <a:gd name="connsiteX41" fmla="*/ 3931920 w 3970020"/>
              <a:gd name="connsiteY41" fmla="*/ 150227 h 272147"/>
              <a:gd name="connsiteX42" fmla="*/ 3970020 w 3970020"/>
              <a:gd name="connsiteY42" fmla="*/ 173087 h 272147"/>
              <a:gd name="connsiteX0" fmla="*/ 0 w 3970020"/>
              <a:gd name="connsiteY0" fmla="*/ 272147 h 272147"/>
              <a:gd name="connsiteX1" fmla="*/ 304800 w 3970020"/>
              <a:gd name="connsiteY1" fmla="*/ 203567 h 272147"/>
              <a:gd name="connsiteX2" fmla="*/ 373380 w 3970020"/>
              <a:gd name="connsiteY2" fmla="*/ 195947 h 272147"/>
              <a:gd name="connsiteX3" fmla="*/ 510540 w 3970020"/>
              <a:gd name="connsiteY3" fmla="*/ 203567 h 272147"/>
              <a:gd name="connsiteX4" fmla="*/ 541020 w 3970020"/>
              <a:gd name="connsiteY4" fmla="*/ 211187 h 272147"/>
              <a:gd name="connsiteX5" fmla="*/ 716280 w 3970020"/>
              <a:gd name="connsiteY5" fmla="*/ 226427 h 272147"/>
              <a:gd name="connsiteX6" fmla="*/ 807720 w 3970020"/>
              <a:gd name="connsiteY6" fmla="*/ 234047 h 272147"/>
              <a:gd name="connsiteX7" fmla="*/ 1211580 w 3970020"/>
              <a:gd name="connsiteY7" fmla="*/ 241667 h 272147"/>
              <a:gd name="connsiteX8" fmla="*/ 1485900 w 3970020"/>
              <a:gd name="connsiteY8" fmla="*/ 241667 h 272147"/>
              <a:gd name="connsiteX9" fmla="*/ 1615440 w 3970020"/>
              <a:gd name="connsiteY9" fmla="*/ 211187 h 272147"/>
              <a:gd name="connsiteX10" fmla="*/ 1699260 w 3970020"/>
              <a:gd name="connsiteY10" fmla="*/ 180707 h 272147"/>
              <a:gd name="connsiteX11" fmla="*/ 1874520 w 3970020"/>
              <a:gd name="connsiteY11" fmla="*/ 165467 h 272147"/>
              <a:gd name="connsiteX12" fmla="*/ 1973580 w 3970020"/>
              <a:gd name="connsiteY12" fmla="*/ 150227 h 272147"/>
              <a:gd name="connsiteX13" fmla="*/ 2324100 w 3970020"/>
              <a:gd name="connsiteY13" fmla="*/ 134987 h 272147"/>
              <a:gd name="connsiteX14" fmla="*/ 2430780 w 3970020"/>
              <a:gd name="connsiteY14" fmla="*/ 119747 h 272147"/>
              <a:gd name="connsiteX15" fmla="*/ 2461260 w 3970020"/>
              <a:gd name="connsiteY15" fmla="*/ 112127 h 272147"/>
              <a:gd name="connsiteX16" fmla="*/ 2651760 w 3970020"/>
              <a:gd name="connsiteY16" fmla="*/ 104507 h 272147"/>
              <a:gd name="connsiteX17" fmla="*/ 2743200 w 3970020"/>
              <a:gd name="connsiteY17" fmla="*/ 89267 h 272147"/>
              <a:gd name="connsiteX18" fmla="*/ 2766060 w 3970020"/>
              <a:gd name="connsiteY18" fmla="*/ 81647 h 272147"/>
              <a:gd name="connsiteX19" fmla="*/ 2849880 w 3970020"/>
              <a:gd name="connsiteY19" fmla="*/ 74027 h 272147"/>
              <a:gd name="connsiteX20" fmla="*/ 2880360 w 3970020"/>
              <a:gd name="connsiteY20" fmla="*/ 66407 h 272147"/>
              <a:gd name="connsiteX21" fmla="*/ 2903220 w 3970020"/>
              <a:gd name="connsiteY21" fmla="*/ 58787 h 272147"/>
              <a:gd name="connsiteX22" fmla="*/ 2941320 w 3970020"/>
              <a:gd name="connsiteY22" fmla="*/ 51167 h 272147"/>
              <a:gd name="connsiteX23" fmla="*/ 2964180 w 3970020"/>
              <a:gd name="connsiteY23" fmla="*/ 43547 h 272147"/>
              <a:gd name="connsiteX24" fmla="*/ 3025140 w 3970020"/>
              <a:gd name="connsiteY24" fmla="*/ 35927 h 272147"/>
              <a:gd name="connsiteX25" fmla="*/ 3101340 w 3970020"/>
              <a:gd name="connsiteY25" fmla="*/ 20687 h 272147"/>
              <a:gd name="connsiteX26" fmla="*/ 3139440 w 3970020"/>
              <a:gd name="connsiteY26" fmla="*/ 13067 h 272147"/>
              <a:gd name="connsiteX27" fmla="*/ 3253740 w 3970020"/>
              <a:gd name="connsiteY27" fmla="*/ 5447 h 272147"/>
              <a:gd name="connsiteX28" fmla="*/ 3292475 w 3970020"/>
              <a:gd name="connsiteY28" fmla="*/ 8622 h 272147"/>
              <a:gd name="connsiteX29" fmla="*/ 3324860 w 3970020"/>
              <a:gd name="connsiteY29" fmla="*/ 2272 h 272147"/>
              <a:gd name="connsiteX30" fmla="*/ 3352800 w 3970020"/>
              <a:gd name="connsiteY30" fmla="*/ 13067 h 272147"/>
              <a:gd name="connsiteX31" fmla="*/ 3421380 w 3970020"/>
              <a:gd name="connsiteY31" fmla="*/ 35927 h 272147"/>
              <a:gd name="connsiteX32" fmla="*/ 3502025 w 3970020"/>
              <a:gd name="connsiteY32" fmla="*/ 46087 h 272147"/>
              <a:gd name="connsiteX33" fmla="*/ 3581400 w 3970020"/>
              <a:gd name="connsiteY33" fmla="*/ 28307 h 272147"/>
              <a:gd name="connsiteX34" fmla="*/ 3619500 w 3970020"/>
              <a:gd name="connsiteY34" fmla="*/ 5447 h 272147"/>
              <a:gd name="connsiteX35" fmla="*/ 3634740 w 3970020"/>
              <a:gd name="connsiteY35" fmla="*/ 28307 h 272147"/>
              <a:gd name="connsiteX36" fmla="*/ 3726180 w 3970020"/>
              <a:gd name="connsiteY36" fmla="*/ 43547 h 272147"/>
              <a:gd name="connsiteX37" fmla="*/ 3749040 w 3970020"/>
              <a:gd name="connsiteY37" fmla="*/ 51167 h 272147"/>
              <a:gd name="connsiteX38" fmla="*/ 3802380 w 3970020"/>
              <a:gd name="connsiteY38" fmla="*/ 81647 h 272147"/>
              <a:gd name="connsiteX39" fmla="*/ 3848100 w 3970020"/>
              <a:gd name="connsiteY39" fmla="*/ 112127 h 272147"/>
              <a:gd name="connsiteX40" fmla="*/ 3916680 w 3970020"/>
              <a:gd name="connsiteY40" fmla="*/ 127367 h 272147"/>
              <a:gd name="connsiteX41" fmla="*/ 3931920 w 3970020"/>
              <a:gd name="connsiteY41" fmla="*/ 150227 h 272147"/>
              <a:gd name="connsiteX42" fmla="*/ 3970020 w 3970020"/>
              <a:gd name="connsiteY42" fmla="*/ 173087 h 272147"/>
              <a:gd name="connsiteX0" fmla="*/ 0 w 3970020"/>
              <a:gd name="connsiteY0" fmla="*/ 280153 h 280153"/>
              <a:gd name="connsiteX1" fmla="*/ 304800 w 3970020"/>
              <a:gd name="connsiteY1" fmla="*/ 211573 h 280153"/>
              <a:gd name="connsiteX2" fmla="*/ 373380 w 3970020"/>
              <a:gd name="connsiteY2" fmla="*/ 203953 h 280153"/>
              <a:gd name="connsiteX3" fmla="*/ 510540 w 3970020"/>
              <a:gd name="connsiteY3" fmla="*/ 211573 h 280153"/>
              <a:gd name="connsiteX4" fmla="*/ 541020 w 3970020"/>
              <a:gd name="connsiteY4" fmla="*/ 219193 h 280153"/>
              <a:gd name="connsiteX5" fmla="*/ 716280 w 3970020"/>
              <a:gd name="connsiteY5" fmla="*/ 234433 h 280153"/>
              <a:gd name="connsiteX6" fmla="*/ 807720 w 3970020"/>
              <a:gd name="connsiteY6" fmla="*/ 242053 h 280153"/>
              <a:gd name="connsiteX7" fmla="*/ 1211580 w 3970020"/>
              <a:gd name="connsiteY7" fmla="*/ 249673 h 280153"/>
              <a:gd name="connsiteX8" fmla="*/ 1485900 w 3970020"/>
              <a:gd name="connsiteY8" fmla="*/ 249673 h 280153"/>
              <a:gd name="connsiteX9" fmla="*/ 1615440 w 3970020"/>
              <a:gd name="connsiteY9" fmla="*/ 219193 h 280153"/>
              <a:gd name="connsiteX10" fmla="*/ 1699260 w 3970020"/>
              <a:gd name="connsiteY10" fmla="*/ 188713 h 280153"/>
              <a:gd name="connsiteX11" fmla="*/ 1874520 w 3970020"/>
              <a:gd name="connsiteY11" fmla="*/ 173473 h 280153"/>
              <a:gd name="connsiteX12" fmla="*/ 1973580 w 3970020"/>
              <a:gd name="connsiteY12" fmla="*/ 158233 h 280153"/>
              <a:gd name="connsiteX13" fmla="*/ 2324100 w 3970020"/>
              <a:gd name="connsiteY13" fmla="*/ 142993 h 280153"/>
              <a:gd name="connsiteX14" fmla="*/ 2430780 w 3970020"/>
              <a:gd name="connsiteY14" fmla="*/ 127753 h 280153"/>
              <a:gd name="connsiteX15" fmla="*/ 2461260 w 3970020"/>
              <a:gd name="connsiteY15" fmla="*/ 120133 h 280153"/>
              <a:gd name="connsiteX16" fmla="*/ 2651760 w 3970020"/>
              <a:gd name="connsiteY16" fmla="*/ 112513 h 280153"/>
              <a:gd name="connsiteX17" fmla="*/ 2743200 w 3970020"/>
              <a:gd name="connsiteY17" fmla="*/ 97273 h 280153"/>
              <a:gd name="connsiteX18" fmla="*/ 2766060 w 3970020"/>
              <a:gd name="connsiteY18" fmla="*/ 89653 h 280153"/>
              <a:gd name="connsiteX19" fmla="*/ 2849880 w 3970020"/>
              <a:gd name="connsiteY19" fmla="*/ 82033 h 280153"/>
              <a:gd name="connsiteX20" fmla="*/ 2880360 w 3970020"/>
              <a:gd name="connsiteY20" fmla="*/ 74413 h 280153"/>
              <a:gd name="connsiteX21" fmla="*/ 2903220 w 3970020"/>
              <a:gd name="connsiteY21" fmla="*/ 66793 h 280153"/>
              <a:gd name="connsiteX22" fmla="*/ 2941320 w 3970020"/>
              <a:gd name="connsiteY22" fmla="*/ 59173 h 280153"/>
              <a:gd name="connsiteX23" fmla="*/ 2964180 w 3970020"/>
              <a:gd name="connsiteY23" fmla="*/ 51553 h 280153"/>
              <a:gd name="connsiteX24" fmla="*/ 3025140 w 3970020"/>
              <a:gd name="connsiteY24" fmla="*/ 43933 h 280153"/>
              <a:gd name="connsiteX25" fmla="*/ 3101340 w 3970020"/>
              <a:gd name="connsiteY25" fmla="*/ 28693 h 280153"/>
              <a:gd name="connsiteX26" fmla="*/ 3139440 w 3970020"/>
              <a:gd name="connsiteY26" fmla="*/ 21073 h 280153"/>
              <a:gd name="connsiteX27" fmla="*/ 3253740 w 3970020"/>
              <a:gd name="connsiteY27" fmla="*/ 13453 h 280153"/>
              <a:gd name="connsiteX28" fmla="*/ 3292475 w 3970020"/>
              <a:gd name="connsiteY28" fmla="*/ 16628 h 280153"/>
              <a:gd name="connsiteX29" fmla="*/ 3324860 w 3970020"/>
              <a:gd name="connsiteY29" fmla="*/ 10278 h 280153"/>
              <a:gd name="connsiteX30" fmla="*/ 3352800 w 3970020"/>
              <a:gd name="connsiteY30" fmla="*/ 21073 h 280153"/>
              <a:gd name="connsiteX31" fmla="*/ 3421380 w 3970020"/>
              <a:gd name="connsiteY31" fmla="*/ 43933 h 280153"/>
              <a:gd name="connsiteX32" fmla="*/ 3502025 w 3970020"/>
              <a:gd name="connsiteY32" fmla="*/ 54093 h 280153"/>
              <a:gd name="connsiteX33" fmla="*/ 3581400 w 3970020"/>
              <a:gd name="connsiteY33" fmla="*/ 36313 h 280153"/>
              <a:gd name="connsiteX34" fmla="*/ 3620135 w 3970020"/>
              <a:gd name="connsiteY34" fmla="*/ 753 h 280153"/>
              <a:gd name="connsiteX35" fmla="*/ 3619500 w 3970020"/>
              <a:gd name="connsiteY35" fmla="*/ 13453 h 280153"/>
              <a:gd name="connsiteX36" fmla="*/ 3634740 w 3970020"/>
              <a:gd name="connsiteY36" fmla="*/ 36313 h 280153"/>
              <a:gd name="connsiteX37" fmla="*/ 3726180 w 3970020"/>
              <a:gd name="connsiteY37" fmla="*/ 51553 h 280153"/>
              <a:gd name="connsiteX38" fmla="*/ 3749040 w 3970020"/>
              <a:gd name="connsiteY38" fmla="*/ 59173 h 280153"/>
              <a:gd name="connsiteX39" fmla="*/ 3802380 w 3970020"/>
              <a:gd name="connsiteY39" fmla="*/ 89653 h 280153"/>
              <a:gd name="connsiteX40" fmla="*/ 3848100 w 3970020"/>
              <a:gd name="connsiteY40" fmla="*/ 120133 h 280153"/>
              <a:gd name="connsiteX41" fmla="*/ 3916680 w 3970020"/>
              <a:gd name="connsiteY41" fmla="*/ 135373 h 280153"/>
              <a:gd name="connsiteX42" fmla="*/ 3931920 w 3970020"/>
              <a:gd name="connsiteY42" fmla="*/ 158233 h 280153"/>
              <a:gd name="connsiteX43" fmla="*/ 3970020 w 3970020"/>
              <a:gd name="connsiteY43" fmla="*/ 181093 h 280153"/>
              <a:gd name="connsiteX0" fmla="*/ 0 w 3970020"/>
              <a:gd name="connsiteY0" fmla="*/ 279655 h 279655"/>
              <a:gd name="connsiteX1" fmla="*/ 304800 w 3970020"/>
              <a:gd name="connsiteY1" fmla="*/ 211075 h 279655"/>
              <a:gd name="connsiteX2" fmla="*/ 373380 w 3970020"/>
              <a:gd name="connsiteY2" fmla="*/ 203455 h 279655"/>
              <a:gd name="connsiteX3" fmla="*/ 510540 w 3970020"/>
              <a:gd name="connsiteY3" fmla="*/ 211075 h 279655"/>
              <a:gd name="connsiteX4" fmla="*/ 541020 w 3970020"/>
              <a:gd name="connsiteY4" fmla="*/ 218695 h 279655"/>
              <a:gd name="connsiteX5" fmla="*/ 716280 w 3970020"/>
              <a:gd name="connsiteY5" fmla="*/ 233935 h 279655"/>
              <a:gd name="connsiteX6" fmla="*/ 807720 w 3970020"/>
              <a:gd name="connsiteY6" fmla="*/ 241555 h 279655"/>
              <a:gd name="connsiteX7" fmla="*/ 1211580 w 3970020"/>
              <a:gd name="connsiteY7" fmla="*/ 249175 h 279655"/>
              <a:gd name="connsiteX8" fmla="*/ 1485900 w 3970020"/>
              <a:gd name="connsiteY8" fmla="*/ 249175 h 279655"/>
              <a:gd name="connsiteX9" fmla="*/ 1615440 w 3970020"/>
              <a:gd name="connsiteY9" fmla="*/ 218695 h 279655"/>
              <a:gd name="connsiteX10" fmla="*/ 1699260 w 3970020"/>
              <a:gd name="connsiteY10" fmla="*/ 188215 h 279655"/>
              <a:gd name="connsiteX11" fmla="*/ 1874520 w 3970020"/>
              <a:gd name="connsiteY11" fmla="*/ 172975 h 279655"/>
              <a:gd name="connsiteX12" fmla="*/ 1973580 w 3970020"/>
              <a:gd name="connsiteY12" fmla="*/ 157735 h 279655"/>
              <a:gd name="connsiteX13" fmla="*/ 2324100 w 3970020"/>
              <a:gd name="connsiteY13" fmla="*/ 142495 h 279655"/>
              <a:gd name="connsiteX14" fmla="*/ 2430780 w 3970020"/>
              <a:gd name="connsiteY14" fmla="*/ 127255 h 279655"/>
              <a:gd name="connsiteX15" fmla="*/ 2461260 w 3970020"/>
              <a:gd name="connsiteY15" fmla="*/ 119635 h 279655"/>
              <a:gd name="connsiteX16" fmla="*/ 2651760 w 3970020"/>
              <a:gd name="connsiteY16" fmla="*/ 112015 h 279655"/>
              <a:gd name="connsiteX17" fmla="*/ 2743200 w 3970020"/>
              <a:gd name="connsiteY17" fmla="*/ 96775 h 279655"/>
              <a:gd name="connsiteX18" fmla="*/ 2766060 w 3970020"/>
              <a:gd name="connsiteY18" fmla="*/ 89155 h 279655"/>
              <a:gd name="connsiteX19" fmla="*/ 2849880 w 3970020"/>
              <a:gd name="connsiteY19" fmla="*/ 81535 h 279655"/>
              <a:gd name="connsiteX20" fmla="*/ 2880360 w 3970020"/>
              <a:gd name="connsiteY20" fmla="*/ 73915 h 279655"/>
              <a:gd name="connsiteX21" fmla="*/ 2903220 w 3970020"/>
              <a:gd name="connsiteY21" fmla="*/ 66295 h 279655"/>
              <a:gd name="connsiteX22" fmla="*/ 2941320 w 3970020"/>
              <a:gd name="connsiteY22" fmla="*/ 58675 h 279655"/>
              <a:gd name="connsiteX23" fmla="*/ 2964180 w 3970020"/>
              <a:gd name="connsiteY23" fmla="*/ 51055 h 279655"/>
              <a:gd name="connsiteX24" fmla="*/ 3025140 w 3970020"/>
              <a:gd name="connsiteY24" fmla="*/ 43435 h 279655"/>
              <a:gd name="connsiteX25" fmla="*/ 3101340 w 3970020"/>
              <a:gd name="connsiteY25" fmla="*/ 28195 h 279655"/>
              <a:gd name="connsiteX26" fmla="*/ 3139440 w 3970020"/>
              <a:gd name="connsiteY26" fmla="*/ 20575 h 279655"/>
              <a:gd name="connsiteX27" fmla="*/ 3253740 w 3970020"/>
              <a:gd name="connsiteY27" fmla="*/ 12955 h 279655"/>
              <a:gd name="connsiteX28" fmla="*/ 3292475 w 3970020"/>
              <a:gd name="connsiteY28" fmla="*/ 16130 h 279655"/>
              <a:gd name="connsiteX29" fmla="*/ 3324860 w 3970020"/>
              <a:gd name="connsiteY29" fmla="*/ 9780 h 279655"/>
              <a:gd name="connsiteX30" fmla="*/ 3352800 w 3970020"/>
              <a:gd name="connsiteY30" fmla="*/ 20575 h 279655"/>
              <a:gd name="connsiteX31" fmla="*/ 3421380 w 3970020"/>
              <a:gd name="connsiteY31" fmla="*/ 43435 h 279655"/>
              <a:gd name="connsiteX32" fmla="*/ 3502025 w 3970020"/>
              <a:gd name="connsiteY32" fmla="*/ 53595 h 279655"/>
              <a:gd name="connsiteX33" fmla="*/ 3581400 w 3970020"/>
              <a:gd name="connsiteY33" fmla="*/ 35815 h 279655"/>
              <a:gd name="connsiteX34" fmla="*/ 3620135 w 3970020"/>
              <a:gd name="connsiteY34" fmla="*/ 255 h 279655"/>
              <a:gd name="connsiteX35" fmla="*/ 3616325 w 3970020"/>
              <a:gd name="connsiteY35" fmla="*/ 41530 h 279655"/>
              <a:gd name="connsiteX36" fmla="*/ 3634740 w 3970020"/>
              <a:gd name="connsiteY36" fmla="*/ 35815 h 279655"/>
              <a:gd name="connsiteX37" fmla="*/ 3726180 w 3970020"/>
              <a:gd name="connsiteY37" fmla="*/ 51055 h 279655"/>
              <a:gd name="connsiteX38" fmla="*/ 3749040 w 3970020"/>
              <a:gd name="connsiteY38" fmla="*/ 58675 h 279655"/>
              <a:gd name="connsiteX39" fmla="*/ 3802380 w 3970020"/>
              <a:gd name="connsiteY39" fmla="*/ 89155 h 279655"/>
              <a:gd name="connsiteX40" fmla="*/ 3848100 w 3970020"/>
              <a:gd name="connsiteY40" fmla="*/ 119635 h 279655"/>
              <a:gd name="connsiteX41" fmla="*/ 3916680 w 3970020"/>
              <a:gd name="connsiteY41" fmla="*/ 134875 h 279655"/>
              <a:gd name="connsiteX42" fmla="*/ 3931920 w 3970020"/>
              <a:gd name="connsiteY42" fmla="*/ 157735 h 279655"/>
              <a:gd name="connsiteX43" fmla="*/ 3970020 w 3970020"/>
              <a:gd name="connsiteY43" fmla="*/ 180595 h 279655"/>
              <a:gd name="connsiteX0" fmla="*/ 0 w 4249420"/>
              <a:gd name="connsiteY0" fmla="*/ 279655 h 279655"/>
              <a:gd name="connsiteX1" fmla="*/ 304800 w 4249420"/>
              <a:gd name="connsiteY1" fmla="*/ 211075 h 279655"/>
              <a:gd name="connsiteX2" fmla="*/ 373380 w 4249420"/>
              <a:gd name="connsiteY2" fmla="*/ 203455 h 279655"/>
              <a:gd name="connsiteX3" fmla="*/ 510540 w 4249420"/>
              <a:gd name="connsiteY3" fmla="*/ 211075 h 279655"/>
              <a:gd name="connsiteX4" fmla="*/ 541020 w 4249420"/>
              <a:gd name="connsiteY4" fmla="*/ 218695 h 279655"/>
              <a:gd name="connsiteX5" fmla="*/ 716280 w 4249420"/>
              <a:gd name="connsiteY5" fmla="*/ 233935 h 279655"/>
              <a:gd name="connsiteX6" fmla="*/ 807720 w 4249420"/>
              <a:gd name="connsiteY6" fmla="*/ 241555 h 279655"/>
              <a:gd name="connsiteX7" fmla="*/ 1211580 w 4249420"/>
              <a:gd name="connsiteY7" fmla="*/ 249175 h 279655"/>
              <a:gd name="connsiteX8" fmla="*/ 1485900 w 4249420"/>
              <a:gd name="connsiteY8" fmla="*/ 249175 h 279655"/>
              <a:gd name="connsiteX9" fmla="*/ 1615440 w 4249420"/>
              <a:gd name="connsiteY9" fmla="*/ 218695 h 279655"/>
              <a:gd name="connsiteX10" fmla="*/ 1699260 w 4249420"/>
              <a:gd name="connsiteY10" fmla="*/ 188215 h 279655"/>
              <a:gd name="connsiteX11" fmla="*/ 1874520 w 4249420"/>
              <a:gd name="connsiteY11" fmla="*/ 172975 h 279655"/>
              <a:gd name="connsiteX12" fmla="*/ 1973580 w 4249420"/>
              <a:gd name="connsiteY12" fmla="*/ 157735 h 279655"/>
              <a:gd name="connsiteX13" fmla="*/ 2324100 w 4249420"/>
              <a:gd name="connsiteY13" fmla="*/ 142495 h 279655"/>
              <a:gd name="connsiteX14" fmla="*/ 2430780 w 4249420"/>
              <a:gd name="connsiteY14" fmla="*/ 127255 h 279655"/>
              <a:gd name="connsiteX15" fmla="*/ 2461260 w 4249420"/>
              <a:gd name="connsiteY15" fmla="*/ 119635 h 279655"/>
              <a:gd name="connsiteX16" fmla="*/ 2651760 w 4249420"/>
              <a:gd name="connsiteY16" fmla="*/ 112015 h 279655"/>
              <a:gd name="connsiteX17" fmla="*/ 2743200 w 4249420"/>
              <a:gd name="connsiteY17" fmla="*/ 96775 h 279655"/>
              <a:gd name="connsiteX18" fmla="*/ 2766060 w 4249420"/>
              <a:gd name="connsiteY18" fmla="*/ 89155 h 279655"/>
              <a:gd name="connsiteX19" fmla="*/ 2849880 w 4249420"/>
              <a:gd name="connsiteY19" fmla="*/ 81535 h 279655"/>
              <a:gd name="connsiteX20" fmla="*/ 2880360 w 4249420"/>
              <a:gd name="connsiteY20" fmla="*/ 73915 h 279655"/>
              <a:gd name="connsiteX21" fmla="*/ 2903220 w 4249420"/>
              <a:gd name="connsiteY21" fmla="*/ 66295 h 279655"/>
              <a:gd name="connsiteX22" fmla="*/ 2941320 w 4249420"/>
              <a:gd name="connsiteY22" fmla="*/ 58675 h 279655"/>
              <a:gd name="connsiteX23" fmla="*/ 2964180 w 4249420"/>
              <a:gd name="connsiteY23" fmla="*/ 51055 h 279655"/>
              <a:gd name="connsiteX24" fmla="*/ 3025140 w 4249420"/>
              <a:gd name="connsiteY24" fmla="*/ 43435 h 279655"/>
              <a:gd name="connsiteX25" fmla="*/ 3101340 w 4249420"/>
              <a:gd name="connsiteY25" fmla="*/ 28195 h 279655"/>
              <a:gd name="connsiteX26" fmla="*/ 3139440 w 4249420"/>
              <a:gd name="connsiteY26" fmla="*/ 20575 h 279655"/>
              <a:gd name="connsiteX27" fmla="*/ 3253740 w 4249420"/>
              <a:gd name="connsiteY27" fmla="*/ 12955 h 279655"/>
              <a:gd name="connsiteX28" fmla="*/ 3292475 w 4249420"/>
              <a:gd name="connsiteY28" fmla="*/ 16130 h 279655"/>
              <a:gd name="connsiteX29" fmla="*/ 3324860 w 4249420"/>
              <a:gd name="connsiteY29" fmla="*/ 9780 h 279655"/>
              <a:gd name="connsiteX30" fmla="*/ 3352800 w 4249420"/>
              <a:gd name="connsiteY30" fmla="*/ 20575 h 279655"/>
              <a:gd name="connsiteX31" fmla="*/ 3421380 w 4249420"/>
              <a:gd name="connsiteY31" fmla="*/ 43435 h 279655"/>
              <a:gd name="connsiteX32" fmla="*/ 3502025 w 4249420"/>
              <a:gd name="connsiteY32" fmla="*/ 53595 h 279655"/>
              <a:gd name="connsiteX33" fmla="*/ 3581400 w 4249420"/>
              <a:gd name="connsiteY33" fmla="*/ 35815 h 279655"/>
              <a:gd name="connsiteX34" fmla="*/ 3620135 w 4249420"/>
              <a:gd name="connsiteY34" fmla="*/ 255 h 279655"/>
              <a:gd name="connsiteX35" fmla="*/ 3616325 w 4249420"/>
              <a:gd name="connsiteY35" fmla="*/ 41530 h 279655"/>
              <a:gd name="connsiteX36" fmla="*/ 3634740 w 4249420"/>
              <a:gd name="connsiteY36" fmla="*/ 35815 h 279655"/>
              <a:gd name="connsiteX37" fmla="*/ 3726180 w 4249420"/>
              <a:gd name="connsiteY37" fmla="*/ 51055 h 279655"/>
              <a:gd name="connsiteX38" fmla="*/ 3749040 w 4249420"/>
              <a:gd name="connsiteY38" fmla="*/ 58675 h 279655"/>
              <a:gd name="connsiteX39" fmla="*/ 3802380 w 4249420"/>
              <a:gd name="connsiteY39" fmla="*/ 89155 h 279655"/>
              <a:gd name="connsiteX40" fmla="*/ 3848100 w 4249420"/>
              <a:gd name="connsiteY40" fmla="*/ 119635 h 279655"/>
              <a:gd name="connsiteX41" fmla="*/ 3916680 w 4249420"/>
              <a:gd name="connsiteY41" fmla="*/ 134875 h 279655"/>
              <a:gd name="connsiteX42" fmla="*/ 3931920 w 4249420"/>
              <a:gd name="connsiteY42" fmla="*/ 157735 h 279655"/>
              <a:gd name="connsiteX43" fmla="*/ 4249420 w 4249420"/>
              <a:gd name="connsiteY43" fmla="*/ 215520 h 279655"/>
              <a:gd name="connsiteX0" fmla="*/ 0 w 4249420"/>
              <a:gd name="connsiteY0" fmla="*/ 279655 h 279655"/>
              <a:gd name="connsiteX1" fmla="*/ 304800 w 4249420"/>
              <a:gd name="connsiteY1" fmla="*/ 211075 h 279655"/>
              <a:gd name="connsiteX2" fmla="*/ 373380 w 4249420"/>
              <a:gd name="connsiteY2" fmla="*/ 203455 h 279655"/>
              <a:gd name="connsiteX3" fmla="*/ 510540 w 4249420"/>
              <a:gd name="connsiteY3" fmla="*/ 211075 h 279655"/>
              <a:gd name="connsiteX4" fmla="*/ 541020 w 4249420"/>
              <a:gd name="connsiteY4" fmla="*/ 218695 h 279655"/>
              <a:gd name="connsiteX5" fmla="*/ 716280 w 4249420"/>
              <a:gd name="connsiteY5" fmla="*/ 233935 h 279655"/>
              <a:gd name="connsiteX6" fmla="*/ 807720 w 4249420"/>
              <a:gd name="connsiteY6" fmla="*/ 241555 h 279655"/>
              <a:gd name="connsiteX7" fmla="*/ 1211580 w 4249420"/>
              <a:gd name="connsiteY7" fmla="*/ 249175 h 279655"/>
              <a:gd name="connsiteX8" fmla="*/ 1485900 w 4249420"/>
              <a:gd name="connsiteY8" fmla="*/ 249175 h 279655"/>
              <a:gd name="connsiteX9" fmla="*/ 1615440 w 4249420"/>
              <a:gd name="connsiteY9" fmla="*/ 218695 h 279655"/>
              <a:gd name="connsiteX10" fmla="*/ 1699260 w 4249420"/>
              <a:gd name="connsiteY10" fmla="*/ 188215 h 279655"/>
              <a:gd name="connsiteX11" fmla="*/ 1874520 w 4249420"/>
              <a:gd name="connsiteY11" fmla="*/ 172975 h 279655"/>
              <a:gd name="connsiteX12" fmla="*/ 1973580 w 4249420"/>
              <a:gd name="connsiteY12" fmla="*/ 157735 h 279655"/>
              <a:gd name="connsiteX13" fmla="*/ 2324100 w 4249420"/>
              <a:gd name="connsiteY13" fmla="*/ 142495 h 279655"/>
              <a:gd name="connsiteX14" fmla="*/ 2430780 w 4249420"/>
              <a:gd name="connsiteY14" fmla="*/ 127255 h 279655"/>
              <a:gd name="connsiteX15" fmla="*/ 2461260 w 4249420"/>
              <a:gd name="connsiteY15" fmla="*/ 119635 h 279655"/>
              <a:gd name="connsiteX16" fmla="*/ 2651760 w 4249420"/>
              <a:gd name="connsiteY16" fmla="*/ 112015 h 279655"/>
              <a:gd name="connsiteX17" fmla="*/ 2743200 w 4249420"/>
              <a:gd name="connsiteY17" fmla="*/ 96775 h 279655"/>
              <a:gd name="connsiteX18" fmla="*/ 2766060 w 4249420"/>
              <a:gd name="connsiteY18" fmla="*/ 89155 h 279655"/>
              <a:gd name="connsiteX19" fmla="*/ 2849880 w 4249420"/>
              <a:gd name="connsiteY19" fmla="*/ 81535 h 279655"/>
              <a:gd name="connsiteX20" fmla="*/ 2880360 w 4249420"/>
              <a:gd name="connsiteY20" fmla="*/ 73915 h 279655"/>
              <a:gd name="connsiteX21" fmla="*/ 2903220 w 4249420"/>
              <a:gd name="connsiteY21" fmla="*/ 66295 h 279655"/>
              <a:gd name="connsiteX22" fmla="*/ 2941320 w 4249420"/>
              <a:gd name="connsiteY22" fmla="*/ 58675 h 279655"/>
              <a:gd name="connsiteX23" fmla="*/ 2964180 w 4249420"/>
              <a:gd name="connsiteY23" fmla="*/ 51055 h 279655"/>
              <a:gd name="connsiteX24" fmla="*/ 3025140 w 4249420"/>
              <a:gd name="connsiteY24" fmla="*/ 43435 h 279655"/>
              <a:gd name="connsiteX25" fmla="*/ 3101340 w 4249420"/>
              <a:gd name="connsiteY25" fmla="*/ 28195 h 279655"/>
              <a:gd name="connsiteX26" fmla="*/ 3139440 w 4249420"/>
              <a:gd name="connsiteY26" fmla="*/ 20575 h 279655"/>
              <a:gd name="connsiteX27" fmla="*/ 3253740 w 4249420"/>
              <a:gd name="connsiteY27" fmla="*/ 12955 h 279655"/>
              <a:gd name="connsiteX28" fmla="*/ 3292475 w 4249420"/>
              <a:gd name="connsiteY28" fmla="*/ 16130 h 279655"/>
              <a:gd name="connsiteX29" fmla="*/ 3324860 w 4249420"/>
              <a:gd name="connsiteY29" fmla="*/ 9780 h 279655"/>
              <a:gd name="connsiteX30" fmla="*/ 3352800 w 4249420"/>
              <a:gd name="connsiteY30" fmla="*/ 20575 h 279655"/>
              <a:gd name="connsiteX31" fmla="*/ 3421380 w 4249420"/>
              <a:gd name="connsiteY31" fmla="*/ 43435 h 279655"/>
              <a:gd name="connsiteX32" fmla="*/ 3502025 w 4249420"/>
              <a:gd name="connsiteY32" fmla="*/ 53595 h 279655"/>
              <a:gd name="connsiteX33" fmla="*/ 3581400 w 4249420"/>
              <a:gd name="connsiteY33" fmla="*/ 35815 h 279655"/>
              <a:gd name="connsiteX34" fmla="*/ 3620135 w 4249420"/>
              <a:gd name="connsiteY34" fmla="*/ 255 h 279655"/>
              <a:gd name="connsiteX35" fmla="*/ 3616325 w 4249420"/>
              <a:gd name="connsiteY35" fmla="*/ 41530 h 279655"/>
              <a:gd name="connsiteX36" fmla="*/ 3634740 w 4249420"/>
              <a:gd name="connsiteY36" fmla="*/ 35815 h 279655"/>
              <a:gd name="connsiteX37" fmla="*/ 3726180 w 4249420"/>
              <a:gd name="connsiteY37" fmla="*/ 51055 h 279655"/>
              <a:gd name="connsiteX38" fmla="*/ 3749040 w 4249420"/>
              <a:gd name="connsiteY38" fmla="*/ 58675 h 279655"/>
              <a:gd name="connsiteX39" fmla="*/ 3802380 w 4249420"/>
              <a:gd name="connsiteY39" fmla="*/ 89155 h 279655"/>
              <a:gd name="connsiteX40" fmla="*/ 3848100 w 4249420"/>
              <a:gd name="connsiteY40" fmla="*/ 119635 h 279655"/>
              <a:gd name="connsiteX41" fmla="*/ 3916680 w 4249420"/>
              <a:gd name="connsiteY41" fmla="*/ 134875 h 279655"/>
              <a:gd name="connsiteX42" fmla="*/ 4055745 w 4249420"/>
              <a:gd name="connsiteY42" fmla="*/ 170435 h 279655"/>
              <a:gd name="connsiteX43" fmla="*/ 4249420 w 4249420"/>
              <a:gd name="connsiteY43" fmla="*/ 215520 h 279655"/>
              <a:gd name="connsiteX0" fmla="*/ 0 w 4249420"/>
              <a:gd name="connsiteY0" fmla="*/ 279655 h 279655"/>
              <a:gd name="connsiteX1" fmla="*/ 304800 w 4249420"/>
              <a:gd name="connsiteY1" fmla="*/ 211075 h 279655"/>
              <a:gd name="connsiteX2" fmla="*/ 373380 w 4249420"/>
              <a:gd name="connsiteY2" fmla="*/ 203455 h 279655"/>
              <a:gd name="connsiteX3" fmla="*/ 510540 w 4249420"/>
              <a:gd name="connsiteY3" fmla="*/ 211075 h 279655"/>
              <a:gd name="connsiteX4" fmla="*/ 541020 w 4249420"/>
              <a:gd name="connsiteY4" fmla="*/ 218695 h 279655"/>
              <a:gd name="connsiteX5" fmla="*/ 716280 w 4249420"/>
              <a:gd name="connsiteY5" fmla="*/ 233935 h 279655"/>
              <a:gd name="connsiteX6" fmla="*/ 807720 w 4249420"/>
              <a:gd name="connsiteY6" fmla="*/ 241555 h 279655"/>
              <a:gd name="connsiteX7" fmla="*/ 1211580 w 4249420"/>
              <a:gd name="connsiteY7" fmla="*/ 249175 h 279655"/>
              <a:gd name="connsiteX8" fmla="*/ 1485900 w 4249420"/>
              <a:gd name="connsiteY8" fmla="*/ 249175 h 279655"/>
              <a:gd name="connsiteX9" fmla="*/ 1615440 w 4249420"/>
              <a:gd name="connsiteY9" fmla="*/ 218695 h 279655"/>
              <a:gd name="connsiteX10" fmla="*/ 1699260 w 4249420"/>
              <a:gd name="connsiteY10" fmla="*/ 188215 h 279655"/>
              <a:gd name="connsiteX11" fmla="*/ 1874520 w 4249420"/>
              <a:gd name="connsiteY11" fmla="*/ 172975 h 279655"/>
              <a:gd name="connsiteX12" fmla="*/ 1973580 w 4249420"/>
              <a:gd name="connsiteY12" fmla="*/ 157735 h 279655"/>
              <a:gd name="connsiteX13" fmla="*/ 2324100 w 4249420"/>
              <a:gd name="connsiteY13" fmla="*/ 142495 h 279655"/>
              <a:gd name="connsiteX14" fmla="*/ 2430780 w 4249420"/>
              <a:gd name="connsiteY14" fmla="*/ 127255 h 279655"/>
              <a:gd name="connsiteX15" fmla="*/ 2461260 w 4249420"/>
              <a:gd name="connsiteY15" fmla="*/ 119635 h 279655"/>
              <a:gd name="connsiteX16" fmla="*/ 2651760 w 4249420"/>
              <a:gd name="connsiteY16" fmla="*/ 112015 h 279655"/>
              <a:gd name="connsiteX17" fmla="*/ 2743200 w 4249420"/>
              <a:gd name="connsiteY17" fmla="*/ 96775 h 279655"/>
              <a:gd name="connsiteX18" fmla="*/ 2766060 w 4249420"/>
              <a:gd name="connsiteY18" fmla="*/ 89155 h 279655"/>
              <a:gd name="connsiteX19" fmla="*/ 2849880 w 4249420"/>
              <a:gd name="connsiteY19" fmla="*/ 81535 h 279655"/>
              <a:gd name="connsiteX20" fmla="*/ 2880360 w 4249420"/>
              <a:gd name="connsiteY20" fmla="*/ 73915 h 279655"/>
              <a:gd name="connsiteX21" fmla="*/ 2903220 w 4249420"/>
              <a:gd name="connsiteY21" fmla="*/ 66295 h 279655"/>
              <a:gd name="connsiteX22" fmla="*/ 2941320 w 4249420"/>
              <a:gd name="connsiteY22" fmla="*/ 58675 h 279655"/>
              <a:gd name="connsiteX23" fmla="*/ 2964180 w 4249420"/>
              <a:gd name="connsiteY23" fmla="*/ 51055 h 279655"/>
              <a:gd name="connsiteX24" fmla="*/ 3025140 w 4249420"/>
              <a:gd name="connsiteY24" fmla="*/ 43435 h 279655"/>
              <a:gd name="connsiteX25" fmla="*/ 3101340 w 4249420"/>
              <a:gd name="connsiteY25" fmla="*/ 28195 h 279655"/>
              <a:gd name="connsiteX26" fmla="*/ 3139440 w 4249420"/>
              <a:gd name="connsiteY26" fmla="*/ 20575 h 279655"/>
              <a:gd name="connsiteX27" fmla="*/ 3253740 w 4249420"/>
              <a:gd name="connsiteY27" fmla="*/ 12955 h 279655"/>
              <a:gd name="connsiteX28" fmla="*/ 3292475 w 4249420"/>
              <a:gd name="connsiteY28" fmla="*/ 16130 h 279655"/>
              <a:gd name="connsiteX29" fmla="*/ 3324860 w 4249420"/>
              <a:gd name="connsiteY29" fmla="*/ 9780 h 279655"/>
              <a:gd name="connsiteX30" fmla="*/ 3352800 w 4249420"/>
              <a:gd name="connsiteY30" fmla="*/ 20575 h 279655"/>
              <a:gd name="connsiteX31" fmla="*/ 3421380 w 4249420"/>
              <a:gd name="connsiteY31" fmla="*/ 43435 h 279655"/>
              <a:gd name="connsiteX32" fmla="*/ 3502025 w 4249420"/>
              <a:gd name="connsiteY32" fmla="*/ 53595 h 279655"/>
              <a:gd name="connsiteX33" fmla="*/ 3581400 w 4249420"/>
              <a:gd name="connsiteY33" fmla="*/ 35815 h 279655"/>
              <a:gd name="connsiteX34" fmla="*/ 3620135 w 4249420"/>
              <a:gd name="connsiteY34" fmla="*/ 255 h 279655"/>
              <a:gd name="connsiteX35" fmla="*/ 3616325 w 4249420"/>
              <a:gd name="connsiteY35" fmla="*/ 41530 h 279655"/>
              <a:gd name="connsiteX36" fmla="*/ 3691890 w 4249420"/>
              <a:gd name="connsiteY36" fmla="*/ 45340 h 279655"/>
              <a:gd name="connsiteX37" fmla="*/ 3726180 w 4249420"/>
              <a:gd name="connsiteY37" fmla="*/ 51055 h 279655"/>
              <a:gd name="connsiteX38" fmla="*/ 3749040 w 4249420"/>
              <a:gd name="connsiteY38" fmla="*/ 58675 h 279655"/>
              <a:gd name="connsiteX39" fmla="*/ 3802380 w 4249420"/>
              <a:gd name="connsiteY39" fmla="*/ 89155 h 279655"/>
              <a:gd name="connsiteX40" fmla="*/ 3848100 w 4249420"/>
              <a:gd name="connsiteY40" fmla="*/ 119635 h 279655"/>
              <a:gd name="connsiteX41" fmla="*/ 3916680 w 4249420"/>
              <a:gd name="connsiteY41" fmla="*/ 134875 h 279655"/>
              <a:gd name="connsiteX42" fmla="*/ 4055745 w 4249420"/>
              <a:gd name="connsiteY42" fmla="*/ 170435 h 279655"/>
              <a:gd name="connsiteX43" fmla="*/ 4249420 w 4249420"/>
              <a:gd name="connsiteY43" fmla="*/ 215520 h 279655"/>
              <a:gd name="connsiteX0" fmla="*/ 0 w 4249420"/>
              <a:gd name="connsiteY0" fmla="*/ 279608 h 279608"/>
              <a:gd name="connsiteX1" fmla="*/ 304800 w 4249420"/>
              <a:gd name="connsiteY1" fmla="*/ 211028 h 279608"/>
              <a:gd name="connsiteX2" fmla="*/ 373380 w 4249420"/>
              <a:gd name="connsiteY2" fmla="*/ 203408 h 279608"/>
              <a:gd name="connsiteX3" fmla="*/ 510540 w 4249420"/>
              <a:gd name="connsiteY3" fmla="*/ 211028 h 279608"/>
              <a:gd name="connsiteX4" fmla="*/ 541020 w 4249420"/>
              <a:gd name="connsiteY4" fmla="*/ 218648 h 279608"/>
              <a:gd name="connsiteX5" fmla="*/ 716280 w 4249420"/>
              <a:gd name="connsiteY5" fmla="*/ 233888 h 279608"/>
              <a:gd name="connsiteX6" fmla="*/ 807720 w 4249420"/>
              <a:gd name="connsiteY6" fmla="*/ 241508 h 279608"/>
              <a:gd name="connsiteX7" fmla="*/ 1211580 w 4249420"/>
              <a:gd name="connsiteY7" fmla="*/ 249128 h 279608"/>
              <a:gd name="connsiteX8" fmla="*/ 1485900 w 4249420"/>
              <a:gd name="connsiteY8" fmla="*/ 249128 h 279608"/>
              <a:gd name="connsiteX9" fmla="*/ 1615440 w 4249420"/>
              <a:gd name="connsiteY9" fmla="*/ 218648 h 279608"/>
              <a:gd name="connsiteX10" fmla="*/ 1699260 w 4249420"/>
              <a:gd name="connsiteY10" fmla="*/ 188168 h 279608"/>
              <a:gd name="connsiteX11" fmla="*/ 1874520 w 4249420"/>
              <a:gd name="connsiteY11" fmla="*/ 172928 h 279608"/>
              <a:gd name="connsiteX12" fmla="*/ 1973580 w 4249420"/>
              <a:gd name="connsiteY12" fmla="*/ 157688 h 279608"/>
              <a:gd name="connsiteX13" fmla="*/ 2324100 w 4249420"/>
              <a:gd name="connsiteY13" fmla="*/ 142448 h 279608"/>
              <a:gd name="connsiteX14" fmla="*/ 2430780 w 4249420"/>
              <a:gd name="connsiteY14" fmla="*/ 127208 h 279608"/>
              <a:gd name="connsiteX15" fmla="*/ 2461260 w 4249420"/>
              <a:gd name="connsiteY15" fmla="*/ 119588 h 279608"/>
              <a:gd name="connsiteX16" fmla="*/ 2651760 w 4249420"/>
              <a:gd name="connsiteY16" fmla="*/ 111968 h 279608"/>
              <a:gd name="connsiteX17" fmla="*/ 2743200 w 4249420"/>
              <a:gd name="connsiteY17" fmla="*/ 96728 h 279608"/>
              <a:gd name="connsiteX18" fmla="*/ 2766060 w 4249420"/>
              <a:gd name="connsiteY18" fmla="*/ 89108 h 279608"/>
              <a:gd name="connsiteX19" fmla="*/ 2849880 w 4249420"/>
              <a:gd name="connsiteY19" fmla="*/ 81488 h 279608"/>
              <a:gd name="connsiteX20" fmla="*/ 2880360 w 4249420"/>
              <a:gd name="connsiteY20" fmla="*/ 73868 h 279608"/>
              <a:gd name="connsiteX21" fmla="*/ 2903220 w 4249420"/>
              <a:gd name="connsiteY21" fmla="*/ 66248 h 279608"/>
              <a:gd name="connsiteX22" fmla="*/ 2941320 w 4249420"/>
              <a:gd name="connsiteY22" fmla="*/ 58628 h 279608"/>
              <a:gd name="connsiteX23" fmla="*/ 2964180 w 4249420"/>
              <a:gd name="connsiteY23" fmla="*/ 51008 h 279608"/>
              <a:gd name="connsiteX24" fmla="*/ 3025140 w 4249420"/>
              <a:gd name="connsiteY24" fmla="*/ 43388 h 279608"/>
              <a:gd name="connsiteX25" fmla="*/ 3101340 w 4249420"/>
              <a:gd name="connsiteY25" fmla="*/ 28148 h 279608"/>
              <a:gd name="connsiteX26" fmla="*/ 3139440 w 4249420"/>
              <a:gd name="connsiteY26" fmla="*/ 20528 h 279608"/>
              <a:gd name="connsiteX27" fmla="*/ 3253740 w 4249420"/>
              <a:gd name="connsiteY27" fmla="*/ 12908 h 279608"/>
              <a:gd name="connsiteX28" fmla="*/ 3292475 w 4249420"/>
              <a:gd name="connsiteY28" fmla="*/ 16083 h 279608"/>
              <a:gd name="connsiteX29" fmla="*/ 3324860 w 4249420"/>
              <a:gd name="connsiteY29" fmla="*/ 9733 h 279608"/>
              <a:gd name="connsiteX30" fmla="*/ 3352800 w 4249420"/>
              <a:gd name="connsiteY30" fmla="*/ 20528 h 279608"/>
              <a:gd name="connsiteX31" fmla="*/ 3421380 w 4249420"/>
              <a:gd name="connsiteY31" fmla="*/ 43388 h 279608"/>
              <a:gd name="connsiteX32" fmla="*/ 3502025 w 4249420"/>
              <a:gd name="connsiteY32" fmla="*/ 53548 h 279608"/>
              <a:gd name="connsiteX33" fmla="*/ 3581400 w 4249420"/>
              <a:gd name="connsiteY33" fmla="*/ 35768 h 279608"/>
              <a:gd name="connsiteX34" fmla="*/ 3620135 w 4249420"/>
              <a:gd name="connsiteY34" fmla="*/ 208 h 279608"/>
              <a:gd name="connsiteX35" fmla="*/ 3676650 w 4249420"/>
              <a:gd name="connsiteY35" fmla="*/ 51008 h 279608"/>
              <a:gd name="connsiteX36" fmla="*/ 3691890 w 4249420"/>
              <a:gd name="connsiteY36" fmla="*/ 45293 h 279608"/>
              <a:gd name="connsiteX37" fmla="*/ 3726180 w 4249420"/>
              <a:gd name="connsiteY37" fmla="*/ 51008 h 279608"/>
              <a:gd name="connsiteX38" fmla="*/ 3749040 w 4249420"/>
              <a:gd name="connsiteY38" fmla="*/ 58628 h 279608"/>
              <a:gd name="connsiteX39" fmla="*/ 3802380 w 4249420"/>
              <a:gd name="connsiteY39" fmla="*/ 89108 h 279608"/>
              <a:gd name="connsiteX40" fmla="*/ 3848100 w 4249420"/>
              <a:gd name="connsiteY40" fmla="*/ 119588 h 279608"/>
              <a:gd name="connsiteX41" fmla="*/ 3916680 w 4249420"/>
              <a:gd name="connsiteY41" fmla="*/ 134828 h 279608"/>
              <a:gd name="connsiteX42" fmla="*/ 4055745 w 4249420"/>
              <a:gd name="connsiteY42" fmla="*/ 170388 h 279608"/>
              <a:gd name="connsiteX43" fmla="*/ 4249420 w 4249420"/>
              <a:gd name="connsiteY43" fmla="*/ 215473 h 279608"/>
              <a:gd name="connsiteX0" fmla="*/ 0 w 4249420"/>
              <a:gd name="connsiteY0" fmla="*/ 271246 h 271246"/>
              <a:gd name="connsiteX1" fmla="*/ 304800 w 4249420"/>
              <a:gd name="connsiteY1" fmla="*/ 202666 h 271246"/>
              <a:gd name="connsiteX2" fmla="*/ 373380 w 4249420"/>
              <a:gd name="connsiteY2" fmla="*/ 195046 h 271246"/>
              <a:gd name="connsiteX3" fmla="*/ 510540 w 4249420"/>
              <a:gd name="connsiteY3" fmla="*/ 202666 h 271246"/>
              <a:gd name="connsiteX4" fmla="*/ 541020 w 4249420"/>
              <a:gd name="connsiteY4" fmla="*/ 210286 h 271246"/>
              <a:gd name="connsiteX5" fmla="*/ 716280 w 4249420"/>
              <a:gd name="connsiteY5" fmla="*/ 225526 h 271246"/>
              <a:gd name="connsiteX6" fmla="*/ 807720 w 4249420"/>
              <a:gd name="connsiteY6" fmla="*/ 233146 h 271246"/>
              <a:gd name="connsiteX7" fmla="*/ 1211580 w 4249420"/>
              <a:gd name="connsiteY7" fmla="*/ 240766 h 271246"/>
              <a:gd name="connsiteX8" fmla="*/ 1485900 w 4249420"/>
              <a:gd name="connsiteY8" fmla="*/ 240766 h 271246"/>
              <a:gd name="connsiteX9" fmla="*/ 1615440 w 4249420"/>
              <a:gd name="connsiteY9" fmla="*/ 210286 h 271246"/>
              <a:gd name="connsiteX10" fmla="*/ 1699260 w 4249420"/>
              <a:gd name="connsiteY10" fmla="*/ 179806 h 271246"/>
              <a:gd name="connsiteX11" fmla="*/ 1874520 w 4249420"/>
              <a:gd name="connsiteY11" fmla="*/ 164566 h 271246"/>
              <a:gd name="connsiteX12" fmla="*/ 1973580 w 4249420"/>
              <a:gd name="connsiteY12" fmla="*/ 149326 h 271246"/>
              <a:gd name="connsiteX13" fmla="*/ 2324100 w 4249420"/>
              <a:gd name="connsiteY13" fmla="*/ 134086 h 271246"/>
              <a:gd name="connsiteX14" fmla="*/ 2430780 w 4249420"/>
              <a:gd name="connsiteY14" fmla="*/ 118846 h 271246"/>
              <a:gd name="connsiteX15" fmla="*/ 2461260 w 4249420"/>
              <a:gd name="connsiteY15" fmla="*/ 111226 h 271246"/>
              <a:gd name="connsiteX16" fmla="*/ 2651760 w 4249420"/>
              <a:gd name="connsiteY16" fmla="*/ 103606 h 271246"/>
              <a:gd name="connsiteX17" fmla="*/ 2743200 w 4249420"/>
              <a:gd name="connsiteY17" fmla="*/ 88366 h 271246"/>
              <a:gd name="connsiteX18" fmla="*/ 2766060 w 4249420"/>
              <a:gd name="connsiteY18" fmla="*/ 80746 h 271246"/>
              <a:gd name="connsiteX19" fmla="*/ 2849880 w 4249420"/>
              <a:gd name="connsiteY19" fmla="*/ 73126 h 271246"/>
              <a:gd name="connsiteX20" fmla="*/ 2880360 w 4249420"/>
              <a:gd name="connsiteY20" fmla="*/ 65506 h 271246"/>
              <a:gd name="connsiteX21" fmla="*/ 2903220 w 4249420"/>
              <a:gd name="connsiteY21" fmla="*/ 57886 h 271246"/>
              <a:gd name="connsiteX22" fmla="*/ 2941320 w 4249420"/>
              <a:gd name="connsiteY22" fmla="*/ 50266 h 271246"/>
              <a:gd name="connsiteX23" fmla="*/ 2964180 w 4249420"/>
              <a:gd name="connsiteY23" fmla="*/ 42646 h 271246"/>
              <a:gd name="connsiteX24" fmla="*/ 3025140 w 4249420"/>
              <a:gd name="connsiteY24" fmla="*/ 35026 h 271246"/>
              <a:gd name="connsiteX25" fmla="*/ 3101340 w 4249420"/>
              <a:gd name="connsiteY25" fmla="*/ 19786 h 271246"/>
              <a:gd name="connsiteX26" fmla="*/ 3139440 w 4249420"/>
              <a:gd name="connsiteY26" fmla="*/ 12166 h 271246"/>
              <a:gd name="connsiteX27" fmla="*/ 3253740 w 4249420"/>
              <a:gd name="connsiteY27" fmla="*/ 4546 h 271246"/>
              <a:gd name="connsiteX28" fmla="*/ 3292475 w 4249420"/>
              <a:gd name="connsiteY28" fmla="*/ 7721 h 271246"/>
              <a:gd name="connsiteX29" fmla="*/ 3324860 w 4249420"/>
              <a:gd name="connsiteY29" fmla="*/ 1371 h 271246"/>
              <a:gd name="connsiteX30" fmla="*/ 3352800 w 4249420"/>
              <a:gd name="connsiteY30" fmla="*/ 12166 h 271246"/>
              <a:gd name="connsiteX31" fmla="*/ 3421380 w 4249420"/>
              <a:gd name="connsiteY31" fmla="*/ 35026 h 271246"/>
              <a:gd name="connsiteX32" fmla="*/ 3502025 w 4249420"/>
              <a:gd name="connsiteY32" fmla="*/ 45186 h 271246"/>
              <a:gd name="connsiteX33" fmla="*/ 3581400 w 4249420"/>
              <a:gd name="connsiteY33" fmla="*/ 27406 h 271246"/>
              <a:gd name="connsiteX34" fmla="*/ 3626485 w 4249420"/>
              <a:gd name="connsiteY34" fmla="*/ 23596 h 271246"/>
              <a:gd name="connsiteX35" fmla="*/ 3676650 w 4249420"/>
              <a:gd name="connsiteY35" fmla="*/ 42646 h 271246"/>
              <a:gd name="connsiteX36" fmla="*/ 3691890 w 4249420"/>
              <a:gd name="connsiteY36" fmla="*/ 36931 h 271246"/>
              <a:gd name="connsiteX37" fmla="*/ 3726180 w 4249420"/>
              <a:gd name="connsiteY37" fmla="*/ 42646 h 271246"/>
              <a:gd name="connsiteX38" fmla="*/ 3749040 w 4249420"/>
              <a:gd name="connsiteY38" fmla="*/ 50266 h 271246"/>
              <a:gd name="connsiteX39" fmla="*/ 3802380 w 4249420"/>
              <a:gd name="connsiteY39" fmla="*/ 80746 h 271246"/>
              <a:gd name="connsiteX40" fmla="*/ 3848100 w 4249420"/>
              <a:gd name="connsiteY40" fmla="*/ 111226 h 271246"/>
              <a:gd name="connsiteX41" fmla="*/ 3916680 w 4249420"/>
              <a:gd name="connsiteY41" fmla="*/ 126466 h 271246"/>
              <a:gd name="connsiteX42" fmla="*/ 4055745 w 4249420"/>
              <a:gd name="connsiteY42" fmla="*/ 162026 h 271246"/>
              <a:gd name="connsiteX43" fmla="*/ 4249420 w 4249420"/>
              <a:gd name="connsiteY43" fmla="*/ 207111 h 271246"/>
              <a:gd name="connsiteX0" fmla="*/ 0 w 4263708"/>
              <a:gd name="connsiteY0" fmla="*/ 171233 h 253618"/>
              <a:gd name="connsiteX1" fmla="*/ 319088 w 4263708"/>
              <a:gd name="connsiteY1" fmla="*/ 202666 h 253618"/>
              <a:gd name="connsiteX2" fmla="*/ 387668 w 4263708"/>
              <a:gd name="connsiteY2" fmla="*/ 195046 h 253618"/>
              <a:gd name="connsiteX3" fmla="*/ 524828 w 4263708"/>
              <a:gd name="connsiteY3" fmla="*/ 202666 h 253618"/>
              <a:gd name="connsiteX4" fmla="*/ 555308 w 4263708"/>
              <a:gd name="connsiteY4" fmla="*/ 210286 h 253618"/>
              <a:gd name="connsiteX5" fmla="*/ 730568 w 4263708"/>
              <a:gd name="connsiteY5" fmla="*/ 225526 h 253618"/>
              <a:gd name="connsiteX6" fmla="*/ 822008 w 4263708"/>
              <a:gd name="connsiteY6" fmla="*/ 233146 h 253618"/>
              <a:gd name="connsiteX7" fmla="*/ 1225868 w 4263708"/>
              <a:gd name="connsiteY7" fmla="*/ 240766 h 253618"/>
              <a:gd name="connsiteX8" fmla="*/ 1500188 w 4263708"/>
              <a:gd name="connsiteY8" fmla="*/ 240766 h 253618"/>
              <a:gd name="connsiteX9" fmla="*/ 1629728 w 4263708"/>
              <a:gd name="connsiteY9" fmla="*/ 210286 h 253618"/>
              <a:gd name="connsiteX10" fmla="*/ 1713548 w 4263708"/>
              <a:gd name="connsiteY10" fmla="*/ 179806 h 253618"/>
              <a:gd name="connsiteX11" fmla="*/ 1888808 w 4263708"/>
              <a:gd name="connsiteY11" fmla="*/ 164566 h 253618"/>
              <a:gd name="connsiteX12" fmla="*/ 1987868 w 4263708"/>
              <a:gd name="connsiteY12" fmla="*/ 149326 h 253618"/>
              <a:gd name="connsiteX13" fmla="*/ 2338388 w 4263708"/>
              <a:gd name="connsiteY13" fmla="*/ 134086 h 253618"/>
              <a:gd name="connsiteX14" fmla="*/ 2445068 w 4263708"/>
              <a:gd name="connsiteY14" fmla="*/ 118846 h 253618"/>
              <a:gd name="connsiteX15" fmla="*/ 2475548 w 4263708"/>
              <a:gd name="connsiteY15" fmla="*/ 111226 h 253618"/>
              <a:gd name="connsiteX16" fmla="*/ 2666048 w 4263708"/>
              <a:gd name="connsiteY16" fmla="*/ 103606 h 253618"/>
              <a:gd name="connsiteX17" fmla="*/ 2757488 w 4263708"/>
              <a:gd name="connsiteY17" fmla="*/ 88366 h 253618"/>
              <a:gd name="connsiteX18" fmla="*/ 2780348 w 4263708"/>
              <a:gd name="connsiteY18" fmla="*/ 80746 h 253618"/>
              <a:gd name="connsiteX19" fmla="*/ 2864168 w 4263708"/>
              <a:gd name="connsiteY19" fmla="*/ 73126 h 253618"/>
              <a:gd name="connsiteX20" fmla="*/ 2894648 w 4263708"/>
              <a:gd name="connsiteY20" fmla="*/ 65506 h 253618"/>
              <a:gd name="connsiteX21" fmla="*/ 2917508 w 4263708"/>
              <a:gd name="connsiteY21" fmla="*/ 57886 h 253618"/>
              <a:gd name="connsiteX22" fmla="*/ 2955608 w 4263708"/>
              <a:gd name="connsiteY22" fmla="*/ 50266 h 253618"/>
              <a:gd name="connsiteX23" fmla="*/ 2978468 w 4263708"/>
              <a:gd name="connsiteY23" fmla="*/ 42646 h 253618"/>
              <a:gd name="connsiteX24" fmla="*/ 3039428 w 4263708"/>
              <a:gd name="connsiteY24" fmla="*/ 35026 h 253618"/>
              <a:gd name="connsiteX25" fmla="*/ 3115628 w 4263708"/>
              <a:gd name="connsiteY25" fmla="*/ 19786 h 253618"/>
              <a:gd name="connsiteX26" fmla="*/ 3153728 w 4263708"/>
              <a:gd name="connsiteY26" fmla="*/ 12166 h 253618"/>
              <a:gd name="connsiteX27" fmla="*/ 3268028 w 4263708"/>
              <a:gd name="connsiteY27" fmla="*/ 4546 h 253618"/>
              <a:gd name="connsiteX28" fmla="*/ 3306763 w 4263708"/>
              <a:gd name="connsiteY28" fmla="*/ 7721 h 253618"/>
              <a:gd name="connsiteX29" fmla="*/ 3339148 w 4263708"/>
              <a:gd name="connsiteY29" fmla="*/ 1371 h 253618"/>
              <a:gd name="connsiteX30" fmla="*/ 3367088 w 4263708"/>
              <a:gd name="connsiteY30" fmla="*/ 12166 h 253618"/>
              <a:gd name="connsiteX31" fmla="*/ 3435668 w 4263708"/>
              <a:gd name="connsiteY31" fmla="*/ 35026 h 253618"/>
              <a:gd name="connsiteX32" fmla="*/ 3516313 w 4263708"/>
              <a:gd name="connsiteY32" fmla="*/ 45186 h 253618"/>
              <a:gd name="connsiteX33" fmla="*/ 3595688 w 4263708"/>
              <a:gd name="connsiteY33" fmla="*/ 27406 h 253618"/>
              <a:gd name="connsiteX34" fmla="*/ 3640773 w 4263708"/>
              <a:gd name="connsiteY34" fmla="*/ 23596 h 253618"/>
              <a:gd name="connsiteX35" fmla="*/ 3690938 w 4263708"/>
              <a:gd name="connsiteY35" fmla="*/ 42646 h 253618"/>
              <a:gd name="connsiteX36" fmla="*/ 3706178 w 4263708"/>
              <a:gd name="connsiteY36" fmla="*/ 36931 h 253618"/>
              <a:gd name="connsiteX37" fmla="*/ 3740468 w 4263708"/>
              <a:gd name="connsiteY37" fmla="*/ 42646 h 253618"/>
              <a:gd name="connsiteX38" fmla="*/ 3763328 w 4263708"/>
              <a:gd name="connsiteY38" fmla="*/ 50266 h 253618"/>
              <a:gd name="connsiteX39" fmla="*/ 3816668 w 4263708"/>
              <a:gd name="connsiteY39" fmla="*/ 80746 h 253618"/>
              <a:gd name="connsiteX40" fmla="*/ 3862388 w 4263708"/>
              <a:gd name="connsiteY40" fmla="*/ 111226 h 253618"/>
              <a:gd name="connsiteX41" fmla="*/ 3930968 w 4263708"/>
              <a:gd name="connsiteY41" fmla="*/ 126466 h 253618"/>
              <a:gd name="connsiteX42" fmla="*/ 4070033 w 4263708"/>
              <a:gd name="connsiteY42" fmla="*/ 162026 h 253618"/>
              <a:gd name="connsiteX43" fmla="*/ 4263708 w 4263708"/>
              <a:gd name="connsiteY43" fmla="*/ 207111 h 253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4263708" h="253618">
                <a:moveTo>
                  <a:pt x="0" y="171233"/>
                </a:moveTo>
                <a:cubicBezTo>
                  <a:pt x="194635" y="146904"/>
                  <a:pt x="254477" y="198697"/>
                  <a:pt x="319088" y="202666"/>
                </a:cubicBezTo>
                <a:cubicBezTo>
                  <a:pt x="383699" y="206635"/>
                  <a:pt x="364808" y="197586"/>
                  <a:pt x="387668" y="195046"/>
                </a:cubicBezTo>
                <a:cubicBezTo>
                  <a:pt x="433388" y="197586"/>
                  <a:pt x="479226" y="198520"/>
                  <a:pt x="524828" y="202666"/>
                </a:cubicBezTo>
                <a:cubicBezTo>
                  <a:pt x="535258" y="203614"/>
                  <a:pt x="544899" y="209129"/>
                  <a:pt x="555308" y="210286"/>
                </a:cubicBezTo>
                <a:cubicBezTo>
                  <a:pt x="613590" y="216762"/>
                  <a:pt x="672142" y="220518"/>
                  <a:pt x="730568" y="225526"/>
                </a:cubicBezTo>
                <a:cubicBezTo>
                  <a:pt x="761042" y="228138"/>
                  <a:pt x="791428" y="232569"/>
                  <a:pt x="822008" y="233146"/>
                </a:cubicBezTo>
                <a:lnTo>
                  <a:pt x="1225868" y="240766"/>
                </a:lnTo>
                <a:cubicBezTo>
                  <a:pt x="1389657" y="254415"/>
                  <a:pt x="1249781" y="261069"/>
                  <a:pt x="1500188" y="240766"/>
                </a:cubicBezTo>
                <a:cubicBezTo>
                  <a:pt x="1514545" y="239602"/>
                  <a:pt x="1594168" y="220446"/>
                  <a:pt x="1629728" y="210286"/>
                </a:cubicBezTo>
                <a:cubicBezTo>
                  <a:pt x="1665288" y="200126"/>
                  <a:pt x="1701795" y="181275"/>
                  <a:pt x="1713548" y="179806"/>
                </a:cubicBezTo>
                <a:cubicBezTo>
                  <a:pt x="1812398" y="167450"/>
                  <a:pt x="1754075" y="173548"/>
                  <a:pt x="1888808" y="164566"/>
                </a:cubicBezTo>
                <a:cubicBezTo>
                  <a:pt x="1945598" y="150368"/>
                  <a:pt x="1900103" y="160297"/>
                  <a:pt x="1987868" y="149326"/>
                </a:cubicBezTo>
                <a:cubicBezTo>
                  <a:pt x="2166521" y="126994"/>
                  <a:pt x="1873092" y="146017"/>
                  <a:pt x="2338388" y="134086"/>
                </a:cubicBezTo>
                <a:cubicBezTo>
                  <a:pt x="2393440" y="115735"/>
                  <a:pt x="2333772" y="133685"/>
                  <a:pt x="2445068" y="118846"/>
                </a:cubicBezTo>
                <a:cubicBezTo>
                  <a:pt x="2455449" y="117462"/>
                  <a:pt x="2465100" y="111947"/>
                  <a:pt x="2475548" y="111226"/>
                </a:cubicBezTo>
                <a:cubicBezTo>
                  <a:pt x="2538948" y="106854"/>
                  <a:pt x="2602548" y="106146"/>
                  <a:pt x="2666048" y="103606"/>
                </a:cubicBezTo>
                <a:cubicBezTo>
                  <a:pt x="2746803" y="83417"/>
                  <a:pt x="2626676" y="112150"/>
                  <a:pt x="2757488" y="88366"/>
                </a:cubicBezTo>
                <a:cubicBezTo>
                  <a:pt x="2765391" y="86929"/>
                  <a:pt x="2772397" y="81882"/>
                  <a:pt x="2780348" y="80746"/>
                </a:cubicBezTo>
                <a:cubicBezTo>
                  <a:pt x="2808121" y="76778"/>
                  <a:pt x="2836228" y="75666"/>
                  <a:pt x="2864168" y="73126"/>
                </a:cubicBezTo>
                <a:cubicBezTo>
                  <a:pt x="2874328" y="70586"/>
                  <a:pt x="2884578" y="68383"/>
                  <a:pt x="2894648" y="65506"/>
                </a:cubicBezTo>
                <a:cubicBezTo>
                  <a:pt x="2902371" y="63299"/>
                  <a:pt x="2909716" y="59834"/>
                  <a:pt x="2917508" y="57886"/>
                </a:cubicBezTo>
                <a:cubicBezTo>
                  <a:pt x="2930073" y="54745"/>
                  <a:pt x="2943043" y="53407"/>
                  <a:pt x="2955608" y="50266"/>
                </a:cubicBezTo>
                <a:cubicBezTo>
                  <a:pt x="2963400" y="48318"/>
                  <a:pt x="2970565" y="44083"/>
                  <a:pt x="2978468" y="42646"/>
                </a:cubicBezTo>
                <a:cubicBezTo>
                  <a:pt x="2998616" y="38983"/>
                  <a:pt x="3019228" y="38393"/>
                  <a:pt x="3039428" y="35026"/>
                </a:cubicBezTo>
                <a:cubicBezTo>
                  <a:pt x="3064979" y="30768"/>
                  <a:pt x="3090228" y="24866"/>
                  <a:pt x="3115628" y="19786"/>
                </a:cubicBezTo>
                <a:cubicBezTo>
                  <a:pt x="3128328" y="17246"/>
                  <a:pt x="3140805" y="13028"/>
                  <a:pt x="3153728" y="12166"/>
                </a:cubicBezTo>
                <a:lnTo>
                  <a:pt x="3268028" y="4546"/>
                </a:lnTo>
                <a:cubicBezTo>
                  <a:pt x="3280728" y="2006"/>
                  <a:pt x="3294910" y="8250"/>
                  <a:pt x="3306763" y="7721"/>
                </a:cubicBezTo>
                <a:cubicBezTo>
                  <a:pt x="3318616" y="7192"/>
                  <a:pt x="3332798" y="6451"/>
                  <a:pt x="3339148" y="1371"/>
                </a:cubicBezTo>
                <a:cubicBezTo>
                  <a:pt x="3345498" y="-3709"/>
                  <a:pt x="3351001" y="6557"/>
                  <a:pt x="3367088" y="12166"/>
                </a:cubicBezTo>
                <a:cubicBezTo>
                  <a:pt x="3383175" y="17775"/>
                  <a:pt x="3410797" y="29523"/>
                  <a:pt x="3435668" y="35026"/>
                </a:cubicBezTo>
                <a:cubicBezTo>
                  <a:pt x="3460539" y="40529"/>
                  <a:pt x="3488373" y="27406"/>
                  <a:pt x="3516313" y="45186"/>
                </a:cubicBezTo>
                <a:cubicBezTo>
                  <a:pt x="3573379" y="33488"/>
                  <a:pt x="3574945" y="31004"/>
                  <a:pt x="3595688" y="27406"/>
                </a:cubicBezTo>
                <a:cubicBezTo>
                  <a:pt x="3616431" y="23808"/>
                  <a:pt x="3634423" y="27406"/>
                  <a:pt x="3640773" y="23596"/>
                </a:cubicBezTo>
                <a:cubicBezTo>
                  <a:pt x="3647123" y="19786"/>
                  <a:pt x="3677921" y="37778"/>
                  <a:pt x="3690938" y="42646"/>
                </a:cubicBezTo>
                <a:cubicBezTo>
                  <a:pt x="3696018" y="50266"/>
                  <a:pt x="3697923" y="36931"/>
                  <a:pt x="3706178" y="36931"/>
                </a:cubicBezTo>
                <a:cubicBezTo>
                  <a:pt x="3714433" y="36931"/>
                  <a:pt x="3730943" y="40424"/>
                  <a:pt x="3740468" y="42646"/>
                </a:cubicBezTo>
                <a:cubicBezTo>
                  <a:pt x="3749993" y="44868"/>
                  <a:pt x="3755708" y="47726"/>
                  <a:pt x="3763328" y="50266"/>
                </a:cubicBezTo>
                <a:cubicBezTo>
                  <a:pt x="3793858" y="96061"/>
                  <a:pt x="3758125" y="54135"/>
                  <a:pt x="3816668" y="80746"/>
                </a:cubicBezTo>
                <a:cubicBezTo>
                  <a:pt x="3833342" y="88325"/>
                  <a:pt x="3844321" y="108215"/>
                  <a:pt x="3862388" y="111226"/>
                </a:cubicBezTo>
                <a:cubicBezTo>
                  <a:pt x="3916031" y="120166"/>
                  <a:pt x="3893451" y="113960"/>
                  <a:pt x="3930968" y="126466"/>
                </a:cubicBezTo>
                <a:cubicBezTo>
                  <a:pt x="3936048" y="134086"/>
                  <a:pt x="4014576" y="148585"/>
                  <a:pt x="4070033" y="162026"/>
                </a:cubicBezTo>
                <a:cubicBezTo>
                  <a:pt x="4125490" y="175467"/>
                  <a:pt x="4251682" y="201098"/>
                  <a:pt x="4263708" y="207111"/>
                </a:cubicBezTo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178889" y="1862006"/>
            <a:ext cx="4419405" cy="1295842"/>
            <a:chOff x="178889" y="1862006"/>
            <a:chExt cx="4419405" cy="1295842"/>
          </a:xfrm>
        </p:grpSpPr>
        <p:sp>
          <p:nvSpPr>
            <p:cNvPr id="16" name="TextBox 15"/>
            <p:cNvSpPr txBox="1"/>
            <p:nvPr/>
          </p:nvSpPr>
          <p:spPr>
            <a:xfrm>
              <a:off x="1692729" y="2265692"/>
              <a:ext cx="723275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600" dirty="0" smtClean="0"/>
                <a:t>Base of oxidation</a:t>
              </a:r>
              <a:endParaRPr lang="en-US" sz="6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67652" y="1862006"/>
              <a:ext cx="413896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600" dirty="0" smtClean="0"/>
                <a:t>surface</a:t>
              </a:r>
              <a:endParaRPr lang="en-US" sz="6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79512" y="2500672"/>
              <a:ext cx="502036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600" b="1" dirty="0" smtClean="0"/>
                <a:t>700 </a:t>
              </a:r>
              <a:r>
                <a:rPr lang="en-AU" sz="600" b="1" dirty="0" err="1" smtClean="0"/>
                <a:t>mRL</a:t>
              </a:r>
              <a:endParaRPr lang="en-US" sz="600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062786" y="2485456"/>
              <a:ext cx="535508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600" b="1" dirty="0" smtClean="0"/>
                <a:t>700 </a:t>
              </a:r>
              <a:r>
                <a:rPr lang="en-AU" sz="600" b="1" dirty="0" err="1" smtClean="0"/>
                <a:t>mRL</a:t>
              </a:r>
              <a:endParaRPr lang="en-US" sz="600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78889" y="2973182"/>
              <a:ext cx="591422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600" b="1" dirty="0" smtClean="0"/>
                <a:t>650 </a:t>
              </a:r>
              <a:r>
                <a:rPr lang="en-AU" sz="600" b="1" dirty="0" err="1" smtClean="0"/>
                <a:t>mRL</a:t>
              </a:r>
              <a:endParaRPr lang="en-US" sz="600" b="1" dirty="0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327778" y="3356992"/>
            <a:ext cx="11383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b="1" dirty="0" smtClean="0"/>
              <a:t>Ag distribution</a:t>
            </a:r>
            <a:endParaRPr lang="en-US" sz="12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386394" y="5823867"/>
            <a:ext cx="11367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b="1" dirty="0" err="1" smtClean="0"/>
              <a:t>Pb</a:t>
            </a:r>
            <a:r>
              <a:rPr lang="en-AU" sz="1200" b="1" dirty="0" smtClean="0"/>
              <a:t> distribution</a:t>
            </a:r>
            <a:endParaRPr lang="en-US" sz="12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4932040" y="3349114"/>
            <a:ext cx="11287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b="1" dirty="0" smtClean="0"/>
              <a:t>Zn distribution</a:t>
            </a:r>
            <a:endParaRPr lang="en-US" sz="1200" b="1" dirty="0"/>
          </a:p>
        </p:txBody>
      </p:sp>
      <p:sp>
        <p:nvSpPr>
          <p:cNvPr id="25" name="Freeform 24"/>
          <p:cNvSpPr/>
          <p:nvPr/>
        </p:nvSpPr>
        <p:spPr>
          <a:xfrm>
            <a:off x="258316" y="4204043"/>
            <a:ext cx="4263708" cy="253618"/>
          </a:xfrm>
          <a:custGeom>
            <a:avLst/>
            <a:gdLst>
              <a:gd name="connsiteX0" fmla="*/ 0 w 3787140"/>
              <a:gd name="connsiteY0" fmla="*/ 266700 h 291066"/>
              <a:gd name="connsiteX1" fmla="*/ 121920 w 3787140"/>
              <a:gd name="connsiteY1" fmla="*/ 243840 h 291066"/>
              <a:gd name="connsiteX2" fmla="*/ 190500 w 3787140"/>
              <a:gd name="connsiteY2" fmla="*/ 236220 h 291066"/>
              <a:gd name="connsiteX3" fmla="*/ 327660 w 3787140"/>
              <a:gd name="connsiteY3" fmla="*/ 243840 h 291066"/>
              <a:gd name="connsiteX4" fmla="*/ 358140 w 3787140"/>
              <a:gd name="connsiteY4" fmla="*/ 251460 h 291066"/>
              <a:gd name="connsiteX5" fmla="*/ 533400 w 3787140"/>
              <a:gd name="connsiteY5" fmla="*/ 266700 h 291066"/>
              <a:gd name="connsiteX6" fmla="*/ 624840 w 3787140"/>
              <a:gd name="connsiteY6" fmla="*/ 274320 h 291066"/>
              <a:gd name="connsiteX7" fmla="*/ 1028700 w 3787140"/>
              <a:gd name="connsiteY7" fmla="*/ 281940 h 291066"/>
              <a:gd name="connsiteX8" fmla="*/ 1379220 w 3787140"/>
              <a:gd name="connsiteY8" fmla="*/ 274320 h 291066"/>
              <a:gd name="connsiteX9" fmla="*/ 1432560 w 3787140"/>
              <a:gd name="connsiteY9" fmla="*/ 251460 h 291066"/>
              <a:gd name="connsiteX10" fmla="*/ 1516380 w 3787140"/>
              <a:gd name="connsiteY10" fmla="*/ 220980 h 291066"/>
              <a:gd name="connsiteX11" fmla="*/ 1691640 w 3787140"/>
              <a:gd name="connsiteY11" fmla="*/ 205740 h 291066"/>
              <a:gd name="connsiteX12" fmla="*/ 1790700 w 3787140"/>
              <a:gd name="connsiteY12" fmla="*/ 190500 h 291066"/>
              <a:gd name="connsiteX13" fmla="*/ 2141220 w 3787140"/>
              <a:gd name="connsiteY13" fmla="*/ 175260 h 291066"/>
              <a:gd name="connsiteX14" fmla="*/ 2247900 w 3787140"/>
              <a:gd name="connsiteY14" fmla="*/ 160020 h 291066"/>
              <a:gd name="connsiteX15" fmla="*/ 2278380 w 3787140"/>
              <a:gd name="connsiteY15" fmla="*/ 152400 h 291066"/>
              <a:gd name="connsiteX16" fmla="*/ 2468880 w 3787140"/>
              <a:gd name="connsiteY16" fmla="*/ 144780 h 291066"/>
              <a:gd name="connsiteX17" fmla="*/ 2560320 w 3787140"/>
              <a:gd name="connsiteY17" fmla="*/ 129540 h 291066"/>
              <a:gd name="connsiteX18" fmla="*/ 2583180 w 3787140"/>
              <a:gd name="connsiteY18" fmla="*/ 121920 h 291066"/>
              <a:gd name="connsiteX19" fmla="*/ 2667000 w 3787140"/>
              <a:gd name="connsiteY19" fmla="*/ 114300 h 291066"/>
              <a:gd name="connsiteX20" fmla="*/ 2697480 w 3787140"/>
              <a:gd name="connsiteY20" fmla="*/ 106680 h 291066"/>
              <a:gd name="connsiteX21" fmla="*/ 2720340 w 3787140"/>
              <a:gd name="connsiteY21" fmla="*/ 99060 h 291066"/>
              <a:gd name="connsiteX22" fmla="*/ 2758440 w 3787140"/>
              <a:gd name="connsiteY22" fmla="*/ 91440 h 291066"/>
              <a:gd name="connsiteX23" fmla="*/ 2781300 w 3787140"/>
              <a:gd name="connsiteY23" fmla="*/ 83820 h 291066"/>
              <a:gd name="connsiteX24" fmla="*/ 2842260 w 3787140"/>
              <a:gd name="connsiteY24" fmla="*/ 76200 h 291066"/>
              <a:gd name="connsiteX25" fmla="*/ 2918460 w 3787140"/>
              <a:gd name="connsiteY25" fmla="*/ 60960 h 291066"/>
              <a:gd name="connsiteX26" fmla="*/ 2956560 w 3787140"/>
              <a:gd name="connsiteY26" fmla="*/ 53340 h 291066"/>
              <a:gd name="connsiteX27" fmla="*/ 3070860 w 3787140"/>
              <a:gd name="connsiteY27" fmla="*/ 45720 h 291066"/>
              <a:gd name="connsiteX28" fmla="*/ 3108960 w 3787140"/>
              <a:gd name="connsiteY28" fmla="*/ 38100 h 291066"/>
              <a:gd name="connsiteX29" fmla="*/ 3192780 w 3787140"/>
              <a:gd name="connsiteY29" fmla="*/ 22860 h 291066"/>
              <a:gd name="connsiteX30" fmla="*/ 3238500 w 3787140"/>
              <a:gd name="connsiteY30" fmla="*/ 7620 h 291066"/>
              <a:gd name="connsiteX31" fmla="*/ 3268980 w 3787140"/>
              <a:gd name="connsiteY31" fmla="*/ 0 h 291066"/>
              <a:gd name="connsiteX32" fmla="*/ 3360420 w 3787140"/>
              <a:gd name="connsiteY32" fmla="*/ 30480 h 291066"/>
              <a:gd name="connsiteX33" fmla="*/ 3436620 w 3787140"/>
              <a:gd name="connsiteY33" fmla="*/ 45720 h 291066"/>
              <a:gd name="connsiteX34" fmla="*/ 3451860 w 3787140"/>
              <a:gd name="connsiteY34" fmla="*/ 68580 h 291066"/>
              <a:gd name="connsiteX35" fmla="*/ 3543300 w 3787140"/>
              <a:gd name="connsiteY35" fmla="*/ 83820 h 291066"/>
              <a:gd name="connsiteX36" fmla="*/ 3566160 w 3787140"/>
              <a:gd name="connsiteY36" fmla="*/ 91440 h 291066"/>
              <a:gd name="connsiteX37" fmla="*/ 3619500 w 3787140"/>
              <a:gd name="connsiteY37" fmla="*/ 121920 h 291066"/>
              <a:gd name="connsiteX38" fmla="*/ 3665220 w 3787140"/>
              <a:gd name="connsiteY38" fmla="*/ 152400 h 291066"/>
              <a:gd name="connsiteX39" fmla="*/ 3733800 w 3787140"/>
              <a:gd name="connsiteY39" fmla="*/ 167640 h 291066"/>
              <a:gd name="connsiteX40" fmla="*/ 3749040 w 3787140"/>
              <a:gd name="connsiteY40" fmla="*/ 190500 h 291066"/>
              <a:gd name="connsiteX41" fmla="*/ 3787140 w 3787140"/>
              <a:gd name="connsiteY41" fmla="*/ 213360 h 291066"/>
              <a:gd name="connsiteX0" fmla="*/ 0 w 3787140"/>
              <a:gd name="connsiteY0" fmla="*/ 266700 h 294792"/>
              <a:gd name="connsiteX1" fmla="*/ 121920 w 3787140"/>
              <a:gd name="connsiteY1" fmla="*/ 243840 h 294792"/>
              <a:gd name="connsiteX2" fmla="*/ 190500 w 3787140"/>
              <a:gd name="connsiteY2" fmla="*/ 236220 h 294792"/>
              <a:gd name="connsiteX3" fmla="*/ 327660 w 3787140"/>
              <a:gd name="connsiteY3" fmla="*/ 243840 h 294792"/>
              <a:gd name="connsiteX4" fmla="*/ 358140 w 3787140"/>
              <a:gd name="connsiteY4" fmla="*/ 251460 h 294792"/>
              <a:gd name="connsiteX5" fmla="*/ 533400 w 3787140"/>
              <a:gd name="connsiteY5" fmla="*/ 266700 h 294792"/>
              <a:gd name="connsiteX6" fmla="*/ 624840 w 3787140"/>
              <a:gd name="connsiteY6" fmla="*/ 274320 h 294792"/>
              <a:gd name="connsiteX7" fmla="*/ 1028700 w 3787140"/>
              <a:gd name="connsiteY7" fmla="*/ 281940 h 294792"/>
              <a:gd name="connsiteX8" fmla="*/ 1303020 w 3787140"/>
              <a:gd name="connsiteY8" fmla="*/ 281940 h 294792"/>
              <a:gd name="connsiteX9" fmla="*/ 1432560 w 3787140"/>
              <a:gd name="connsiteY9" fmla="*/ 251460 h 294792"/>
              <a:gd name="connsiteX10" fmla="*/ 1516380 w 3787140"/>
              <a:gd name="connsiteY10" fmla="*/ 220980 h 294792"/>
              <a:gd name="connsiteX11" fmla="*/ 1691640 w 3787140"/>
              <a:gd name="connsiteY11" fmla="*/ 205740 h 294792"/>
              <a:gd name="connsiteX12" fmla="*/ 1790700 w 3787140"/>
              <a:gd name="connsiteY12" fmla="*/ 190500 h 294792"/>
              <a:gd name="connsiteX13" fmla="*/ 2141220 w 3787140"/>
              <a:gd name="connsiteY13" fmla="*/ 175260 h 294792"/>
              <a:gd name="connsiteX14" fmla="*/ 2247900 w 3787140"/>
              <a:gd name="connsiteY14" fmla="*/ 160020 h 294792"/>
              <a:gd name="connsiteX15" fmla="*/ 2278380 w 3787140"/>
              <a:gd name="connsiteY15" fmla="*/ 152400 h 294792"/>
              <a:gd name="connsiteX16" fmla="*/ 2468880 w 3787140"/>
              <a:gd name="connsiteY16" fmla="*/ 144780 h 294792"/>
              <a:gd name="connsiteX17" fmla="*/ 2560320 w 3787140"/>
              <a:gd name="connsiteY17" fmla="*/ 129540 h 294792"/>
              <a:gd name="connsiteX18" fmla="*/ 2583180 w 3787140"/>
              <a:gd name="connsiteY18" fmla="*/ 121920 h 294792"/>
              <a:gd name="connsiteX19" fmla="*/ 2667000 w 3787140"/>
              <a:gd name="connsiteY19" fmla="*/ 114300 h 294792"/>
              <a:gd name="connsiteX20" fmla="*/ 2697480 w 3787140"/>
              <a:gd name="connsiteY20" fmla="*/ 106680 h 294792"/>
              <a:gd name="connsiteX21" fmla="*/ 2720340 w 3787140"/>
              <a:gd name="connsiteY21" fmla="*/ 99060 h 294792"/>
              <a:gd name="connsiteX22" fmla="*/ 2758440 w 3787140"/>
              <a:gd name="connsiteY22" fmla="*/ 91440 h 294792"/>
              <a:gd name="connsiteX23" fmla="*/ 2781300 w 3787140"/>
              <a:gd name="connsiteY23" fmla="*/ 83820 h 294792"/>
              <a:gd name="connsiteX24" fmla="*/ 2842260 w 3787140"/>
              <a:gd name="connsiteY24" fmla="*/ 76200 h 294792"/>
              <a:gd name="connsiteX25" fmla="*/ 2918460 w 3787140"/>
              <a:gd name="connsiteY25" fmla="*/ 60960 h 294792"/>
              <a:gd name="connsiteX26" fmla="*/ 2956560 w 3787140"/>
              <a:gd name="connsiteY26" fmla="*/ 53340 h 294792"/>
              <a:gd name="connsiteX27" fmla="*/ 3070860 w 3787140"/>
              <a:gd name="connsiteY27" fmla="*/ 45720 h 294792"/>
              <a:gd name="connsiteX28" fmla="*/ 3108960 w 3787140"/>
              <a:gd name="connsiteY28" fmla="*/ 38100 h 294792"/>
              <a:gd name="connsiteX29" fmla="*/ 3192780 w 3787140"/>
              <a:gd name="connsiteY29" fmla="*/ 22860 h 294792"/>
              <a:gd name="connsiteX30" fmla="*/ 3238500 w 3787140"/>
              <a:gd name="connsiteY30" fmla="*/ 7620 h 294792"/>
              <a:gd name="connsiteX31" fmla="*/ 3268980 w 3787140"/>
              <a:gd name="connsiteY31" fmla="*/ 0 h 294792"/>
              <a:gd name="connsiteX32" fmla="*/ 3360420 w 3787140"/>
              <a:gd name="connsiteY32" fmla="*/ 30480 h 294792"/>
              <a:gd name="connsiteX33" fmla="*/ 3436620 w 3787140"/>
              <a:gd name="connsiteY33" fmla="*/ 45720 h 294792"/>
              <a:gd name="connsiteX34" fmla="*/ 3451860 w 3787140"/>
              <a:gd name="connsiteY34" fmla="*/ 68580 h 294792"/>
              <a:gd name="connsiteX35" fmla="*/ 3543300 w 3787140"/>
              <a:gd name="connsiteY35" fmla="*/ 83820 h 294792"/>
              <a:gd name="connsiteX36" fmla="*/ 3566160 w 3787140"/>
              <a:gd name="connsiteY36" fmla="*/ 91440 h 294792"/>
              <a:gd name="connsiteX37" fmla="*/ 3619500 w 3787140"/>
              <a:gd name="connsiteY37" fmla="*/ 121920 h 294792"/>
              <a:gd name="connsiteX38" fmla="*/ 3665220 w 3787140"/>
              <a:gd name="connsiteY38" fmla="*/ 152400 h 294792"/>
              <a:gd name="connsiteX39" fmla="*/ 3733800 w 3787140"/>
              <a:gd name="connsiteY39" fmla="*/ 167640 h 294792"/>
              <a:gd name="connsiteX40" fmla="*/ 3749040 w 3787140"/>
              <a:gd name="connsiteY40" fmla="*/ 190500 h 294792"/>
              <a:gd name="connsiteX41" fmla="*/ 3787140 w 3787140"/>
              <a:gd name="connsiteY41" fmla="*/ 213360 h 294792"/>
              <a:gd name="connsiteX0" fmla="*/ 0 w 3787140"/>
              <a:gd name="connsiteY0" fmla="*/ 260462 h 288554"/>
              <a:gd name="connsiteX1" fmla="*/ 121920 w 3787140"/>
              <a:gd name="connsiteY1" fmla="*/ 237602 h 288554"/>
              <a:gd name="connsiteX2" fmla="*/ 190500 w 3787140"/>
              <a:gd name="connsiteY2" fmla="*/ 229982 h 288554"/>
              <a:gd name="connsiteX3" fmla="*/ 327660 w 3787140"/>
              <a:gd name="connsiteY3" fmla="*/ 237602 h 288554"/>
              <a:gd name="connsiteX4" fmla="*/ 358140 w 3787140"/>
              <a:gd name="connsiteY4" fmla="*/ 245222 h 288554"/>
              <a:gd name="connsiteX5" fmla="*/ 533400 w 3787140"/>
              <a:gd name="connsiteY5" fmla="*/ 260462 h 288554"/>
              <a:gd name="connsiteX6" fmla="*/ 624840 w 3787140"/>
              <a:gd name="connsiteY6" fmla="*/ 268082 h 288554"/>
              <a:gd name="connsiteX7" fmla="*/ 1028700 w 3787140"/>
              <a:gd name="connsiteY7" fmla="*/ 275702 h 288554"/>
              <a:gd name="connsiteX8" fmla="*/ 1303020 w 3787140"/>
              <a:gd name="connsiteY8" fmla="*/ 275702 h 288554"/>
              <a:gd name="connsiteX9" fmla="*/ 1432560 w 3787140"/>
              <a:gd name="connsiteY9" fmla="*/ 245222 h 288554"/>
              <a:gd name="connsiteX10" fmla="*/ 1516380 w 3787140"/>
              <a:gd name="connsiteY10" fmla="*/ 214742 h 288554"/>
              <a:gd name="connsiteX11" fmla="*/ 1691640 w 3787140"/>
              <a:gd name="connsiteY11" fmla="*/ 199502 h 288554"/>
              <a:gd name="connsiteX12" fmla="*/ 1790700 w 3787140"/>
              <a:gd name="connsiteY12" fmla="*/ 184262 h 288554"/>
              <a:gd name="connsiteX13" fmla="*/ 2141220 w 3787140"/>
              <a:gd name="connsiteY13" fmla="*/ 169022 h 288554"/>
              <a:gd name="connsiteX14" fmla="*/ 2247900 w 3787140"/>
              <a:gd name="connsiteY14" fmla="*/ 153782 h 288554"/>
              <a:gd name="connsiteX15" fmla="*/ 2278380 w 3787140"/>
              <a:gd name="connsiteY15" fmla="*/ 146162 h 288554"/>
              <a:gd name="connsiteX16" fmla="*/ 2468880 w 3787140"/>
              <a:gd name="connsiteY16" fmla="*/ 138542 h 288554"/>
              <a:gd name="connsiteX17" fmla="*/ 2560320 w 3787140"/>
              <a:gd name="connsiteY17" fmla="*/ 123302 h 288554"/>
              <a:gd name="connsiteX18" fmla="*/ 2583180 w 3787140"/>
              <a:gd name="connsiteY18" fmla="*/ 115682 h 288554"/>
              <a:gd name="connsiteX19" fmla="*/ 2667000 w 3787140"/>
              <a:gd name="connsiteY19" fmla="*/ 108062 h 288554"/>
              <a:gd name="connsiteX20" fmla="*/ 2697480 w 3787140"/>
              <a:gd name="connsiteY20" fmla="*/ 100442 h 288554"/>
              <a:gd name="connsiteX21" fmla="*/ 2720340 w 3787140"/>
              <a:gd name="connsiteY21" fmla="*/ 92822 h 288554"/>
              <a:gd name="connsiteX22" fmla="*/ 2758440 w 3787140"/>
              <a:gd name="connsiteY22" fmla="*/ 85202 h 288554"/>
              <a:gd name="connsiteX23" fmla="*/ 2781300 w 3787140"/>
              <a:gd name="connsiteY23" fmla="*/ 77582 h 288554"/>
              <a:gd name="connsiteX24" fmla="*/ 2842260 w 3787140"/>
              <a:gd name="connsiteY24" fmla="*/ 69962 h 288554"/>
              <a:gd name="connsiteX25" fmla="*/ 2918460 w 3787140"/>
              <a:gd name="connsiteY25" fmla="*/ 54722 h 288554"/>
              <a:gd name="connsiteX26" fmla="*/ 2956560 w 3787140"/>
              <a:gd name="connsiteY26" fmla="*/ 47102 h 288554"/>
              <a:gd name="connsiteX27" fmla="*/ 3070860 w 3787140"/>
              <a:gd name="connsiteY27" fmla="*/ 39482 h 288554"/>
              <a:gd name="connsiteX28" fmla="*/ 3108960 w 3787140"/>
              <a:gd name="connsiteY28" fmla="*/ 31862 h 288554"/>
              <a:gd name="connsiteX29" fmla="*/ 3192780 w 3787140"/>
              <a:gd name="connsiteY29" fmla="*/ 16622 h 288554"/>
              <a:gd name="connsiteX30" fmla="*/ 3238500 w 3787140"/>
              <a:gd name="connsiteY30" fmla="*/ 1382 h 288554"/>
              <a:gd name="connsiteX31" fmla="*/ 3322320 w 3787140"/>
              <a:gd name="connsiteY31" fmla="*/ 54722 h 288554"/>
              <a:gd name="connsiteX32" fmla="*/ 3360420 w 3787140"/>
              <a:gd name="connsiteY32" fmla="*/ 24242 h 288554"/>
              <a:gd name="connsiteX33" fmla="*/ 3436620 w 3787140"/>
              <a:gd name="connsiteY33" fmla="*/ 39482 h 288554"/>
              <a:gd name="connsiteX34" fmla="*/ 3451860 w 3787140"/>
              <a:gd name="connsiteY34" fmla="*/ 62342 h 288554"/>
              <a:gd name="connsiteX35" fmla="*/ 3543300 w 3787140"/>
              <a:gd name="connsiteY35" fmla="*/ 77582 h 288554"/>
              <a:gd name="connsiteX36" fmla="*/ 3566160 w 3787140"/>
              <a:gd name="connsiteY36" fmla="*/ 85202 h 288554"/>
              <a:gd name="connsiteX37" fmla="*/ 3619500 w 3787140"/>
              <a:gd name="connsiteY37" fmla="*/ 115682 h 288554"/>
              <a:gd name="connsiteX38" fmla="*/ 3665220 w 3787140"/>
              <a:gd name="connsiteY38" fmla="*/ 146162 h 288554"/>
              <a:gd name="connsiteX39" fmla="*/ 3733800 w 3787140"/>
              <a:gd name="connsiteY39" fmla="*/ 161402 h 288554"/>
              <a:gd name="connsiteX40" fmla="*/ 3749040 w 3787140"/>
              <a:gd name="connsiteY40" fmla="*/ 184262 h 288554"/>
              <a:gd name="connsiteX41" fmla="*/ 3787140 w 3787140"/>
              <a:gd name="connsiteY41" fmla="*/ 207122 h 288554"/>
              <a:gd name="connsiteX0" fmla="*/ 0 w 3787140"/>
              <a:gd name="connsiteY0" fmla="*/ 245162 h 273254"/>
              <a:gd name="connsiteX1" fmla="*/ 121920 w 3787140"/>
              <a:gd name="connsiteY1" fmla="*/ 222302 h 273254"/>
              <a:gd name="connsiteX2" fmla="*/ 190500 w 3787140"/>
              <a:gd name="connsiteY2" fmla="*/ 214682 h 273254"/>
              <a:gd name="connsiteX3" fmla="*/ 327660 w 3787140"/>
              <a:gd name="connsiteY3" fmla="*/ 222302 h 273254"/>
              <a:gd name="connsiteX4" fmla="*/ 358140 w 3787140"/>
              <a:gd name="connsiteY4" fmla="*/ 229922 h 273254"/>
              <a:gd name="connsiteX5" fmla="*/ 533400 w 3787140"/>
              <a:gd name="connsiteY5" fmla="*/ 245162 h 273254"/>
              <a:gd name="connsiteX6" fmla="*/ 624840 w 3787140"/>
              <a:gd name="connsiteY6" fmla="*/ 252782 h 273254"/>
              <a:gd name="connsiteX7" fmla="*/ 1028700 w 3787140"/>
              <a:gd name="connsiteY7" fmla="*/ 260402 h 273254"/>
              <a:gd name="connsiteX8" fmla="*/ 1303020 w 3787140"/>
              <a:gd name="connsiteY8" fmla="*/ 260402 h 273254"/>
              <a:gd name="connsiteX9" fmla="*/ 1432560 w 3787140"/>
              <a:gd name="connsiteY9" fmla="*/ 229922 h 273254"/>
              <a:gd name="connsiteX10" fmla="*/ 1516380 w 3787140"/>
              <a:gd name="connsiteY10" fmla="*/ 199442 h 273254"/>
              <a:gd name="connsiteX11" fmla="*/ 1691640 w 3787140"/>
              <a:gd name="connsiteY11" fmla="*/ 184202 h 273254"/>
              <a:gd name="connsiteX12" fmla="*/ 1790700 w 3787140"/>
              <a:gd name="connsiteY12" fmla="*/ 168962 h 273254"/>
              <a:gd name="connsiteX13" fmla="*/ 2141220 w 3787140"/>
              <a:gd name="connsiteY13" fmla="*/ 153722 h 273254"/>
              <a:gd name="connsiteX14" fmla="*/ 2247900 w 3787140"/>
              <a:gd name="connsiteY14" fmla="*/ 138482 h 273254"/>
              <a:gd name="connsiteX15" fmla="*/ 2278380 w 3787140"/>
              <a:gd name="connsiteY15" fmla="*/ 130862 h 273254"/>
              <a:gd name="connsiteX16" fmla="*/ 2468880 w 3787140"/>
              <a:gd name="connsiteY16" fmla="*/ 123242 h 273254"/>
              <a:gd name="connsiteX17" fmla="*/ 2560320 w 3787140"/>
              <a:gd name="connsiteY17" fmla="*/ 108002 h 273254"/>
              <a:gd name="connsiteX18" fmla="*/ 2583180 w 3787140"/>
              <a:gd name="connsiteY18" fmla="*/ 100382 h 273254"/>
              <a:gd name="connsiteX19" fmla="*/ 2667000 w 3787140"/>
              <a:gd name="connsiteY19" fmla="*/ 92762 h 273254"/>
              <a:gd name="connsiteX20" fmla="*/ 2697480 w 3787140"/>
              <a:gd name="connsiteY20" fmla="*/ 85142 h 273254"/>
              <a:gd name="connsiteX21" fmla="*/ 2720340 w 3787140"/>
              <a:gd name="connsiteY21" fmla="*/ 77522 h 273254"/>
              <a:gd name="connsiteX22" fmla="*/ 2758440 w 3787140"/>
              <a:gd name="connsiteY22" fmla="*/ 69902 h 273254"/>
              <a:gd name="connsiteX23" fmla="*/ 2781300 w 3787140"/>
              <a:gd name="connsiteY23" fmla="*/ 62282 h 273254"/>
              <a:gd name="connsiteX24" fmla="*/ 2842260 w 3787140"/>
              <a:gd name="connsiteY24" fmla="*/ 54662 h 273254"/>
              <a:gd name="connsiteX25" fmla="*/ 2918460 w 3787140"/>
              <a:gd name="connsiteY25" fmla="*/ 39422 h 273254"/>
              <a:gd name="connsiteX26" fmla="*/ 2956560 w 3787140"/>
              <a:gd name="connsiteY26" fmla="*/ 31802 h 273254"/>
              <a:gd name="connsiteX27" fmla="*/ 3070860 w 3787140"/>
              <a:gd name="connsiteY27" fmla="*/ 24182 h 273254"/>
              <a:gd name="connsiteX28" fmla="*/ 3108960 w 3787140"/>
              <a:gd name="connsiteY28" fmla="*/ 16562 h 273254"/>
              <a:gd name="connsiteX29" fmla="*/ 3192780 w 3787140"/>
              <a:gd name="connsiteY29" fmla="*/ 1322 h 273254"/>
              <a:gd name="connsiteX30" fmla="*/ 3238500 w 3787140"/>
              <a:gd name="connsiteY30" fmla="*/ 54662 h 273254"/>
              <a:gd name="connsiteX31" fmla="*/ 3322320 w 3787140"/>
              <a:gd name="connsiteY31" fmla="*/ 39422 h 273254"/>
              <a:gd name="connsiteX32" fmla="*/ 3360420 w 3787140"/>
              <a:gd name="connsiteY32" fmla="*/ 8942 h 273254"/>
              <a:gd name="connsiteX33" fmla="*/ 3436620 w 3787140"/>
              <a:gd name="connsiteY33" fmla="*/ 24182 h 273254"/>
              <a:gd name="connsiteX34" fmla="*/ 3451860 w 3787140"/>
              <a:gd name="connsiteY34" fmla="*/ 47042 h 273254"/>
              <a:gd name="connsiteX35" fmla="*/ 3543300 w 3787140"/>
              <a:gd name="connsiteY35" fmla="*/ 62282 h 273254"/>
              <a:gd name="connsiteX36" fmla="*/ 3566160 w 3787140"/>
              <a:gd name="connsiteY36" fmla="*/ 69902 h 273254"/>
              <a:gd name="connsiteX37" fmla="*/ 3619500 w 3787140"/>
              <a:gd name="connsiteY37" fmla="*/ 100382 h 273254"/>
              <a:gd name="connsiteX38" fmla="*/ 3665220 w 3787140"/>
              <a:gd name="connsiteY38" fmla="*/ 130862 h 273254"/>
              <a:gd name="connsiteX39" fmla="*/ 3733800 w 3787140"/>
              <a:gd name="connsiteY39" fmla="*/ 146102 h 273254"/>
              <a:gd name="connsiteX40" fmla="*/ 3749040 w 3787140"/>
              <a:gd name="connsiteY40" fmla="*/ 168962 h 273254"/>
              <a:gd name="connsiteX41" fmla="*/ 3787140 w 3787140"/>
              <a:gd name="connsiteY41" fmla="*/ 191822 h 273254"/>
              <a:gd name="connsiteX0" fmla="*/ 0 w 3787140"/>
              <a:gd name="connsiteY0" fmla="*/ 237578 h 265670"/>
              <a:gd name="connsiteX1" fmla="*/ 121920 w 3787140"/>
              <a:gd name="connsiteY1" fmla="*/ 214718 h 265670"/>
              <a:gd name="connsiteX2" fmla="*/ 190500 w 3787140"/>
              <a:gd name="connsiteY2" fmla="*/ 207098 h 265670"/>
              <a:gd name="connsiteX3" fmla="*/ 327660 w 3787140"/>
              <a:gd name="connsiteY3" fmla="*/ 214718 h 265670"/>
              <a:gd name="connsiteX4" fmla="*/ 358140 w 3787140"/>
              <a:gd name="connsiteY4" fmla="*/ 222338 h 265670"/>
              <a:gd name="connsiteX5" fmla="*/ 533400 w 3787140"/>
              <a:gd name="connsiteY5" fmla="*/ 237578 h 265670"/>
              <a:gd name="connsiteX6" fmla="*/ 624840 w 3787140"/>
              <a:gd name="connsiteY6" fmla="*/ 245198 h 265670"/>
              <a:gd name="connsiteX7" fmla="*/ 1028700 w 3787140"/>
              <a:gd name="connsiteY7" fmla="*/ 252818 h 265670"/>
              <a:gd name="connsiteX8" fmla="*/ 1303020 w 3787140"/>
              <a:gd name="connsiteY8" fmla="*/ 252818 h 265670"/>
              <a:gd name="connsiteX9" fmla="*/ 1432560 w 3787140"/>
              <a:gd name="connsiteY9" fmla="*/ 222338 h 265670"/>
              <a:gd name="connsiteX10" fmla="*/ 1516380 w 3787140"/>
              <a:gd name="connsiteY10" fmla="*/ 191858 h 265670"/>
              <a:gd name="connsiteX11" fmla="*/ 1691640 w 3787140"/>
              <a:gd name="connsiteY11" fmla="*/ 176618 h 265670"/>
              <a:gd name="connsiteX12" fmla="*/ 1790700 w 3787140"/>
              <a:gd name="connsiteY12" fmla="*/ 161378 h 265670"/>
              <a:gd name="connsiteX13" fmla="*/ 2141220 w 3787140"/>
              <a:gd name="connsiteY13" fmla="*/ 146138 h 265670"/>
              <a:gd name="connsiteX14" fmla="*/ 2247900 w 3787140"/>
              <a:gd name="connsiteY14" fmla="*/ 130898 h 265670"/>
              <a:gd name="connsiteX15" fmla="*/ 2278380 w 3787140"/>
              <a:gd name="connsiteY15" fmla="*/ 123278 h 265670"/>
              <a:gd name="connsiteX16" fmla="*/ 2468880 w 3787140"/>
              <a:gd name="connsiteY16" fmla="*/ 115658 h 265670"/>
              <a:gd name="connsiteX17" fmla="*/ 2560320 w 3787140"/>
              <a:gd name="connsiteY17" fmla="*/ 100418 h 265670"/>
              <a:gd name="connsiteX18" fmla="*/ 2583180 w 3787140"/>
              <a:gd name="connsiteY18" fmla="*/ 92798 h 265670"/>
              <a:gd name="connsiteX19" fmla="*/ 2667000 w 3787140"/>
              <a:gd name="connsiteY19" fmla="*/ 85178 h 265670"/>
              <a:gd name="connsiteX20" fmla="*/ 2697480 w 3787140"/>
              <a:gd name="connsiteY20" fmla="*/ 77558 h 265670"/>
              <a:gd name="connsiteX21" fmla="*/ 2720340 w 3787140"/>
              <a:gd name="connsiteY21" fmla="*/ 69938 h 265670"/>
              <a:gd name="connsiteX22" fmla="*/ 2758440 w 3787140"/>
              <a:gd name="connsiteY22" fmla="*/ 62318 h 265670"/>
              <a:gd name="connsiteX23" fmla="*/ 2781300 w 3787140"/>
              <a:gd name="connsiteY23" fmla="*/ 54698 h 265670"/>
              <a:gd name="connsiteX24" fmla="*/ 2842260 w 3787140"/>
              <a:gd name="connsiteY24" fmla="*/ 47078 h 265670"/>
              <a:gd name="connsiteX25" fmla="*/ 2918460 w 3787140"/>
              <a:gd name="connsiteY25" fmla="*/ 31838 h 265670"/>
              <a:gd name="connsiteX26" fmla="*/ 2956560 w 3787140"/>
              <a:gd name="connsiteY26" fmla="*/ 24218 h 265670"/>
              <a:gd name="connsiteX27" fmla="*/ 3070860 w 3787140"/>
              <a:gd name="connsiteY27" fmla="*/ 16598 h 265670"/>
              <a:gd name="connsiteX28" fmla="*/ 3108960 w 3787140"/>
              <a:gd name="connsiteY28" fmla="*/ 8978 h 265670"/>
              <a:gd name="connsiteX29" fmla="*/ 3169920 w 3787140"/>
              <a:gd name="connsiteY29" fmla="*/ 24218 h 265670"/>
              <a:gd name="connsiteX30" fmla="*/ 3238500 w 3787140"/>
              <a:gd name="connsiteY30" fmla="*/ 47078 h 265670"/>
              <a:gd name="connsiteX31" fmla="*/ 3322320 w 3787140"/>
              <a:gd name="connsiteY31" fmla="*/ 31838 h 265670"/>
              <a:gd name="connsiteX32" fmla="*/ 3360420 w 3787140"/>
              <a:gd name="connsiteY32" fmla="*/ 1358 h 265670"/>
              <a:gd name="connsiteX33" fmla="*/ 3436620 w 3787140"/>
              <a:gd name="connsiteY33" fmla="*/ 16598 h 265670"/>
              <a:gd name="connsiteX34" fmla="*/ 3451860 w 3787140"/>
              <a:gd name="connsiteY34" fmla="*/ 39458 h 265670"/>
              <a:gd name="connsiteX35" fmla="*/ 3543300 w 3787140"/>
              <a:gd name="connsiteY35" fmla="*/ 54698 h 265670"/>
              <a:gd name="connsiteX36" fmla="*/ 3566160 w 3787140"/>
              <a:gd name="connsiteY36" fmla="*/ 62318 h 265670"/>
              <a:gd name="connsiteX37" fmla="*/ 3619500 w 3787140"/>
              <a:gd name="connsiteY37" fmla="*/ 92798 h 265670"/>
              <a:gd name="connsiteX38" fmla="*/ 3665220 w 3787140"/>
              <a:gd name="connsiteY38" fmla="*/ 123278 h 265670"/>
              <a:gd name="connsiteX39" fmla="*/ 3733800 w 3787140"/>
              <a:gd name="connsiteY39" fmla="*/ 138518 h 265670"/>
              <a:gd name="connsiteX40" fmla="*/ 3749040 w 3787140"/>
              <a:gd name="connsiteY40" fmla="*/ 161378 h 265670"/>
              <a:gd name="connsiteX41" fmla="*/ 3787140 w 3787140"/>
              <a:gd name="connsiteY41" fmla="*/ 184238 h 265670"/>
              <a:gd name="connsiteX0" fmla="*/ 0 w 3787140"/>
              <a:gd name="connsiteY0" fmla="*/ 228767 h 256859"/>
              <a:gd name="connsiteX1" fmla="*/ 121920 w 3787140"/>
              <a:gd name="connsiteY1" fmla="*/ 205907 h 256859"/>
              <a:gd name="connsiteX2" fmla="*/ 190500 w 3787140"/>
              <a:gd name="connsiteY2" fmla="*/ 198287 h 256859"/>
              <a:gd name="connsiteX3" fmla="*/ 327660 w 3787140"/>
              <a:gd name="connsiteY3" fmla="*/ 205907 h 256859"/>
              <a:gd name="connsiteX4" fmla="*/ 358140 w 3787140"/>
              <a:gd name="connsiteY4" fmla="*/ 213527 h 256859"/>
              <a:gd name="connsiteX5" fmla="*/ 533400 w 3787140"/>
              <a:gd name="connsiteY5" fmla="*/ 228767 h 256859"/>
              <a:gd name="connsiteX6" fmla="*/ 624840 w 3787140"/>
              <a:gd name="connsiteY6" fmla="*/ 236387 h 256859"/>
              <a:gd name="connsiteX7" fmla="*/ 1028700 w 3787140"/>
              <a:gd name="connsiteY7" fmla="*/ 244007 h 256859"/>
              <a:gd name="connsiteX8" fmla="*/ 1303020 w 3787140"/>
              <a:gd name="connsiteY8" fmla="*/ 244007 h 256859"/>
              <a:gd name="connsiteX9" fmla="*/ 1432560 w 3787140"/>
              <a:gd name="connsiteY9" fmla="*/ 213527 h 256859"/>
              <a:gd name="connsiteX10" fmla="*/ 1516380 w 3787140"/>
              <a:gd name="connsiteY10" fmla="*/ 183047 h 256859"/>
              <a:gd name="connsiteX11" fmla="*/ 1691640 w 3787140"/>
              <a:gd name="connsiteY11" fmla="*/ 167807 h 256859"/>
              <a:gd name="connsiteX12" fmla="*/ 1790700 w 3787140"/>
              <a:gd name="connsiteY12" fmla="*/ 152567 h 256859"/>
              <a:gd name="connsiteX13" fmla="*/ 2141220 w 3787140"/>
              <a:gd name="connsiteY13" fmla="*/ 137327 h 256859"/>
              <a:gd name="connsiteX14" fmla="*/ 2247900 w 3787140"/>
              <a:gd name="connsiteY14" fmla="*/ 122087 h 256859"/>
              <a:gd name="connsiteX15" fmla="*/ 2278380 w 3787140"/>
              <a:gd name="connsiteY15" fmla="*/ 114467 h 256859"/>
              <a:gd name="connsiteX16" fmla="*/ 2468880 w 3787140"/>
              <a:gd name="connsiteY16" fmla="*/ 106847 h 256859"/>
              <a:gd name="connsiteX17" fmla="*/ 2560320 w 3787140"/>
              <a:gd name="connsiteY17" fmla="*/ 91607 h 256859"/>
              <a:gd name="connsiteX18" fmla="*/ 2583180 w 3787140"/>
              <a:gd name="connsiteY18" fmla="*/ 83987 h 256859"/>
              <a:gd name="connsiteX19" fmla="*/ 2667000 w 3787140"/>
              <a:gd name="connsiteY19" fmla="*/ 76367 h 256859"/>
              <a:gd name="connsiteX20" fmla="*/ 2697480 w 3787140"/>
              <a:gd name="connsiteY20" fmla="*/ 68747 h 256859"/>
              <a:gd name="connsiteX21" fmla="*/ 2720340 w 3787140"/>
              <a:gd name="connsiteY21" fmla="*/ 61127 h 256859"/>
              <a:gd name="connsiteX22" fmla="*/ 2758440 w 3787140"/>
              <a:gd name="connsiteY22" fmla="*/ 53507 h 256859"/>
              <a:gd name="connsiteX23" fmla="*/ 2781300 w 3787140"/>
              <a:gd name="connsiteY23" fmla="*/ 45887 h 256859"/>
              <a:gd name="connsiteX24" fmla="*/ 2842260 w 3787140"/>
              <a:gd name="connsiteY24" fmla="*/ 38267 h 256859"/>
              <a:gd name="connsiteX25" fmla="*/ 2918460 w 3787140"/>
              <a:gd name="connsiteY25" fmla="*/ 23027 h 256859"/>
              <a:gd name="connsiteX26" fmla="*/ 2956560 w 3787140"/>
              <a:gd name="connsiteY26" fmla="*/ 15407 h 256859"/>
              <a:gd name="connsiteX27" fmla="*/ 3070860 w 3787140"/>
              <a:gd name="connsiteY27" fmla="*/ 7787 h 256859"/>
              <a:gd name="connsiteX28" fmla="*/ 3108960 w 3787140"/>
              <a:gd name="connsiteY28" fmla="*/ 167 h 256859"/>
              <a:gd name="connsiteX29" fmla="*/ 3169920 w 3787140"/>
              <a:gd name="connsiteY29" fmla="*/ 15407 h 256859"/>
              <a:gd name="connsiteX30" fmla="*/ 3238500 w 3787140"/>
              <a:gd name="connsiteY30" fmla="*/ 38267 h 256859"/>
              <a:gd name="connsiteX31" fmla="*/ 3322320 w 3787140"/>
              <a:gd name="connsiteY31" fmla="*/ 23027 h 256859"/>
              <a:gd name="connsiteX32" fmla="*/ 3398520 w 3787140"/>
              <a:gd name="connsiteY32" fmla="*/ 30647 h 256859"/>
              <a:gd name="connsiteX33" fmla="*/ 3436620 w 3787140"/>
              <a:gd name="connsiteY33" fmla="*/ 7787 h 256859"/>
              <a:gd name="connsiteX34" fmla="*/ 3451860 w 3787140"/>
              <a:gd name="connsiteY34" fmla="*/ 30647 h 256859"/>
              <a:gd name="connsiteX35" fmla="*/ 3543300 w 3787140"/>
              <a:gd name="connsiteY35" fmla="*/ 45887 h 256859"/>
              <a:gd name="connsiteX36" fmla="*/ 3566160 w 3787140"/>
              <a:gd name="connsiteY36" fmla="*/ 53507 h 256859"/>
              <a:gd name="connsiteX37" fmla="*/ 3619500 w 3787140"/>
              <a:gd name="connsiteY37" fmla="*/ 83987 h 256859"/>
              <a:gd name="connsiteX38" fmla="*/ 3665220 w 3787140"/>
              <a:gd name="connsiteY38" fmla="*/ 114467 h 256859"/>
              <a:gd name="connsiteX39" fmla="*/ 3733800 w 3787140"/>
              <a:gd name="connsiteY39" fmla="*/ 129707 h 256859"/>
              <a:gd name="connsiteX40" fmla="*/ 3749040 w 3787140"/>
              <a:gd name="connsiteY40" fmla="*/ 152567 h 256859"/>
              <a:gd name="connsiteX41" fmla="*/ 3787140 w 3787140"/>
              <a:gd name="connsiteY41" fmla="*/ 175427 h 256859"/>
              <a:gd name="connsiteX0" fmla="*/ 0 w 3787140"/>
              <a:gd name="connsiteY0" fmla="*/ 226023 h 254115"/>
              <a:gd name="connsiteX1" fmla="*/ 121920 w 3787140"/>
              <a:gd name="connsiteY1" fmla="*/ 203163 h 254115"/>
              <a:gd name="connsiteX2" fmla="*/ 190500 w 3787140"/>
              <a:gd name="connsiteY2" fmla="*/ 195543 h 254115"/>
              <a:gd name="connsiteX3" fmla="*/ 327660 w 3787140"/>
              <a:gd name="connsiteY3" fmla="*/ 203163 h 254115"/>
              <a:gd name="connsiteX4" fmla="*/ 358140 w 3787140"/>
              <a:gd name="connsiteY4" fmla="*/ 210783 h 254115"/>
              <a:gd name="connsiteX5" fmla="*/ 533400 w 3787140"/>
              <a:gd name="connsiteY5" fmla="*/ 226023 h 254115"/>
              <a:gd name="connsiteX6" fmla="*/ 624840 w 3787140"/>
              <a:gd name="connsiteY6" fmla="*/ 233643 h 254115"/>
              <a:gd name="connsiteX7" fmla="*/ 1028700 w 3787140"/>
              <a:gd name="connsiteY7" fmla="*/ 241263 h 254115"/>
              <a:gd name="connsiteX8" fmla="*/ 1303020 w 3787140"/>
              <a:gd name="connsiteY8" fmla="*/ 241263 h 254115"/>
              <a:gd name="connsiteX9" fmla="*/ 1432560 w 3787140"/>
              <a:gd name="connsiteY9" fmla="*/ 210783 h 254115"/>
              <a:gd name="connsiteX10" fmla="*/ 1516380 w 3787140"/>
              <a:gd name="connsiteY10" fmla="*/ 180303 h 254115"/>
              <a:gd name="connsiteX11" fmla="*/ 1691640 w 3787140"/>
              <a:gd name="connsiteY11" fmla="*/ 165063 h 254115"/>
              <a:gd name="connsiteX12" fmla="*/ 1790700 w 3787140"/>
              <a:gd name="connsiteY12" fmla="*/ 149823 h 254115"/>
              <a:gd name="connsiteX13" fmla="*/ 2141220 w 3787140"/>
              <a:gd name="connsiteY13" fmla="*/ 134583 h 254115"/>
              <a:gd name="connsiteX14" fmla="*/ 2247900 w 3787140"/>
              <a:gd name="connsiteY14" fmla="*/ 119343 h 254115"/>
              <a:gd name="connsiteX15" fmla="*/ 2278380 w 3787140"/>
              <a:gd name="connsiteY15" fmla="*/ 111723 h 254115"/>
              <a:gd name="connsiteX16" fmla="*/ 2468880 w 3787140"/>
              <a:gd name="connsiteY16" fmla="*/ 104103 h 254115"/>
              <a:gd name="connsiteX17" fmla="*/ 2560320 w 3787140"/>
              <a:gd name="connsiteY17" fmla="*/ 88863 h 254115"/>
              <a:gd name="connsiteX18" fmla="*/ 2583180 w 3787140"/>
              <a:gd name="connsiteY18" fmla="*/ 81243 h 254115"/>
              <a:gd name="connsiteX19" fmla="*/ 2667000 w 3787140"/>
              <a:gd name="connsiteY19" fmla="*/ 73623 h 254115"/>
              <a:gd name="connsiteX20" fmla="*/ 2697480 w 3787140"/>
              <a:gd name="connsiteY20" fmla="*/ 66003 h 254115"/>
              <a:gd name="connsiteX21" fmla="*/ 2720340 w 3787140"/>
              <a:gd name="connsiteY21" fmla="*/ 58383 h 254115"/>
              <a:gd name="connsiteX22" fmla="*/ 2758440 w 3787140"/>
              <a:gd name="connsiteY22" fmla="*/ 50763 h 254115"/>
              <a:gd name="connsiteX23" fmla="*/ 2781300 w 3787140"/>
              <a:gd name="connsiteY23" fmla="*/ 43143 h 254115"/>
              <a:gd name="connsiteX24" fmla="*/ 2842260 w 3787140"/>
              <a:gd name="connsiteY24" fmla="*/ 35523 h 254115"/>
              <a:gd name="connsiteX25" fmla="*/ 2918460 w 3787140"/>
              <a:gd name="connsiteY25" fmla="*/ 20283 h 254115"/>
              <a:gd name="connsiteX26" fmla="*/ 2956560 w 3787140"/>
              <a:gd name="connsiteY26" fmla="*/ 12663 h 254115"/>
              <a:gd name="connsiteX27" fmla="*/ 3070860 w 3787140"/>
              <a:gd name="connsiteY27" fmla="*/ 5043 h 254115"/>
              <a:gd name="connsiteX28" fmla="*/ 3131820 w 3787140"/>
              <a:gd name="connsiteY28" fmla="*/ 43143 h 254115"/>
              <a:gd name="connsiteX29" fmla="*/ 3169920 w 3787140"/>
              <a:gd name="connsiteY29" fmla="*/ 12663 h 254115"/>
              <a:gd name="connsiteX30" fmla="*/ 3238500 w 3787140"/>
              <a:gd name="connsiteY30" fmla="*/ 35523 h 254115"/>
              <a:gd name="connsiteX31" fmla="*/ 3322320 w 3787140"/>
              <a:gd name="connsiteY31" fmla="*/ 20283 h 254115"/>
              <a:gd name="connsiteX32" fmla="*/ 3398520 w 3787140"/>
              <a:gd name="connsiteY32" fmla="*/ 27903 h 254115"/>
              <a:gd name="connsiteX33" fmla="*/ 3436620 w 3787140"/>
              <a:gd name="connsiteY33" fmla="*/ 5043 h 254115"/>
              <a:gd name="connsiteX34" fmla="*/ 3451860 w 3787140"/>
              <a:gd name="connsiteY34" fmla="*/ 27903 h 254115"/>
              <a:gd name="connsiteX35" fmla="*/ 3543300 w 3787140"/>
              <a:gd name="connsiteY35" fmla="*/ 43143 h 254115"/>
              <a:gd name="connsiteX36" fmla="*/ 3566160 w 3787140"/>
              <a:gd name="connsiteY36" fmla="*/ 50763 h 254115"/>
              <a:gd name="connsiteX37" fmla="*/ 3619500 w 3787140"/>
              <a:gd name="connsiteY37" fmla="*/ 81243 h 254115"/>
              <a:gd name="connsiteX38" fmla="*/ 3665220 w 3787140"/>
              <a:gd name="connsiteY38" fmla="*/ 111723 h 254115"/>
              <a:gd name="connsiteX39" fmla="*/ 3733800 w 3787140"/>
              <a:gd name="connsiteY39" fmla="*/ 126963 h 254115"/>
              <a:gd name="connsiteX40" fmla="*/ 3749040 w 3787140"/>
              <a:gd name="connsiteY40" fmla="*/ 149823 h 254115"/>
              <a:gd name="connsiteX41" fmla="*/ 3787140 w 3787140"/>
              <a:gd name="connsiteY41" fmla="*/ 172683 h 254115"/>
              <a:gd name="connsiteX0" fmla="*/ 0 w 3970020"/>
              <a:gd name="connsiteY0" fmla="*/ 271743 h 271743"/>
              <a:gd name="connsiteX1" fmla="*/ 304800 w 3970020"/>
              <a:gd name="connsiteY1" fmla="*/ 203163 h 271743"/>
              <a:gd name="connsiteX2" fmla="*/ 373380 w 3970020"/>
              <a:gd name="connsiteY2" fmla="*/ 195543 h 271743"/>
              <a:gd name="connsiteX3" fmla="*/ 510540 w 3970020"/>
              <a:gd name="connsiteY3" fmla="*/ 203163 h 271743"/>
              <a:gd name="connsiteX4" fmla="*/ 541020 w 3970020"/>
              <a:gd name="connsiteY4" fmla="*/ 210783 h 271743"/>
              <a:gd name="connsiteX5" fmla="*/ 716280 w 3970020"/>
              <a:gd name="connsiteY5" fmla="*/ 226023 h 271743"/>
              <a:gd name="connsiteX6" fmla="*/ 807720 w 3970020"/>
              <a:gd name="connsiteY6" fmla="*/ 233643 h 271743"/>
              <a:gd name="connsiteX7" fmla="*/ 1211580 w 3970020"/>
              <a:gd name="connsiteY7" fmla="*/ 241263 h 271743"/>
              <a:gd name="connsiteX8" fmla="*/ 1485900 w 3970020"/>
              <a:gd name="connsiteY8" fmla="*/ 241263 h 271743"/>
              <a:gd name="connsiteX9" fmla="*/ 1615440 w 3970020"/>
              <a:gd name="connsiteY9" fmla="*/ 210783 h 271743"/>
              <a:gd name="connsiteX10" fmla="*/ 1699260 w 3970020"/>
              <a:gd name="connsiteY10" fmla="*/ 180303 h 271743"/>
              <a:gd name="connsiteX11" fmla="*/ 1874520 w 3970020"/>
              <a:gd name="connsiteY11" fmla="*/ 165063 h 271743"/>
              <a:gd name="connsiteX12" fmla="*/ 1973580 w 3970020"/>
              <a:gd name="connsiteY12" fmla="*/ 149823 h 271743"/>
              <a:gd name="connsiteX13" fmla="*/ 2324100 w 3970020"/>
              <a:gd name="connsiteY13" fmla="*/ 134583 h 271743"/>
              <a:gd name="connsiteX14" fmla="*/ 2430780 w 3970020"/>
              <a:gd name="connsiteY14" fmla="*/ 119343 h 271743"/>
              <a:gd name="connsiteX15" fmla="*/ 2461260 w 3970020"/>
              <a:gd name="connsiteY15" fmla="*/ 111723 h 271743"/>
              <a:gd name="connsiteX16" fmla="*/ 2651760 w 3970020"/>
              <a:gd name="connsiteY16" fmla="*/ 104103 h 271743"/>
              <a:gd name="connsiteX17" fmla="*/ 2743200 w 3970020"/>
              <a:gd name="connsiteY17" fmla="*/ 88863 h 271743"/>
              <a:gd name="connsiteX18" fmla="*/ 2766060 w 3970020"/>
              <a:gd name="connsiteY18" fmla="*/ 81243 h 271743"/>
              <a:gd name="connsiteX19" fmla="*/ 2849880 w 3970020"/>
              <a:gd name="connsiteY19" fmla="*/ 73623 h 271743"/>
              <a:gd name="connsiteX20" fmla="*/ 2880360 w 3970020"/>
              <a:gd name="connsiteY20" fmla="*/ 66003 h 271743"/>
              <a:gd name="connsiteX21" fmla="*/ 2903220 w 3970020"/>
              <a:gd name="connsiteY21" fmla="*/ 58383 h 271743"/>
              <a:gd name="connsiteX22" fmla="*/ 2941320 w 3970020"/>
              <a:gd name="connsiteY22" fmla="*/ 50763 h 271743"/>
              <a:gd name="connsiteX23" fmla="*/ 2964180 w 3970020"/>
              <a:gd name="connsiteY23" fmla="*/ 43143 h 271743"/>
              <a:gd name="connsiteX24" fmla="*/ 3025140 w 3970020"/>
              <a:gd name="connsiteY24" fmla="*/ 35523 h 271743"/>
              <a:gd name="connsiteX25" fmla="*/ 3101340 w 3970020"/>
              <a:gd name="connsiteY25" fmla="*/ 20283 h 271743"/>
              <a:gd name="connsiteX26" fmla="*/ 3139440 w 3970020"/>
              <a:gd name="connsiteY26" fmla="*/ 12663 h 271743"/>
              <a:gd name="connsiteX27" fmla="*/ 3253740 w 3970020"/>
              <a:gd name="connsiteY27" fmla="*/ 5043 h 271743"/>
              <a:gd name="connsiteX28" fmla="*/ 3314700 w 3970020"/>
              <a:gd name="connsiteY28" fmla="*/ 43143 h 271743"/>
              <a:gd name="connsiteX29" fmla="*/ 3352800 w 3970020"/>
              <a:gd name="connsiteY29" fmla="*/ 12663 h 271743"/>
              <a:gd name="connsiteX30" fmla="*/ 3421380 w 3970020"/>
              <a:gd name="connsiteY30" fmla="*/ 35523 h 271743"/>
              <a:gd name="connsiteX31" fmla="*/ 3505200 w 3970020"/>
              <a:gd name="connsiteY31" fmla="*/ 20283 h 271743"/>
              <a:gd name="connsiteX32" fmla="*/ 3581400 w 3970020"/>
              <a:gd name="connsiteY32" fmla="*/ 27903 h 271743"/>
              <a:gd name="connsiteX33" fmla="*/ 3619500 w 3970020"/>
              <a:gd name="connsiteY33" fmla="*/ 5043 h 271743"/>
              <a:gd name="connsiteX34" fmla="*/ 3634740 w 3970020"/>
              <a:gd name="connsiteY34" fmla="*/ 27903 h 271743"/>
              <a:gd name="connsiteX35" fmla="*/ 3726180 w 3970020"/>
              <a:gd name="connsiteY35" fmla="*/ 43143 h 271743"/>
              <a:gd name="connsiteX36" fmla="*/ 3749040 w 3970020"/>
              <a:gd name="connsiteY36" fmla="*/ 50763 h 271743"/>
              <a:gd name="connsiteX37" fmla="*/ 3802380 w 3970020"/>
              <a:gd name="connsiteY37" fmla="*/ 81243 h 271743"/>
              <a:gd name="connsiteX38" fmla="*/ 3848100 w 3970020"/>
              <a:gd name="connsiteY38" fmla="*/ 111723 h 271743"/>
              <a:gd name="connsiteX39" fmla="*/ 3916680 w 3970020"/>
              <a:gd name="connsiteY39" fmla="*/ 126963 h 271743"/>
              <a:gd name="connsiteX40" fmla="*/ 3931920 w 3970020"/>
              <a:gd name="connsiteY40" fmla="*/ 149823 h 271743"/>
              <a:gd name="connsiteX41" fmla="*/ 3970020 w 3970020"/>
              <a:gd name="connsiteY41" fmla="*/ 172683 h 271743"/>
              <a:gd name="connsiteX0" fmla="*/ 0 w 3970020"/>
              <a:gd name="connsiteY0" fmla="*/ 271743 h 271743"/>
              <a:gd name="connsiteX1" fmla="*/ 304800 w 3970020"/>
              <a:gd name="connsiteY1" fmla="*/ 203163 h 271743"/>
              <a:gd name="connsiteX2" fmla="*/ 373380 w 3970020"/>
              <a:gd name="connsiteY2" fmla="*/ 195543 h 271743"/>
              <a:gd name="connsiteX3" fmla="*/ 510540 w 3970020"/>
              <a:gd name="connsiteY3" fmla="*/ 203163 h 271743"/>
              <a:gd name="connsiteX4" fmla="*/ 541020 w 3970020"/>
              <a:gd name="connsiteY4" fmla="*/ 210783 h 271743"/>
              <a:gd name="connsiteX5" fmla="*/ 716280 w 3970020"/>
              <a:gd name="connsiteY5" fmla="*/ 226023 h 271743"/>
              <a:gd name="connsiteX6" fmla="*/ 807720 w 3970020"/>
              <a:gd name="connsiteY6" fmla="*/ 233643 h 271743"/>
              <a:gd name="connsiteX7" fmla="*/ 1211580 w 3970020"/>
              <a:gd name="connsiteY7" fmla="*/ 241263 h 271743"/>
              <a:gd name="connsiteX8" fmla="*/ 1485900 w 3970020"/>
              <a:gd name="connsiteY8" fmla="*/ 241263 h 271743"/>
              <a:gd name="connsiteX9" fmla="*/ 1615440 w 3970020"/>
              <a:gd name="connsiteY9" fmla="*/ 210783 h 271743"/>
              <a:gd name="connsiteX10" fmla="*/ 1699260 w 3970020"/>
              <a:gd name="connsiteY10" fmla="*/ 180303 h 271743"/>
              <a:gd name="connsiteX11" fmla="*/ 1874520 w 3970020"/>
              <a:gd name="connsiteY11" fmla="*/ 165063 h 271743"/>
              <a:gd name="connsiteX12" fmla="*/ 1973580 w 3970020"/>
              <a:gd name="connsiteY12" fmla="*/ 149823 h 271743"/>
              <a:gd name="connsiteX13" fmla="*/ 2324100 w 3970020"/>
              <a:gd name="connsiteY13" fmla="*/ 134583 h 271743"/>
              <a:gd name="connsiteX14" fmla="*/ 2430780 w 3970020"/>
              <a:gd name="connsiteY14" fmla="*/ 119343 h 271743"/>
              <a:gd name="connsiteX15" fmla="*/ 2461260 w 3970020"/>
              <a:gd name="connsiteY15" fmla="*/ 111723 h 271743"/>
              <a:gd name="connsiteX16" fmla="*/ 2651760 w 3970020"/>
              <a:gd name="connsiteY16" fmla="*/ 104103 h 271743"/>
              <a:gd name="connsiteX17" fmla="*/ 2743200 w 3970020"/>
              <a:gd name="connsiteY17" fmla="*/ 88863 h 271743"/>
              <a:gd name="connsiteX18" fmla="*/ 2766060 w 3970020"/>
              <a:gd name="connsiteY18" fmla="*/ 81243 h 271743"/>
              <a:gd name="connsiteX19" fmla="*/ 2849880 w 3970020"/>
              <a:gd name="connsiteY19" fmla="*/ 73623 h 271743"/>
              <a:gd name="connsiteX20" fmla="*/ 2880360 w 3970020"/>
              <a:gd name="connsiteY20" fmla="*/ 66003 h 271743"/>
              <a:gd name="connsiteX21" fmla="*/ 2903220 w 3970020"/>
              <a:gd name="connsiteY21" fmla="*/ 58383 h 271743"/>
              <a:gd name="connsiteX22" fmla="*/ 2941320 w 3970020"/>
              <a:gd name="connsiteY22" fmla="*/ 50763 h 271743"/>
              <a:gd name="connsiteX23" fmla="*/ 2964180 w 3970020"/>
              <a:gd name="connsiteY23" fmla="*/ 43143 h 271743"/>
              <a:gd name="connsiteX24" fmla="*/ 3025140 w 3970020"/>
              <a:gd name="connsiteY24" fmla="*/ 35523 h 271743"/>
              <a:gd name="connsiteX25" fmla="*/ 3101340 w 3970020"/>
              <a:gd name="connsiteY25" fmla="*/ 20283 h 271743"/>
              <a:gd name="connsiteX26" fmla="*/ 3139440 w 3970020"/>
              <a:gd name="connsiteY26" fmla="*/ 12663 h 271743"/>
              <a:gd name="connsiteX27" fmla="*/ 3253740 w 3970020"/>
              <a:gd name="connsiteY27" fmla="*/ 5043 h 271743"/>
              <a:gd name="connsiteX28" fmla="*/ 3314700 w 3970020"/>
              <a:gd name="connsiteY28" fmla="*/ 43143 h 271743"/>
              <a:gd name="connsiteX29" fmla="*/ 3324860 w 3970020"/>
              <a:gd name="connsiteY29" fmla="*/ 1868 h 271743"/>
              <a:gd name="connsiteX30" fmla="*/ 3352800 w 3970020"/>
              <a:gd name="connsiteY30" fmla="*/ 12663 h 271743"/>
              <a:gd name="connsiteX31" fmla="*/ 3421380 w 3970020"/>
              <a:gd name="connsiteY31" fmla="*/ 35523 h 271743"/>
              <a:gd name="connsiteX32" fmla="*/ 3505200 w 3970020"/>
              <a:gd name="connsiteY32" fmla="*/ 20283 h 271743"/>
              <a:gd name="connsiteX33" fmla="*/ 3581400 w 3970020"/>
              <a:gd name="connsiteY33" fmla="*/ 27903 h 271743"/>
              <a:gd name="connsiteX34" fmla="*/ 3619500 w 3970020"/>
              <a:gd name="connsiteY34" fmla="*/ 5043 h 271743"/>
              <a:gd name="connsiteX35" fmla="*/ 3634740 w 3970020"/>
              <a:gd name="connsiteY35" fmla="*/ 27903 h 271743"/>
              <a:gd name="connsiteX36" fmla="*/ 3726180 w 3970020"/>
              <a:gd name="connsiteY36" fmla="*/ 43143 h 271743"/>
              <a:gd name="connsiteX37" fmla="*/ 3749040 w 3970020"/>
              <a:gd name="connsiteY37" fmla="*/ 50763 h 271743"/>
              <a:gd name="connsiteX38" fmla="*/ 3802380 w 3970020"/>
              <a:gd name="connsiteY38" fmla="*/ 81243 h 271743"/>
              <a:gd name="connsiteX39" fmla="*/ 3848100 w 3970020"/>
              <a:gd name="connsiteY39" fmla="*/ 111723 h 271743"/>
              <a:gd name="connsiteX40" fmla="*/ 3916680 w 3970020"/>
              <a:gd name="connsiteY40" fmla="*/ 126963 h 271743"/>
              <a:gd name="connsiteX41" fmla="*/ 3931920 w 3970020"/>
              <a:gd name="connsiteY41" fmla="*/ 149823 h 271743"/>
              <a:gd name="connsiteX42" fmla="*/ 3970020 w 3970020"/>
              <a:gd name="connsiteY42" fmla="*/ 172683 h 271743"/>
              <a:gd name="connsiteX0" fmla="*/ 0 w 3970020"/>
              <a:gd name="connsiteY0" fmla="*/ 271743 h 271743"/>
              <a:gd name="connsiteX1" fmla="*/ 304800 w 3970020"/>
              <a:gd name="connsiteY1" fmla="*/ 203163 h 271743"/>
              <a:gd name="connsiteX2" fmla="*/ 373380 w 3970020"/>
              <a:gd name="connsiteY2" fmla="*/ 195543 h 271743"/>
              <a:gd name="connsiteX3" fmla="*/ 510540 w 3970020"/>
              <a:gd name="connsiteY3" fmla="*/ 203163 h 271743"/>
              <a:gd name="connsiteX4" fmla="*/ 541020 w 3970020"/>
              <a:gd name="connsiteY4" fmla="*/ 210783 h 271743"/>
              <a:gd name="connsiteX5" fmla="*/ 716280 w 3970020"/>
              <a:gd name="connsiteY5" fmla="*/ 226023 h 271743"/>
              <a:gd name="connsiteX6" fmla="*/ 807720 w 3970020"/>
              <a:gd name="connsiteY6" fmla="*/ 233643 h 271743"/>
              <a:gd name="connsiteX7" fmla="*/ 1211580 w 3970020"/>
              <a:gd name="connsiteY7" fmla="*/ 241263 h 271743"/>
              <a:gd name="connsiteX8" fmla="*/ 1485900 w 3970020"/>
              <a:gd name="connsiteY8" fmla="*/ 241263 h 271743"/>
              <a:gd name="connsiteX9" fmla="*/ 1615440 w 3970020"/>
              <a:gd name="connsiteY9" fmla="*/ 210783 h 271743"/>
              <a:gd name="connsiteX10" fmla="*/ 1699260 w 3970020"/>
              <a:gd name="connsiteY10" fmla="*/ 180303 h 271743"/>
              <a:gd name="connsiteX11" fmla="*/ 1874520 w 3970020"/>
              <a:gd name="connsiteY11" fmla="*/ 165063 h 271743"/>
              <a:gd name="connsiteX12" fmla="*/ 1973580 w 3970020"/>
              <a:gd name="connsiteY12" fmla="*/ 149823 h 271743"/>
              <a:gd name="connsiteX13" fmla="*/ 2324100 w 3970020"/>
              <a:gd name="connsiteY13" fmla="*/ 134583 h 271743"/>
              <a:gd name="connsiteX14" fmla="*/ 2430780 w 3970020"/>
              <a:gd name="connsiteY14" fmla="*/ 119343 h 271743"/>
              <a:gd name="connsiteX15" fmla="*/ 2461260 w 3970020"/>
              <a:gd name="connsiteY15" fmla="*/ 111723 h 271743"/>
              <a:gd name="connsiteX16" fmla="*/ 2651760 w 3970020"/>
              <a:gd name="connsiteY16" fmla="*/ 104103 h 271743"/>
              <a:gd name="connsiteX17" fmla="*/ 2743200 w 3970020"/>
              <a:gd name="connsiteY17" fmla="*/ 88863 h 271743"/>
              <a:gd name="connsiteX18" fmla="*/ 2766060 w 3970020"/>
              <a:gd name="connsiteY18" fmla="*/ 81243 h 271743"/>
              <a:gd name="connsiteX19" fmla="*/ 2849880 w 3970020"/>
              <a:gd name="connsiteY19" fmla="*/ 73623 h 271743"/>
              <a:gd name="connsiteX20" fmla="*/ 2880360 w 3970020"/>
              <a:gd name="connsiteY20" fmla="*/ 66003 h 271743"/>
              <a:gd name="connsiteX21" fmla="*/ 2903220 w 3970020"/>
              <a:gd name="connsiteY21" fmla="*/ 58383 h 271743"/>
              <a:gd name="connsiteX22" fmla="*/ 2941320 w 3970020"/>
              <a:gd name="connsiteY22" fmla="*/ 50763 h 271743"/>
              <a:gd name="connsiteX23" fmla="*/ 2964180 w 3970020"/>
              <a:gd name="connsiteY23" fmla="*/ 43143 h 271743"/>
              <a:gd name="connsiteX24" fmla="*/ 3025140 w 3970020"/>
              <a:gd name="connsiteY24" fmla="*/ 35523 h 271743"/>
              <a:gd name="connsiteX25" fmla="*/ 3101340 w 3970020"/>
              <a:gd name="connsiteY25" fmla="*/ 20283 h 271743"/>
              <a:gd name="connsiteX26" fmla="*/ 3139440 w 3970020"/>
              <a:gd name="connsiteY26" fmla="*/ 12663 h 271743"/>
              <a:gd name="connsiteX27" fmla="*/ 3253740 w 3970020"/>
              <a:gd name="connsiteY27" fmla="*/ 5043 h 271743"/>
              <a:gd name="connsiteX28" fmla="*/ 3292475 w 3970020"/>
              <a:gd name="connsiteY28" fmla="*/ 8218 h 271743"/>
              <a:gd name="connsiteX29" fmla="*/ 3324860 w 3970020"/>
              <a:gd name="connsiteY29" fmla="*/ 1868 h 271743"/>
              <a:gd name="connsiteX30" fmla="*/ 3352800 w 3970020"/>
              <a:gd name="connsiteY30" fmla="*/ 12663 h 271743"/>
              <a:gd name="connsiteX31" fmla="*/ 3421380 w 3970020"/>
              <a:gd name="connsiteY31" fmla="*/ 35523 h 271743"/>
              <a:gd name="connsiteX32" fmla="*/ 3505200 w 3970020"/>
              <a:gd name="connsiteY32" fmla="*/ 20283 h 271743"/>
              <a:gd name="connsiteX33" fmla="*/ 3581400 w 3970020"/>
              <a:gd name="connsiteY33" fmla="*/ 27903 h 271743"/>
              <a:gd name="connsiteX34" fmla="*/ 3619500 w 3970020"/>
              <a:gd name="connsiteY34" fmla="*/ 5043 h 271743"/>
              <a:gd name="connsiteX35" fmla="*/ 3634740 w 3970020"/>
              <a:gd name="connsiteY35" fmla="*/ 27903 h 271743"/>
              <a:gd name="connsiteX36" fmla="*/ 3726180 w 3970020"/>
              <a:gd name="connsiteY36" fmla="*/ 43143 h 271743"/>
              <a:gd name="connsiteX37" fmla="*/ 3749040 w 3970020"/>
              <a:gd name="connsiteY37" fmla="*/ 50763 h 271743"/>
              <a:gd name="connsiteX38" fmla="*/ 3802380 w 3970020"/>
              <a:gd name="connsiteY38" fmla="*/ 81243 h 271743"/>
              <a:gd name="connsiteX39" fmla="*/ 3848100 w 3970020"/>
              <a:gd name="connsiteY39" fmla="*/ 111723 h 271743"/>
              <a:gd name="connsiteX40" fmla="*/ 3916680 w 3970020"/>
              <a:gd name="connsiteY40" fmla="*/ 126963 h 271743"/>
              <a:gd name="connsiteX41" fmla="*/ 3931920 w 3970020"/>
              <a:gd name="connsiteY41" fmla="*/ 149823 h 271743"/>
              <a:gd name="connsiteX42" fmla="*/ 3970020 w 3970020"/>
              <a:gd name="connsiteY42" fmla="*/ 172683 h 271743"/>
              <a:gd name="connsiteX0" fmla="*/ 0 w 3970020"/>
              <a:gd name="connsiteY0" fmla="*/ 272147 h 272147"/>
              <a:gd name="connsiteX1" fmla="*/ 304800 w 3970020"/>
              <a:gd name="connsiteY1" fmla="*/ 203567 h 272147"/>
              <a:gd name="connsiteX2" fmla="*/ 373380 w 3970020"/>
              <a:gd name="connsiteY2" fmla="*/ 195947 h 272147"/>
              <a:gd name="connsiteX3" fmla="*/ 510540 w 3970020"/>
              <a:gd name="connsiteY3" fmla="*/ 203567 h 272147"/>
              <a:gd name="connsiteX4" fmla="*/ 541020 w 3970020"/>
              <a:gd name="connsiteY4" fmla="*/ 211187 h 272147"/>
              <a:gd name="connsiteX5" fmla="*/ 716280 w 3970020"/>
              <a:gd name="connsiteY5" fmla="*/ 226427 h 272147"/>
              <a:gd name="connsiteX6" fmla="*/ 807720 w 3970020"/>
              <a:gd name="connsiteY6" fmla="*/ 234047 h 272147"/>
              <a:gd name="connsiteX7" fmla="*/ 1211580 w 3970020"/>
              <a:gd name="connsiteY7" fmla="*/ 241667 h 272147"/>
              <a:gd name="connsiteX8" fmla="*/ 1485900 w 3970020"/>
              <a:gd name="connsiteY8" fmla="*/ 241667 h 272147"/>
              <a:gd name="connsiteX9" fmla="*/ 1615440 w 3970020"/>
              <a:gd name="connsiteY9" fmla="*/ 211187 h 272147"/>
              <a:gd name="connsiteX10" fmla="*/ 1699260 w 3970020"/>
              <a:gd name="connsiteY10" fmla="*/ 180707 h 272147"/>
              <a:gd name="connsiteX11" fmla="*/ 1874520 w 3970020"/>
              <a:gd name="connsiteY11" fmla="*/ 165467 h 272147"/>
              <a:gd name="connsiteX12" fmla="*/ 1973580 w 3970020"/>
              <a:gd name="connsiteY12" fmla="*/ 150227 h 272147"/>
              <a:gd name="connsiteX13" fmla="*/ 2324100 w 3970020"/>
              <a:gd name="connsiteY13" fmla="*/ 134987 h 272147"/>
              <a:gd name="connsiteX14" fmla="*/ 2430780 w 3970020"/>
              <a:gd name="connsiteY14" fmla="*/ 119747 h 272147"/>
              <a:gd name="connsiteX15" fmla="*/ 2461260 w 3970020"/>
              <a:gd name="connsiteY15" fmla="*/ 112127 h 272147"/>
              <a:gd name="connsiteX16" fmla="*/ 2651760 w 3970020"/>
              <a:gd name="connsiteY16" fmla="*/ 104507 h 272147"/>
              <a:gd name="connsiteX17" fmla="*/ 2743200 w 3970020"/>
              <a:gd name="connsiteY17" fmla="*/ 89267 h 272147"/>
              <a:gd name="connsiteX18" fmla="*/ 2766060 w 3970020"/>
              <a:gd name="connsiteY18" fmla="*/ 81647 h 272147"/>
              <a:gd name="connsiteX19" fmla="*/ 2849880 w 3970020"/>
              <a:gd name="connsiteY19" fmla="*/ 74027 h 272147"/>
              <a:gd name="connsiteX20" fmla="*/ 2880360 w 3970020"/>
              <a:gd name="connsiteY20" fmla="*/ 66407 h 272147"/>
              <a:gd name="connsiteX21" fmla="*/ 2903220 w 3970020"/>
              <a:gd name="connsiteY21" fmla="*/ 58787 h 272147"/>
              <a:gd name="connsiteX22" fmla="*/ 2941320 w 3970020"/>
              <a:gd name="connsiteY22" fmla="*/ 51167 h 272147"/>
              <a:gd name="connsiteX23" fmla="*/ 2964180 w 3970020"/>
              <a:gd name="connsiteY23" fmla="*/ 43547 h 272147"/>
              <a:gd name="connsiteX24" fmla="*/ 3025140 w 3970020"/>
              <a:gd name="connsiteY24" fmla="*/ 35927 h 272147"/>
              <a:gd name="connsiteX25" fmla="*/ 3101340 w 3970020"/>
              <a:gd name="connsiteY25" fmla="*/ 20687 h 272147"/>
              <a:gd name="connsiteX26" fmla="*/ 3139440 w 3970020"/>
              <a:gd name="connsiteY26" fmla="*/ 13067 h 272147"/>
              <a:gd name="connsiteX27" fmla="*/ 3253740 w 3970020"/>
              <a:gd name="connsiteY27" fmla="*/ 5447 h 272147"/>
              <a:gd name="connsiteX28" fmla="*/ 3292475 w 3970020"/>
              <a:gd name="connsiteY28" fmla="*/ 8622 h 272147"/>
              <a:gd name="connsiteX29" fmla="*/ 3324860 w 3970020"/>
              <a:gd name="connsiteY29" fmla="*/ 2272 h 272147"/>
              <a:gd name="connsiteX30" fmla="*/ 3352800 w 3970020"/>
              <a:gd name="connsiteY30" fmla="*/ 13067 h 272147"/>
              <a:gd name="connsiteX31" fmla="*/ 3421380 w 3970020"/>
              <a:gd name="connsiteY31" fmla="*/ 35927 h 272147"/>
              <a:gd name="connsiteX32" fmla="*/ 3502025 w 3970020"/>
              <a:gd name="connsiteY32" fmla="*/ 46087 h 272147"/>
              <a:gd name="connsiteX33" fmla="*/ 3581400 w 3970020"/>
              <a:gd name="connsiteY33" fmla="*/ 28307 h 272147"/>
              <a:gd name="connsiteX34" fmla="*/ 3619500 w 3970020"/>
              <a:gd name="connsiteY34" fmla="*/ 5447 h 272147"/>
              <a:gd name="connsiteX35" fmla="*/ 3634740 w 3970020"/>
              <a:gd name="connsiteY35" fmla="*/ 28307 h 272147"/>
              <a:gd name="connsiteX36" fmla="*/ 3726180 w 3970020"/>
              <a:gd name="connsiteY36" fmla="*/ 43547 h 272147"/>
              <a:gd name="connsiteX37" fmla="*/ 3749040 w 3970020"/>
              <a:gd name="connsiteY37" fmla="*/ 51167 h 272147"/>
              <a:gd name="connsiteX38" fmla="*/ 3802380 w 3970020"/>
              <a:gd name="connsiteY38" fmla="*/ 81647 h 272147"/>
              <a:gd name="connsiteX39" fmla="*/ 3848100 w 3970020"/>
              <a:gd name="connsiteY39" fmla="*/ 112127 h 272147"/>
              <a:gd name="connsiteX40" fmla="*/ 3916680 w 3970020"/>
              <a:gd name="connsiteY40" fmla="*/ 127367 h 272147"/>
              <a:gd name="connsiteX41" fmla="*/ 3931920 w 3970020"/>
              <a:gd name="connsiteY41" fmla="*/ 150227 h 272147"/>
              <a:gd name="connsiteX42" fmla="*/ 3970020 w 3970020"/>
              <a:gd name="connsiteY42" fmla="*/ 173087 h 272147"/>
              <a:gd name="connsiteX0" fmla="*/ 0 w 3970020"/>
              <a:gd name="connsiteY0" fmla="*/ 272147 h 272147"/>
              <a:gd name="connsiteX1" fmla="*/ 304800 w 3970020"/>
              <a:gd name="connsiteY1" fmla="*/ 203567 h 272147"/>
              <a:gd name="connsiteX2" fmla="*/ 373380 w 3970020"/>
              <a:gd name="connsiteY2" fmla="*/ 195947 h 272147"/>
              <a:gd name="connsiteX3" fmla="*/ 510540 w 3970020"/>
              <a:gd name="connsiteY3" fmla="*/ 203567 h 272147"/>
              <a:gd name="connsiteX4" fmla="*/ 541020 w 3970020"/>
              <a:gd name="connsiteY4" fmla="*/ 211187 h 272147"/>
              <a:gd name="connsiteX5" fmla="*/ 716280 w 3970020"/>
              <a:gd name="connsiteY5" fmla="*/ 226427 h 272147"/>
              <a:gd name="connsiteX6" fmla="*/ 807720 w 3970020"/>
              <a:gd name="connsiteY6" fmla="*/ 234047 h 272147"/>
              <a:gd name="connsiteX7" fmla="*/ 1211580 w 3970020"/>
              <a:gd name="connsiteY7" fmla="*/ 241667 h 272147"/>
              <a:gd name="connsiteX8" fmla="*/ 1485900 w 3970020"/>
              <a:gd name="connsiteY8" fmla="*/ 241667 h 272147"/>
              <a:gd name="connsiteX9" fmla="*/ 1615440 w 3970020"/>
              <a:gd name="connsiteY9" fmla="*/ 211187 h 272147"/>
              <a:gd name="connsiteX10" fmla="*/ 1699260 w 3970020"/>
              <a:gd name="connsiteY10" fmla="*/ 180707 h 272147"/>
              <a:gd name="connsiteX11" fmla="*/ 1874520 w 3970020"/>
              <a:gd name="connsiteY11" fmla="*/ 165467 h 272147"/>
              <a:gd name="connsiteX12" fmla="*/ 1973580 w 3970020"/>
              <a:gd name="connsiteY12" fmla="*/ 150227 h 272147"/>
              <a:gd name="connsiteX13" fmla="*/ 2324100 w 3970020"/>
              <a:gd name="connsiteY13" fmla="*/ 134987 h 272147"/>
              <a:gd name="connsiteX14" fmla="*/ 2430780 w 3970020"/>
              <a:gd name="connsiteY14" fmla="*/ 119747 h 272147"/>
              <a:gd name="connsiteX15" fmla="*/ 2461260 w 3970020"/>
              <a:gd name="connsiteY15" fmla="*/ 112127 h 272147"/>
              <a:gd name="connsiteX16" fmla="*/ 2651760 w 3970020"/>
              <a:gd name="connsiteY16" fmla="*/ 104507 h 272147"/>
              <a:gd name="connsiteX17" fmla="*/ 2743200 w 3970020"/>
              <a:gd name="connsiteY17" fmla="*/ 89267 h 272147"/>
              <a:gd name="connsiteX18" fmla="*/ 2766060 w 3970020"/>
              <a:gd name="connsiteY18" fmla="*/ 81647 h 272147"/>
              <a:gd name="connsiteX19" fmla="*/ 2849880 w 3970020"/>
              <a:gd name="connsiteY19" fmla="*/ 74027 h 272147"/>
              <a:gd name="connsiteX20" fmla="*/ 2880360 w 3970020"/>
              <a:gd name="connsiteY20" fmla="*/ 66407 h 272147"/>
              <a:gd name="connsiteX21" fmla="*/ 2903220 w 3970020"/>
              <a:gd name="connsiteY21" fmla="*/ 58787 h 272147"/>
              <a:gd name="connsiteX22" fmla="*/ 2941320 w 3970020"/>
              <a:gd name="connsiteY22" fmla="*/ 51167 h 272147"/>
              <a:gd name="connsiteX23" fmla="*/ 2964180 w 3970020"/>
              <a:gd name="connsiteY23" fmla="*/ 43547 h 272147"/>
              <a:gd name="connsiteX24" fmla="*/ 3025140 w 3970020"/>
              <a:gd name="connsiteY24" fmla="*/ 35927 h 272147"/>
              <a:gd name="connsiteX25" fmla="*/ 3101340 w 3970020"/>
              <a:gd name="connsiteY25" fmla="*/ 20687 h 272147"/>
              <a:gd name="connsiteX26" fmla="*/ 3139440 w 3970020"/>
              <a:gd name="connsiteY26" fmla="*/ 13067 h 272147"/>
              <a:gd name="connsiteX27" fmla="*/ 3253740 w 3970020"/>
              <a:gd name="connsiteY27" fmla="*/ 5447 h 272147"/>
              <a:gd name="connsiteX28" fmla="*/ 3292475 w 3970020"/>
              <a:gd name="connsiteY28" fmla="*/ 8622 h 272147"/>
              <a:gd name="connsiteX29" fmla="*/ 3324860 w 3970020"/>
              <a:gd name="connsiteY29" fmla="*/ 2272 h 272147"/>
              <a:gd name="connsiteX30" fmla="*/ 3352800 w 3970020"/>
              <a:gd name="connsiteY30" fmla="*/ 13067 h 272147"/>
              <a:gd name="connsiteX31" fmla="*/ 3421380 w 3970020"/>
              <a:gd name="connsiteY31" fmla="*/ 35927 h 272147"/>
              <a:gd name="connsiteX32" fmla="*/ 3502025 w 3970020"/>
              <a:gd name="connsiteY32" fmla="*/ 46087 h 272147"/>
              <a:gd name="connsiteX33" fmla="*/ 3581400 w 3970020"/>
              <a:gd name="connsiteY33" fmla="*/ 28307 h 272147"/>
              <a:gd name="connsiteX34" fmla="*/ 3619500 w 3970020"/>
              <a:gd name="connsiteY34" fmla="*/ 5447 h 272147"/>
              <a:gd name="connsiteX35" fmla="*/ 3634740 w 3970020"/>
              <a:gd name="connsiteY35" fmla="*/ 28307 h 272147"/>
              <a:gd name="connsiteX36" fmla="*/ 3726180 w 3970020"/>
              <a:gd name="connsiteY36" fmla="*/ 43547 h 272147"/>
              <a:gd name="connsiteX37" fmla="*/ 3749040 w 3970020"/>
              <a:gd name="connsiteY37" fmla="*/ 51167 h 272147"/>
              <a:gd name="connsiteX38" fmla="*/ 3802380 w 3970020"/>
              <a:gd name="connsiteY38" fmla="*/ 81647 h 272147"/>
              <a:gd name="connsiteX39" fmla="*/ 3848100 w 3970020"/>
              <a:gd name="connsiteY39" fmla="*/ 112127 h 272147"/>
              <a:gd name="connsiteX40" fmla="*/ 3916680 w 3970020"/>
              <a:gd name="connsiteY40" fmla="*/ 127367 h 272147"/>
              <a:gd name="connsiteX41" fmla="*/ 3931920 w 3970020"/>
              <a:gd name="connsiteY41" fmla="*/ 150227 h 272147"/>
              <a:gd name="connsiteX42" fmla="*/ 3970020 w 3970020"/>
              <a:gd name="connsiteY42" fmla="*/ 173087 h 272147"/>
              <a:gd name="connsiteX0" fmla="*/ 0 w 3970020"/>
              <a:gd name="connsiteY0" fmla="*/ 280153 h 280153"/>
              <a:gd name="connsiteX1" fmla="*/ 304800 w 3970020"/>
              <a:gd name="connsiteY1" fmla="*/ 211573 h 280153"/>
              <a:gd name="connsiteX2" fmla="*/ 373380 w 3970020"/>
              <a:gd name="connsiteY2" fmla="*/ 203953 h 280153"/>
              <a:gd name="connsiteX3" fmla="*/ 510540 w 3970020"/>
              <a:gd name="connsiteY3" fmla="*/ 211573 h 280153"/>
              <a:gd name="connsiteX4" fmla="*/ 541020 w 3970020"/>
              <a:gd name="connsiteY4" fmla="*/ 219193 h 280153"/>
              <a:gd name="connsiteX5" fmla="*/ 716280 w 3970020"/>
              <a:gd name="connsiteY5" fmla="*/ 234433 h 280153"/>
              <a:gd name="connsiteX6" fmla="*/ 807720 w 3970020"/>
              <a:gd name="connsiteY6" fmla="*/ 242053 h 280153"/>
              <a:gd name="connsiteX7" fmla="*/ 1211580 w 3970020"/>
              <a:gd name="connsiteY7" fmla="*/ 249673 h 280153"/>
              <a:gd name="connsiteX8" fmla="*/ 1485900 w 3970020"/>
              <a:gd name="connsiteY8" fmla="*/ 249673 h 280153"/>
              <a:gd name="connsiteX9" fmla="*/ 1615440 w 3970020"/>
              <a:gd name="connsiteY9" fmla="*/ 219193 h 280153"/>
              <a:gd name="connsiteX10" fmla="*/ 1699260 w 3970020"/>
              <a:gd name="connsiteY10" fmla="*/ 188713 h 280153"/>
              <a:gd name="connsiteX11" fmla="*/ 1874520 w 3970020"/>
              <a:gd name="connsiteY11" fmla="*/ 173473 h 280153"/>
              <a:gd name="connsiteX12" fmla="*/ 1973580 w 3970020"/>
              <a:gd name="connsiteY12" fmla="*/ 158233 h 280153"/>
              <a:gd name="connsiteX13" fmla="*/ 2324100 w 3970020"/>
              <a:gd name="connsiteY13" fmla="*/ 142993 h 280153"/>
              <a:gd name="connsiteX14" fmla="*/ 2430780 w 3970020"/>
              <a:gd name="connsiteY14" fmla="*/ 127753 h 280153"/>
              <a:gd name="connsiteX15" fmla="*/ 2461260 w 3970020"/>
              <a:gd name="connsiteY15" fmla="*/ 120133 h 280153"/>
              <a:gd name="connsiteX16" fmla="*/ 2651760 w 3970020"/>
              <a:gd name="connsiteY16" fmla="*/ 112513 h 280153"/>
              <a:gd name="connsiteX17" fmla="*/ 2743200 w 3970020"/>
              <a:gd name="connsiteY17" fmla="*/ 97273 h 280153"/>
              <a:gd name="connsiteX18" fmla="*/ 2766060 w 3970020"/>
              <a:gd name="connsiteY18" fmla="*/ 89653 h 280153"/>
              <a:gd name="connsiteX19" fmla="*/ 2849880 w 3970020"/>
              <a:gd name="connsiteY19" fmla="*/ 82033 h 280153"/>
              <a:gd name="connsiteX20" fmla="*/ 2880360 w 3970020"/>
              <a:gd name="connsiteY20" fmla="*/ 74413 h 280153"/>
              <a:gd name="connsiteX21" fmla="*/ 2903220 w 3970020"/>
              <a:gd name="connsiteY21" fmla="*/ 66793 h 280153"/>
              <a:gd name="connsiteX22" fmla="*/ 2941320 w 3970020"/>
              <a:gd name="connsiteY22" fmla="*/ 59173 h 280153"/>
              <a:gd name="connsiteX23" fmla="*/ 2964180 w 3970020"/>
              <a:gd name="connsiteY23" fmla="*/ 51553 h 280153"/>
              <a:gd name="connsiteX24" fmla="*/ 3025140 w 3970020"/>
              <a:gd name="connsiteY24" fmla="*/ 43933 h 280153"/>
              <a:gd name="connsiteX25" fmla="*/ 3101340 w 3970020"/>
              <a:gd name="connsiteY25" fmla="*/ 28693 h 280153"/>
              <a:gd name="connsiteX26" fmla="*/ 3139440 w 3970020"/>
              <a:gd name="connsiteY26" fmla="*/ 21073 h 280153"/>
              <a:gd name="connsiteX27" fmla="*/ 3253740 w 3970020"/>
              <a:gd name="connsiteY27" fmla="*/ 13453 h 280153"/>
              <a:gd name="connsiteX28" fmla="*/ 3292475 w 3970020"/>
              <a:gd name="connsiteY28" fmla="*/ 16628 h 280153"/>
              <a:gd name="connsiteX29" fmla="*/ 3324860 w 3970020"/>
              <a:gd name="connsiteY29" fmla="*/ 10278 h 280153"/>
              <a:gd name="connsiteX30" fmla="*/ 3352800 w 3970020"/>
              <a:gd name="connsiteY30" fmla="*/ 21073 h 280153"/>
              <a:gd name="connsiteX31" fmla="*/ 3421380 w 3970020"/>
              <a:gd name="connsiteY31" fmla="*/ 43933 h 280153"/>
              <a:gd name="connsiteX32" fmla="*/ 3502025 w 3970020"/>
              <a:gd name="connsiteY32" fmla="*/ 54093 h 280153"/>
              <a:gd name="connsiteX33" fmla="*/ 3581400 w 3970020"/>
              <a:gd name="connsiteY33" fmla="*/ 36313 h 280153"/>
              <a:gd name="connsiteX34" fmla="*/ 3620135 w 3970020"/>
              <a:gd name="connsiteY34" fmla="*/ 753 h 280153"/>
              <a:gd name="connsiteX35" fmla="*/ 3619500 w 3970020"/>
              <a:gd name="connsiteY35" fmla="*/ 13453 h 280153"/>
              <a:gd name="connsiteX36" fmla="*/ 3634740 w 3970020"/>
              <a:gd name="connsiteY36" fmla="*/ 36313 h 280153"/>
              <a:gd name="connsiteX37" fmla="*/ 3726180 w 3970020"/>
              <a:gd name="connsiteY37" fmla="*/ 51553 h 280153"/>
              <a:gd name="connsiteX38" fmla="*/ 3749040 w 3970020"/>
              <a:gd name="connsiteY38" fmla="*/ 59173 h 280153"/>
              <a:gd name="connsiteX39" fmla="*/ 3802380 w 3970020"/>
              <a:gd name="connsiteY39" fmla="*/ 89653 h 280153"/>
              <a:gd name="connsiteX40" fmla="*/ 3848100 w 3970020"/>
              <a:gd name="connsiteY40" fmla="*/ 120133 h 280153"/>
              <a:gd name="connsiteX41" fmla="*/ 3916680 w 3970020"/>
              <a:gd name="connsiteY41" fmla="*/ 135373 h 280153"/>
              <a:gd name="connsiteX42" fmla="*/ 3931920 w 3970020"/>
              <a:gd name="connsiteY42" fmla="*/ 158233 h 280153"/>
              <a:gd name="connsiteX43" fmla="*/ 3970020 w 3970020"/>
              <a:gd name="connsiteY43" fmla="*/ 181093 h 280153"/>
              <a:gd name="connsiteX0" fmla="*/ 0 w 3970020"/>
              <a:gd name="connsiteY0" fmla="*/ 279655 h 279655"/>
              <a:gd name="connsiteX1" fmla="*/ 304800 w 3970020"/>
              <a:gd name="connsiteY1" fmla="*/ 211075 h 279655"/>
              <a:gd name="connsiteX2" fmla="*/ 373380 w 3970020"/>
              <a:gd name="connsiteY2" fmla="*/ 203455 h 279655"/>
              <a:gd name="connsiteX3" fmla="*/ 510540 w 3970020"/>
              <a:gd name="connsiteY3" fmla="*/ 211075 h 279655"/>
              <a:gd name="connsiteX4" fmla="*/ 541020 w 3970020"/>
              <a:gd name="connsiteY4" fmla="*/ 218695 h 279655"/>
              <a:gd name="connsiteX5" fmla="*/ 716280 w 3970020"/>
              <a:gd name="connsiteY5" fmla="*/ 233935 h 279655"/>
              <a:gd name="connsiteX6" fmla="*/ 807720 w 3970020"/>
              <a:gd name="connsiteY6" fmla="*/ 241555 h 279655"/>
              <a:gd name="connsiteX7" fmla="*/ 1211580 w 3970020"/>
              <a:gd name="connsiteY7" fmla="*/ 249175 h 279655"/>
              <a:gd name="connsiteX8" fmla="*/ 1485900 w 3970020"/>
              <a:gd name="connsiteY8" fmla="*/ 249175 h 279655"/>
              <a:gd name="connsiteX9" fmla="*/ 1615440 w 3970020"/>
              <a:gd name="connsiteY9" fmla="*/ 218695 h 279655"/>
              <a:gd name="connsiteX10" fmla="*/ 1699260 w 3970020"/>
              <a:gd name="connsiteY10" fmla="*/ 188215 h 279655"/>
              <a:gd name="connsiteX11" fmla="*/ 1874520 w 3970020"/>
              <a:gd name="connsiteY11" fmla="*/ 172975 h 279655"/>
              <a:gd name="connsiteX12" fmla="*/ 1973580 w 3970020"/>
              <a:gd name="connsiteY12" fmla="*/ 157735 h 279655"/>
              <a:gd name="connsiteX13" fmla="*/ 2324100 w 3970020"/>
              <a:gd name="connsiteY13" fmla="*/ 142495 h 279655"/>
              <a:gd name="connsiteX14" fmla="*/ 2430780 w 3970020"/>
              <a:gd name="connsiteY14" fmla="*/ 127255 h 279655"/>
              <a:gd name="connsiteX15" fmla="*/ 2461260 w 3970020"/>
              <a:gd name="connsiteY15" fmla="*/ 119635 h 279655"/>
              <a:gd name="connsiteX16" fmla="*/ 2651760 w 3970020"/>
              <a:gd name="connsiteY16" fmla="*/ 112015 h 279655"/>
              <a:gd name="connsiteX17" fmla="*/ 2743200 w 3970020"/>
              <a:gd name="connsiteY17" fmla="*/ 96775 h 279655"/>
              <a:gd name="connsiteX18" fmla="*/ 2766060 w 3970020"/>
              <a:gd name="connsiteY18" fmla="*/ 89155 h 279655"/>
              <a:gd name="connsiteX19" fmla="*/ 2849880 w 3970020"/>
              <a:gd name="connsiteY19" fmla="*/ 81535 h 279655"/>
              <a:gd name="connsiteX20" fmla="*/ 2880360 w 3970020"/>
              <a:gd name="connsiteY20" fmla="*/ 73915 h 279655"/>
              <a:gd name="connsiteX21" fmla="*/ 2903220 w 3970020"/>
              <a:gd name="connsiteY21" fmla="*/ 66295 h 279655"/>
              <a:gd name="connsiteX22" fmla="*/ 2941320 w 3970020"/>
              <a:gd name="connsiteY22" fmla="*/ 58675 h 279655"/>
              <a:gd name="connsiteX23" fmla="*/ 2964180 w 3970020"/>
              <a:gd name="connsiteY23" fmla="*/ 51055 h 279655"/>
              <a:gd name="connsiteX24" fmla="*/ 3025140 w 3970020"/>
              <a:gd name="connsiteY24" fmla="*/ 43435 h 279655"/>
              <a:gd name="connsiteX25" fmla="*/ 3101340 w 3970020"/>
              <a:gd name="connsiteY25" fmla="*/ 28195 h 279655"/>
              <a:gd name="connsiteX26" fmla="*/ 3139440 w 3970020"/>
              <a:gd name="connsiteY26" fmla="*/ 20575 h 279655"/>
              <a:gd name="connsiteX27" fmla="*/ 3253740 w 3970020"/>
              <a:gd name="connsiteY27" fmla="*/ 12955 h 279655"/>
              <a:gd name="connsiteX28" fmla="*/ 3292475 w 3970020"/>
              <a:gd name="connsiteY28" fmla="*/ 16130 h 279655"/>
              <a:gd name="connsiteX29" fmla="*/ 3324860 w 3970020"/>
              <a:gd name="connsiteY29" fmla="*/ 9780 h 279655"/>
              <a:gd name="connsiteX30" fmla="*/ 3352800 w 3970020"/>
              <a:gd name="connsiteY30" fmla="*/ 20575 h 279655"/>
              <a:gd name="connsiteX31" fmla="*/ 3421380 w 3970020"/>
              <a:gd name="connsiteY31" fmla="*/ 43435 h 279655"/>
              <a:gd name="connsiteX32" fmla="*/ 3502025 w 3970020"/>
              <a:gd name="connsiteY32" fmla="*/ 53595 h 279655"/>
              <a:gd name="connsiteX33" fmla="*/ 3581400 w 3970020"/>
              <a:gd name="connsiteY33" fmla="*/ 35815 h 279655"/>
              <a:gd name="connsiteX34" fmla="*/ 3620135 w 3970020"/>
              <a:gd name="connsiteY34" fmla="*/ 255 h 279655"/>
              <a:gd name="connsiteX35" fmla="*/ 3616325 w 3970020"/>
              <a:gd name="connsiteY35" fmla="*/ 41530 h 279655"/>
              <a:gd name="connsiteX36" fmla="*/ 3634740 w 3970020"/>
              <a:gd name="connsiteY36" fmla="*/ 35815 h 279655"/>
              <a:gd name="connsiteX37" fmla="*/ 3726180 w 3970020"/>
              <a:gd name="connsiteY37" fmla="*/ 51055 h 279655"/>
              <a:gd name="connsiteX38" fmla="*/ 3749040 w 3970020"/>
              <a:gd name="connsiteY38" fmla="*/ 58675 h 279655"/>
              <a:gd name="connsiteX39" fmla="*/ 3802380 w 3970020"/>
              <a:gd name="connsiteY39" fmla="*/ 89155 h 279655"/>
              <a:gd name="connsiteX40" fmla="*/ 3848100 w 3970020"/>
              <a:gd name="connsiteY40" fmla="*/ 119635 h 279655"/>
              <a:gd name="connsiteX41" fmla="*/ 3916680 w 3970020"/>
              <a:gd name="connsiteY41" fmla="*/ 134875 h 279655"/>
              <a:gd name="connsiteX42" fmla="*/ 3931920 w 3970020"/>
              <a:gd name="connsiteY42" fmla="*/ 157735 h 279655"/>
              <a:gd name="connsiteX43" fmla="*/ 3970020 w 3970020"/>
              <a:gd name="connsiteY43" fmla="*/ 180595 h 279655"/>
              <a:gd name="connsiteX0" fmla="*/ 0 w 4249420"/>
              <a:gd name="connsiteY0" fmla="*/ 279655 h 279655"/>
              <a:gd name="connsiteX1" fmla="*/ 304800 w 4249420"/>
              <a:gd name="connsiteY1" fmla="*/ 211075 h 279655"/>
              <a:gd name="connsiteX2" fmla="*/ 373380 w 4249420"/>
              <a:gd name="connsiteY2" fmla="*/ 203455 h 279655"/>
              <a:gd name="connsiteX3" fmla="*/ 510540 w 4249420"/>
              <a:gd name="connsiteY3" fmla="*/ 211075 h 279655"/>
              <a:gd name="connsiteX4" fmla="*/ 541020 w 4249420"/>
              <a:gd name="connsiteY4" fmla="*/ 218695 h 279655"/>
              <a:gd name="connsiteX5" fmla="*/ 716280 w 4249420"/>
              <a:gd name="connsiteY5" fmla="*/ 233935 h 279655"/>
              <a:gd name="connsiteX6" fmla="*/ 807720 w 4249420"/>
              <a:gd name="connsiteY6" fmla="*/ 241555 h 279655"/>
              <a:gd name="connsiteX7" fmla="*/ 1211580 w 4249420"/>
              <a:gd name="connsiteY7" fmla="*/ 249175 h 279655"/>
              <a:gd name="connsiteX8" fmla="*/ 1485900 w 4249420"/>
              <a:gd name="connsiteY8" fmla="*/ 249175 h 279655"/>
              <a:gd name="connsiteX9" fmla="*/ 1615440 w 4249420"/>
              <a:gd name="connsiteY9" fmla="*/ 218695 h 279655"/>
              <a:gd name="connsiteX10" fmla="*/ 1699260 w 4249420"/>
              <a:gd name="connsiteY10" fmla="*/ 188215 h 279655"/>
              <a:gd name="connsiteX11" fmla="*/ 1874520 w 4249420"/>
              <a:gd name="connsiteY11" fmla="*/ 172975 h 279655"/>
              <a:gd name="connsiteX12" fmla="*/ 1973580 w 4249420"/>
              <a:gd name="connsiteY12" fmla="*/ 157735 h 279655"/>
              <a:gd name="connsiteX13" fmla="*/ 2324100 w 4249420"/>
              <a:gd name="connsiteY13" fmla="*/ 142495 h 279655"/>
              <a:gd name="connsiteX14" fmla="*/ 2430780 w 4249420"/>
              <a:gd name="connsiteY14" fmla="*/ 127255 h 279655"/>
              <a:gd name="connsiteX15" fmla="*/ 2461260 w 4249420"/>
              <a:gd name="connsiteY15" fmla="*/ 119635 h 279655"/>
              <a:gd name="connsiteX16" fmla="*/ 2651760 w 4249420"/>
              <a:gd name="connsiteY16" fmla="*/ 112015 h 279655"/>
              <a:gd name="connsiteX17" fmla="*/ 2743200 w 4249420"/>
              <a:gd name="connsiteY17" fmla="*/ 96775 h 279655"/>
              <a:gd name="connsiteX18" fmla="*/ 2766060 w 4249420"/>
              <a:gd name="connsiteY18" fmla="*/ 89155 h 279655"/>
              <a:gd name="connsiteX19" fmla="*/ 2849880 w 4249420"/>
              <a:gd name="connsiteY19" fmla="*/ 81535 h 279655"/>
              <a:gd name="connsiteX20" fmla="*/ 2880360 w 4249420"/>
              <a:gd name="connsiteY20" fmla="*/ 73915 h 279655"/>
              <a:gd name="connsiteX21" fmla="*/ 2903220 w 4249420"/>
              <a:gd name="connsiteY21" fmla="*/ 66295 h 279655"/>
              <a:gd name="connsiteX22" fmla="*/ 2941320 w 4249420"/>
              <a:gd name="connsiteY22" fmla="*/ 58675 h 279655"/>
              <a:gd name="connsiteX23" fmla="*/ 2964180 w 4249420"/>
              <a:gd name="connsiteY23" fmla="*/ 51055 h 279655"/>
              <a:gd name="connsiteX24" fmla="*/ 3025140 w 4249420"/>
              <a:gd name="connsiteY24" fmla="*/ 43435 h 279655"/>
              <a:gd name="connsiteX25" fmla="*/ 3101340 w 4249420"/>
              <a:gd name="connsiteY25" fmla="*/ 28195 h 279655"/>
              <a:gd name="connsiteX26" fmla="*/ 3139440 w 4249420"/>
              <a:gd name="connsiteY26" fmla="*/ 20575 h 279655"/>
              <a:gd name="connsiteX27" fmla="*/ 3253740 w 4249420"/>
              <a:gd name="connsiteY27" fmla="*/ 12955 h 279655"/>
              <a:gd name="connsiteX28" fmla="*/ 3292475 w 4249420"/>
              <a:gd name="connsiteY28" fmla="*/ 16130 h 279655"/>
              <a:gd name="connsiteX29" fmla="*/ 3324860 w 4249420"/>
              <a:gd name="connsiteY29" fmla="*/ 9780 h 279655"/>
              <a:gd name="connsiteX30" fmla="*/ 3352800 w 4249420"/>
              <a:gd name="connsiteY30" fmla="*/ 20575 h 279655"/>
              <a:gd name="connsiteX31" fmla="*/ 3421380 w 4249420"/>
              <a:gd name="connsiteY31" fmla="*/ 43435 h 279655"/>
              <a:gd name="connsiteX32" fmla="*/ 3502025 w 4249420"/>
              <a:gd name="connsiteY32" fmla="*/ 53595 h 279655"/>
              <a:gd name="connsiteX33" fmla="*/ 3581400 w 4249420"/>
              <a:gd name="connsiteY33" fmla="*/ 35815 h 279655"/>
              <a:gd name="connsiteX34" fmla="*/ 3620135 w 4249420"/>
              <a:gd name="connsiteY34" fmla="*/ 255 h 279655"/>
              <a:gd name="connsiteX35" fmla="*/ 3616325 w 4249420"/>
              <a:gd name="connsiteY35" fmla="*/ 41530 h 279655"/>
              <a:gd name="connsiteX36" fmla="*/ 3634740 w 4249420"/>
              <a:gd name="connsiteY36" fmla="*/ 35815 h 279655"/>
              <a:gd name="connsiteX37" fmla="*/ 3726180 w 4249420"/>
              <a:gd name="connsiteY37" fmla="*/ 51055 h 279655"/>
              <a:gd name="connsiteX38" fmla="*/ 3749040 w 4249420"/>
              <a:gd name="connsiteY38" fmla="*/ 58675 h 279655"/>
              <a:gd name="connsiteX39" fmla="*/ 3802380 w 4249420"/>
              <a:gd name="connsiteY39" fmla="*/ 89155 h 279655"/>
              <a:gd name="connsiteX40" fmla="*/ 3848100 w 4249420"/>
              <a:gd name="connsiteY40" fmla="*/ 119635 h 279655"/>
              <a:gd name="connsiteX41" fmla="*/ 3916680 w 4249420"/>
              <a:gd name="connsiteY41" fmla="*/ 134875 h 279655"/>
              <a:gd name="connsiteX42" fmla="*/ 3931920 w 4249420"/>
              <a:gd name="connsiteY42" fmla="*/ 157735 h 279655"/>
              <a:gd name="connsiteX43" fmla="*/ 4249420 w 4249420"/>
              <a:gd name="connsiteY43" fmla="*/ 215520 h 279655"/>
              <a:gd name="connsiteX0" fmla="*/ 0 w 4249420"/>
              <a:gd name="connsiteY0" fmla="*/ 279655 h 279655"/>
              <a:gd name="connsiteX1" fmla="*/ 304800 w 4249420"/>
              <a:gd name="connsiteY1" fmla="*/ 211075 h 279655"/>
              <a:gd name="connsiteX2" fmla="*/ 373380 w 4249420"/>
              <a:gd name="connsiteY2" fmla="*/ 203455 h 279655"/>
              <a:gd name="connsiteX3" fmla="*/ 510540 w 4249420"/>
              <a:gd name="connsiteY3" fmla="*/ 211075 h 279655"/>
              <a:gd name="connsiteX4" fmla="*/ 541020 w 4249420"/>
              <a:gd name="connsiteY4" fmla="*/ 218695 h 279655"/>
              <a:gd name="connsiteX5" fmla="*/ 716280 w 4249420"/>
              <a:gd name="connsiteY5" fmla="*/ 233935 h 279655"/>
              <a:gd name="connsiteX6" fmla="*/ 807720 w 4249420"/>
              <a:gd name="connsiteY6" fmla="*/ 241555 h 279655"/>
              <a:gd name="connsiteX7" fmla="*/ 1211580 w 4249420"/>
              <a:gd name="connsiteY7" fmla="*/ 249175 h 279655"/>
              <a:gd name="connsiteX8" fmla="*/ 1485900 w 4249420"/>
              <a:gd name="connsiteY8" fmla="*/ 249175 h 279655"/>
              <a:gd name="connsiteX9" fmla="*/ 1615440 w 4249420"/>
              <a:gd name="connsiteY9" fmla="*/ 218695 h 279655"/>
              <a:gd name="connsiteX10" fmla="*/ 1699260 w 4249420"/>
              <a:gd name="connsiteY10" fmla="*/ 188215 h 279655"/>
              <a:gd name="connsiteX11" fmla="*/ 1874520 w 4249420"/>
              <a:gd name="connsiteY11" fmla="*/ 172975 h 279655"/>
              <a:gd name="connsiteX12" fmla="*/ 1973580 w 4249420"/>
              <a:gd name="connsiteY12" fmla="*/ 157735 h 279655"/>
              <a:gd name="connsiteX13" fmla="*/ 2324100 w 4249420"/>
              <a:gd name="connsiteY13" fmla="*/ 142495 h 279655"/>
              <a:gd name="connsiteX14" fmla="*/ 2430780 w 4249420"/>
              <a:gd name="connsiteY14" fmla="*/ 127255 h 279655"/>
              <a:gd name="connsiteX15" fmla="*/ 2461260 w 4249420"/>
              <a:gd name="connsiteY15" fmla="*/ 119635 h 279655"/>
              <a:gd name="connsiteX16" fmla="*/ 2651760 w 4249420"/>
              <a:gd name="connsiteY16" fmla="*/ 112015 h 279655"/>
              <a:gd name="connsiteX17" fmla="*/ 2743200 w 4249420"/>
              <a:gd name="connsiteY17" fmla="*/ 96775 h 279655"/>
              <a:gd name="connsiteX18" fmla="*/ 2766060 w 4249420"/>
              <a:gd name="connsiteY18" fmla="*/ 89155 h 279655"/>
              <a:gd name="connsiteX19" fmla="*/ 2849880 w 4249420"/>
              <a:gd name="connsiteY19" fmla="*/ 81535 h 279655"/>
              <a:gd name="connsiteX20" fmla="*/ 2880360 w 4249420"/>
              <a:gd name="connsiteY20" fmla="*/ 73915 h 279655"/>
              <a:gd name="connsiteX21" fmla="*/ 2903220 w 4249420"/>
              <a:gd name="connsiteY21" fmla="*/ 66295 h 279655"/>
              <a:gd name="connsiteX22" fmla="*/ 2941320 w 4249420"/>
              <a:gd name="connsiteY22" fmla="*/ 58675 h 279655"/>
              <a:gd name="connsiteX23" fmla="*/ 2964180 w 4249420"/>
              <a:gd name="connsiteY23" fmla="*/ 51055 h 279655"/>
              <a:gd name="connsiteX24" fmla="*/ 3025140 w 4249420"/>
              <a:gd name="connsiteY24" fmla="*/ 43435 h 279655"/>
              <a:gd name="connsiteX25" fmla="*/ 3101340 w 4249420"/>
              <a:gd name="connsiteY25" fmla="*/ 28195 h 279655"/>
              <a:gd name="connsiteX26" fmla="*/ 3139440 w 4249420"/>
              <a:gd name="connsiteY26" fmla="*/ 20575 h 279655"/>
              <a:gd name="connsiteX27" fmla="*/ 3253740 w 4249420"/>
              <a:gd name="connsiteY27" fmla="*/ 12955 h 279655"/>
              <a:gd name="connsiteX28" fmla="*/ 3292475 w 4249420"/>
              <a:gd name="connsiteY28" fmla="*/ 16130 h 279655"/>
              <a:gd name="connsiteX29" fmla="*/ 3324860 w 4249420"/>
              <a:gd name="connsiteY29" fmla="*/ 9780 h 279655"/>
              <a:gd name="connsiteX30" fmla="*/ 3352800 w 4249420"/>
              <a:gd name="connsiteY30" fmla="*/ 20575 h 279655"/>
              <a:gd name="connsiteX31" fmla="*/ 3421380 w 4249420"/>
              <a:gd name="connsiteY31" fmla="*/ 43435 h 279655"/>
              <a:gd name="connsiteX32" fmla="*/ 3502025 w 4249420"/>
              <a:gd name="connsiteY32" fmla="*/ 53595 h 279655"/>
              <a:gd name="connsiteX33" fmla="*/ 3581400 w 4249420"/>
              <a:gd name="connsiteY33" fmla="*/ 35815 h 279655"/>
              <a:gd name="connsiteX34" fmla="*/ 3620135 w 4249420"/>
              <a:gd name="connsiteY34" fmla="*/ 255 h 279655"/>
              <a:gd name="connsiteX35" fmla="*/ 3616325 w 4249420"/>
              <a:gd name="connsiteY35" fmla="*/ 41530 h 279655"/>
              <a:gd name="connsiteX36" fmla="*/ 3634740 w 4249420"/>
              <a:gd name="connsiteY36" fmla="*/ 35815 h 279655"/>
              <a:gd name="connsiteX37" fmla="*/ 3726180 w 4249420"/>
              <a:gd name="connsiteY37" fmla="*/ 51055 h 279655"/>
              <a:gd name="connsiteX38" fmla="*/ 3749040 w 4249420"/>
              <a:gd name="connsiteY38" fmla="*/ 58675 h 279655"/>
              <a:gd name="connsiteX39" fmla="*/ 3802380 w 4249420"/>
              <a:gd name="connsiteY39" fmla="*/ 89155 h 279655"/>
              <a:gd name="connsiteX40" fmla="*/ 3848100 w 4249420"/>
              <a:gd name="connsiteY40" fmla="*/ 119635 h 279655"/>
              <a:gd name="connsiteX41" fmla="*/ 3916680 w 4249420"/>
              <a:gd name="connsiteY41" fmla="*/ 134875 h 279655"/>
              <a:gd name="connsiteX42" fmla="*/ 4055745 w 4249420"/>
              <a:gd name="connsiteY42" fmla="*/ 170435 h 279655"/>
              <a:gd name="connsiteX43" fmla="*/ 4249420 w 4249420"/>
              <a:gd name="connsiteY43" fmla="*/ 215520 h 279655"/>
              <a:gd name="connsiteX0" fmla="*/ 0 w 4249420"/>
              <a:gd name="connsiteY0" fmla="*/ 279655 h 279655"/>
              <a:gd name="connsiteX1" fmla="*/ 304800 w 4249420"/>
              <a:gd name="connsiteY1" fmla="*/ 211075 h 279655"/>
              <a:gd name="connsiteX2" fmla="*/ 373380 w 4249420"/>
              <a:gd name="connsiteY2" fmla="*/ 203455 h 279655"/>
              <a:gd name="connsiteX3" fmla="*/ 510540 w 4249420"/>
              <a:gd name="connsiteY3" fmla="*/ 211075 h 279655"/>
              <a:gd name="connsiteX4" fmla="*/ 541020 w 4249420"/>
              <a:gd name="connsiteY4" fmla="*/ 218695 h 279655"/>
              <a:gd name="connsiteX5" fmla="*/ 716280 w 4249420"/>
              <a:gd name="connsiteY5" fmla="*/ 233935 h 279655"/>
              <a:gd name="connsiteX6" fmla="*/ 807720 w 4249420"/>
              <a:gd name="connsiteY6" fmla="*/ 241555 h 279655"/>
              <a:gd name="connsiteX7" fmla="*/ 1211580 w 4249420"/>
              <a:gd name="connsiteY7" fmla="*/ 249175 h 279655"/>
              <a:gd name="connsiteX8" fmla="*/ 1485900 w 4249420"/>
              <a:gd name="connsiteY8" fmla="*/ 249175 h 279655"/>
              <a:gd name="connsiteX9" fmla="*/ 1615440 w 4249420"/>
              <a:gd name="connsiteY9" fmla="*/ 218695 h 279655"/>
              <a:gd name="connsiteX10" fmla="*/ 1699260 w 4249420"/>
              <a:gd name="connsiteY10" fmla="*/ 188215 h 279655"/>
              <a:gd name="connsiteX11" fmla="*/ 1874520 w 4249420"/>
              <a:gd name="connsiteY11" fmla="*/ 172975 h 279655"/>
              <a:gd name="connsiteX12" fmla="*/ 1973580 w 4249420"/>
              <a:gd name="connsiteY12" fmla="*/ 157735 h 279655"/>
              <a:gd name="connsiteX13" fmla="*/ 2324100 w 4249420"/>
              <a:gd name="connsiteY13" fmla="*/ 142495 h 279655"/>
              <a:gd name="connsiteX14" fmla="*/ 2430780 w 4249420"/>
              <a:gd name="connsiteY14" fmla="*/ 127255 h 279655"/>
              <a:gd name="connsiteX15" fmla="*/ 2461260 w 4249420"/>
              <a:gd name="connsiteY15" fmla="*/ 119635 h 279655"/>
              <a:gd name="connsiteX16" fmla="*/ 2651760 w 4249420"/>
              <a:gd name="connsiteY16" fmla="*/ 112015 h 279655"/>
              <a:gd name="connsiteX17" fmla="*/ 2743200 w 4249420"/>
              <a:gd name="connsiteY17" fmla="*/ 96775 h 279655"/>
              <a:gd name="connsiteX18" fmla="*/ 2766060 w 4249420"/>
              <a:gd name="connsiteY18" fmla="*/ 89155 h 279655"/>
              <a:gd name="connsiteX19" fmla="*/ 2849880 w 4249420"/>
              <a:gd name="connsiteY19" fmla="*/ 81535 h 279655"/>
              <a:gd name="connsiteX20" fmla="*/ 2880360 w 4249420"/>
              <a:gd name="connsiteY20" fmla="*/ 73915 h 279655"/>
              <a:gd name="connsiteX21" fmla="*/ 2903220 w 4249420"/>
              <a:gd name="connsiteY21" fmla="*/ 66295 h 279655"/>
              <a:gd name="connsiteX22" fmla="*/ 2941320 w 4249420"/>
              <a:gd name="connsiteY22" fmla="*/ 58675 h 279655"/>
              <a:gd name="connsiteX23" fmla="*/ 2964180 w 4249420"/>
              <a:gd name="connsiteY23" fmla="*/ 51055 h 279655"/>
              <a:gd name="connsiteX24" fmla="*/ 3025140 w 4249420"/>
              <a:gd name="connsiteY24" fmla="*/ 43435 h 279655"/>
              <a:gd name="connsiteX25" fmla="*/ 3101340 w 4249420"/>
              <a:gd name="connsiteY25" fmla="*/ 28195 h 279655"/>
              <a:gd name="connsiteX26" fmla="*/ 3139440 w 4249420"/>
              <a:gd name="connsiteY26" fmla="*/ 20575 h 279655"/>
              <a:gd name="connsiteX27" fmla="*/ 3253740 w 4249420"/>
              <a:gd name="connsiteY27" fmla="*/ 12955 h 279655"/>
              <a:gd name="connsiteX28" fmla="*/ 3292475 w 4249420"/>
              <a:gd name="connsiteY28" fmla="*/ 16130 h 279655"/>
              <a:gd name="connsiteX29" fmla="*/ 3324860 w 4249420"/>
              <a:gd name="connsiteY29" fmla="*/ 9780 h 279655"/>
              <a:gd name="connsiteX30" fmla="*/ 3352800 w 4249420"/>
              <a:gd name="connsiteY30" fmla="*/ 20575 h 279655"/>
              <a:gd name="connsiteX31" fmla="*/ 3421380 w 4249420"/>
              <a:gd name="connsiteY31" fmla="*/ 43435 h 279655"/>
              <a:gd name="connsiteX32" fmla="*/ 3502025 w 4249420"/>
              <a:gd name="connsiteY32" fmla="*/ 53595 h 279655"/>
              <a:gd name="connsiteX33" fmla="*/ 3581400 w 4249420"/>
              <a:gd name="connsiteY33" fmla="*/ 35815 h 279655"/>
              <a:gd name="connsiteX34" fmla="*/ 3620135 w 4249420"/>
              <a:gd name="connsiteY34" fmla="*/ 255 h 279655"/>
              <a:gd name="connsiteX35" fmla="*/ 3616325 w 4249420"/>
              <a:gd name="connsiteY35" fmla="*/ 41530 h 279655"/>
              <a:gd name="connsiteX36" fmla="*/ 3691890 w 4249420"/>
              <a:gd name="connsiteY36" fmla="*/ 45340 h 279655"/>
              <a:gd name="connsiteX37" fmla="*/ 3726180 w 4249420"/>
              <a:gd name="connsiteY37" fmla="*/ 51055 h 279655"/>
              <a:gd name="connsiteX38" fmla="*/ 3749040 w 4249420"/>
              <a:gd name="connsiteY38" fmla="*/ 58675 h 279655"/>
              <a:gd name="connsiteX39" fmla="*/ 3802380 w 4249420"/>
              <a:gd name="connsiteY39" fmla="*/ 89155 h 279655"/>
              <a:gd name="connsiteX40" fmla="*/ 3848100 w 4249420"/>
              <a:gd name="connsiteY40" fmla="*/ 119635 h 279655"/>
              <a:gd name="connsiteX41" fmla="*/ 3916680 w 4249420"/>
              <a:gd name="connsiteY41" fmla="*/ 134875 h 279655"/>
              <a:gd name="connsiteX42" fmla="*/ 4055745 w 4249420"/>
              <a:gd name="connsiteY42" fmla="*/ 170435 h 279655"/>
              <a:gd name="connsiteX43" fmla="*/ 4249420 w 4249420"/>
              <a:gd name="connsiteY43" fmla="*/ 215520 h 279655"/>
              <a:gd name="connsiteX0" fmla="*/ 0 w 4249420"/>
              <a:gd name="connsiteY0" fmla="*/ 279608 h 279608"/>
              <a:gd name="connsiteX1" fmla="*/ 304800 w 4249420"/>
              <a:gd name="connsiteY1" fmla="*/ 211028 h 279608"/>
              <a:gd name="connsiteX2" fmla="*/ 373380 w 4249420"/>
              <a:gd name="connsiteY2" fmla="*/ 203408 h 279608"/>
              <a:gd name="connsiteX3" fmla="*/ 510540 w 4249420"/>
              <a:gd name="connsiteY3" fmla="*/ 211028 h 279608"/>
              <a:gd name="connsiteX4" fmla="*/ 541020 w 4249420"/>
              <a:gd name="connsiteY4" fmla="*/ 218648 h 279608"/>
              <a:gd name="connsiteX5" fmla="*/ 716280 w 4249420"/>
              <a:gd name="connsiteY5" fmla="*/ 233888 h 279608"/>
              <a:gd name="connsiteX6" fmla="*/ 807720 w 4249420"/>
              <a:gd name="connsiteY6" fmla="*/ 241508 h 279608"/>
              <a:gd name="connsiteX7" fmla="*/ 1211580 w 4249420"/>
              <a:gd name="connsiteY7" fmla="*/ 249128 h 279608"/>
              <a:gd name="connsiteX8" fmla="*/ 1485900 w 4249420"/>
              <a:gd name="connsiteY8" fmla="*/ 249128 h 279608"/>
              <a:gd name="connsiteX9" fmla="*/ 1615440 w 4249420"/>
              <a:gd name="connsiteY9" fmla="*/ 218648 h 279608"/>
              <a:gd name="connsiteX10" fmla="*/ 1699260 w 4249420"/>
              <a:gd name="connsiteY10" fmla="*/ 188168 h 279608"/>
              <a:gd name="connsiteX11" fmla="*/ 1874520 w 4249420"/>
              <a:gd name="connsiteY11" fmla="*/ 172928 h 279608"/>
              <a:gd name="connsiteX12" fmla="*/ 1973580 w 4249420"/>
              <a:gd name="connsiteY12" fmla="*/ 157688 h 279608"/>
              <a:gd name="connsiteX13" fmla="*/ 2324100 w 4249420"/>
              <a:gd name="connsiteY13" fmla="*/ 142448 h 279608"/>
              <a:gd name="connsiteX14" fmla="*/ 2430780 w 4249420"/>
              <a:gd name="connsiteY14" fmla="*/ 127208 h 279608"/>
              <a:gd name="connsiteX15" fmla="*/ 2461260 w 4249420"/>
              <a:gd name="connsiteY15" fmla="*/ 119588 h 279608"/>
              <a:gd name="connsiteX16" fmla="*/ 2651760 w 4249420"/>
              <a:gd name="connsiteY16" fmla="*/ 111968 h 279608"/>
              <a:gd name="connsiteX17" fmla="*/ 2743200 w 4249420"/>
              <a:gd name="connsiteY17" fmla="*/ 96728 h 279608"/>
              <a:gd name="connsiteX18" fmla="*/ 2766060 w 4249420"/>
              <a:gd name="connsiteY18" fmla="*/ 89108 h 279608"/>
              <a:gd name="connsiteX19" fmla="*/ 2849880 w 4249420"/>
              <a:gd name="connsiteY19" fmla="*/ 81488 h 279608"/>
              <a:gd name="connsiteX20" fmla="*/ 2880360 w 4249420"/>
              <a:gd name="connsiteY20" fmla="*/ 73868 h 279608"/>
              <a:gd name="connsiteX21" fmla="*/ 2903220 w 4249420"/>
              <a:gd name="connsiteY21" fmla="*/ 66248 h 279608"/>
              <a:gd name="connsiteX22" fmla="*/ 2941320 w 4249420"/>
              <a:gd name="connsiteY22" fmla="*/ 58628 h 279608"/>
              <a:gd name="connsiteX23" fmla="*/ 2964180 w 4249420"/>
              <a:gd name="connsiteY23" fmla="*/ 51008 h 279608"/>
              <a:gd name="connsiteX24" fmla="*/ 3025140 w 4249420"/>
              <a:gd name="connsiteY24" fmla="*/ 43388 h 279608"/>
              <a:gd name="connsiteX25" fmla="*/ 3101340 w 4249420"/>
              <a:gd name="connsiteY25" fmla="*/ 28148 h 279608"/>
              <a:gd name="connsiteX26" fmla="*/ 3139440 w 4249420"/>
              <a:gd name="connsiteY26" fmla="*/ 20528 h 279608"/>
              <a:gd name="connsiteX27" fmla="*/ 3253740 w 4249420"/>
              <a:gd name="connsiteY27" fmla="*/ 12908 h 279608"/>
              <a:gd name="connsiteX28" fmla="*/ 3292475 w 4249420"/>
              <a:gd name="connsiteY28" fmla="*/ 16083 h 279608"/>
              <a:gd name="connsiteX29" fmla="*/ 3324860 w 4249420"/>
              <a:gd name="connsiteY29" fmla="*/ 9733 h 279608"/>
              <a:gd name="connsiteX30" fmla="*/ 3352800 w 4249420"/>
              <a:gd name="connsiteY30" fmla="*/ 20528 h 279608"/>
              <a:gd name="connsiteX31" fmla="*/ 3421380 w 4249420"/>
              <a:gd name="connsiteY31" fmla="*/ 43388 h 279608"/>
              <a:gd name="connsiteX32" fmla="*/ 3502025 w 4249420"/>
              <a:gd name="connsiteY32" fmla="*/ 53548 h 279608"/>
              <a:gd name="connsiteX33" fmla="*/ 3581400 w 4249420"/>
              <a:gd name="connsiteY33" fmla="*/ 35768 h 279608"/>
              <a:gd name="connsiteX34" fmla="*/ 3620135 w 4249420"/>
              <a:gd name="connsiteY34" fmla="*/ 208 h 279608"/>
              <a:gd name="connsiteX35" fmla="*/ 3676650 w 4249420"/>
              <a:gd name="connsiteY35" fmla="*/ 51008 h 279608"/>
              <a:gd name="connsiteX36" fmla="*/ 3691890 w 4249420"/>
              <a:gd name="connsiteY36" fmla="*/ 45293 h 279608"/>
              <a:gd name="connsiteX37" fmla="*/ 3726180 w 4249420"/>
              <a:gd name="connsiteY37" fmla="*/ 51008 h 279608"/>
              <a:gd name="connsiteX38" fmla="*/ 3749040 w 4249420"/>
              <a:gd name="connsiteY38" fmla="*/ 58628 h 279608"/>
              <a:gd name="connsiteX39" fmla="*/ 3802380 w 4249420"/>
              <a:gd name="connsiteY39" fmla="*/ 89108 h 279608"/>
              <a:gd name="connsiteX40" fmla="*/ 3848100 w 4249420"/>
              <a:gd name="connsiteY40" fmla="*/ 119588 h 279608"/>
              <a:gd name="connsiteX41" fmla="*/ 3916680 w 4249420"/>
              <a:gd name="connsiteY41" fmla="*/ 134828 h 279608"/>
              <a:gd name="connsiteX42" fmla="*/ 4055745 w 4249420"/>
              <a:gd name="connsiteY42" fmla="*/ 170388 h 279608"/>
              <a:gd name="connsiteX43" fmla="*/ 4249420 w 4249420"/>
              <a:gd name="connsiteY43" fmla="*/ 215473 h 279608"/>
              <a:gd name="connsiteX0" fmla="*/ 0 w 4249420"/>
              <a:gd name="connsiteY0" fmla="*/ 271246 h 271246"/>
              <a:gd name="connsiteX1" fmla="*/ 304800 w 4249420"/>
              <a:gd name="connsiteY1" fmla="*/ 202666 h 271246"/>
              <a:gd name="connsiteX2" fmla="*/ 373380 w 4249420"/>
              <a:gd name="connsiteY2" fmla="*/ 195046 h 271246"/>
              <a:gd name="connsiteX3" fmla="*/ 510540 w 4249420"/>
              <a:gd name="connsiteY3" fmla="*/ 202666 h 271246"/>
              <a:gd name="connsiteX4" fmla="*/ 541020 w 4249420"/>
              <a:gd name="connsiteY4" fmla="*/ 210286 h 271246"/>
              <a:gd name="connsiteX5" fmla="*/ 716280 w 4249420"/>
              <a:gd name="connsiteY5" fmla="*/ 225526 h 271246"/>
              <a:gd name="connsiteX6" fmla="*/ 807720 w 4249420"/>
              <a:gd name="connsiteY6" fmla="*/ 233146 h 271246"/>
              <a:gd name="connsiteX7" fmla="*/ 1211580 w 4249420"/>
              <a:gd name="connsiteY7" fmla="*/ 240766 h 271246"/>
              <a:gd name="connsiteX8" fmla="*/ 1485900 w 4249420"/>
              <a:gd name="connsiteY8" fmla="*/ 240766 h 271246"/>
              <a:gd name="connsiteX9" fmla="*/ 1615440 w 4249420"/>
              <a:gd name="connsiteY9" fmla="*/ 210286 h 271246"/>
              <a:gd name="connsiteX10" fmla="*/ 1699260 w 4249420"/>
              <a:gd name="connsiteY10" fmla="*/ 179806 h 271246"/>
              <a:gd name="connsiteX11" fmla="*/ 1874520 w 4249420"/>
              <a:gd name="connsiteY11" fmla="*/ 164566 h 271246"/>
              <a:gd name="connsiteX12" fmla="*/ 1973580 w 4249420"/>
              <a:gd name="connsiteY12" fmla="*/ 149326 h 271246"/>
              <a:gd name="connsiteX13" fmla="*/ 2324100 w 4249420"/>
              <a:gd name="connsiteY13" fmla="*/ 134086 h 271246"/>
              <a:gd name="connsiteX14" fmla="*/ 2430780 w 4249420"/>
              <a:gd name="connsiteY14" fmla="*/ 118846 h 271246"/>
              <a:gd name="connsiteX15" fmla="*/ 2461260 w 4249420"/>
              <a:gd name="connsiteY15" fmla="*/ 111226 h 271246"/>
              <a:gd name="connsiteX16" fmla="*/ 2651760 w 4249420"/>
              <a:gd name="connsiteY16" fmla="*/ 103606 h 271246"/>
              <a:gd name="connsiteX17" fmla="*/ 2743200 w 4249420"/>
              <a:gd name="connsiteY17" fmla="*/ 88366 h 271246"/>
              <a:gd name="connsiteX18" fmla="*/ 2766060 w 4249420"/>
              <a:gd name="connsiteY18" fmla="*/ 80746 h 271246"/>
              <a:gd name="connsiteX19" fmla="*/ 2849880 w 4249420"/>
              <a:gd name="connsiteY19" fmla="*/ 73126 h 271246"/>
              <a:gd name="connsiteX20" fmla="*/ 2880360 w 4249420"/>
              <a:gd name="connsiteY20" fmla="*/ 65506 h 271246"/>
              <a:gd name="connsiteX21" fmla="*/ 2903220 w 4249420"/>
              <a:gd name="connsiteY21" fmla="*/ 57886 h 271246"/>
              <a:gd name="connsiteX22" fmla="*/ 2941320 w 4249420"/>
              <a:gd name="connsiteY22" fmla="*/ 50266 h 271246"/>
              <a:gd name="connsiteX23" fmla="*/ 2964180 w 4249420"/>
              <a:gd name="connsiteY23" fmla="*/ 42646 h 271246"/>
              <a:gd name="connsiteX24" fmla="*/ 3025140 w 4249420"/>
              <a:gd name="connsiteY24" fmla="*/ 35026 h 271246"/>
              <a:gd name="connsiteX25" fmla="*/ 3101340 w 4249420"/>
              <a:gd name="connsiteY25" fmla="*/ 19786 h 271246"/>
              <a:gd name="connsiteX26" fmla="*/ 3139440 w 4249420"/>
              <a:gd name="connsiteY26" fmla="*/ 12166 h 271246"/>
              <a:gd name="connsiteX27" fmla="*/ 3253740 w 4249420"/>
              <a:gd name="connsiteY27" fmla="*/ 4546 h 271246"/>
              <a:gd name="connsiteX28" fmla="*/ 3292475 w 4249420"/>
              <a:gd name="connsiteY28" fmla="*/ 7721 h 271246"/>
              <a:gd name="connsiteX29" fmla="*/ 3324860 w 4249420"/>
              <a:gd name="connsiteY29" fmla="*/ 1371 h 271246"/>
              <a:gd name="connsiteX30" fmla="*/ 3352800 w 4249420"/>
              <a:gd name="connsiteY30" fmla="*/ 12166 h 271246"/>
              <a:gd name="connsiteX31" fmla="*/ 3421380 w 4249420"/>
              <a:gd name="connsiteY31" fmla="*/ 35026 h 271246"/>
              <a:gd name="connsiteX32" fmla="*/ 3502025 w 4249420"/>
              <a:gd name="connsiteY32" fmla="*/ 45186 h 271246"/>
              <a:gd name="connsiteX33" fmla="*/ 3581400 w 4249420"/>
              <a:gd name="connsiteY33" fmla="*/ 27406 h 271246"/>
              <a:gd name="connsiteX34" fmla="*/ 3626485 w 4249420"/>
              <a:gd name="connsiteY34" fmla="*/ 23596 h 271246"/>
              <a:gd name="connsiteX35" fmla="*/ 3676650 w 4249420"/>
              <a:gd name="connsiteY35" fmla="*/ 42646 h 271246"/>
              <a:gd name="connsiteX36" fmla="*/ 3691890 w 4249420"/>
              <a:gd name="connsiteY36" fmla="*/ 36931 h 271246"/>
              <a:gd name="connsiteX37" fmla="*/ 3726180 w 4249420"/>
              <a:gd name="connsiteY37" fmla="*/ 42646 h 271246"/>
              <a:gd name="connsiteX38" fmla="*/ 3749040 w 4249420"/>
              <a:gd name="connsiteY38" fmla="*/ 50266 h 271246"/>
              <a:gd name="connsiteX39" fmla="*/ 3802380 w 4249420"/>
              <a:gd name="connsiteY39" fmla="*/ 80746 h 271246"/>
              <a:gd name="connsiteX40" fmla="*/ 3848100 w 4249420"/>
              <a:gd name="connsiteY40" fmla="*/ 111226 h 271246"/>
              <a:gd name="connsiteX41" fmla="*/ 3916680 w 4249420"/>
              <a:gd name="connsiteY41" fmla="*/ 126466 h 271246"/>
              <a:gd name="connsiteX42" fmla="*/ 4055745 w 4249420"/>
              <a:gd name="connsiteY42" fmla="*/ 162026 h 271246"/>
              <a:gd name="connsiteX43" fmla="*/ 4249420 w 4249420"/>
              <a:gd name="connsiteY43" fmla="*/ 207111 h 271246"/>
              <a:gd name="connsiteX0" fmla="*/ 0 w 4263708"/>
              <a:gd name="connsiteY0" fmla="*/ 171233 h 253618"/>
              <a:gd name="connsiteX1" fmla="*/ 319088 w 4263708"/>
              <a:gd name="connsiteY1" fmla="*/ 202666 h 253618"/>
              <a:gd name="connsiteX2" fmla="*/ 387668 w 4263708"/>
              <a:gd name="connsiteY2" fmla="*/ 195046 h 253618"/>
              <a:gd name="connsiteX3" fmla="*/ 524828 w 4263708"/>
              <a:gd name="connsiteY3" fmla="*/ 202666 h 253618"/>
              <a:gd name="connsiteX4" fmla="*/ 555308 w 4263708"/>
              <a:gd name="connsiteY4" fmla="*/ 210286 h 253618"/>
              <a:gd name="connsiteX5" fmla="*/ 730568 w 4263708"/>
              <a:gd name="connsiteY5" fmla="*/ 225526 h 253618"/>
              <a:gd name="connsiteX6" fmla="*/ 822008 w 4263708"/>
              <a:gd name="connsiteY6" fmla="*/ 233146 h 253618"/>
              <a:gd name="connsiteX7" fmla="*/ 1225868 w 4263708"/>
              <a:gd name="connsiteY7" fmla="*/ 240766 h 253618"/>
              <a:gd name="connsiteX8" fmla="*/ 1500188 w 4263708"/>
              <a:gd name="connsiteY8" fmla="*/ 240766 h 253618"/>
              <a:gd name="connsiteX9" fmla="*/ 1629728 w 4263708"/>
              <a:gd name="connsiteY9" fmla="*/ 210286 h 253618"/>
              <a:gd name="connsiteX10" fmla="*/ 1713548 w 4263708"/>
              <a:gd name="connsiteY10" fmla="*/ 179806 h 253618"/>
              <a:gd name="connsiteX11" fmla="*/ 1888808 w 4263708"/>
              <a:gd name="connsiteY11" fmla="*/ 164566 h 253618"/>
              <a:gd name="connsiteX12" fmla="*/ 1987868 w 4263708"/>
              <a:gd name="connsiteY12" fmla="*/ 149326 h 253618"/>
              <a:gd name="connsiteX13" fmla="*/ 2338388 w 4263708"/>
              <a:gd name="connsiteY13" fmla="*/ 134086 h 253618"/>
              <a:gd name="connsiteX14" fmla="*/ 2445068 w 4263708"/>
              <a:gd name="connsiteY14" fmla="*/ 118846 h 253618"/>
              <a:gd name="connsiteX15" fmla="*/ 2475548 w 4263708"/>
              <a:gd name="connsiteY15" fmla="*/ 111226 h 253618"/>
              <a:gd name="connsiteX16" fmla="*/ 2666048 w 4263708"/>
              <a:gd name="connsiteY16" fmla="*/ 103606 h 253618"/>
              <a:gd name="connsiteX17" fmla="*/ 2757488 w 4263708"/>
              <a:gd name="connsiteY17" fmla="*/ 88366 h 253618"/>
              <a:gd name="connsiteX18" fmla="*/ 2780348 w 4263708"/>
              <a:gd name="connsiteY18" fmla="*/ 80746 h 253618"/>
              <a:gd name="connsiteX19" fmla="*/ 2864168 w 4263708"/>
              <a:gd name="connsiteY19" fmla="*/ 73126 h 253618"/>
              <a:gd name="connsiteX20" fmla="*/ 2894648 w 4263708"/>
              <a:gd name="connsiteY20" fmla="*/ 65506 h 253618"/>
              <a:gd name="connsiteX21" fmla="*/ 2917508 w 4263708"/>
              <a:gd name="connsiteY21" fmla="*/ 57886 h 253618"/>
              <a:gd name="connsiteX22" fmla="*/ 2955608 w 4263708"/>
              <a:gd name="connsiteY22" fmla="*/ 50266 h 253618"/>
              <a:gd name="connsiteX23" fmla="*/ 2978468 w 4263708"/>
              <a:gd name="connsiteY23" fmla="*/ 42646 h 253618"/>
              <a:gd name="connsiteX24" fmla="*/ 3039428 w 4263708"/>
              <a:gd name="connsiteY24" fmla="*/ 35026 h 253618"/>
              <a:gd name="connsiteX25" fmla="*/ 3115628 w 4263708"/>
              <a:gd name="connsiteY25" fmla="*/ 19786 h 253618"/>
              <a:gd name="connsiteX26" fmla="*/ 3153728 w 4263708"/>
              <a:gd name="connsiteY26" fmla="*/ 12166 h 253618"/>
              <a:gd name="connsiteX27" fmla="*/ 3268028 w 4263708"/>
              <a:gd name="connsiteY27" fmla="*/ 4546 h 253618"/>
              <a:gd name="connsiteX28" fmla="*/ 3306763 w 4263708"/>
              <a:gd name="connsiteY28" fmla="*/ 7721 h 253618"/>
              <a:gd name="connsiteX29" fmla="*/ 3339148 w 4263708"/>
              <a:gd name="connsiteY29" fmla="*/ 1371 h 253618"/>
              <a:gd name="connsiteX30" fmla="*/ 3367088 w 4263708"/>
              <a:gd name="connsiteY30" fmla="*/ 12166 h 253618"/>
              <a:gd name="connsiteX31" fmla="*/ 3435668 w 4263708"/>
              <a:gd name="connsiteY31" fmla="*/ 35026 h 253618"/>
              <a:gd name="connsiteX32" fmla="*/ 3516313 w 4263708"/>
              <a:gd name="connsiteY32" fmla="*/ 45186 h 253618"/>
              <a:gd name="connsiteX33" fmla="*/ 3595688 w 4263708"/>
              <a:gd name="connsiteY33" fmla="*/ 27406 h 253618"/>
              <a:gd name="connsiteX34" fmla="*/ 3640773 w 4263708"/>
              <a:gd name="connsiteY34" fmla="*/ 23596 h 253618"/>
              <a:gd name="connsiteX35" fmla="*/ 3690938 w 4263708"/>
              <a:gd name="connsiteY35" fmla="*/ 42646 h 253618"/>
              <a:gd name="connsiteX36" fmla="*/ 3706178 w 4263708"/>
              <a:gd name="connsiteY36" fmla="*/ 36931 h 253618"/>
              <a:gd name="connsiteX37" fmla="*/ 3740468 w 4263708"/>
              <a:gd name="connsiteY37" fmla="*/ 42646 h 253618"/>
              <a:gd name="connsiteX38" fmla="*/ 3763328 w 4263708"/>
              <a:gd name="connsiteY38" fmla="*/ 50266 h 253618"/>
              <a:gd name="connsiteX39" fmla="*/ 3816668 w 4263708"/>
              <a:gd name="connsiteY39" fmla="*/ 80746 h 253618"/>
              <a:gd name="connsiteX40" fmla="*/ 3862388 w 4263708"/>
              <a:gd name="connsiteY40" fmla="*/ 111226 h 253618"/>
              <a:gd name="connsiteX41" fmla="*/ 3930968 w 4263708"/>
              <a:gd name="connsiteY41" fmla="*/ 126466 h 253618"/>
              <a:gd name="connsiteX42" fmla="*/ 4070033 w 4263708"/>
              <a:gd name="connsiteY42" fmla="*/ 162026 h 253618"/>
              <a:gd name="connsiteX43" fmla="*/ 4263708 w 4263708"/>
              <a:gd name="connsiteY43" fmla="*/ 207111 h 253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4263708" h="253618">
                <a:moveTo>
                  <a:pt x="0" y="171233"/>
                </a:moveTo>
                <a:cubicBezTo>
                  <a:pt x="194635" y="146904"/>
                  <a:pt x="254477" y="198697"/>
                  <a:pt x="319088" y="202666"/>
                </a:cubicBezTo>
                <a:cubicBezTo>
                  <a:pt x="383699" y="206635"/>
                  <a:pt x="364808" y="197586"/>
                  <a:pt x="387668" y="195046"/>
                </a:cubicBezTo>
                <a:cubicBezTo>
                  <a:pt x="433388" y="197586"/>
                  <a:pt x="479226" y="198520"/>
                  <a:pt x="524828" y="202666"/>
                </a:cubicBezTo>
                <a:cubicBezTo>
                  <a:pt x="535258" y="203614"/>
                  <a:pt x="544899" y="209129"/>
                  <a:pt x="555308" y="210286"/>
                </a:cubicBezTo>
                <a:cubicBezTo>
                  <a:pt x="613590" y="216762"/>
                  <a:pt x="672142" y="220518"/>
                  <a:pt x="730568" y="225526"/>
                </a:cubicBezTo>
                <a:cubicBezTo>
                  <a:pt x="761042" y="228138"/>
                  <a:pt x="791428" y="232569"/>
                  <a:pt x="822008" y="233146"/>
                </a:cubicBezTo>
                <a:lnTo>
                  <a:pt x="1225868" y="240766"/>
                </a:lnTo>
                <a:cubicBezTo>
                  <a:pt x="1389657" y="254415"/>
                  <a:pt x="1249781" y="261069"/>
                  <a:pt x="1500188" y="240766"/>
                </a:cubicBezTo>
                <a:cubicBezTo>
                  <a:pt x="1514545" y="239602"/>
                  <a:pt x="1594168" y="220446"/>
                  <a:pt x="1629728" y="210286"/>
                </a:cubicBezTo>
                <a:cubicBezTo>
                  <a:pt x="1665288" y="200126"/>
                  <a:pt x="1701795" y="181275"/>
                  <a:pt x="1713548" y="179806"/>
                </a:cubicBezTo>
                <a:cubicBezTo>
                  <a:pt x="1812398" y="167450"/>
                  <a:pt x="1754075" y="173548"/>
                  <a:pt x="1888808" y="164566"/>
                </a:cubicBezTo>
                <a:cubicBezTo>
                  <a:pt x="1945598" y="150368"/>
                  <a:pt x="1900103" y="160297"/>
                  <a:pt x="1987868" y="149326"/>
                </a:cubicBezTo>
                <a:cubicBezTo>
                  <a:pt x="2166521" y="126994"/>
                  <a:pt x="1873092" y="146017"/>
                  <a:pt x="2338388" y="134086"/>
                </a:cubicBezTo>
                <a:cubicBezTo>
                  <a:pt x="2393440" y="115735"/>
                  <a:pt x="2333772" y="133685"/>
                  <a:pt x="2445068" y="118846"/>
                </a:cubicBezTo>
                <a:cubicBezTo>
                  <a:pt x="2455449" y="117462"/>
                  <a:pt x="2465100" y="111947"/>
                  <a:pt x="2475548" y="111226"/>
                </a:cubicBezTo>
                <a:cubicBezTo>
                  <a:pt x="2538948" y="106854"/>
                  <a:pt x="2602548" y="106146"/>
                  <a:pt x="2666048" y="103606"/>
                </a:cubicBezTo>
                <a:cubicBezTo>
                  <a:pt x="2746803" y="83417"/>
                  <a:pt x="2626676" y="112150"/>
                  <a:pt x="2757488" y="88366"/>
                </a:cubicBezTo>
                <a:cubicBezTo>
                  <a:pt x="2765391" y="86929"/>
                  <a:pt x="2772397" y="81882"/>
                  <a:pt x="2780348" y="80746"/>
                </a:cubicBezTo>
                <a:cubicBezTo>
                  <a:pt x="2808121" y="76778"/>
                  <a:pt x="2836228" y="75666"/>
                  <a:pt x="2864168" y="73126"/>
                </a:cubicBezTo>
                <a:cubicBezTo>
                  <a:pt x="2874328" y="70586"/>
                  <a:pt x="2884578" y="68383"/>
                  <a:pt x="2894648" y="65506"/>
                </a:cubicBezTo>
                <a:cubicBezTo>
                  <a:pt x="2902371" y="63299"/>
                  <a:pt x="2909716" y="59834"/>
                  <a:pt x="2917508" y="57886"/>
                </a:cubicBezTo>
                <a:cubicBezTo>
                  <a:pt x="2930073" y="54745"/>
                  <a:pt x="2943043" y="53407"/>
                  <a:pt x="2955608" y="50266"/>
                </a:cubicBezTo>
                <a:cubicBezTo>
                  <a:pt x="2963400" y="48318"/>
                  <a:pt x="2970565" y="44083"/>
                  <a:pt x="2978468" y="42646"/>
                </a:cubicBezTo>
                <a:cubicBezTo>
                  <a:pt x="2998616" y="38983"/>
                  <a:pt x="3019228" y="38393"/>
                  <a:pt x="3039428" y="35026"/>
                </a:cubicBezTo>
                <a:cubicBezTo>
                  <a:pt x="3064979" y="30768"/>
                  <a:pt x="3090228" y="24866"/>
                  <a:pt x="3115628" y="19786"/>
                </a:cubicBezTo>
                <a:cubicBezTo>
                  <a:pt x="3128328" y="17246"/>
                  <a:pt x="3140805" y="13028"/>
                  <a:pt x="3153728" y="12166"/>
                </a:cubicBezTo>
                <a:lnTo>
                  <a:pt x="3268028" y="4546"/>
                </a:lnTo>
                <a:cubicBezTo>
                  <a:pt x="3280728" y="2006"/>
                  <a:pt x="3294910" y="8250"/>
                  <a:pt x="3306763" y="7721"/>
                </a:cubicBezTo>
                <a:cubicBezTo>
                  <a:pt x="3318616" y="7192"/>
                  <a:pt x="3332798" y="6451"/>
                  <a:pt x="3339148" y="1371"/>
                </a:cubicBezTo>
                <a:cubicBezTo>
                  <a:pt x="3345498" y="-3709"/>
                  <a:pt x="3351001" y="6557"/>
                  <a:pt x="3367088" y="12166"/>
                </a:cubicBezTo>
                <a:cubicBezTo>
                  <a:pt x="3383175" y="17775"/>
                  <a:pt x="3410797" y="29523"/>
                  <a:pt x="3435668" y="35026"/>
                </a:cubicBezTo>
                <a:cubicBezTo>
                  <a:pt x="3460539" y="40529"/>
                  <a:pt x="3488373" y="27406"/>
                  <a:pt x="3516313" y="45186"/>
                </a:cubicBezTo>
                <a:cubicBezTo>
                  <a:pt x="3573379" y="33488"/>
                  <a:pt x="3574945" y="31004"/>
                  <a:pt x="3595688" y="27406"/>
                </a:cubicBezTo>
                <a:cubicBezTo>
                  <a:pt x="3616431" y="23808"/>
                  <a:pt x="3634423" y="27406"/>
                  <a:pt x="3640773" y="23596"/>
                </a:cubicBezTo>
                <a:cubicBezTo>
                  <a:pt x="3647123" y="19786"/>
                  <a:pt x="3677921" y="37778"/>
                  <a:pt x="3690938" y="42646"/>
                </a:cubicBezTo>
                <a:cubicBezTo>
                  <a:pt x="3696018" y="50266"/>
                  <a:pt x="3697923" y="36931"/>
                  <a:pt x="3706178" y="36931"/>
                </a:cubicBezTo>
                <a:cubicBezTo>
                  <a:pt x="3714433" y="36931"/>
                  <a:pt x="3730943" y="40424"/>
                  <a:pt x="3740468" y="42646"/>
                </a:cubicBezTo>
                <a:cubicBezTo>
                  <a:pt x="3749993" y="44868"/>
                  <a:pt x="3755708" y="47726"/>
                  <a:pt x="3763328" y="50266"/>
                </a:cubicBezTo>
                <a:cubicBezTo>
                  <a:pt x="3793858" y="96061"/>
                  <a:pt x="3758125" y="54135"/>
                  <a:pt x="3816668" y="80746"/>
                </a:cubicBezTo>
                <a:cubicBezTo>
                  <a:pt x="3833342" y="88325"/>
                  <a:pt x="3844321" y="108215"/>
                  <a:pt x="3862388" y="111226"/>
                </a:cubicBezTo>
                <a:cubicBezTo>
                  <a:pt x="3916031" y="120166"/>
                  <a:pt x="3893451" y="113960"/>
                  <a:pt x="3930968" y="126466"/>
                </a:cubicBezTo>
                <a:cubicBezTo>
                  <a:pt x="3936048" y="134086"/>
                  <a:pt x="4014576" y="148585"/>
                  <a:pt x="4070033" y="162026"/>
                </a:cubicBezTo>
                <a:cubicBezTo>
                  <a:pt x="4125490" y="175467"/>
                  <a:pt x="4251682" y="201098"/>
                  <a:pt x="4263708" y="207111"/>
                </a:cubicBezTo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154517" y="4246214"/>
            <a:ext cx="4489162" cy="1305488"/>
            <a:chOff x="127416" y="1800389"/>
            <a:chExt cx="4489162" cy="1305488"/>
          </a:xfrm>
        </p:grpSpPr>
        <p:sp>
          <p:nvSpPr>
            <p:cNvPr id="28" name="TextBox 27"/>
            <p:cNvSpPr txBox="1"/>
            <p:nvPr/>
          </p:nvSpPr>
          <p:spPr>
            <a:xfrm>
              <a:off x="1716751" y="2233621"/>
              <a:ext cx="723275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600" dirty="0" smtClean="0"/>
                <a:t>Base of oxidation</a:t>
              </a:r>
              <a:endParaRPr lang="en-US" sz="6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33608" y="1800389"/>
              <a:ext cx="413896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600" dirty="0" smtClean="0"/>
                <a:t>surface</a:t>
              </a:r>
              <a:endParaRPr lang="en-US" sz="6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27416" y="2420839"/>
              <a:ext cx="519065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600" b="1" dirty="0" smtClean="0"/>
                <a:t>700 </a:t>
              </a:r>
              <a:r>
                <a:rPr lang="en-AU" sz="600" b="1" dirty="0" err="1" smtClean="0"/>
                <a:t>mRL</a:t>
              </a:r>
              <a:endParaRPr lang="en-US" sz="600" b="1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059260" y="2400817"/>
              <a:ext cx="557318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600" b="1" dirty="0" smtClean="0"/>
                <a:t>700 </a:t>
              </a:r>
              <a:r>
                <a:rPr lang="en-AU" sz="600" b="1" dirty="0" err="1" smtClean="0"/>
                <a:t>mRL</a:t>
              </a:r>
              <a:endParaRPr lang="en-US" sz="600" b="1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27416" y="2921211"/>
              <a:ext cx="534995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600" b="1" dirty="0" smtClean="0"/>
                <a:t>650 </a:t>
              </a:r>
              <a:r>
                <a:rPr lang="en-AU" sz="600" b="1" dirty="0" err="1" smtClean="0"/>
                <a:t>mRL</a:t>
              </a:r>
              <a:endParaRPr lang="en-US" sz="600" b="1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680379" y="1817595"/>
            <a:ext cx="4560632" cy="1319871"/>
            <a:chOff x="183182" y="1732957"/>
            <a:chExt cx="4560632" cy="1319871"/>
          </a:xfrm>
        </p:grpSpPr>
        <p:sp>
          <p:nvSpPr>
            <p:cNvPr id="34" name="TextBox 33"/>
            <p:cNvSpPr txBox="1"/>
            <p:nvPr/>
          </p:nvSpPr>
          <p:spPr>
            <a:xfrm>
              <a:off x="1782122" y="2190125"/>
              <a:ext cx="723275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600" dirty="0" smtClean="0"/>
                <a:t>Base of oxidation</a:t>
              </a:r>
              <a:endParaRPr lang="en-US" sz="60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03728" y="1732957"/>
              <a:ext cx="413896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600" dirty="0" smtClean="0"/>
                <a:t>surface</a:t>
              </a:r>
              <a:endParaRPr lang="en-US" sz="6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83183" y="2365720"/>
              <a:ext cx="534442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600" b="1" dirty="0" smtClean="0"/>
                <a:t>700 </a:t>
              </a:r>
              <a:r>
                <a:rPr lang="en-AU" sz="600" b="1" dirty="0" err="1" smtClean="0"/>
                <a:t>mRL</a:t>
              </a:r>
              <a:endParaRPr lang="en-US" sz="600" b="1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209372" y="2357884"/>
              <a:ext cx="534442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600" b="1" dirty="0" smtClean="0"/>
                <a:t>700 </a:t>
              </a:r>
              <a:r>
                <a:rPr lang="en-AU" sz="600" b="1" dirty="0" err="1" smtClean="0"/>
                <a:t>mRL</a:t>
              </a:r>
              <a:endParaRPr lang="en-US" sz="600" b="1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83182" y="2868162"/>
              <a:ext cx="534442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600" b="1" dirty="0" smtClean="0"/>
                <a:t>650 </a:t>
              </a:r>
              <a:r>
                <a:rPr lang="en-AU" sz="600" b="1" dirty="0" err="1" smtClean="0"/>
                <a:t>mRL</a:t>
              </a:r>
              <a:endParaRPr lang="en-US" sz="600" b="1" dirty="0"/>
            </a:p>
          </p:txBody>
        </p:sp>
      </p:grpSp>
      <p:sp>
        <p:nvSpPr>
          <p:cNvPr id="39" name="Freeform 38"/>
          <p:cNvSpPr/>
          <p:nvPr/>
        </p:nvSpPr>
        <p:spPr>
          <a:xfrm>
            <a:off x="4800925" y="1805667"/>
            <a:ext cx="4263708" cy="253618"/>
          </a:xfrm>
          <a:custGeom>
            <a:avLst/>
            <a:gdLst>
              <a:gd name="connsiteX0" fmla="*/ 0 w 3787140"/>
              <a:gd name="connsiteY0" fmla="*/ 266700 h 291066"/>
              <a:gd name="connsiteX1" fmla="*/ 121920 w 3787140"/>
              <a:gd name="connsiteY1" fmla="*/ 243840 h 291066"/>
              <a:gd name="connsiteX2" fmla="*/ 190500 w 3787140"/>
              <a:gd name="connsiteY2" fmla="*/ 236220 h 291066"/>
              <a:gd name="connsiteX3" fmla="*/ 327660 w 3787140"/>
              <a:gd name="connsiteY3" fmla="*/ 243840 h 291066"/>
              <a:gd name="connsiteX4" fmla="*/ 358140 w 3787140"/>
              <a:gd name="connsiteY4" fmla="*/ 251460 h 291066"/>
              <a:gd name="connsiteX5" fmla="*/ 533400 w 3787140"/>
              <a:gd name="connsiteY5" fmla="*/ 266700 h 291066"/>
              <a:gd name="connsiteX6" fmla="*/ 624840 w 3787140"/>
              <a:gd name="connsiteY6" fmla="*/ 274320 h 291066"/>
              <a:gd name="connsiteX7" fmla="*/ 1028700 w 3787140"/>
              <a:gd name="connsiteY7" fmla="*/ 281940 h 291066"/>
              <a:gd name="connsiteX8" fmla="*/ 1379220 w 3787140"/>
              <a:gd name="connsiteY8" fmla="*/ 274320 h 291066"/>
              <a:gd name="connsiteX9" fmla="*/ 1432560 w 3787140"/>
              <a:gd name="connsiteY9" fmla="*/ 251460 h 291066"/>
              <a:gd name="connsiteX10" fmla="*/ 1516380 w 3787140"/>
              <a:gd name="connsiteY10" fmla="*/ 220980 h 291066"/>
              <a:gd name="connsiteX11" fmla="*/ 1691640 w 3787140"/>
              <a:gd name="connsiteY11" fmla="*/ 205740 h 291066"/>
              <a:gd name="connsiteX12" fmla="*/ 1790700 w 3787140"/>
              <a:gd name="connsiteY12" fmla="*/ 190500 h 291066"/>
              <a:gd name="connsiteX13" fmla="*/ 2141220 w 3787140"/>
              <a:gd name="connsiteY13" fmla="*/ 175260 h 291066"/>
              <a:gd name="connsiteX14" fmla="*/ 2247900 w 3787140"/>
              <a:gd name="connsiteY14" fmla="*/ 160020 h 291066"/>
              <a:gd name="connsiteX15" fmla="*/ 2278380 w 3787140"/>
              <a:gd name="connsiteY15" fmla="*/ 152400 h 291066"/>
              <a:gd name="connsiteX16" fmla="*/ 2468880 w 3787140"/>
              <a:gd name="connsiteY16" fmla="*/ 144780 h 291066"/>
              <a:gd name="connsiteX17" fmla="*/ 2560320 w 3787140"/>
              <a:gd name="connsiteY17" fmla="*/ 129540 h 291066"/>
              <a:gd name="connsiteX18" fmla="*/ 2583180 w 3787140"/>
              <a:gd name="connsiteY18" fmla="*/ 121920 h 291066"/>
              <a:gd name="connsiteX19" fmla="*/ 2667000 w 3787140"/>
              <a:gd name="connsiteY19" fmla="*/ 114300 h 291066"/>
              <a:gd name="connsiteX20" fmla="*/ 2697480 w 3787140"/>
              <a:gd name="connsiteY20" fmla="*/ 106680 h 291066"/>
              <a:gd name="connsiteX21" fmla="*/ 2720340 w 3787140"/>
              <a:gd name="connsiteY21" fmla="*/ 99060 h 291066"/>
              <a:gd name="connsiteX22" fmla="*/ 2758440 w 3787140"/>
              <a:gd name="connsiteY22" fmla="*/ 91440 h 291066"/>
              <a:gd name="connsiteX23" fmla="*/ 2781300 w 3787140"/>
              <a:gd name="connsiteY23" fmla="*/ 83820 h 291066"/>
              <a:gd name="connsiteX24" fmla="*/ 2842260 w 3787140"/>
              <a:gd name="connsiteY24" fmla="*/ 76200 h 291066"/>
              <a:gd name="connsiteX25" fmla="*/ 2918460 w 3787140"/>
              <a:gd name="connsiteY25" fmla="*/ 60960 h 291066"/>
              <a:gd name="connsiteX26" fmla="*/ 2956560 w 3787140"/>
              <a:gd name="connsiteY26" fmla="*/ 53340 h 291066"/>
              <a:gd name="connsiteX27" fmla="*/ 3070860 w 3787140"/>
              <a:gd name="connsiteY27" fmla="*/ 45720 h 291066"/>
              <a:gd name="connsiteX28" fmla="*/ 3108960 w 3787140"/>
              <a:gd name="connsiteY28" fmla="*/ 38100 h 291066"/>
              <a:gd name="connsiteX29" fmla="*/ 3192780 w 3787140"/>
              <a:gd name="connsiteY29" fmla="*/ 22860 h 291066"/>
              <a:gd name="connsiteX30" fmla="*/ 3238500 w 3787140"/>
              <a:gd name="connsiteY30" fmla="*/ 7620 h 291066"/>
              <a:gd name="connsiteX31" fmla="*/ 3268980 w 3787140"/>
              <a:gd name="connsiteY31" fmla="*/ 0 h 291066"/>
              <a:gd name="connsiteX32" fmla="*/ 3360420 w 3787140"/>
              <a:gd name="connsiteY32" fmla="*/ 30480 h 291066"/>
              <a:gd name="connsiteX33" fmla="*/ 3436620 w 3787140"/>
              <a:gd name="connsiteY33" fmla="*/ 45720 h 291066"/>
              <a:gd name="connsiteX34" fmla="*/ 3451860 w 3787140"/>
              <a:gd name="connsiteY34" fmla="*/ 68580 h 291066"/>
              <a:gd name="connsiteX35" fmla="*/ 3543300 w 3787140"/>
              <a:gd name="connsiteY35" fmla="*/ 83820 h 291066"/>
              <a:gd name="connsiteX36" fmla="*/ 3566160 w 3787140"/>
              <a:gd name="connsiteY36" fmla="*/ 91440 h 291066"/>
              <a:gd name="connsiteX37" fmla="*/ 3619500 w 3787140"/>
              <a:gd name="connsiteY37" fmla="*/ 121920 h 291066"/>
              <a:gd name="connsiteX38" fmla="*/ 3665220 w 3787140"/>
              <a:gd name="connsiteY38" fmla="*/ 152400 h 291066"/>
              <a:gd name="connsiteX39" fmla="*/ 3733800 w 3787140"/>
              <a:gd name="connsiteY39" fmla="*/ 167640 h 291066"/>
              <a:gd name="connsiteX40" fmla="*/ 3749040 w 3787140"/>
              <a:gd name="connsiteY40" fmla="*/ 190500 h 291066"/>
              <a:gd name="connsiteX41" fmla="*/ 3787140 w 3787140"/>
              <a:gd name="connsiteY41" fmla="*/ 213360 h 291066"/>
              <a:gd name="connsiteX0" fmla="*/ 0 w 3787140"/>
              <a:gd name="connsiteY0" fmla="*/ 266700 h 294792"/>
              <a:gd name="connsiteX1" fmla="*/ 121920 w 3787140"/>
              <a:gd name="connsiteY1" fmla="*/ 243840 h 294792"/>
              <a:gd name="connsiteX2" fmla="*/ 190500 w 3787140"/>
              <a:gd name="connsiteY2" fmla="*/ 236220 h 294792"/>
              <a:gd name="connsiteX3" fmla="*/ 327660 w 3787140"/>
              <a:gd name="connsiteY3" fmla="*/ 243840 h 294792"/>
              <a:gd name="connsiteX4" fmla="*/ 358140 w 3787140"/>
              <a:gd name="connsiteY4" fmla="*/ 251460 h 294792"/>
              <a:gd name="connsiteX5" fmla="*/ 533400 w 3787140"/>
              <a:gd name="connsiteY5" fmla="*/ 266700 h 294792"/>
              <a:gd name="connsiteX6" fmla="*/ 624840 w 3787140"/>
              <a:gd name="connsiteY6" fmla="*/ 274320 h 294792"/>
              <a:gd name="connsiteX7" fmla="*/ 1028700 w 3787140"/>
              <a:gd name="connsiteY7" fmla="*/ 281940 h 294792"/>
              <a:gd name="connsiteX8" fmla="*/ 1303020 w 3787140"/>
              <a:gd name="connsiteY8" fmla="*/ 281940 h 294792"/>
              <a:gd name="connsiteX9" fmla="*/ 1432560 w 3787140"/>
              <a:gd name="connsiteY9" fmla="*/ 251460 h 294792"/>
              <a:gd name="connsiteX10" fmla="*/ 1516380 w 3787140"/>
              <a:gd name="connsiteY10" fmla="*/ 220980 h 294792"/>
              <a:gd name="connsiteX11" fmla="*/ 1691640 w 3787140"/>
              <a:gd name="connsiteY11" fmla="*/ 205740 h 294792"/>
              <a:gd name="connsiteX12" fmla="*/ 1790700 w 3787140"/>
              <a:gd name="connsiteY12" fmla="*/ 190500 h 294792"/>
              <a:gd name="connsiteX13" fmla="*/ 2141220 w 3787140"/>
              <a:gd name="connsiteY13" fmla="*/ 175260 h 294792"/>
              <a:gd name="connsiteX14" fmla="*/ 2247900 w 3787140"/>
              <a:gd name="connsiteY14" fmla="*/ 160020 h 294792"/>
              <a:gd name="connsiteX15" fmla="*/ 2278380 w 3787140"/>
              <a:gd name="connsiteY15" fmla="*/ 152400 h 294792"/>
              <a:gd name="connsiteX16" fmla="*/ 2468880 w 3787140"/>
              <a:gd name="connsiteY16" fmla="*/ 144780 h 294792"/>
              <a:gd name="connsiteX17" fmla="*/ 2560320 w 3787140"/>
              <a:gd name="connsiteY17" fmla="*/ 129540 h 294792"/>
              <a:gd name="connsiteX18" fmla="*/ 2583180 w 3787140"/>
              <a:gd name="connsiteY18" fmla="*/ 121920 h 294792"/>
              <a:gd name="connsiteX19" fmla="*/ 2667000 w 3787140"/>
              <a:gd name="connsiteY19" fmla="*/ 114300 h 294792"/>
              <a:gd name="connsiteX20" fmla="*/ 2697480 w 3787140"/>
              <a:gd name="connsiteY20" fmla="*/ 106680 h 294792"/>
              <a:gd name="connsiteX21" fmla="*/ 2720340 w 3787140"/>
              <a:gd name="connsiteY21" fmla="*/ 99060 h 294792"/>
              <a:gd name="connsiteX22" fmla="*/ 2758440 w 3787140"/>
              <a:gd name="connsiteY22" fmla="*/ 91440 h 294792"/>
              <a:gd name="connsiteX23" fmla="*/ 2781300 w 3787140"/>
              <a:gd name="connsiteY23" fmla="*/ 83820 h 294792"/>
              <a:gd name="connsiteX24" fmla="*/ 2842260 w 3787140"/>
              <a:gd name="connsiteY24" fmla="*/ 76200 h 294792"/>
              <a:gd name="connsiteX25" fmla="*/ 2918460 w 3787140"/>
              <a:gd name="connsiteY25" fmla="*/ 60960 h 294792"/>
              <a:gd name="connsiteX26" fmla="*/ 2956560 w 3787140"/>
              <a:gd name="connsiteY26" fmla="*/ 53340 h 294792"/>
              <a:gd name="connsiteX27" fmla="*/ 3070860 w 3787140"/>
              <a:gd name="connsiteY27" fmla="*/ 45720 h 294792"/>
              <a:gd name="connsiteX28" fmla="*/ 3108960 w 3787140"/>
              <a:gd name="connsiteY28" fmla="*/ 38100 h 294792"/>
              <a:gd name="connsiteX29" fmla="*/ 3192780 w 3787140"/>
              <a:gd name="connsiteY29" fmla="*/ 22860 h 294792"/>
              <a:gd name="connsiteX30" fmla="*/ 3238500 w 3787140"/>
              <a:gd name="connsiteY30" fmla="*/ 7620 h 294792"/>
              <a:gd name="connsiteX31" fmla="*/ 3268980 w 3787140"/>
              <a:gd name="connsiteY31" fmla="*/ 0 h 294792"/>
              <a:gd name="connsiteX32" fmla="*/ 3360420 w 3787140"/>
              <a:gd name="connsiteY32" fmla="*/ 30480 h 294792"/>
              <a:gd name="connsiteX33" fmla="*/ 3436620 w 3787140"/>
              <a:gd name="connsiteY33" fmla="*/ 45720 h 294792"/>
              <a:gd name="connsiteX34" fmla="*/ 3451860 w 3787140"/>
              <a:gd name="connsiteY34" fmla="*/ 68580 h 294792"/>
              <a:gd name="connsiteX35" fmla="*/ 3543300 w 3787140"/>
              <a:gd name="connsiteY35" fmla="*/ 83820 h 294792"/>
              <a:gd name="connsiteX36" fmla="*/ 3566160 w 3787140"/>
              <a:gd name="connsiteY36" fmla="*/ 91440 h 294792"/>
              <a:gd name="connsiteX37" fmla="*/ 3619500 w 3787140"/>
              <a:gd name="connsiteY37" fmla="*/ 121920 h 294792"/>
              <a:gd name="connsiteX38" fmla="*/ 3665220 w 3787140"/>
              <a:gd name="connsiteY38" fmla="*/ 152400 h 294792"/>
              <a:gd name="connsiteX39" fmla="*/ 3733800 w 3787140"/>
              <a:gd name="connsiteY39" fmla="*/ 167640 h 294792"/>
              <a:gd name="connsiteX40" fmla="*/ 3749040 w 3787140"/>
              <a:gd name="connsiteY40" fmla="*/ 190500 h 294792"/>
              <a:gd name="connsiteX41" fmla="*/ 3787140 w 3787140"/>
              <a:gd name="connsiteY41" fmla="*/ 213360 h 294792"/>
              <a:gd name="connsiteX0" fmla="*/ 0 w 3787140"/>
              <a:gd name="connsiteY0" fmla="*/ 260462 h 288554"/>
              <a:gd name="connsiteX1" fmla="*/ 121920 w 3787140"/>
              <a:gd name="connsiteY1" fmla="*/ 237602 h 288554"/>
              <a:gd name="connsiteX2" fmla="*/ 190500 w 3787140"/>
              <a:gd name="connsiteY2" fmla="*/ 229982 h 288554"/>
              <a:gd name="connsiteX3" fmla="*/ 327660 w 3787140"/>
              <a:gd name="connsiteY3" fmla="*/ 237602 h 288554"/>
              <a:gd name="connsiteX4" fmla="*/ 358140 w 3787140"/>
              <a:gd name="connsiteY4" fmla="*/ 245222 h 288554"/>
              <a:gd name="connsiteX5" fmla="*/ 533400 w 3787140"/>
              <a:gd name="connsiteY5" fmla="*/ 260462 h 288554"/>
              <a:gd name="connsiteX6" fmla="*/ 624840 w 3787140"/>
              <a:gd name="connsiteY6" fmla="*/ 268082 h 288554"/>
              <a:gd name="connsiteX7" fmla="*/ 1028700 w 3787140"/>
              <a:gd name="connsiteY7" fmla="*/ 275702 h 288554"/>
              <a:gd name="connsiteX8" fmla="*/ 1303020 w 3787140"/>
              <a:gd name="connsiteY8" fmla="*/ 275702 h 288554"/>
              <a:gd name="connsiteX9" fmla="*/ 1432560 w 3787140"/>
              <a:gd name="connsiteY9" fmla="*/ 245222 h 288554"/>
              <a:gd name="connsiteX10" fmla="*/ 1516380 w 3787140"/>
              <a:gd name="connsiteY10" fmla="*/ 214742 h 288554"/>
              <a:gd name="connsiteX11" fmla="*/ 1691640 w 3787140"/>
              <a:gd name="connsiteY11" fmla="*/ 199502 h 288554"/>
              <a:gd name="connsiteX12" fmla="*/ 1790700 w 3787140"/>
              <a:gd name="connsiteY12" fmla="*/ 184262 h 288554"/>
              <a:gd name="connsiteX13" fmla="*/ 2141220 w 3787140"/>
              <a:gd name="connsiteY13" fmla="*/ 169022 h 288554"/>
              <a:gd name="connsiteX14" fmla="*/ 2247900 w 3787140"/>
              <a:gd name="connsiteY14" fmla="*/ 153782 h 288554"/>
              <a:gd name="connsiteX15" fmla="*/ 2278380 w 3787140"/>
              <a:gd name="connsiteY15" fmla="*/ 146162 h 288554"/>
              <a:gd name="connsiteX16" fmla="*/ 2468880 w 3787140"/>
              <a:gd name="connsiteY16" fmla="*/ 138542 h 288554"/>
              <a:gd name="connsiteX17" fmla="*/ 2560320 w 3787140"/>
              <a:gd name="connsiteY17" fmla="*/ 123302 h 288554"/>
              <a:gd name="connsiteX18" fmla="*/ 2583180 w 3787140"/>
              <a:gd name="connsiteY18" fmla="*/ 115682 h 288554"/>
              <a:gd name="connsiteX19" fmla="*/ 2667000 w 3787140"/>
              <a:gd name="connsiteY19" fmla="*/ 108062 h 288554"/>
              <a:gd name="connsiteX20" fmla="*/ 2697480 w 3787140"/>
              <a:gd name="connsiteY20" fmla="*/ 100442 h 288554"/>
              <a:gd name="connsiteX21" fmla="*/ 2720340 w 3787140"/>
              <a:gd name="connsiteY21" fmla="*/ 92822 h 288554"/>
              <a:gd name="connsiteX22" fmla="*/ 2758440 w 3787140"/>
              <a:gd name="connsiteY22" fmla="*/ 85202 h 288554"/>
              <a:gd name="connsiteX23" fmla="*/ 2781300 w 3787140"/>
              <a:gd name="connsiteY23" fmla="*/ 77582 h 288554"/>
              <a:gd name="connsiteX24" fmla="*/ 2842260 w 3787140"/>
              <a:gd name="connsiteY24" fmla="*/ 69962 h 288554"/>
              <a:gd name="connsiteX25" fmla="*/ 2918460 w 3787140"/>
              <a:gd name="connsiteY25" fmla="*/ 54722 h 288554"/>
              <a:gd name="connsiteX26" fmla="*/ 2956560 w 3787140"/>
              <a:gd name="connsiteY26" fmla="*/ 47102 h 288554"/>
              <a:gd name="connsiteX27" fmla="*/ 3070860 w 3787140"/>
              <a:gd name="connsiteY27" fmla="*/ 39482 h 288554"/>
              <a:gd name="connsiteX28" fmla="*/ 3108960 w 3787140"/>
              <a:gd name="connsiteY28" fmla="*/ 31862 h 288554"/>
              <a:gd name="connsiteX29" fmla="*/ 3192780 w 3787140"/>
              <a:gd name="connsiteY29" fmla="*/ 16622 h 288554"/>
              <a:gd name="connsiteX30" fmla="*/ 3238500 w 3787140"/>
              <a:gd name="connsiteY30" fmla="*/ 1382 h 288554"/>
              <a:gd name="connsiteX31" fmla="*/ 3322320 w 3787140"/>
              <a:gd name="connsiteY31" fmla="*/ 54722 h 288554"/>
              <a:gd name="connsiteX32" fmla="*/ 3360420 w 3787140"/>
              <a:gd name="connsiteY32" fmla="*/ 24242 h 288554"/>
              <a:gd name="connsiteX33" fmla="*/ 3436620 w 3787140"/>
              <a:gd name="connsiteY33" fmla="*/ 39482 h 288554"/>
              <a:gd name="connsiteX34" fmla="*/ 3451860 w 3787140"/>
              <a:gd name="connsiteY34" fmla="*/ 62342 h 288554"/>
              <a:gd name="connsiteX35" fmla="*/ 3543300 w 3787140"/>
              <a:gd name="connsiteY35" fmla="*/ 77582 h 288554"/>
              <a:gd name="connsiteX36" fmla="*/ 3566160 w 3787140"/>
              <a:gd name="connsiteY36" fmla="*/ 85202 h 288554"/>
              <a:gd name="connsiteX37" fmla="*/ 3619500 w 3787140"/>
              <a:gd name="connsiteY37" fmla="*/ 115682 h 288554"/>
              <a:gd name="connsiteX38" fmla="*/ 3665220 w 3787140"/>
              <a:gd name="connsiteY38" fmla="*/ 146162 h 288554"/>
              <a:gd name="connsiteX39" fmla="*/ 3733800 w 3787140"/>
              <a:gd name="connsiteY39" fmla="*/ 161402 h 288554"/>
              <a:gd name="connsiteX40" fmla="*/ 3749040 w 3787140"/>
              <a:gd name="connsiteY40" fmla="*/ 184262 h 288554"/>
              <a:gd name="connsiteX41" fmla="*/ 3787140 w 3787140"/>
              <a:gd name="connsiteY41" fmla="*/ 207122 h 288554"/>
              <a:gd name="connsiteX0" fmla="*/ 0 w 3787140"/>
              <a:gd name="connsiteY0" fmla="*/ 245162 h 273254"/>
              <a:gd name="connsiteX1" fmla="*/ 121920 w 3787140"/>
              <a:gd name="connsiteY1" fmla="*/ 222302 h 273254"/>
              <a:gd name="connsiteX2" fmla="*/ 190500 w 3787140"/>
              <a:gd name="connsiteY2" fmla="*/ 214682 h 273254"/>
              <a:gd name="connsiteX3" fmla="*/ 327660 w 3787140"/>
              <a:gd name="connsiteY3" fmla="*/ 222302 h 273254"/>
              <a:gd name="connsiteX4" fmla="*/ 358140 w 3787140"/>
              <a:gd name="connsiteY4" fmla="*/ 229922 h 273254"/>
              <a:gd name="connsiteX5" fmla="*/ 533400 w 3787140"/>
              <a:gd name="connsiteY5" fmla="*/ 245162 h 273254"/>
              <a:gd name="connsiteX6" fmla="*/ 624840 w 3787140"/>
              <a:gd name="connsiteY6" fmla="*/ 252782 h 273254"/>
              <a:gd name="connsiteX7" fmla="*/ 1028700 w 3787140"/>
              <a:gd name="connsiteY7" fmla="*/ 260402 h 273254"/>
              <a:gd name="connsiteX8" fmla="*/ 1303020 w 3787140"/>
              <a:gd name="connsiteY8" fmla="*/ 260402 h 273254"/>
              <a:gd name="connsiteX9" fmla="*/ 1432560 w 3787140"/>
              <a:gd name="connsiteY9" fmla="*/ 229922 h 273254"/>
              <a:gd name="connsiteX10" fmla="*/ 1516380 w 3787140"/>
              <a:gd name="connsiteY10" fmla="*/ 199442 h 273254"/>
              <a:gd name="connsiteX11" fmla="*/ 1691640 w 3787140"/>
              <a:gd name="connsiteY11" fmla="*/ 184202 h 273254"/>
              <a:gd name="connsiteX12" fmla="*/ 1790700 w 3787140"/>
              <a:gd name="connsiteY12" fmla="*/ 168962 h 273254"/>
              <a:gd name="connsiteX13" fmla="*/ 2141220 w 3787140"/>
              <a:gd name="connsiteY13" fmla="*/ 153722 h 273254"/>
              <a:gd name="connsiteX14" fmla="*/ 2247900 w 3787140"/>
              <a:gd name="connsiteY14" fmla="*/ 138482 h 273254"/>
              <a:gd name="connsiteX15" fmla="*/ 2278380 w 3787140"/>
              <a:gd name="connsiteY15" fmla="*/ 130862 h 273254"/>
              <a:gd name="connsiteX16" fmla="*/ 2468880 w 3787140"/>
              <a:gd name="connsiteY16" fmla="*/ 123242 h 273254"/>
              <a:gd name="connsiteX17" fmla="*/ 2560320 w 3787140"/>
              <a:gd name="connsiteY17" fmla="*/ 108002 h 273254"/>
              <a:gd name="connsiteX18" fmla="*/ 2583180 w 3787140"/>
              <a:gd name="connsiteY18" fmla="*/ 100382 h 273254"/>
              <a:gd name="connsiteX19" fmla="*/ 2667000 w 3787140"/>
              <a:gd name="connsiteY19" fmla="*/ 92762 h 273254"/>
              <a:gd name="connsiteX20" fmla="*/ 2697480 w 3787140"/>
              <a:gd name="connsiteY20" fmla="*/ 85142 h 273254"/>
              <a:gd name="connsiteX21" fmla="*/ 2720340 w 3787140"/>
              <a:gd name="connsiteY21" fmla="*/ 77522 h 273254"/>
              <a:gd name="connsiteX22" fmla="*/ 2758440 w 3787140"/>
              <a:gd name="connsiteY22" fmla="*/ 69902 h 273254"/>
              <a:gd name="connsiteX23" fmla="*/ 2781300 w 3787140"/>
              <a:gd name="connsiteY23" fmla="*/ 62282 h 273254"/>
              <a:gd name="connsiteX24" fmla="*/ 2842260 w 3787140"/>
              <a:gd name="connsiteY24" fmla="*/ 54662 h 273254"/>
              <a:gd name="connsiteX25" fmla="*/ 2918460 w 3787140"/>
              <a:gd name="connsiteY25" fmla="*/ 39422 h 273254"/>
              <a:gd name="connsiteX26" fmla="*/ 2956560 w 3787140"/>
              <a:gd name="connsiteY26" fmla="*/ 31802 h 273254"/>
              <a:gd name="connsiteX27" fmla="*/ 3070860 w 3787140"/>
              <a:gd name="connsiteY27" fmla="*/ 24182 h 273254"/>
              <a:gd name="connsiteX28" fmla="*/ 3108960 w 3787140"/>
              <a:gd name="connsiteY28" fmla="*/ 16562 h 273254"/>
              <a:gd name="connsiteX29" fmla="*/ 3192780 w 3787140"/>
              <a:gd name="connsiteY29" fmla="*/ 1322 h 273254"/>
              <a:gd name="connsiteX30" fmla="*/ 3238500 w 3787140"/>
              <a:gd name="connsiteY30" fmla="*/ 54662 h 273254"/>
              <a:gd name="connsiteX31" fmla="*/ 3322320 w 3787140"/>
              <a:gd name="connsiteY31" fmla="*/ 39422 h 273254"/>
              <a:gd name="connsiteX32" fmla="*/ 3360420 w 3787140"/>
              <a:gd name="connsiteY32" fmla="*/ 8942 h 273254"/>
              <a:gd name="connsiteX33" fmla="*/ 3436620 w 3787140"/>
              <a:gd name="connsiteY33" fmla="*/ 24182 h 273254"/>
              <a:gd name="connsiteX34" fmla="*/ 3451860 w 3787140"/>
              <a:gd name="connsiteY34" fmla="*/ 47042 h 273254"/>
              <a:gd name="connsiteX35" fmla="*/ 3543300 w 3787140"/>
              <a:gd name="connsiteY35" fmla="*/ 62282 h 273254"/>
              <a:gd name="connsiteX36" fmla="*/ 3566160 w 3787140"/>
              <a:gd name="connsiteY36" fmla="*/ 69902 h 273254"/>
              <a:gd name="connsiteX37" fmla="*/ 3619500 w 3787140"/>
              <a:gd name="connsiteY37" fmla="*/ 100382 h 273254"/>
              <a:gd name="connsiteX38" fmla="*/ 3665220 w 3787140"/>
              <a:gd name="connsiteY38" fmla="*/ 130862 h 273254"/>
              <a:gd name="connsiteX39" fmla="*/ 3733800 w 3787140"/>
              <a:gd name="connsiteY39" fmla="*/ 146102 h 273254"/>
              <a:gd name="connsiteX40" fmla="*/ 3749040 w 3787140"/>
              <a:gd name="connsiteY40" fmla="*/ 168962 h 273254"/>
              <a:gd name="connsiteX41" fmla="*/ 3787140 w 3787140"/>
              <a:gd name="connsiteY41" fmla="*/ 191822 h 273254"/>
              <a:gd name="connsiteX0" fmla="*/ 0 w 3787140"/>
              <a:gd name="connsiteY0" fmla="*/ 237578 h 265670"/>
              <a:gd name="connsiteX1" fmla="*/ 121920 w 3787140"/>
              <a:gd name="connsiteY1" fmla="*/ 214718 h 265670"/>
              <a:gd name="connsiteX2" fmla="*/ 190500 w 3787140"/>
              <a:gd name="connsiteY2" fmla="*/ 207098 h 265670"/>
              <a:gd name="connsiteX3" fmla="*/ 327660 w 3787140"/>
              <a:gd name="connsiteY3" fmla="*/ 214718 h 265670"/>
              <a:gd name="connsiteX4" fmla="*/ 358140 w 3787140"/>
              <a:gd name="connsiteY4" fmla="*/ 222338 h 265670"/>
              <a:gd name="connsiteX5" fmla="*/ 533400 w 3787140"/>
              <a:gd name="connsiteY5" fmla="*/ 237578 h 265670"/>
              <a:gd name="connsiteX6" fmla="*/ 624840 w 3787140"/>
              <a:gd name="connsiteY6" fmla="*/ 245198 h 265670"/>
              <a:gd name="connsiteX7" fmla="*/ 1028700 w 3787140"/>
              <a:gd name="connsiteY7" fmla="*/ 252818 h 265670"/>
              <a:gd name="connsiteX8" fmla="*/ 1303020 w 3787140"/>
              <a:gd name="connsiteY8" fmla="*/ 252818 h 265670"/>
              <a:gd name="connsiteX9" fmla="*/ 1432560 w 3787140"/>
              <a:gd name="connsiteY9" fmla="*/ 222338 h 265670"/>
              <a:gd name="connsiteX10" fmla="*/ 1516380 w 3787140"/>
              <a:gd name="connsiteY10" fmla="*/ 191858 h 265670"/>
              <a:gd name="connsiteX11" fmla="*/ 1691640 w 3787140"/>
              <a:gd name="connsiteY11" fmla="*/ 176618 h 265670"/>
              <a:gd name="connsiteX12" fmla="*/ 1790700 w 3787140"/>
              <a:gd name="connsiteY12" fmla="*/ 161378 h 265670"/>
              <a:gd name="connsiteX13" fmla="*/ 2141220 w 3787140"/>
              <a:gd name="connsiteY13" fmla="*/ 146138 h 265670"/>
              <a:gd name="connsiteX14" fmla="*/ 2247900 w 3787140"/>
              <a:gd name="connsiteY14" fmla="*/ 130898 h 265670"/>
              <a:gd name="connsiteX15" fmla="*/ 2278380 w 3787140"/>
              <a:gd name="connsiteY15" fmla="*/ 123278 h 265670"/>
              <a:gd name="connsiteX16" fmla="*/ 2468880 w 3787140"/>
              <a:gd name="connsiteY16" fmla="*/ 115658 h 265670"/>
              <a:gd name="connsiteX17" fmla="*/ 2560320 w 3787140"/>
              <a:gd name="connsiteY17" fmla="*/ 100418 h 265670"/>
              <a:gd name="connsiteX18" fmla="*/ 2583180 w 3787140"/>
              <a:gd name="connsiteY18" fmla="*/ 92798 h 265670"/>
              <a:gd name="connsiteX19" fmla="*/ 2667000 w 3787140"/>
              <a:gd name="connsiteY19" fmla="*/ 85178 h 265670"/>
              <a:gd name="connsiteX20" fmla="*/ 2697480 w 3787140"/>
              <a:gd name="connsiteY20" fmla="*/ 77558 h 265670"/>
              <a:gd name="connsiteX21" fmla="*/ 2720340 w 3787140"/>
              <a:gd name="connsiteY21" fmla="*/ 69938 h 265670"/>
              <a:gd name="connsiteX22" fmla="*/ 2758440 w 3787140"/>
              <a:gd name="connsiteY22" fmla="*/ 62318 h 265670"/>
              <a:gd name="connsiteX23" fmla="*/ 2781300 w 3787140"/>
              <a:gd name="connsiteY23" fmla="*/ 54698 h 265670"/>
              <a:gd name="connsiteX24" fmla="*/ 2842260 w 3787140"/>
              <a:gd name="connsiteY24" fmla="*/ 47078 h 265670"/>
              <a:gd name="connsiteX25" fmla="*/ 2918460 w 3787140"/>
              <a:gd name="connsiteY25" fmla="*/ 31838 h 265670"/>
              <a:gd name="connsiteX26" fmla="*/ 2956560 w 3787140"/>
              <a:gd name="connsiteY26" fmla="*/ 24218 h 265670"/>
              <a:gd name="connsiteX27" fmla="*/ 3070860 w 3787140"/>
              <a:gd name="connsiteY27" fmla="*/ 16598 h 265670"/>
              <a:gd name="connsiteX28" fmla="*/ 3108960 w 3787140"/>
              <a:gd name="connsiteY28" fmla="*/ 8978 h 265670"/>
              <a:gd name="connsiteX29" fmla="*/ 3169920 w 3787140"/>
              <a:gd name="connsiteY29" fmla="*/ 24218 h 265670"/>
              <a:gd name="connsiteX30" fmla="*/ 3238500 w 3787140"/>
              <a:gd name="connsiteY30" fmla="*/ 47078 h 265670"/>
              <a:gd name="connsiteX31" fmla="*/ 3322320 w 3787140"/>
              <a:gd name="connsiteY31" fmla="*/ 31838 h 265670"/>
              <a:gd name="connsiteX32" fmla="*/ 3360420 w 3787140"/>
              <a:gd name="connsiteY32" fmla="*/ 1358 h 265670"/>
              <a:gd name="connsiteX33" fmla="*/ 3436620 w 3787140"/>
              <a:gd name="connsiteY33" fmla="*/ 16598 h 265670"/>
              <a:gd name="connsiteX34" fmla="*/ 3451860 w 3787140"/>
              <a:gd name="connsiteY34" fmla="*/ 39458 h 265670"/>
              <a:gd name="connsiteX35" fmla="*/ 3543300 w 3787140"/>
              <a:gd name="connsiteY35" fmla="*/ 54698 h 265670"/>
              <a:gd name="connsiteX36" fmla="*/ 3566160 w 3787140"/>
              <a:gd name="connsiteY36" fmla="*/ 62318 h 265670"/>
              <a:gd name="connsiteX37" fmla="*/ 3619500 w 3787140"/>
              <a:gd name="connsiteY37" fmla="*/ 92798 h 265670"/>
              <a:gd name="connsiteX38" fmla="*/ 3665220 w 3787140"/>
              <a:gd name="connsiteY38" fmla="*/ 123278 h 265670"/>
              <a:gd name="connsiteX39" fmla="*/ 3733800 w 3787140"/>
              <a:gd name="connsiteY39" fmla="*/ 138518 h 265670"/>
              <a:gd name="connsiteX40" fmla="*/ 3749040 w 3787140"/>
              <a:gd name="connsiteY40" fmla="*/ 161378 h 265670"/>
              <a:gd name="connsiteX41" fmla="*/ 3787140 w 3787140"/>
              <a:gd name="connsiteY41" fmla="*/ 184238 h 265670"/>
              <a:gd name="connsiteX0" fmla="*/ 0 w 3787140"/>
              <a:gd name="connsiteY0" fmla="*/ 228767 h 256859"/>
              <a:gd name="connsiteX1" fmla="*/ 121920 w 3787140"/>
              <a:gd name="connsiteY1" fmla="*/ 205907 h 256859"/>
              <a:gd name="connsiteX2" fmla="*/ 190500 w 3787140"/>
              <a:gd name="connsiteY2" fmla="*/ 198287 h 256859"/>
              <a:gd name="connsiteX3" fmla="*/ 327660 w 3787140"/>
              <a:gd name="connsiteY3" fmla="*/ 205907 h 256859"/>
              <a:gd name="connsiteX4" fmla="*/ 358140 w 3787140"/>
              <a:gd name="connsiteY4" fmla="*/ 213527 h 256859"/>
              <a:gd name="connsiteX5" fmla="*/ 533400 w 3787140"/>
              <a:gd name="connsiteY5" fmla="*/ 228767 h 256859"/>
              <a:gd name="connsiteX6" fmla="*/ 624840 w 3787140"/>
              <a:gd name="connsiteY6" fmla="*/ 236387 h 256859"/>
              <a:gd name="connsiteX7" fmla="*/ 1028700 w 3787140"/>
              <a:gd name="connsiteY7" fmla="*/ 244007 h 256859"/>
              <a:gd name="connsiteX8" fmla="*/ 1303020 w 3787140"/>
              <a:gd name="connsiteY8" fmla="*/ 244007 h 256859"/>
              <a:gd name="connsiteX9" fmla="*/ 1432560 w 3787140"/>
              <a:gd name="connsiteY9" fmla="*/ 213527 h 256859"/>
              <a:gd name="connsiteX10" fmla="*/ 1516380 w 3787140"/>
              <a:gd name="connsiteY10" fmla="*/ 183047 h 256859"/>
              <a:gd name="connsiteX11" fmla="*/ 1691640 w 3787140"/>
              <a:gd name="connsiteY11" fmla="*/ 167807 h 256859"/>
              <a:gd name="connsiteX12" fmla="*/ 1790700 w 3787140"/>
              <a:gd name="connsiteY12" fmla="*/ 152567 h 256859"/>
              <a:gd name="connsiteX13" fmla="*/ 2141220 w 3787140"/>
              <a:gd name="connsiteY13" fmla="*/ 137327 h 256859"/>
              <a:gd name="connsiteX14" fmla="*/ 2247900 w 3787140"/>
              <a:gd name="connsiteY14" fmla="*/ 122087 h 256859"/>
              <a:gd name="connsiteX15" fmla="*/ 2278380 w 3787140"/>
              <a:gd name="connsiteY15" fmla="*/ 114467 h 256859"/>
              <a:gd name="connsiteX16" fmla="*/ 2468880 w 3787140"/>
              <a:gd name="connsiteY16" fmla="*/ 106847 h 256859"/>
              <a:gd name="connsiteX17" fmla="*/ 2560320 w 3787140"/>
              <a:gd name="connsiteY17" fmla="*/ 91607 h 256859"/>
              <a:gd name="connsiteX18" fmla="*/ 2583180 w 3787140"/>
              <a:gd name="connsiteY18" fmla="*/ 83987 h 256859"/>
              <a:gd name="connsiteX19" fmla="*/ 2667000 w 3787140"/>
              <a:gd name="connsiteY19" fmla="*/ 76367 h 256859"/>
              <a:gd name="connsiteX20" fmla="*/ 2697480 w 3787140"/>
              <a:gd name="connsiteY20" fmla="*/ 68747 h 256859"/>
              <a:gd name="connsiteX21" fmla="*/ 2720340 w 3787140"/>
              <a:gd name="connsiteY21" fmla="*/ 61127 h 256859"/>
              <a:gd name="connsiteX22" fmla="*/ 2758440 w 3787140"/>
              <a:gd name="connsiteY22" fmla="*/ 53507 h 256859"/>
              <a:gd name="connsiteX23" fmla="*/ 2781300 w 3787140"/>
              <a:gd name="connsiteY23" fmla="*/ 45887 h 256859"/>
              <a:gd name="connsiteX24" fmla="*/ 2842260 w 3787140"/>
              <a:gd name="connsiteY24" fmla="*/ 38267 h 256859"/>
              <a:gd name="connsiteX25" fmla="*/ 2918460 w 3787140"/>
              <a:gd name="connsiteY25" fmla="*/ 23027 h 256859"/>
              <a:gd name="connsiteX26" fmla="*/ 2956560 w 3787140"/>
              <a:gd name="connsiteY26" fmla="*/ 15407 h 256859"/>
              <a:gd name="connsiteX27" fmla="*/ 3070860 w 3787140"/>
              <a:gd name="connsiteY27" fmla="*/ 7787 h 256859"/>
              <a:gd name="connsiteX28" fmla="*/ 3108960 w 3787140"/>
              <a:gd name="connsiteY28" fmla="*/ 167 h 256859"/>
              <a:gd name="connsiteX29" fmla="*/ 3169920 w 3787140"/>
              <a:gd name="connsiteY29" fmla="*/ 15407 h 256859"/>
              <a:gd name="connsiteX30" fmla="*/ 3238500 w 3787140"/>
              <a:gd name="connsiteY30" fmla="*/ 38267 h 256859"/>
              <a:gd name="connsiteX31" fmla="*/ 3322320 w 3787140"/>
              <a:gd name="connsiteY31" fmla="*/ 23027 h 256859"/>
              <a:gd name="connsiteX32" fmla="*/ 3398520 w 3787140"/>
              <a:gd name="connsiteY32" fmla="*/ 30647 h 256859"/>
              <a:gd name="connsiteX33" fmla="*/ 3436620 w 3787140"/>
              <a:gd name="connsiteY33" fmla="*/ 7787 h 256859"/>
              <a:gd name="connsiteX34" fmla="*/ 3451860 w 3787140"/>
              <a:gd name="connsiteY34" fmla="*/ 30647 h 256859"/>
              <a:gd name="connsiteX35" fmla="*/ 3543300 w 3787140"/>
              <a:gd name="connsiteY35" fmla="*/ 45887 h 256859"/>
              <a:gd name="connsiteX36" fmla="*/ 3566160 w 3787140"/>
              <a:gd name="connsiteY36" fmla="*/ 53507 h 256859"/>
              <a:gd name="connsiteX37" fmla="*/ 3619500 w 3787140"/>
              <a:gd name="connsiteY37" fmla="*/ 83987 h 256859"/>
              <a:gd name="connsiteX38" fmla="*/ 3665220 w 3787140"/>
              <a:gd name="connsiteY38" fmla="*/ 114467 h 256859"/>
              <a:gd name="connsiteX39" fmla="*/ 3733800 w 3787140"/>
              <a:gd name="connsiteY39" fmla="*/ 129707 h 256859"/>
              <a:gd name="connsiteX40" fmla="*/ 3749040 w 3787140"/>
              <a:gd name="connsiteY40" fmla="*/ 152567 h 256859"/>
              <a:gd name="connsiteX41" fmla="*/ 3787140 w 3787140"/>
              <a:gd name="connsiteY41" fmla="*/ 175427 h 256859"/>
              <a:gd name="connsiteX0" fmla="*/ 0 w 3787140"/>
              <a:gd name="connsiteY0" fmla="*/ 226023 h 254115"/>
              <a:gd name="connsiteX1" fmla="*/ 121920 w 3787140"/>
              <a:gd name="connsiteY1" fmla="*/ 203163 h 254115"/>
              <a:gd name="connsiteX2" fmla="*/ 190500 w 3787140"/>
              <a:gd name="connsiteY2" fmla="*/ 195543 h 254115"/>
              <a:gd name="connsiteX3" fmla="*/ 327660 w 3787140"/>
              <a:gd name="connsiteY3" fmla="*/ 203163 h 254115"/>
              <a:gd name="connsiteX4" fmla="*/ 358140 w 3787140"/>
              <a:gd name="connsiteY4" fmla="*/ 210783 h 254115"/>
              <a:gd name="connsiteX5" fmla="*/ 533400 w 3787140"/>
              <a:gd name="connsiteY5" fmla="*/ 226023 h 254115"/>
              <a:gd name="connsiteX6" fmla="*/ 624840 w 3787140"/>
              <a:gd name="connsiteY6" fmla="*/ 233643 h 254115"/>
              <a:gd name="connsiteX7" fmla="*/ 1028700 w 3787140"/>
              <a:gd name="connsiteY7" fmla="*/ 241263 h 254115"/>
              <a:gd name="connsiteX8" fmla="*/ 1303020 w 3787140"/>
              <a:gd name="connsiteY8" fmla="*/ 241263 h 254115"/>
              <a:gd name="connsiteX9" fmla="*/ 1432560 w 3787140"/>
              <a:gd name="connsiteY9" fmla="*/ 210783 h 254115"/>
              <a:gd name="connsiteX10" fmla="*/ 1516380 w 3787140"/>
              <a:gd name="connsiteY10" fmla="*/ 180303 h 254115"/>
              <a:gd name="connsiteX11" fmla="*/ 1691640 w 3787140"/>
              <a:gd name="connsiteY11" fmla="*/ 165063 h 254115"/>
              <a:gd name="connsiteX12" fmla="*/ 1790700 w 3787140"/>
              <a:gd name="connsiteY12" fmla="*/ 149823 h 254115"/>
              <a:gd name="connsiteX13" fmla="*/ 2141220 w 3787140"/>
              <a:gd name="connsiteY13" fmla="*/ 134583 h 254115"/>
              <a:gd name="connsiteX14" fmla="*/ 2247900 w 3787140"/>
              <a:gd name="connsiteY14" fmla="*/ 119343 h 254115"/>
              <a:gd name="connsiteX15" fmla="*/ 2278380 w 3787140"/>
              <a:gd name="connsiteY15" fmla="*/ 111723 h 254115"/>
              <a:gd name="connsiteX16" fmla="*/ 2468880 w 3787140"/>
              <a:gd name="connsiteY16" fmla="*/ 104103 h 254115"/>
              <a:gd name="connsiteX17" fmla="*/ 2560320 w 3787140"/>
              <a:gd name="connsiteY17" fmla="*/ 88863 h 254115"/>
              <a:gd name="connsiteX18" fmla="*/ 2583180 w 3787140"/>
              <a:gd name="connsiteY18" fmla="*/ 81243 h 254115"/>
              <a:gd name="connsiteX19" fmla="*/ 2667000 w 3787140"/>
              <a:gd name="connsiteY19" fmla="*/ 73623 h 254115"/>
              <a:gd name="connsiteX20" fmla="*/ 2697480 w 3787140"/>
              <a:gd name="connsiteY20" fmla="*/ 66003 h 254115"/>
              <a:gd name="connsiteX21" fmla="*/ 2720340 w 3787140"/>
              <a:gd name="connsiteY21" fmla="*/ 58383 h 254115"/>
              <a:gd name="connsiteX22" fmla="*/ 2758440 w 3787140"/>
              <a:gd name="connsiteY22" fmla="*/ 50763 h 254115"/>
              <a:gd name="connsiteX23" fmla="*/ 2781300 w 3787140"/>
              <a:gd name="connsiteY23" fmla="*/ 43143 h 254115"/>
              <a:gd name="connsiteX24" fmla="*/ 2842260 w 3787140"/>
              <a:gd name="connsiteY24" fmla="*/ 35523 h 254115"/>
              <a:gd name="connsiteX25" fmla="*/ 2918460 w 3787140"/>
              <a:gd name="connsiteY25" fmla="*/ 20283 h 254115"/>
              <a:gd name="connsiteX26" fmla="*/ 2956560 w 3787140"/>
              <a:gd name="connsiteY26" fmla="*/ 12663 h 254115"/>
              <a:gd name="connsiteX27" fmla="*/ 3070860 w 3787140"/>
              <a:gd name="connsiteY27" fmla="*/ 5043 h 254115"/>
              <a:gd name="connsiteX28" fmla="*/ 3131820 w 3787140"/>
              <a:gd name="connsiteY28" fmla="*/ 43143 h 254115"/>
              <a:gd name="connsiteX29" fmla="*/ 3169920 w 3787140"/>
              <a:gd name="connsiteY29" fmla="*/ 12663 h 254115"/>
              <a:gd name="connsiteX30" fmla="*/ 3238500 w 3787140"/>
              <a:gd name="connsiteY30" fmla="*/ 35523 h 254115"/>
              <a:gd name="connsiteX31" fmla="*/ 3322320 w 3787140"/>
              <a:gd name="connsiteY31" fmla="*/ 20283 h 254115"/>
              <a:gd name="connsiteX32" fmla="*/ 3398520 w 3787140"/>
              <a:gd name="connsiteY32" fmla="*/ 27903 h 254115"/>
              <a:gd name="connsiteX33" fmla="*/ 3436620 w 3787140"/>
              <a:gd name="connsiteY33" fmla="*/ 5043 h 254115"/>
              <a:gd name="connsiteX34" fmla="*/ 3451860 w 3787140"/>
              <a:gd name="connsiteY34" fmla="*/ 27903 h 254115"/>
              <a:gd name="connsiteX35" fmla="*/ 3543300 w 3787140"/>
              <a:gd name="connsiteY35" fmla="*/ 43143 h 254115"/>
              <a:gd name="connsiteX36" fmla="*/ 3566160 w 3787140"/>
              <a:gd name="connsiteY36" fmla="*/ 50763 h 254115"/>
              <a:gd name="connsiteX37" fmla="*/ 3619500 w 3787140"/>
              <a:gd name="connsiteY37" fmla="*/ 81243 h 254115"/>
              <a:gd name="connsiteX38" fmla="*/ 3665220 w 3787140"/>
              <a:gd name="connsiteY38" fmla="*/ 111723 h 254115"/>
              <a:gd name="connsiteX39" fmla="*/ 3733800 w 3787140"/>
              <a:gd name="connsiteY39" fmla="*/ 126963 h 254115"/>
              <a:gd name="connsiteX40" fmla="*/ 3749040 w 3787140"/>
              <a:gd name="connsiteY40" fmla="*/ 149823 h 254115"/>
              <a:gd name="connsiteX41" fmla="*/ 3787140 w 3787140"/>
              <a:gd name="connsiteY41" fmla="*/ 172683 h 254115"/>
              <a:gd name="connsiteX0" fmla="*/ 0 w 3970020"/>
              <a:gd name="connsiteY0" fmla="*/ 271743 h 271743"/>
              <a:gd name="connsiteX1" fmla="*/ 304800 w 3970020"/>
              <a:gd name="connsiteY1" fmla="*/ 203163 h 271743"/>
              <a:gd name="connsiteX2" fmla="*/ 373380 w 3970020"/>
              <a:gd name="connsiteY2" fmla="*/ 195543 h 271743"/>
              <a:gd name="connsiteX3" fmla="*/ 510540 w 3970020"/>
              <a:gd name="connsiteY3" fmla="*/ 203163 h 271743"/>
              <a:gd name="connsiteX4" fmla="*/ 541020 w 3970020"/>
              <a:gd name="connsiteY4" fmla="*/ 210783 h 271743"/>
              <a:gd name="connsiteX5" fmla="*/ 716280 w 3970020"/>
              <a:gd name="connsiteY5" fmla="*/ 226023 h 271743"/>
              <a:gd name="connsiteX6" fmla="*/ 807720 w 3970020"/>
              <a:gd name="connsiteY6" fmla="*/ 233643 h 271743"/>
              <a:gd name="connsiteX7" fmla="*/ 1211580 w 3970020"/>
              <a:gd name="connsiteY7" fmla="*/ 241263 h 271743"/>
              <a:gd name="connsiteX8" fmla="*/ 1485900 w 3970020"/>
              <a:gd name="connsiteY8" fmla="*/ 241263 h 271743"/>
              <a:gd name="connsiteX9" fmla="*/ 1615440 w 3970020"/>
              <a:gd name="connsiteY9" fmla="*/ 210783 h 271743"/>
              <a:gd name="connsiteX10" fmla="*/ 1699260 w 3970020"/>
              <a:gd name="connsiteY10" fmla="*/ 180303 h 271743"/>
              <a:gd name="connsiteX11" fmla="*/ 1874520 w 3970020"/>
              <a:gd name="connsiteY11" fmla="*/ 165063 h 271743"/>
              <a:gd name="connsiteX12" fmla="*/ 1973580 w 3970020"/>
              <a:gd name="connsiteY12" fmla="*/ 149823 h 271743"/>
              <a:gd name="connsiteX13" fmla="*/ 2324100 w 3970020"/>
              <a:gd name="connsiteY13" fmla="*/ 134583 h 271743"/>
              <a:gd name="connsiteX14" fmla="*/ 2430780 w 3970020"/>
              <a:gd name="connsiteY14" fmla="*/ 119343 h 271743"/>
              <a:gd name="connsiteX15" fmla="*/ 2461260 w 3970020"/>
              <a:gd name="connsiteY15" fmla="*/ 111723 h 271743"/>
              <a:gd name="connsiteX16" fmla="*/ 2651760 w 3970020"/>
              <a:gd name="connsiteY16" fmla="*/ 104103 h 271743"/>
              <a:gd name="connsiteX17" fmla="*/ 2743200 w 3970020"/>
              <a:gd name="connsiteY17" fmla="*/ 88863 h 271743"/>
              <a:gd name="connsiteX18" fmla="*/ 2766060 w 3970020"/>
              <a:gd name="connsiteY18" fmla="*/ 81243 h 271743"/>
              <a:gd name="connsiteX19" fmla="*/ 2849880 w 3970020"/>
              <a:gd name="connsiteY19" fmla="*/ 73623 h 271743"/>
              <a:gd name="connsiteX20" fmla="*/ 2880360 w 3970020"/>
              <a:gd name="connsiteY20" fmla="*/ 66003 h 271743"/>
              <a:gd name="connsiteX21" fmla="*/ 2903220 w 3970020"/>
              <a:gd name="connsiteY21" fmla="*/ 58383 h 271743"/>
              <a:gd name="connsiteX22" fmla="*/ 2941320 w 3970020"/>
              <a:gd name="connsiteY22" fmla="*/ 50763 h 271743"/>
              <a:gd name="connsiteX23" fmla="*/ 2964180 w 3970020"/>
              <a:gd name="connsiteY23" fmla="*/ 43143 h 271743"/>
              <a:gd name="connsiteX24" fmla="*/ 3025140 w 3970020"/>
              <a:gd name="connsiteY24" fmla="*/ 35523 h 271743"/>
              <a:gd name="connsiteX25" fmla="*/ 3101340 w 3970020"/>
              <a:gd name="connsiteY25" fmla="*/ 20283 h 271743"/>
              <a:gd name="connsiteX26" fmla="*/ 3139440 w 3970020"/>
              <a:gd name="connsiteY26" fmla="*/ 12663 h 271743"/>
              <a:gd name="connsiteX27" fmla="*/ 3253740 w 3970020"/>
              <a:gd name="connsiteY27" fmla="*/ 5043 h 271743"/>
              <a:gd name="connsiteX28" fmla="*/ 3314700 w 3970020"/>
              <a:gd name="connsiteY28" fmla="*/ 43143 h 271743"/>
              <a:gd name="connsiteX29" fmla="*/ 3352800 w 3970020"/>
              <a:gd name="connsiteY29" fmla="*/ 12663 h 271743"/>
              <a:gd name="connsiteX30" fmla="*/ 3421380 w 3970020"/>
              <a:gd name="connsiteY30" fmla="*/ 35523 h 271743"/>
              <a:gd name="connsiteX31" fmla="*/ 3505200 w 3970020"/>
              <a:gd name="connsiteY31" fmla="*/ 20283 h 271743"/>
              <a:gd name="connsiteX32" fmla="*/ 3581400 w 3970020"/>
              <a:gd name="connsiteY32" fmla="*/ 27903 h 271743"/>
              <a:gd name="connsiteX33" fmla="*/ 3619500 w 3970020"/>
              <a:gd name="connsiteY33" fmla="*/ 5043 h 271743"/>
              <a:gd name="connsiteX34" fmla="*/ 3634740 w 3970020"/>
              <a:gd name="connsiteY34" fmla="*/ 27903 h 271743"/>
              <a:gd name="connsiteX35" fmla="*/ 3726180 w 3970020"/>
              <a:gd name="connsiteY35" fmla="*/ 43143 h 271743"/>
              <a:gd name="connsiteX36" fmla="*/ 3749040 w 3970020"/>
              <a:gd name="connsiteY36" fmla="*/ 50763 h 271743"/>
              <a:gd name="connsiteX37" fmla="*/ 3802380 w 3970020"/>
              <a:gd name="connsiteY37" fmla="*/ 81243 h 271743"/>
              <a:gd name="connsiteX38" fmla="*/ 3848100 w 3970020"/>
              <a:gd name="connsiteY38" fmla="*/ 111723 h 271743"/>
              <a:gd name="connsiteX39" fmla="*/ 3916680 w 3970020"/>
              <a:gd name="connsiteY39" fmla="*/ 126963 h 271743"/>
              <a:gd name="connsiteX40" fmla="*/ 3931920 w 3970020"/>
              <a:gd name="connsiteY40" fmla="*/ 149823 h 271743"/>
              <a:gd name="connsiteX41" fmla="*/ 3970020 w 3970020"/>
              <a:gd name="connsiteY41" fmla="*/ 172683 h 271743"/>
              <a:gd name="connsiteX0" fmla="*/ 0 w 3970020"/>
              <a:gd name="connsiteY0" fmla="*/ 271743 h 271743"/>
              <a:gd name="connsiteX1" fmla="*/ 304800 w 3970020"/>
              <a:gd name="connsiteY1" fmla="*/ 203163 h 271743"/>
              <a:gd name="connsiteX2" fmla="*/ 373380 w 3970020"/>
              <a:gd name="connsiteY2" fmla="*/ 195543 h 271743"/>
              <a:gd name="connsiteX3" fmla="*/ 510540 w 3970020"/>
              <a:gd name="connsiteY3" fmla="*/ 203163 h 271743"/>
              <a:gd name="connsiteX4" fmla="*/ 541020 w 3970020"/>
              <a:gd name="connsiteY4" fmla="*/ 210783 h 271743"/>
              <a:gd name="connsiteX5" fmla="*/ 716280 w 3970020"/>
              <a:gd name="connsiteY5" fmla="*/ 226023 h 271743"/>
              <a:gd name="connsiteX6" fmla="*/ 807720 w 3970020"/>
              <a:gd name="connsiteY6" fmla="*/ 233643 h 271743"/>
              <a:gd name="connsiteX7" fmla="*/ 1211580 w 3970020"/>
              <a:gd name="connsiteY7" fmla="*/ 241263 h 271743"/>
              <a:gd name="connsiteX8" fmla="*/ 1485900 w 3970020"/>
              <a:gd name="connsiteY8" fmla="*/ 241263 h 271743"/>
              <a:gd name="connsiteX9" fmla="*/ 1615440 w 3970020"/>
              <a:gd name="connsiteY9" fmla="*/ 210783 h 271743"/>
              <a:gd name="connsiteX10" fmla="*/ 1699260 w 3970020"/>
              <a:gd name="connsiteY10" fmla="*/ 180303 h 271743"/>
              <a:gd name="connsiteX11" fmla="*/ 1874520 w 3970020"/>
              <a:gd name="connsiteY11" fmla="*/ 165063 h 271743"/>
              <a:gd name="connsiteX12" fmla="*/ 1973580 w 3970020"/>
              <a:gd name="connsiteY12" fmla="*/ 149823 h 271743"/>
              <a:gd name="connsiteX13" fmla="*/ 2324100 w 3970020"/>
              <a:gd name="connsiteY13" fmla="*/ 134583 h 271743"/>
              <a:gd name="connsiteX14" fmla="*/ 2430780 w 3970020"/>
              <a:gd name="connsiteY14" fmla="*/ 119343 h 271743"/>
              <a:gd name="connsiteX15" fmla="*/ 2461260 w 3970020"/>
              <a:gd name="connsiteY15" fmla="*/ 111723 h 271743"/>
              <a:gd name="connsiteX16" fmla="*/ 2651760 w 3970020"/>
              <a:gd name="connsiteY16" fmla="*/ 104103 h 271743"/>
              <a:gd name="connsiteX17" fmla="*/ 2743200 w 3970020"/>
              <a:gd name="connsiteY17" fmla="*/ 88863 h 271743"/>
              <a:gd name="connsiteX18" fmla="*/ 2766060 w 3970020"/>
              <a:gd name="connsiteY18" fmla="*/ 81243 h 271743"/>
              <a:gd name="connsiteX19" fmla="*/ 2849880 w 3970020"/>
              <a:gd name="connsiteY19" fmla="*/ 73623 h 271743"/>
              <a:gd name="connsiteX20" fmla="*/ 2880360 w 3970020"/>
              <a:gd name="connsiteY20" fmla="*/ 66003 h 271743"/>
              <a:gd name="connsiteX21" fmla="*/ 2903220 w 3970020"/>
              <a:gd name="connsiteY21" fmla="*/ 58383 h 271743"/>
              <a:gd name="connsiteX22" fmla="*/ 2941320 w 3970020"/>
              <a:gd name="connsiteY22" fmla="*/ 50763 h 271743"/>
              <a:gd name="connsiteX23" fmla="*/ 2964180 w 3970020"/>
              <a:gd name="connsiteY23" fmla="*/ 43143 h 271743"/>
              <a:gd name="connsiteX24" fmla="*/ 3025140 w 3970020"/>
              <a:gd name="connsiteY24" fmla="*/ 35523 h 271743"/>
              <a:gd name="connsiteX25" fmla="*/ 3101340 w 3970020"/>
              <a:gd name="connsiteY25" fmla="*/ 20283 h 271743"/>
              <a:gd name="connsiteX26" fmla="*/ 3139440 w 3970020"/>
              <a:gd name="connsiteY26" fmla="*/ 12663 h 271743"/>
              <a:gd name="connsiteX27" fmla="*/ 3253740 w 3970020"/>
              <a:gd name="connsiteY27" fmla="*/ 5043 h 271743"/>
              <a:gd name="connsiteX28" fmla="*/ 3314700 w 3970020"/>
              <a:gd name="connsiteY28" fmla="*/ 43143 h 271743"/>
              <a:gd name="connsiteX29" fmla="*/ 3324860 w 3970020"/>
              <a:gd name="connsiteY29" fmla="*/ 1868 h 271743"/>
              <a:gd name="connsiteX30" fmla="*/ 3352800 w 3970020"/>
              <a:gd name="connsiteY30" fmla="*/ 12663 h 271743"/>
              <a:gd name="connsiteX31" fmla="*/ 3421380 w 3970020"/>
              <a:gd name="connsiteY31" fmla="*/ 35523 h 271743"/>
              <a:gd name="connsiteX32" fmla="*/ 3505200 w 3970020"/>
              <a:gd name="connsiteY32" fmla="*/ 20283 h 271743"/>
              <a:gd name="connsiteX33" fmla="*/ 3581400 w 3970020"/>
              <a:gd name="connsiteY33" fmla="*/ 27903 h 271743"/>
              <a:gd name="connsiteX34" fmla="*/ 3619500 w 3970020"/>
              <a:gd name="connsiteY34" fmla="*/ 5043 h 271743"/>
              <a:gd name="connsiteX35" fmla="*/ 3634740 w 3970020"/>
              <a:gd name="connsiteY35" fmla="*/ 27903 h 271743"/>
              <a:gd name="connsiteX36" fmla="*/ 3726180 w 3970020"/>
              <a:gd name="connsiteY36" fmla="*/ 43143 h 271743"/>
              <a:gd name="connsiteX37" fmla="*/ 3749040 w 3970020"/>
              <a:gd name="connsiteY37" fmla="*/ 50763 h 271743"/>
              <a:gd name="connsiteX38" fmla="*/ 3802380 w 3970020"/>
              <a:gd name="connsiteY38" fmla="*/ 81243 h 271743"/>
              <a:gd name="connsiteX39" fmla="*/ 3848100 w 3970020"/>
              <a:gd name="connsiteY39" fmla="*/ 111723 h 271743"/>
              <a:gd name="connsiteX40" fmla="*/ 3916680 w 3970020"/>
              <a:gd name="connsiteY40" fmla="*/ 126963 h 271743"/>
              <a:gd name="connsiteX41" fmla="*/ 3931920 w 3970020"/>
              <a:gd name="connsiteY41" fmla="*/ 149823 h 271743"/>
              <a:gd name="connsiteX42" fmla="*/ 3970020 w 3970020"/>
              <a:gd name="connsiteY42" fmla="*/ 172683 h 271743"/>
              <a:gd name="connsiteX0" fmla="*/ 0 w 3970020"/>
              <a:gd name="connsiteY0" fmla="*/ 271743 h 271743"/>
              <a:gd name="connsiteX1" fmla="*/ 304800 w 3970020"/>
              <a:gd name="connsiteY1" fmla="*/ 203163 h 271743"/>
              <a:gd name="connsiteX2" fmla="*/ 373380 w 3970020"/>
              <a:gd name="connsiteY2" fmla="*/ 195543 h 271743"/>
              <a:gd name="connsiteX3" fmla="*/ 510540 w 3970020"/>
              <a:gd name="connsiteY3" fmla="*/ 203163 h 271743"/>
              <a:gd name="connsiteX4" fmla="*/ 541020 w 3970020"/>
              <a:gd name="connsiteY4" fmla="*/ 210783 h 271743"/>
              <a:gd name="connsiteX5" fmla="*/ 716280 w 3970020"/>
              <a:gd name="connsiteY5" fmla="*/ 226023 h 271743"/>
              <a:gd name="connsiteX6" fmla="*/ 807720 w 3970020"/>
              <a:gd name="connsiteY6" fmla="*/ 233643 h 271743"/>
              <a:gd name="connsiteX7" fmla="*/ 1211580 w 3970020"/>
              <a:gd name="connsiteY7" fmla="*/ 241263 h 271743"/>
              <a:gd name="connsiteX8" fmla="*/ 1485900 w 3970020"/>
              <a:gd name="connsiteY8" fmla="*/ 241263 h 271743"/>
              <a:gd name="connsiteX9" fmla="*/ 1615440 w 3970020"/>
              <a:gd name="connsiteY9" fmla="*/ 210783 h 271743"/>
              <a:gd name="connsiteX10" fmla="*/ 1699260 w 3970020"/>
              <a:gd name="connsiteY10" fmla="*/ 180303 h 271743"/>
              <a:gd name="connsiteX11" fmla="*/ 1874520 w 3970020"/>
              <a:gd name="connsiteY11" fmla="*/ 165063 h 271743"/>
              <a:gd name="connsiteX12" fmla="*/ 1973580 w 3970020"/>
              <a:gd name="connsiteY12" fmla="*/ 149823 h 271743"/>
              <a:gd name="connsiteX13" fmla="*/ 2324100 w 3970020"/>
              <a:gd name="connsiteY13" fmla="*/ 134583 h 271743"/>
              <a:gd name="connsiteX14" fmla="*/ 2430780 w 3970020"/>
              <a:gd name="connsiteY14" fmla="*/ 119343 h 271743"/>
              <a:gd name="connsiteX15" fmla="*/ 2461260 w 3970020"/>
              <a:gd name="connsiteY15" fmla="*/ 111723 h 271743"/>
              <a:gd name="connsiteX16" fmla="*/ 2651760 w 3970020"/>
              <a:gd name="connsiteY16" fmla="*/ 104103 h 271743"/>
              <a:gd name="connsiteX17" fmla="*/ 2743200 w 3970020"/>
              <a:gd name="connsiteY17" fmla="*/ 88863 h 271743"/>
              <a:gd name="connsiteX18" fmla="*/ 2766060 w 3970020"/>
              <a:gd name="connsiteY18" fmla="*/ 81243 h 271743"/>
              <a:gd name="connsiteX19" fmla="*/ 2849880 w 3970020"/>
              <a:gd name="connsiteY19" fmla="*/ 73623 h 271743"/>
              <a:gd name="connsiteX20" fmla="*/ 2880360 w 3970020"/>
              <a:gd name="connsiteY20" fmla="*/ 66003 h 271743"/>
              <a:gd name="connsiteX21" fmla="*/ 2903220 w 3970020"/>
              <a:gd name="connsiteY21" fmla="*/ 58383 h 271743"/>
              <a:gd name="connsiteX22" fmla="*/ 2941320 w 3970020"/>
              <a:gd name="connsiteY22" fmla="*/ 50763 h 271743"/>
              <a:gd name="connsiteX23" fmla="*/ 2964180 w 3970020"/>
              <a:gd name="connsiteY23" fmla="*/ 43143 h 271743"/>
              <a:gd name="connsiteX24" fmla="*/ 3025140 w 3970020"/>
              <a:gd name="connsiteY24" fmla="*/ 35523 h 271743"/>
              <a:gd name="connsiteX25" fmla="*/ 3101340 w 3970020"/>
              <a:gd name="connsiteY25" fmla="*/ 20283 h 271743"/>
              <a:gd name="connsiteX26" fmla="*/ 3139440 w 3970020"/>
              <a:gd name="connsiteY26" fmla="*/ 12663 h 271743"/>
              <a:gd name="connsiteX27" fmla="*/ 3253740 w 3970020"/>
              <a:gd name="connsiteY27" fmla="*/ 5043 h 271743"/>
              <a:gd name="connsiteX28" fmla="*/ 3292475 w 3970020"/>
              <a:gd name="connsiteY28" fmla="*/ 8218 h 271743"/>
              <a:gd name="connsiteX29" fmla="*/ 3324860 w 3970020"/>
              <a:gd name="connsiteY29" fmla="*/ 1868 h 271743"/>
              <a:gd name="connsiteX30" fmla="*/ 3352800 w 3970020"/>
              <a:gd name="connsiteY30" fmla="*/ 12663 h 271743"/>
              <a:gd name="connsiteX31" fmla="*/ 3421380 w 3970020"/>
              <a:gd name="connsiteY31" fmla="*/ 35523 h 271743"/>
              <a:gd name="connsiteX32" fmla="*/ 3505200 w 3970020"/>
              <a:gd name="connsiteY32" fmla="*/ 20283 h 271743"/>
              <a:gd name="connsiteX33" fmla="*/ 3581400 w 3970020"/>
              <a:gd name="connsiteY33" fmla="*/ 27903 h 271743"/>
              <a:gd name="connsiteX34" fmla="*/ 3619500 w 3970020"/>
              <a:gd name="connsiteY34" fmla="*/ 5043 h 271743"/>
              <a:gd name="connsiteX35" fmla="*/ 3634740 w 3970020"/>
              <a:gd name="connsiteY35" fmla="*/ 27903 h 271743"/>
              <a:gd name="connsiteX36" fmla="*/ 3726180 w 3970020"/>
              <a:gd name="connsiteY36" fmla="*/ 43143 h 271743"/>
              <a:gd name="connsiteX37" fmla="*/ 3749040 w 3970020"/>
              <a:gd name="connsiteY37" fmla="*/ 50763 h 271743"/>
              <a:gd name="connsiteX38" fmla="*/ 3802380 w 3970020"/>
              <a:gd name="connsiteY38" fmla="*/ 81243 h 271743"/>
              <a:gd name="connsiteX39" fmla="*/ 3848100 w 3970020"/>
              <a:gd name="connsiteY39" fmla="*/ 111723 h 271743"/>
              <a:gd name="connsiteX40" fmla="*/ 3916680 w 3970020"/>
              <a:gd name="connsiteY40" fmla="*/ 126963 h 271743"/>
              <a:gd name="connsiteX41" fmla="*/ 3931920 w 3970020"/>
              <a:gd name="connsiteY41" fmla="*/ 149823 h 271743"/>
              <a:gd name="connsiteX42" fmla="*/ 3970020 w 3970020"/>
              <a:gd name="connsiteY42" fmla="*/ 172683 h 271743"/>
              <a:gd name="connsiteX0" fmla="*/ 0 w 3970020"/>
              <a:gd name="connsiteY0" fmla="*/ 272147 h 272147"/>
              <a:gd name="connsiteX1" fmla="*/ 304800 w 3970020"/>
              <a:gd name="connsiteY1" fmla="*/ 203567 h 272147"/>
              <a:gd name="connsiteX2" fmla="*/ 373380 w 3970020"/>
              <a:gd name="connsiteY2" fmla="*/ 195947 h 272147"/>
              <a:gd name="connsiteX3" fmla="*/ 510540 w 3970020"/>
              <a:gd name="connsiteY3" fmla="*/ 203567 h 272147"/>
              <a:gd name="connsiteX4" fmla="*/ 541020 w 3970020"/>
              <a:gd name="connsiteY4" fmla="*/ 211187 h 272147"/>
              <a:gd name="connsiteX5" fmla="*/ 716280 w 3970020"/>
              <a:gd name="connsiteY5" fmla="*/ 226427 h 272147"/>
              <a:gd name="connsiteX6" fmla="*/ 807720 w 3970020"/>
              <a:gd name="connsiteY6" fmla="*/ 234047 h 272147"/>
              <a:gd name="connsiteX7" fmla="*/ 1211580 w 3970020"/>
              <a:gd name="connsiteY7" fmla="*/ 241667 h 272147"/>
              <a:gd name="connsiteX8" fmla="*/ 1485900 w 3970020"/>
              <a:gd name="connsiteY8" fmla="*/ 241667 h 272147"/>
              <a:gd name="connsiteX9" fmla="*/ 1615440 w 3970020"/>
              <a:gd name="connsiteY9" fmla="*/ 211187 h 272147"/>
              <a:gd name="connsiteX10" fmla="*/ 1699260 w 3970020"/>
              <a:gd name="connsiteY10" fmla="*/ 180707 h 272147"/>
              <a:gd name="connsiteX11" fmla="*/ 1874520 w 3970020"/>
              <a:gd name="connsiteY11" fmla="*/ 165467 h 272147"/>
              <a:gd name="connsiteX12" fmla="*/ 1973580 w 3970020"/>
              <a:gd name="connsiteY12" fmla="*/ 150227 h 272147"/>
              <a:gd name="connsiteX13" fmla="*/ 2324100 w 3970020"/>
              <a:gd name="connsiteY13" fmla="*/ 134987 h 272147"/>
              <a:gd name="connsiteX14" fmla="*/ 2430780 w 3970020"/>
              <a:gd name="connsiteY14" fmla="*/ 119747 h 272147"/>
              <a:gd name="connsiteX15" fmla="*/ 2461260 w 3970020"/>
              <a:gd name="connsiteY15" fmla="*/ 112127 h 272147"/>
              <a:gd name="connsiteX16" fmla="*/ 2651760 w 3970020"/>
              <a:gd name="connsiteY16" fmla="*/ 104507 h 272147"/>
              <a:gd name="connsiteX17" fmla="*/ 2743200 w 3970020"/>
              <a:gd name="connsiteY17" fmla="*/ 89267 h 272147"/>
              <a:gd name="connsiteX18" fmla="*/ 2766060 w 3970020"/>
              <a:gd name="connsiteY18" fmla="*/ 81647 h 272147"/>
              <a:gd name="connsiteX19" fmla="*/ 2849880 w 3970020"/>
              <a:gd name="connsiteY19" fmla="*/ 74027 h 272147"/>
              <a:gd name="connsiteX20" fmla="*/ 2880360 w 3970020"/>
              <a:gd name="connsiteY20" fmla="*/ 66407 h 272147"/>
              <a:gd name="connsiteX21" fmla="*/ 2903220 w 3970020"/>
              <a:gd name="connsiteY21" fmla="*/ 58787 h 272147"/>
              <a:gd name="connsiteX22" fmla="*/ 2941320 w 3970020"/>
              <a:gd name="connsiteY22" fmla="*/ 51167 h 272147"/>
              <a:gd name="connsiteX23" fmla="*/ 2964180 w 3970020"/>
              <a:gd name="connsiteY23" fmla="*/ 43547 h 272147"/>
              <a:gd name="connsiteX24" fmla="*/ 3025140 w 3970020"/>
              <a:gd name="connsiteY24" fmla="*/ 35927 h 272147"/>
              <a:gd name="connsiteX25" fmla="*/ 3101340 w 3970020"/>
              <a:gd name="connsiteY25" fmla="*/ 20687 h 272147"/>
              <a:gd name="connsiteX26" fmla="*/ 3139440 w 3970020"/>
              <a:gd name="connsiteY26" fmla="*/ 13067 h 272147"/>
              <a:gd name="connsiteX27" fmla="*/ 3253740 w 3970020"/>
              <a:gd name="connsiteY27" fmla="*/ 5447 h 272147"/>
              <a:gd name="connsiteX28" fmla="*/ 3292475 w 3970020"/>
              <a:gd name="connsiteY28" fmla="*/ 8622 h 272147"/>
              <a:gd name="connsiteX29" fmla="*/ 3324860 w 3970020"/>
              <a:gd name="connsiteY29" fmla="*/ 2272 h 272147"/>
              <a:gd name="connsiteX30" fmla="*/ 3352800 w 3970020"/>
              <a:gd name="connsiteY30" fmla="*/ 13067 h 272147"/>
              <a:gd name="connsiteX31" fmla="*/ 3421380 w 3970020"/>
              <a:gd name="connsiteY31" fmla="*/ 35927 h 272147"/>
              <a:gd name="connsiteX32" fmla="*/ 3502025 w 3970020"/>
              <a:gd name="connsiteY32" fmla="*/ 46087 h 272147"/>
              <a:gd name="connsiteX33" fmla="*/ 3581400 w 3970020"/>
              <a:gd name="connsiteY33" fmla="*/ 28307 h 272147"/>
              <a:gd name="connsiteX34" fmla="*/ 3619500 w 3970020"/>
              <a:gd name="connsiteY34" fmla="*/ 5447 h 272147"/>
              <a:gd name="connsiteX35" fmla="*/ 3634740 w 3970020"/>
              <a:gd name="connsiteY35" fmla="*/ 28307 h 272147"/>
              <a:gd name="connsiteX36" fmla="*/ 3726180 w 3970020"/>
              <a:gd name="connsiteY36" fmla="*/ 43547 h 272147"/>
              <a:gd name="connsiteX37" fmla="*/ 3749040 w 3970020"/>
              <a:gd name="connsiteY37" fmla="*/ 51167 h 272147"/>
              <a:gd name="connsiteX38" fmla="*/ 3802380 w 3970020"/>
              <a:gd name="connsiteY38" fmla="*/ 81647 h 272147"/>
              <a:gd name="connsiteX39" fmla="*/ 3848100 w 3970020"/>
              <a:gd name="connsiteY39" fmla="*/ 112127 h 272147"/>
              <a:gd name="connsiteX40" fmla="*/ 3916680 w 3970020"/>
              <a:gd name="connsiteY40" fmla="*/ 127367 h 272147"/>
              <a:gd name="connsiteX41" fmla="*/ 3931920 w 3970020"/>
              <a:gd name="connsiteY41" fmla="*/ 150227 h 272147"/>
              <a:gd name="connsiteX42" fmla="*/ 3970020 w 3970020"/>
              <a:gd name="connsiteY42" fmla="*/ 173087 h 272147"/>
              <a:gd name="connsiteX0" fmla="*/ 0 w 3970020"/>
              <a:gd name="connsiteY0" fmla="*/ 272147 h 272147"/>
              <a:gd name="connsiteX1" fmla="*/ 304800 w 3970020"/>
              <a:gd name="connsiteY1" fmla="*/ 203567 h 272147"/>
              <a:gd name="connsiteX2" fmla="*/ 373380 w 3970020"/>
              <a:gd name="connsiteY2" fmla="*/ 195947 h 272147"/>
              <a:gd name="connsiteX3" fmla="*/ 510540 w 3970020"/>
              <a:gd name="connsiteY3" fmla="*/ 203567 h 272147"/>
              <a:gd name="connsiteX4" fmla="*/ 541020 w 3970020"/>
              <a:gd name="connsiteY4" fmla="*/ 211187 h 272147"/>
              <a:gd name="connsiteX5" fmla="*/ 716280 w 3970020"/>
              <a:gd name="connsiteY5" fmla="*/ 226427 h 272147"/>
              <a:gd name="connsiteX6" fmla="*/ 807720 w 3970020"/>
              <a:gd name="connsiteY6" fmla="*/ 234047 h 272147"/>
              <a:gd name="connsiteX7" fmla="*/ 1211580 w 3970020"/>
              <a:gd name="connsiteY7" fmla="*/ 241667 h 272147"/>
              <a:gd name="connsiteX8" fmla="*/ 1485900 w 3970020"/>
              <a:gd name="connsiteY8" fmla="*/ 241667 h 272147"/>
              <a:gd name="connsiteX9" fmla="*/ 1615440 w 3970020"/>
              <a:gd name="connsiteY9" fmla="*/ 211187 h 272147"/>
              <a:gd name="connsiteX10" fmla="*/ 1699260 w 3970020"/>
              <a:gd name="connsiteY10" fmla="*/ 180707 h 272147"/>
              <a:gd name="connsiteX11" fmla="*/ 1874520 w 3970020"/>
              <a:gd name="connsiteY11" fmla="*/ 165467 h 272147"/>
              <a:gd name="connsiteX12" fmla="*/ 1973580 w 3970020"/>
              <a:gd name="connsiteY12" fmla="*/ 150227 h 272147"/>
              <a:gd name="connsiteX13" fmla="*/ 2324100 w 3970020"/>
              <a:gd name="connsiteY13" fmla="*/ 134987 h 272147"/>
              <a:gd name="connsiteX14" fmla="*/ 2430780 w 3970020"/>
              <a:gd name="connsiteY14" fmla="*/ 119747 h 272147"/>
              <a:gd name="connsiteX15" fmla="*/ 2461260 w 3970020"/>
              <a:gd name="connsiteY15" fmla="*/ 112127 h 272147"/>
              <a:gd name="connsiteX16" fmla="*/ 2651760 w 3970020"/>
              <a:gd name="connsiteY16" fmla="*/ 104507 h 272147"/>
              <a:gd name="connsiteX17" fmla="*/ 2743200 w 3970020"/>
              <a:gd name="connsiteY17" fmla="*/ 89267 h 272147"/>
              <a:gd name="connsiteX18" fmla="*/ 2766060 w 3970020"/>
              <a:gd name="connsiteY18" fmla="*/ 81647 h 272147"/>
              <a:gd name="connsiteX19" fmla="*/ 2849880 w 3970020"/>
              <a:gd name="connsiteY19" fmla="*/ 74027 h 272147"/>
              <a:gd name="connsiteX20" fmla="*/ 2880360 w 3970020"/>
              <a:gd name="connsiteY20" fmla="*/ 66407 h 272147"/>
              <a:gd name="connsiteX21" fmla="*/ 2903220 w 3970020"/>
              <a:gd name="connsiteY21" fmla="*/ 58787 h 272147"/>
              <a:gd name="connsiteX22" fmla="*/ 2941320 w 3970020"/>
              <a:gd name="connsiteY22" fmla="*/ 51167 h 272147"/>
              <a:gd name="connsiteX23" fmla="*/ 2964180 w 3970020"/>
              <a:gd name="connsiteY23" fmla="*/ 43547 h 272147"/>
              <a:gd name="connsiteX24" fmla="*/ 3025140 w 3970020"/>
              <a:gd name="connsiteY24" fmla="*/ 35927 h 272147"/>
              <a:gd name="connsiteX25" fmla="*/ 3101340 w 3970020"/>
              <a:gd name="connsiteY25" fmla="*/ 20687 h 272147"/>
              <a:gd name="connsiteX26" fmla="*/ 3139440 w 3970020"/>
              <a:gd name="connsiteY26" fmla="*/ 13067 h 272147"/>
              <a:gd name="connsiteX27" fmla="*/ 3253740 w 3970020"/>
              <a:gd name="connsiteY27" fmla="*/ 5447 h 272147"/>
              <a:gd name="connsiteX28" fmla="*/ 3292475 w 3970020"/>
              <a:gd name="connsiteY28" fmla="*/ 8622 h 272147"/>
              <a:gd name="connsiteX29" fmla="*/ 3324860 w 3970020"/>
              <a:gd name="connsiteY29" fmla="*/ 2272 h 272147"/>
              <a:gd name="connsiteX30" fmla="*/ 3352800 w 3970020"/>
              <a:gd name="connsiteY30" fmla="*/ 13067 h 272147"/>
              <a:gd name="connsiteX31" fmla="*/ 3421380 w 3970020"/>
              <a:gd name="connsiteY31" fmla="*/ 35927 h 272147"/>
              <a:gd name="connsiteX32" fmla="*/ 3502025 w 3970020"/>
              <a:gd name="connsiteY32" fmla="*/ 46087 h 272147"/>
              <a:gd name="connsiteX33" fmla="*/ 3581400 w 3970020"/>
              <a:gd name="connsiteY33" fmla="*/ 28307 h 272147"/>
              <a:gd name="connsiteX34" fmla="*/ 3619500 w 3970020"/>
              <a:gd name="connsiteY34" fmla="*/ 5447 h 272147"/>
              <a:gd name="connsiteX35" fmla="*/ 3634740 w 3970020"/>
              <a:gd name="connsiteY35" fmla="*/ 28307 h 272147"/>
              <a:gd name="connsiteX36" fmla="*/ 3726180 w 3970020"/>
              <a:gd name="connsiteY36" fmla="*/ 43547 h 272147"/>
              <a:gd name="connsiteX37" fmla="*/ 3749040 w 3970020"/>
              <a:gd name="connsiteY37" fmla="*/ 51167 h 272147"/>
              <a:gd name="connsiteX38" fmla="*/ 3802380 w 3970020"/>
              <a:gd name="connsiteY38" fmla="*/ 81647 h 272147"/>
              <a:gd name="connsiteX39" fmla="*/ 3848100 w 3970020"/>
              <a:gd name="connsiteY39" fmla="*/ 112127 h 272147"/>
              <a:gd name="connsiteX40" fmla="*/ 3916680 w 3970020"/>
              <a:gd name="connsiteY40" fmla="*/ 127367 h 272147"/>
              <a:gd name="connsiteX41" fmla="*/ 3931920 w 3970020"/>
              <a:gd name="connsiteY41" fmla="*/ 150227 h 272147"/>
              <a:gd name="connsiteX42" fmla="*/ 3970020 w 3970020"/>
              <a:gd name="connsiteY42" fmla="*/ 173087 h 272147"/>
              <a:gd name="connsiteX0" fmla="*/ 0 w 3970020"/>
              <a:gd name="connsiteY0" fmla="*/ 280153 h 280153"/>
              <a:gd name="connsiteX1" fmla="*/ 304800 w 3970020"/>
              <a:gd name="connsiteY1" fmla="*/ 211573 h 280153"/>
              <a:gd name="connsiteX2" fmla="*/ 373380 w 3970020"/>
              <a:gd name="connsiteY2" fmla="*/ 203953 h 280153"/>
              <a:gd name="connsiteX3" fmla="*/ 510540 w 3970020"/>
              <a:gd name="connsiteY3" fmla="*/ 211573 h 280153"/>
              <a:gd name="connsiteX4" fmla="*/ 541020 w 3970020"/>
              <a:gd name="connsiteY4" fmla="*/ 219193 h 280153"/>
              <a:gd name="connsiteX5" fmla="*/ 716280 w 3970020"/>
              <a:gd name="connsiteY5" fmla="*/ 234433 h 280153"/>
              <a:gd name="connsiteX6" fmla="*/ 807720 w 3970020"/>
              <a:gd name="connsiteY6" fmla="*/ 242053 h 280153"/>
              <a:gd name="connsiteX7" fmla="*/ 1211580 w 3970020"/>
              <a:gd name="connsiteY7" fmla="*/ 249673 h 280153"/>
              <a:gd name="connsiteX8" fmla="*/ 1485900 w 3970020"/>
              <a:gd name="connsiteY8" fmla="*/ 249673 h 280153"/>
              <a:gd name="connsiteX9" fmla="*/ 1615440 w 3970020"/>
              <a:gd name="connsiteY9" fmla="*/ 219193 h 280153"/>
              <a:gd name="connsiteX10" fmla="*/ 1699260 w 3970020"/>
              <a:gd name="connsiteY10" fmla="*/ 188713 h 280153"/>
              <a:gd name="connsiteX11" fmla="*/ 1874520 w 3970020"/>
              <a:gd name="connsiteY11" fmla="*/ 173473 h 280153"/>
              <a:gd name="connsiteX12" fmla="*/ 1973580 w 3970020"/>
              <a:gd name="connsiteY12" fmla="*/ 158233 h 280153"/>
              <a:gd name="connsiteX13" fmla="*/ 2324100 w 3970020"/>
              <a:gd name="connsiteY13" fmla="*/ 142993 h 280153"/>
              <a:gd name="connsiteX14" fmla="*/ 2430780 w 3970020"/>
              <a:gd name="connsiteY14" fmla="*/ 127753 h 280153"/>
              <a:gd name="connsiteX15" fmla="*/ 2461260 w 3970020"/>
              <a:gd name="connsiteY15" fmla="*/ 120133 h 280153"/>
              <a:gd name="connsiteX16" fmla="*/ 2651760 w 3970020"/>
              <a:gd name="connsiteY16" fmla="*/ 112513 h 280153"/>
              <a:gd name="connsiteX17" fmla="*/ 2743200 w 3970020"/>
              <a:gd name="connsiteY17" fmla="*/ 97273 h 280153"/>
              <a:gd name="connsiteX18" fmla="*/ 2766060 w 3970020"/>
              <a:gd name="connsiteY18" fmla="*/ 89653 h 280153"/>
              <a:gd name="connsiteX19" fmla="*/ 2849880 w 3970020"/>
              <a:gd name="connsiteY19" fmla="*/ 82033 h 280153"/>
              <a:gd name="connsiteX20" fmla="*/ 2880360 w 3970020"/>
              <a:gd name="connsiteY20" fmla="*/ 74413 h 280153"/>
              <a:gd name="connsiteX21" fmla="*/ 2903220 w 3970020"/>
              <a:gd name="connsiteY21" fmla="*/ 66793 h 280153"/>
              <a:gd name="connsiteX22" fmla="*/ 2941320 w 3970020"/>
              <a:gd name="connsiteY22" fmla="*/ 59173 h 280153"/>
              <a:gd name="connsiteX23" fmla="*/ 2964180 w 3970020"/>
              <a:gd name="connsiteY23" fmla="*/ 51553 h 280153"/>
              <a:gd name="connsiteX24" fmla="*/ 3025140 w 3970020"/>
              <a:gd name="connsiteY24" fmla="*/ 43933 h 280153"/>
              <a:gd name="connsiteX25" fmla="*/ 3101340 w 3970020"/>
              <a:gd name="connsiteY25" fmla="*/ 28693 h 280153"/>
              <a:gd name="connsiteX26" fmla="*/ 3139440 w 3970020"/>
              <a:gd name="connsiteY26" fmla="*/ 21073 h 280153"/>
              <a:gd name="connsiteX27" fmla="*/ 3253740 w 3970020"/>
              <a:gd name="connsiteY27" fmla="*/ 13453 h 280153"/>
              <a:gd name="connsiteX28" fmla="*/ 3292475 w 3970020"/>
              <a:gd name="connsiteY28" fmla="*/ 16628 h 280153"/>
              <a:gd name="connsiteX29" fmla="*/ 3324860 w 3970020"/>
              <a:gd name="connsiteY29" fmla="*/ 10278 h 280153"/>
              <a:gd name="connsiteX30" fmla="*/ 3352800 w 3970020"/>
              <a:gd name="connsiteY30" fmla="*/ 21073 h 280153"/>
              <a:gd name="connsiteX31" fmla="*/ 3421380 w 3970020"/>
              <a:gd name="connsiteY31" fmla="*/ 43933 h 280153"/>
              <a:gd name="connsiteX32" fmla="*/ 3502025 w 3970020"/>
              <a:gd name="connsiteY32" fmla="*/ 54093 h 280153"/>
              <a:gd name="connsiteX33" fmla="*/ 3581400 w 3970020"/>
              <a:gd name="connsiteY33" fmla="*/ 36313 h 280153"/>
              <a:gd name="connsiteX34" fmla="*/ 3620135 w 3970020"/>
              <a:gd name="connsiteY34" fmla="*/ 753 h 280153"/>
              <a:gd name="connsiteX35" fmla="*/ 3619500 w 3970020"/>
              <a:gd name="connsiteY35" fmla="*/ 13453 h 280153"/>
              <a:gd name="connsiteX36" fmla="*/ 3634740 w 3970020"/>
              <a:gd name="connsiteY36" fmla="*/ 36313 h 280153"/>
              <a:gd name="connsiteX37" fmla="*/ 3726180 w 3970020"/>
              <a:gd name="connsiteY37" fmla="*/ 51553 h 280153"/>
              <a:gd name="connsiteX38" fmla="*/ 3749040 w 3970020"/>
              <a:gd name="connsiteY38" fmla="*/ 59173 h 280153"/>
              <a:gd name="connsiteX39" fmla="*/ 3802380 w 3970020"/>
              <a:gd name="connsiteY39" fmla="*/ 89653 h 280153"/>
              <a:gd name="connsiteX40" fmla="*/ 3848100 w 3970020"/>
              <a:gd name="connsiteY40" fmla="*/ 120133 h 280153"/>
              <a:gd name="connsiteX41" fmla="*/ 3916680 w 3970020"/>
              <a:gd name="connsiteY41" fmla="*/ 135373 h 280153"/>
              <a:gd name="connsiteX42" fmla="*/ 3931920 w 3970020"/>
              <a:gd name="connsiteY42" fmla="*/ 158233 h 280153"/>
              <a:gd name="connsiteX43" fmla="*/ 3970020 w 3970020"/>
              <a:gd name="connsiteY43" fmla="*/ 181093 h 280153"/>
              <a:gd name="connsiteX0" fmla="*/ 0 w 3970020"/>
              <a:gd name="connsiteY0" fmla="*/ 279655 h 279655"/>
              <a:gd name="connsiteX1" fmla="*/ 304800 w 3970020"/>
              <a:gd name="connsiteY1" fmla="*/ 211075 h 279655"/>
              <a:gd name="connsiteX2" fmla="*/ 373380 w 3970020"/>
              <a:gd name="connsiteY2" fmla="*/ 203455 h 279655"/>
              <a:gd name="connsiteX3" fmla="*/ 510540 w 3970020"/>
              <a:gd name="connsiteY3" fmla="*/ 211075 h 279655"/>
              <a:gd name="connsiteX4" fmla="*/ 541020 w 3970020"/>
              <a:gd name="connsiteY4" fmla="*/ 218695 h 279655"/>
              <a:gd name="connsiteX5" fmla="*/ 716280 w 3970020"/>
              <a:gd name="connsiteY5" fmla="*/ 233935 h 279655"/>
              <a:gd name="connsiteX6" fmla="*/ 807720 w 3970020"/>
              <a:gd name="connsiteY6" fmla="*/ 241555 h 279655"/>
              <a:gd name="connsiteX7" fmla="*/ 1211580 w 3970020"/>
              <a:gd name="connsiteY7" fmla="*/ 249175 h 279655"/>
              <a:gd name="connsiteX8" fmla="*/ 1485900 w 3970020"/>
              <a:gd name="connsiteY8" fmla="*/ 249175 h 279655"/>
              <a:gd name="connsiteX9" fmla="*/ 1615440 w 3970020"/>
              <a:gd name="connsiteY9" fmla="*/ 218695 h 279655"/>
              <a:gd name="connsiteX10" fmla="*/ 1699260 w 3970020"/>
              <a:gd name="connsiteY10" fmla="*/ 188215 h 279655"/>
              <a:gd name="connsiteX11" fmla="*/ 1874520 w 3970020"/>
              <a:gd name="connsiteY11" fmla="*/ 172975 h 279655"/>
              <a:gd name="connsiteX12" fmla="*/ 1973580 w 3970020"/>
              <a:gd name="connsiteY12" fmla="*/ 157735 h 279655"/>
              <a:gd name="connsiteX13" fmla="*/ 2324100 w 3970020"/>
              <a:gd name="connsiteY13" fmla="*/ 142495 h 279655"/>
              <a:gd name="connsiteX14" fmla="*/ 2430780 w 3970020"/>
              <a:gd name="connsiteY14" fmla="*/ 127255 h 279655"/>
              <a:gd name="connsiteX15" fmla="*/ 2461260 w 3970020"/>
              <a:gd name="connsiteY15" fmla="*/ 119635 h 279655"/>
              <a:gd name="connsiteX16" fmla="*/ 2651760 w 3970020"/>
              <a:gd name="connsiteY16" fmla="*/ 112015 h 279655"/>
              <a:gd name="connsiteX17" fmla="*/ 2743200 w 3970020"/>
              <a:gd name="connsiteY17" fmla="*/ 96775 h 279655"/>
              <a:gd name="connsiteX18" fmla="*/ 2766060 w 3970020"/>
              <a:gd name="connsiteY18" fmla="*/ 89155 h 279655"/>
              <a:gd name="connsiteX19" fmla="*/ 2849880 w 3970020"/>
              <a:gd name="connsiteY19" fmla="*/ 81535 h 279655"/>
              <a:gd name="connsiteX20" fmla="*/ 2880360 w 3970020"/>
              <a:gd name="connsiteY20" fmla="*/ 73915 h 279655"/>
              <a:gd name="connsiteX21" fmla="*/ 2903220 w 3970020"/>
              <a:gd name="connsiteY21" fmla="*/ 66295 h 279655"/>
              <a:gd name="connsiteX22" fmla="*/ 2941320 w 3970020"/>
              <a:gd name="connsiteY22" fmla="*/ 58675 h 279655"/>
              <a:gd name="connsiteX23" fmla="*/ 2964180 w 3970020"/>
              <a:gd name="connsiteY23" fmla="*/ 51055 h 279655"/>
              <a:gd name="connsiteX24" fmla="*/ 3025140 w 3970020"/>
              <a:gd name="connsiteY24" fmla="*/ 43435 h 279655"/>
              <a:gd name="connsiteX25" fmla="*/ 3101340 w 3970020"/>
              <a:gd name="connsiteY25" fmla="*/ 28195 h 279655"/>
              <a:gd name="connsiteX26" fmla="*/ 3139440 w 3970020"/>
              <a:gd name="connsiteY26" fmla="*/ 20575 h 279655"/>
              <a:gd name="connsiteX27" fmla="*/ 3253740 w 3970020"/>
              <a:gd name="connsiteY27" fmla="*/ 12955 h 279655"/>
              <a:gd name="connsiteX28" fmla="*/ 3292475 w 3970020"/>
              <a:gd name="connsiteY28" fmla="*/ 16130 h 279655"/>
              <a:gd name="connsiteX29" fmla="*/ 3324860 w 3970020"/>
              <a:gd name="connsiteY29" fmla="*/ 9780 h 279655"/>
              <a:gd name="connsiteX30" fmla="*/ 3352800 w 3970020"/>
              <a:gd name="connsiteY30" fmla="*/ 20575 h 279655"/>
              <a:gd name="connsiteX31" fmla="*/ 3421380 w 3970020"/>
              <a:gd name="connsiteY31" fmla="*/ 43435 h 279655"/>
              <a:gd name="connsiteX32" fmla="*/ 3502025 w 3970020"/>
              <a:gd name="connsiteY32" fmla="*/ 53595 h 279655"/>
              <a:gd name="connsiteX33" fmla="*/ 3581400 w 3970020"/>
              <a:gd name="connsiteY33" fmla="*/ 35815 h 279655"/>
              <a:gd name="connsiteX34" fmla="*/ 3620135 w 3970020"/>
              <a:gd name="connsiteY34" fmla="*/ 255 h 279655"/>
              <a:gd name="connsiteX35" fmla="*/ 3616325 w 3970020"/>
              <a:gd name="connsiteY35" fmla="*/ 41530 h 279655"/>
              <a:gd name="connsiteX36" fmla="*/ 3634740 w 3970020"/>
              <a:gd name="connsiteY36" fmla="*/ 35815 h 279655"/>
              <a:gd name="connsiteX37" fmla="*/ 3726180 w 3970020"/>
              <a:gd name="connsiteY37" fmla="*/ 51055 h 279655"/>
              <a:gd name="connsiteX38" fmla="*/ 3749040 w 3970020"/>
              <a:gd name="connsiteY38" fmla="*/ 58675 h 279655"/>
              <a:gd name="connsiteX39" fmla="*/ 3802380 w 3970020"/>
              <a:gd name="connsiteY39" fmla="*/ 89155 h 279655"/>
              <a:gd name="connsiteX40" fmla="*/ 3848100 w 3970020"/>
              <a:gd name="connsiteY40" fmla="*/ 119635 h 279655"/>
              <a:gd name="connsiteX41" fmla="*/ 3916680 w 3970020"/>
              <a:gd name="connsiteY41" fmla="*/ 134875 h 279655"/>
              <a:gd name="connsiteX42" fmla="*/ 3931920 w 3970020"/>
              <a:gd name="connsiteY42" fmla="*/ 157735 h 279655"/>
              <a:gd name="connsiteX43" fmla="*/ 3970020 w 3970020"/>
              <a:gd name="connsiteY43" fmla="*/ 180595 h 279655"/>
              <a:gd name="connsiteX0" fmla="*/ 0 w 4249420"/>
              <a:gd name="connsiteY0" fmla="*/ 279655 h 279655"/>
              <a:gd name="connsiteX1" fmla="*/ 304800 w 4249420"/>
              <a:gd name="connsiteY1" fmla="*/ 211075 h 279655"/>
              <a:gd name="connsiteX2" fmla="*/ 373380 w 4249420"/>
              <a:gd name="connsiteY2" fmla="*/ 203455 h 279655"/>
              <a:gd name="connsiteX3" fmla="*/ 510540 w 4249420"/>
              <a:gd name="connsiteY3" fmla="*/ 211075 h 279655"/>
              <a:gd name="connsiteX4" fmla="*/ 541020 w 4249420"/>
              <a:gd name="connsiteY4" fmla="*/ 218695 h 279655"/>
              <a:gd name="connsiteX5" fmla="*/ 716280 w 4249420"/>
              <a:gd name="connsiteY5" fmla="*/ 233935 h 279655"/>
              <a:gd name="connsiteX6" fmla="*/ 807720 w 4249420"/>
              <a:gd name="connsiteY6" fmla="*/ 241555 h 279655"/>
              <a:gd name="connsiteX7" fmla="*/ 1211580 w 4249420"/>
              <a:gd name="connsiteY7" fmla="*/ 249175 h 279655"/>
              <a:gd name="connsiteX8" fmla="*/ 1485900 w 4249420"/>
              <a:gd name="connsiteY8" fmla="*/ 249175 h 279655"/>
              <a:gd name="connsiteX9" fmla="*/ 1615440 w 4249420"/>
              <a:gd name="connsiteY9" fmla="*/ 218695 h 279655"/>
              <a:gd name="connsiteX10" fmla="*/ 1699260 w 4249420"/>
              <a:gd name="connsiteY10" fmla="*/ 188215 h 279655"/>
              <a:gd name="connsiteX11" fmla="*/ 1874520 w 4249420"/>
              <a:gd name="connsiteY11" fmla="*/ 172975 h 279655"/>
              <a:gd name="connsiteX12" fmla="*/ 1973580 w 4249420"/>
              <a:gd name="connsiteY12" fmla="*/ 157735 h 279655"/>
              <a:gd name="connsiteX13" fmla="*/ 2324100 w 4249420"/>
              <a:gd name="connsiteY13" fmla="*/ 142495 h 279655"/>
              <a:gd name="connsiteX14" fmla="*/ 2430780 w 4249420"/>
              <a:gd name="connsiteY14" fmla="*/ 127255 h 279655"/>
              <a:gd name="connsiteX15" fmla="*/ 2461260 w 4249420"/>
              <a:gd name="connsiteY15" fmla="*/ 119635 h 279655"/>
              <a:gd name="connsiteX16" fmla="*/ 2651760 w 4249420"/>
              <a:gd name="connsiteY16" fmla="*/ 112015 h 279655"/>
              <a:gd name="connsiteX17" fmla="*/ 2743200 w 4249420"/>
              <a:gd name="connsiteY17" fmla="*/ 96775 h 279655"/>
              <a:gd name="connsiteX18" fmla="*/ 2766060 w 4249420"/>
              <a:gd name="connsiteY18" fmla="*/ 89155 h 279655"/>
              <a:gd name="connsiteX19" fmla="*/ 2849880 w 4249420"/>
              <a:gd name="connsiteY19" fmla="*/ 81535 h 279655"/>
              <a:gd name="connsiteX20" fmla="*/ 2880360 w 4249420"/>
              <a:gd name="connsiteY20" fmla="*/ 73915 h 279655"/>
              <a:gd name="connsiteX21" fmla="*/ 2903220 w 4249420"/>
              <a:gd name="connsiteY21" fmla="*/ 66295 h 279655"/>
              <a:gd name="connsiteX22" fmla="*/ 2941320 w 4249420"/>
              <a:gd name="connsiteY22" fmla="*/ 58675 h 279655"/>
              <a:gd name="connsiteX23" fmla="*/ 2964180 w 4249420"/>
              <a:gd name="connsiteY23" fmla="*/ 51055 h 279655"/>
              <a:gd name="connsiteX24" fmla="*/ 3025140 w 4249420"/>
              <a:gd name="connsiteY24" fmla="*/ 43435 h 279655"/>
              <a:gd name="connsiteX25" fmla="*/ 3101340 w 4249420"/>
              <a:gd name="connsiteY25" fmla="*/ 28195 h 279655"/>
              <a:gd name="connsiteX26" fmla="*/ 3139440 w 4249420"/>
              <a:gd name="connsiteY26" fmla="*/ 20575 h 279655"/>
              <a:gd name="connsiteX27" fmla="*/ 3253740 w 4249420"/>
              <a:gd name="connsiteY27" fmla="*/ 12955 h 279655"/>
              <a:gd name="connsiteX28" fmla="*/ 3292475 w 4249420"/>
              <a:gd name="connsiteY28" fmla="*/ 16130 h 279655"/>
              <a:gd name="connsiteX29" fmla="*/ 3324860 w 4249420"/>
              <a:gd name="connsiteY29" fmla="*/ 9780 h 279655"/>
              <a:gd name="connsiteX30" fmla="*/ 3352800 w 4249420"/>
              <a:gd name="connsiteY30" fmla="*/ 20575 h 279655"/>
              <a:gd name="connsiteX31" fmla="*/ 3421380 w 4249420"/>
              <a:gd name="connsiteY31" fmla="*/ 43435 h 279655"/>
              <a:gd name="connsiteX32" fmla="*/ 3502025 w 4249420"/>
              <a:gd name="connsiteY32" fmla="*/ 53595 h 279655"/>
              <a:gd name="connsiteX33" fmla="*/ 3581400 w 4249420"/>
              <a:gd name="connsiteY33" fmla="*/ 35815 h 279655"/>
              <a:gd name="connsiteX34" fmla="*/ 3620135 w 4249420"/>
              <a:gd name="connsiteY34" fmla="*/ 255 h 279655"/>
              <a:gd name="connsiteX35" fmla="*/ 3616325 w 4249420"/>
              <a:gd name="connsiteY35" fmla="*/ 41530 h 279655"/>
              <a:gd name="connsiteX36" fmla="*/ 3634740 w 4249420"/>
              <a:gd name="connsiteY36" fmla="*/ 35815 h 279655"/>
              <a:gd name="connsiteX37" fmla="*/ 3726180 w 4249420"/>
              <a:gd name="connsiteY37" fmla="*/ 51055 h 279655"/>
              <a:gd name="connsiteX38" fmla="*/ 3749040 w 4249420"/>
              <a:gd name="connsiteY38" fmla="*/ 58675 h 279655"/>
              <a:gd name="connsiteX39" fmla="*/ 3802380 w 4249420"/>
              <a:gd name="connsiteY39" fmla="*/ 89155 h 279655"/>
              <a:gd name="connsiteX40" fmla="*/ 3848100 w 4249420"/>
              <a:gd name="connsiteY40" fmla="*/ 119635 h 279655"/>
              <a:gd name="connsiteX41" fmla="*/ 3916680 w 4249420"/>
              <a:gd name="connsiteY41" fmla="*/ 134875 h 279655"/>
              <a:gd name="connsiteX42" fmla="*/ 3931920 w 4249420"/>
              <a:gd name="connsiteY42" fmla="*/ 157735 h 279655"/>
              <a:gd name="connsiteX43" fmla="*/ 4249420 w 4249420"/>
              <a:gd name="connsiteY43" fmla="*/ 215520 h 279655"/>
              <a:gd name="connsiteX0" fmla="*/ 0 w 4249420"/>
              <a:gd name="connsiteY0" fmla="*/ 279655 h 279655"/>
              <a:gd name="connsiteX1" fmla="*/ 304800 w 4249420"/>
              <a:gd name="connsiteY1" fmla="*/ 211075 h 279655"/>
              <a:gd name="connsiteX2" fmla="*/ 373380 w 4249420"/>
              <a:gd name="connsiteY2" fmla="*/ 203455 h 279655"/>
              <a:gd name="connsiteX3" fmla="*/ 510540 w 4249420"/>
              <a:gd name="connsiteY3" fmla="*/ 211075 h 279655"/>
              <a:gd name="connsiteX4" fmla="*/ 541020 w 4249420"/>
              <a:gd name="connsiteY4" fmla="*/ 218695 h 279655"/>
              <a:gd name="connsiteX5" fmla="*/ 716280 w 4249420"/>
              <a:gd name="connsiteY5" fmla="*/ 233935 h 279655"/>
              <a:gd name="connsiteX6" fmla="*/ 807720 w 4249420"/>
              <a:gd name="connsiteY6" fmla="*/ 241555 h 279655"/>
              <a:gd name="connsiteX7" fmla="*/ 1211580 w 4249420"/>
              <a:gd name="connsiteY7" fmla="*/ 249175 h 279655"/>
              <a:gd name="connsiteX8" fmla="*/ 1485900 w 4249420"/>
              <a:gd name="connsiteY8" fmla="*/ 249175 h 279655"/>
              <a:gd name="connsiteX9" fmla="*/ 1615440 w 4249420"/>
              <a:gd name="connsiteY9" fmla="*/ 218695 h 279655"/>
              <a:gd name="connsiteX10" fmla="*/ 1699260 w 4249420"/>
              <a:gd name="connsiteY10" fmla="*/ 188215 h 279655"/>
              <a:gd name="connsiteX11" fmla="*/ 1874520 w 4249420"/>
              <a:gd name="connsiteY11" fmla="*/ 172975 h 279655"/>
              <a:gd name="connsiteX12" fmla="*/ 1973580 w 4249420"/>
              <a:gd name="connsiteY12" fmla="*/ 157735 h 279655"/>
              <a:gd name="connsiteX13" fmla="*/ 2324100 w 4249420"/>
              <a:gd name="connsiteY13" fmla="*/ 142495 h 279655"/>
              <a:gd name="connsiteX14" fmla="*/ 2430780 w 4249420"/>
              <a:gd name="connsiteY14" fmla="*/ 127255 h 279655"/>
              <a:gd name="connsiteX15" fmla="*/ 2461260 w 4249420"/>
              <a:gd name="connsiteY15" fmla="*/ 119635 h 279655"/>
              <a:gd name="connsiteX16" fmla="*/ 2651760 w 4249420"/>
              <a:gd name="connsiteY16" fmla="*/ 112015 h 279655"/>
              <a:gd name="connsiteX17" fmla="*/ 2743200 w 4249420"/>
              <a:gd name="connsiteY17" fmla="*/ 96775 h 279655"/>
              <a:gd name="connsiteX18" fmla="*/ 2766060 w 4249420"/>
              <a:gd name="connsiteY18" fmla="*/ 89155 h 279655"/>
              <a:gd name="connsiteX19" fmla="*/ 2849880 w 4249420"/>
              <a:gd name="connsiteY19" fmla="*/ 81535 h 279655"/>
              <a:gd name="connsiteX20" fmla="*/ 2880360 w 4249420"/>
              <a:gd name="connsiteY20" fmla="*/ 73915 h 279655"/>
              <a:gd name="connsiteX21" fmla="*/ 2903220 w 4249420"/>
              <a:gd name="connsiteY21" fmla="*/ 66295 h 279655"/>
              <a:gd name="connsiteX22" fmla="*/ 2941320 w 4249420"/>
              <a:gd name="connsiteY22" fmla="*/ 58675 h 279655"/>
              <a:gd name="connsiteX23" fmla="*/ 2964180 w 4249420"/>
              <a:gd name="connsiteY23" fmla="*/ 51055 h 279655"/>
              <a:gd name="connsiteX24" fmla="*/ 3025140 w 4249420"/>
              <a:gd name="connsiteY24" fmla="*/ 43435 h 279655"/>
              <a:gd name="connsiteX25" fmla="*/ 3101340 w 4249420"/>
              <a:gd name="connsiteY25" fmla="*/ 28195 h 279655"/>
              <a:gd name="connsiteX26" fmla="*/ 3139440 w 4249420"/>
              <a:gd name="connsiteY26" fmla="*/ 20575 h 279655"/>
              <a:gd name="connsiteX27" fmla="*/ 3253740 w 4249420"/>
              <a:gd name="connsiteY27" fmla="*/ 12955 h 279655"/>
              <a:gd name="connsiteX28" fmla="*/ 3292475 w 4249420"/>
              <a:gd name="connsiteY28" fmla="*/ 16130 h 279655"/>
              <a:gd name="connsiteX29" fmla="*/ 3324860 w 4249420"/>
              <a:gd name="connsiteY29" fmla="*/ 9780 h 279655"/>
              <a:gd name="connsiteX30" fmla="*/ 3352800 w 4249420"/>
              <a:gd name="connsiteY30" fmla="*/ 20575 h 279655"/>
              <a:gd name="connsiteX31" fmla="*/ 3421380 w 4249420"/>
              <a:gd name="connsiteY31" fmla="*/ 43435 h 279655"/>
              <a:gd name="connsiteX32" fmla="*/ 3502025 w 4249420"/>
              <a:gd name="connsiteY32" fmla="*/ 53595 h 279655"/>
              <a:gd name="connsiteX33" fmla="*/ 3581400 w 4249420"/>
              <a:gd name="connsiteY33" fmla="*/ 35815 h 279655"/>
              <a:gd name="connsiteX34" fmla="*/ 3620135 w 4249420"/>
              <a:gd name="connsiteY34" fmla="*/ 255 h 279655"/>
              <a:gd name="connsiteX35" fmla="*/ 3616325 w 4249420"/>
              <a:gd name="connsiteY35" fmla="*/ 41530 h 279655"/>
              <a:gd name="connsiteX36" fmla="*/ 3634740 w 4249420"/>
              <a:gd name="connsiteY36" fmla="*/ 35815 h 279655"/>
              <a:gd name="connsiteX37" fmla="*/ 3726180 w 4249420"/>
              <a:gd name="connsiteY37" fmla="*/ 51055 h 279655"/>
              <a:gd name="connsiteX38" fmla="*/ 3749040 w 4249420"/>
              <a:gd name="connsiteY38" fmla="*/ 58675 h 279655"/>
              <a:gd name="connsiteX39" fmla="*/ 3802380 w 4249420"/>
              <a:gd name="connsiteY39" fmla="*/ 89155 h 279655"/>
              <a:gd name="connsiteX40" fmla="*/ 3848100 w 4249420"/>
              <a:gd name="connsiteY40" fmla="*/ 119635 h 279655"/>
              <a:gd name="connsiteX41" fmla="*/ 3916680 w 4249420"/>
              <a:gd name="connsiteY41" fmla="*/ 134875 h 279655"/>
              <a:gd name="connsiteX42" fmla="*/ 4055745 w 4249420"/>
              <a:gd name="connsiteY42" fmla="*/ 170435 h 279655"/>
              <a:gd name="connsiteX43" fmla="*/ 4249420 w 4249420"/>
              <a:gd name="connsiteY43" fmla="*/ 215520 h 279655"/>
              <a:gd name="connsiteX0" fmla="*/ 0 w 4249420"/>
              <a:gd name="connsiteY0" fmla="*/ 279655 h 279655"/>
              <a:gd name="connsiteX1" fmla="*/ 304800 w 4249420"/>
              <a:gd name="connsiteY1" fmla="*/ 211075 h 279655"/>
              <a:gd name="connsiteX2" fmla="*/ 373380 w 4249420"/>
              <a:gd name="connsiteY2" fmla="*/ 203455 h 279655"/>
              <a:gd name="connsiteX3" fmla="*/ 510540 w 4249420"/>
              <a:gd name="connsiteY3" fmla="*/ 211075 h 279655"/>
              <a:gd name="connsiteX4" fmla="*/ 541020 w 4249420"/>
              <a:gd name="connsiteY4" fmla="*/ 218695 h 279655"/>
              <a:gd name="connsiteX5" fmla="*/ 716280 w 4249420"/>
              <a:gd name="connsiteY5" fmla="*/ 233935 h 279655"/>
              <a:gd name="connsiteX6" fmla="*/ 807720 w 4249420"/>
              <a:gd name="connsiteY6" fmla="*/ 241555 h 279655"/>
              <a:gd name="connsiteX7" fmla="*/ 1211580 w 4249420"/>
              <a:gd name="connsiteY7" fmla="*/ 249175 h 279655"/>
              <a:gd name="connsiteX8" fmla="*/ 1485900 w 4249420"/>
              <a:gd name="connsiteY8" fmla="*/ 249175 h 279655"/>
              <a:gd name="connsiteX9" fmla="*/ 1615440 w 4249420"/>
              <a:gd name="connsiteY9" fmla="*/ 218695 h 279655"/>
              <a:gd name="connsiteX10" fmla="*/ 1699260 w 4249420"/>
              <a:gd name="connsiteY10" fmla="*/ 188215 h 279655"/>
              <a:gd name="connsiteX11" fmla="*/ 1874520 w 4249420"/>
              <a:gd name="connsiteY11" fmla="*/ 172975 h 279655"/>
              <a:gd name="connsiteX12" fmla="*/ 1973580 w 4249420"/>
              <a:gd name="connsiteY12" fmla="*/ 157735 h 279655"/>
              <a:gd name="connsiteX13" fmla="*/ 2324100 w 4249420"/>
              <a:gd name="connsiteY13" fmla="*/ 142495 h 279655"/>
              <a:gd name="connsiteX14" fmla="*/ 2430780 w 4249420"/>
              <a:gd name="connsiteY14" fmla="*/ 127255 h 279655"/>
              <a:gd name="connsiteX15" fmla="*/ 2461260 w 4249420"/>
              <a:gd name="connsiteY15" fmla="*/ 119635 h 279655"/>
              <a:gd name="connsiteX16" fmla="*/ 2651760 w 4249420"/>
              <a:gd name="connsiteY16" fmla="*/ 112015 h 279655"/>
              <a:gd name="connsiteX17" fmla="*/ 2743200 w 4249420"/>
              <a:gd name="connsiteY17" fmla="*/ 96775 h 279655"/>
              <a:gd name="connsiteX18" fmla="*/ 2766060 w 4249420"/>
              <a:gd name="connsiteY18" fmla="*/ 89155 h 279655"/>
              <a:gd name="connsiteX19" fmla="*/ 2849880 w 4249420"/>
              <a:gd name="connsiteY19" fmla="*/ 81535 h 279655"/>
              <a:gd name="connsiteX20" fmla="*/ 2880360 w 4249420"/>
              <a:gd name="connsiteY20" fmla="*/ 73915 h 279655"/>
              <a:gd name="connsiteX21" fmla="*/ 2903220 w 4249420"/>
              <a:gd name="connsiteY21" fmla="*/ 66295 h 279655"/>
              <a:gd name="connsiteX22" fmla="*/ 2941320 w 4249420"/>
              <a:gd name="connsiteY22" fmla="*/ 58675 h 279655"/>
              <a:gd name="connsiteX23" fmla="*/ 2964180 w 4249420"/>
              <a:gd name="connsiteY23" fmla="*/ 51055 h 279655"/>
              <a:gd name="connsiteX24" fmla="*/ 3025140 w 4249420"/>
              <a:gd name="connsiteY24" fmla="*/ 43435 h 279655"/>
              <a:gd name="connsiteX25" fmla="*/ 3101340 w 4249420"/>
              <a:gd name="connsiteY25" fmla="*/ 28195 h 279655"/>
              <a:gd name="connsiteX26" fmla="*/ 3139440 w 4249420"/>
              <a:gd name="connsiteY26" fmla="*/ 20575 h 279655"/>
              <a:gd name="connsiteX27" fmla="*/ 3253740 w 4249420"/>
              <a:gd name="connsiteY27" fmla="*/ 12955 h 279655"/>
              <a:gd name="connsiteX28" fmla="*/ 3292475 w 4249420"/>
              <a:gd name="connsiteY28" fmla="*/ 16130 h 279655"/>
              <a:gd name="connsiteX29" fmla="*/ 3324860 w 4249420"/>
              <a:gd name="connsiteY29" fmla="*/ 9780 h 279655"/>
              <a:gd name="connsiteX30" fmla="*/ 3352800 w 4249420"/>
              <a:gd name="connsiteY30" fmla="*/ 20575 h 279655"/>
              <a:gd name="connsiteX31" fmla="*/ 3421380 w 4249420"/>
              <a:gd name="connsiteY31" fmla="*/ 43435 h 279655"/>
              <a:gd name="connsiteX32" fmla="*/ 3502025 w 4249420"/>
              <a:gd name="connsiteY32" fmla="*/ 53595 h 279655"/>
              <a:gd name="connsiteX33" fmla="*/ 3581400 w 4249420"/>
              <a:gd name="connsiteY33" fmla="*/ 35815 h 279655"/>
              <a:gd name="connsiteX34" fmla="*/ 3620135 w 4249420"/>
              <a:gd name="connsiteY34" fmla="*/ 255 h 279655"/>
              <a:gd name="connsiteX35" fmla="*/ 3616325 w 4249420"/>
              <a:gd name="connsiteY35" fmla="*/ 41530 h 279655"/>
              <a:gd name="connsiteX36" fmla="*/ 3691890 w 4249420"/>
              <a:gd name="connsiteY36" fmla="*/ 45340 h 279655"/>
              <a:gd name="connsiteX37" fmla="*/ 3726180 w 4249420"/>
              <a:gd name="connsiteY37" fmla="*/ 51055 h 279655"/>
              <a:gd name="connsiteX38" fmla="*/ 3749040 w 4249420"/>
              <a:gd name="connsiteY38" fmla="*/ 58675 h 279655"/>
              <a:gd name="connsiteX39" fmla="*/ 3802380 w 4249420"/>
              <a:gd name="connsiteY39" fmla="*/ 89155 h 279655"/>
              <a:gd name="connsiteX40" fmla="*/ 3848100 w 4249420"/>
              <a:gd name="connsiteY40" fmla="*/ 119635 h 279655"/>
              <a:gd name="connsiteX41" fmla="*/ 3916680 w 4249420"/>
              <a:gd name="connsiteY41" fmla="*/ 134875 h 279655"/>
              <a:gd name="connsiteX42" fmla="*/ 4055745 w 4249420"/>
              <a:gd name="connsiteY42" fmla="*/ 170435 h 279655"/>
              <a:gd name="connsiteX43" fmla="*/ 4249420 w 4249420"/>
              <a:gd name="connsiteY43" fmla="*/ 215520 h 279655"/>
              <a:gd name="connsiteX0" fmla="*/ 0 w 4249420"/>
              <a:gd name="connsiteY0" fmla="*/ 279608 h 279608"/>
              <a:gd name="connsiteX1" fmla="*/ 304800 w 4249420"/>
              <a:gd name="connsiteY1" fmla="*/ 211028 h 279608"/>
              <a:gd name="connsiteX2" fmla="*/ 373380 w 4249420"/>
              <a:gd name="connsiteY2" fmla="*/ 203408 h 279608"/>
              <a:gd name="connsiteX3" fmla="*/ 510540 w 4249420"/>
              <a:gd name="connsiteY3" fmla="*/ 211028 h 279608"/>
              <a:gd name="connsiteX4" fmla="*/ 541020 w 4249420"/>
              <a:gd name="connsiteY4" fmla="*/ 218648 h 279608"/>
              <a:gd name="connsiteX5" fmla="*/ 716280 w 4249420"/>
              <a:gd name="connsiteY5" fmla="*/ 233888 h 279608"/>
              <a:gd name="connsiteX6" fmla="*/ 807720 w 4249420"/>
              <a:gd name="connsiteY6" fmla="*/ 241508 h 279608"/>
              <a:gd name="connsiteX7" fmla="*/ 1211580 w 4249420"/>
              <a:gd name="connsiteY7" fmla="*/ 249128 h 279608"/>
              <a:gd name="connsiteX8" fmla="*/ 1485900 w 4249420"/>
              <a:gd name="connsiteY8" fmla="*/ 249128 h 279608"/>
              <a:gd name="connsiteX9" fmla="*/ 1615440 w 4249420"/>
              <a:gd name="connsiteY9" fmla="*/ 218648 h 279608"/>
              <a:gd name="connsiteX10" fmla="*/ 1699260 w 4249420"/>
              <a:gd name="connsiteY10" fmla="*/ 188168 h 279608"/>
              <a:gd name="connsiteX11" fmla="*/ 1874520 w 4249420"/>
              <a:gd name="connsiteY11" fmla="*/ 172928 h 279608"/>
              <a:gd name="connsiteX12" fmla="*/ 1973580 w 4249420"/>
              <a:gd name="connsiteY12" fmla="*/ 157688 h 279608"/>
              <a:gd name="connsiteX13" fmla="*/ 2324100 w 4249420"/>
              <a:gd name="connsiteY13" fmla="*/ 142448 h 279608"/>
              <a:gd name="connsiteX14" fmla="*/ 2430780 w 4249420"/>
              <a:gd name="connsiteY14" fmla="*/ 127208 h 279608"/>
              <a:gd name="connsiteX15" fmla="*/ 2461260 w 4249420"/>
              <a:gd name="connsiteY15" fmla="*/ 119588 h 279608"/>
              <a:gd name="connsiteX16" fmla="*/ 2651760 w 4249420"/>
              <a:gd name="connsiteY16" fmla="*/ 111968 h 279608"/>
              <a:gd name="connsiteX17" fmla="*/ 2743200 w 4249420"/>
              <a:gd name="connsiteY17" fmla="*/ 96728 h 279608"/>
              <a:gd name="connsiteX18" fmla="*/ 2766060 w 4249420"/>
              <a:gd name="connsiteY18" fmla="*/ 89108 h 279608"/>
              <a:gd name="connsiteX19" fmla="*/ 2849880 w 4249420"/>
              <a:gd name="connsiteY19" fmla="*/ 81488 h 279608"/>
              <a:gd name="connsiteX20" fmla="*/ 2880360 w 4249420"/>
              <a:gd name="connsiteY20" fmla="*/ 73868 h 279608"/>
              <a:gd name="connsiteX21" fmla="*/ 2903220 w 4249420"/>
              <a:gd name="connsiteY21" fmla="*/ 66248 h 279608"/>
              <a:gd name="connsiteX22" fmla="*/ 2941320 w 4249420"/>
              <a:gd name="connsiteY22" fmla="*/ 58628 h 279608"/>
              <a:gd name="connsiteX23" fmla="*/ 2964180 w 4249420"/>
              <a:gd name="connsiteY23" fmla="*/ 51008 h 279608"/>
              <a:gd name="connsiteX24" fmla="*/ 3025140 w 4249420"/>
              <a:gd name="connsiteY24" fmla="*/ 43388 h 279608"/>
              <a:gd name="connsiteX25" fmla="*/ 3101340 w 4249420"/>
              <a:gd name="connsiteY25" fmla="*/ 28148 h 279608"/>
              <a:gd name="connsiteX26" fmla="*/ 3139440 w 4249420"/>
              <a:gd name="connsiteY26" fmla="*/ 20528 h 279608"/>
              <a:gd name="connsiteX27" fmla="*/ 3253740 w 4249420"/>
              <a:gd name="connsiteY27" fmla="*/ 12908 h 279608"/>
              <a:gd name="connsiteX28" fmla="*/ 3292475 w 4249420"/>
              <a:gd name="connsiteY28" fmla="*/ 16083 h 279608"/>
              <a:gd name="connsiteX29" fmla="*/ 3324860 w 4249420"/>
              <a:gd name="connsiteY29" fmla="*/ 9733 h 279608"/>
              <a:gd name="connsiteX30" fmla="*/ 3352800 w 4249420"/>
              <a:gd name="connsiteY30" fmla="*/ 20528 h 279608"/>
              <a:gd name="connsiteX31" fmla="*/ 3421380 w 4249420"/>
              <a:gd name="connsiteY31" fmla="*/ 43388 h 279608"/>
              <a:gd name="connsiteX32" fmla="*/ 3502025 w 4249420"/>
              <a:gd name="connsiteY32" fmla="*/ 53548 h 279608"/>
              <a:gd name="connsiteX33" fmla="*/ 3581400 w 4249420"/>
              <a:gd name="connsiteY33" fmla="*/ 35768 h 279608"/>
              <a:gd name="connsiteX34" fmla="*/ 3620135 w 4249420"/>
              <a:gd name="connsiteY34" fmla="*/ 208 h 279608"/>
              <a:gd name="connsiteX35" fmla="*/ 3676650 w 4249420"/>
              <a:gd name="connsiteY35" fmla="*/ 51008 h 279608"/>
              <a:gd name="connsiteX36" fmla="*/ 3691890 w 4249420"/>
              <a:gd name="connsiteY36" fmla="*/ 45293 h 279608"/>
              <a:gd name="connsiteX37" fmla="*/ 3726180 w 4249420"/>
              <a:gd name="connsiteY37" fmla="*/ 51008 h 279608"/>
              <a:gd name="connsiteX38" fmla="*/ 3749040 w 4249420"/>
              <a:gd name="connsiteY38" fmla="*/ 58628 h 279608"/>
              <a:gd name="connsiteX39" fmla="*/ 3802380 w 4249420"/>
              <a:gd name="connsiteY39" fmla="*/ 89108 h 279608"/>
              <a:gd name="connsiteX40" fmla="*/ 3848100 w 4249420"/>
              <a:gd name="connsiteY40" fmla="*/ 119588 h 279608"/>
              <a:gd name="connsiteX41" fmla="*/ 3916680 w 4249420"/>
              <a:gd name="connsiteY41" fmla="*/ 134828 h 279608"/>
              <a:gd name="connsiteX42" fmla="*/ 4055745 w 4249420"/>
              <a:gd name="connsiteY42" fmla="*/ 170388 h 279608"/>
              <a:gd name="connsiteX43" fmla="*/ 4249420 w 4249420"/>
              <a:gd name="connsiteY43" fmla="*/ 215473 h 279608"/>
              <a:gd name="connsiteX0" fmla="*/ 0 w 4249420"/>
              <a:gd name="connsiteY0" fmla="*/ 271246 h 271246"/>
              <a:gd name="connsiteX1" fmla="*/ 304800 w 4249420"/>
              <a:gd name="connsiteY1" fmla="*/ 202666 h 271246"/>
              <a:gd name="connsiteX2" fmla="*/ 373380 w 4249420"/>
              <a:gd name="connsiteY2" fmla="*/ 195046 h 271246"/>
              <a:gd name="connsiteX3" fmla="*/ 510540 w 4249420"/>
              <a:gd name="connsiteY3" fmla="*/ 202666 h 271246"/>
              <a:gd name="connsiteX4" fmla="*/ 541020 w 4249420"/>
              <a:gd name="connsiteY4" fmla="*/ 210286 h 271246"/>
              <a:gd name="connsiteX5" fmla="*/ 716280 w 4249420"/>
              <a:gd name="connsiteY5" fmla="*/ 225526 h 271246"/>
              <a:gd name="connsiteX6" fmla="*/ 807720 w 4249420"/>
              <a:gd name="connsiteY6" fmla="*/ 233146 h 271246"/>
              <a:gd name="connsiteX7" fmla="*/ 1211580 w 4249420"/>
              <a:gd name="connsiteY7" fmla="*/ 240766 h 271246"/>
              <a:gd name="connsiteX8" fmla="*/ 1485900 w 4249420"/>
              <a:gd name="connsiteY8" fmla="*/ 240766 h 271246"/>
              <a:gd name="connsiteX9" fmla="*/ 1615440 w 4249420"/>
              <a:gd name="connsiteY9" fmla="*/ 210286 h 271246"/>
              <a:gd name="connsiteX10" fmla="*/ 1699260 w 4249420"/>
              <a:gd name="connsiteY10" fmla="*/ 179806 h 271246"/>
              <a:gd name="connsiteX11" fmla="*/ 1874520 w 4249420"/>
              <a:gd name="connsiteY11" fmla="*/ 164566 h 271246"/>
              <a:gd name="connsiteX12" fmla="*/ 1973580 w 4249420"/>
              <a:gd name="connsiteY12" fmla="*/ 149326 h 271246"/>
              <a:gd name="connsiteX13" fmla="*/ 2324100 w 4249420"/>
              <a:gd name="connsiteY13" fmla="*/ 134086 h 271246"/>
              <a:gd name="connsiteX14" fmla="*/ 2430780 w 4249420"/>
              <a:gd name="connsiteY14" fmla="*/ 118846 h 271246"/>
              <a:gd name="connsiteX15" fmla="*/ 2461260 w 4249420"/>
              <a:gd name="connsiteY15" fmla="*/ 111226 h 271246"/>
              <a:gd name="connsiteX16" fmla="*/ 2651760 w 4249420"/>
              <a:gd name="connsiteY16" fmla="*/ 103606 h 271246"/>
              <a:gd name="connsiteX17" fmla="*/ 2743200 w 4249420"/>
              <a:gd name="connsiteY17" fmla="*/ 88366 h 271246"/>
              <a:gd name="connsiteX18" fmla="*/ 2766060 w 4249420"/>
              <a:gd name="connsiteY18" fmla="*/ 80746 h 271246"/>
              <a:gd name="connsiteX19" fmla="*/ 2849880 w 4249420"/>
              <a:gd name="connsiteY19" fmla="*/ 73126 h 271246"/>
              <a:gd name="connsiteX20" fmla="*/ 2880360 w 4249420"/>
              <a:gd name="connsiteY20" fmla="*/ 65506 h 271246"/>
              <a:gd name="connsiteX21" fmla="*/ 2903220 w 4249420"/>
              <a:gd name="connsiteY21" fmla="*/ 57886 h 271246"/>
              <a:gd name="connsiteX22" fmla="*/ 2941320 w 4249420"/>
              <a:gd name="connsiteY22" fmla="*/ 50266 h 271246"/>
              <a:gd name="connsiteX23" fmla="*/ 2964180 w 4249420"/>
              <a:gd name="connsiteY23" fmla="*/ 42646 h 271246"/>
              <a:gd name="connsiteX24" fmla="*/ 3025140 w 4249420"/>
              <a:gd name="connsiteY24" fmla="*/ 35026 h 271246"/>
              <a:gd name="connsiteX25" fmla="*/ 3101340 w 4249420"/>
              <a:gd name="connsiteY25" fmla="*/ 19786 h 271246"/>
              <a:gd name="connsiteX26" fmla="*/ 3139440 w 4249420"/>
              <a:gd name="connsiteY26" fmla="*/ 12166 h 271246"/>
              <a:gd name="connsiteX27" fmla="*/ 3253740 w 4249420"/>
              <a:gd name="connsiteY27" fmla="*/ 4546 h 271246"/>
              <a:gd name="connsiteX28" fmla="*/ 3292475 w 4249420"/>
              <a:gd name="connsiteY28" fmla="*/ 7721 h 271246"/>
              <a:gd name="connsiteX29" fmla="*/ 3324860 w 4249420"/>
              <a:gd name="connsiteY29" fmla="*/ 1371 h 271246"/>
              <a:gd name="connsiteX30" fmla="*/ 3352800 w 4249420"/>
              <a:gd name="connsiteY30" fmla="*/ 12166 h 271246"/>
              <a:gd name="connsiteX31" fmla="*/ 3421380 w 4249420"/>
              <a:gd name="connsiteY31" fmla="*/ 35026 h 271246"/>
              <a:gd name="connsiteX32" fmla="*/ 3502025 w 4249420"/>
              <a:gd name="connsiteY32" fmla="*/ 45186 h 271246"/>
              <a:gd name="connsiteX33" fmla="*/ 3581400 w 4249420"/>
              <a:gd name="connsiteY33" fmla="*/ 27406 h 271246"/>
              <a:gd name="connsiteX34" fmla="*/ 3626485 w 4249420"/>
              <a:gd name="connsiteY34" fmla="*/ 23596 h 271246"/>
              <a:gd name="connsiteX35" fmla="*/ 3676650 w 4249420"/>
              <a:gd name="connsiteY35" fmla="*/ 42646 h 271246"/>
              <a:gd name="connsiteX36" fmla="*/ 3691890 w 4249420"/>
              <a:gd name="connsiteY36" fmla="*/ 36931 h 271246"/>
              <a:gd name="connsiteX37" fmla="*/ 3726180 w 4249420"/>
              <a:gd name="connsiteY37" fmla="*/ 42646 h 271246"/>
              <a:gd name="connsiteX38" fmla="*/ 3749040 w 4249420"/>
              <a:gd name="connsiteY38" fmla="*/ 50266 h 271246"/>
              <a:gd name="connsiteX39" fmla="*/ 3802380 w 4249420"/>
              <a:gd name="connsiteY39" fmla="*/ 80746 h 271246"/>
              <a:gd name="connsiteX40" fmla="*/ 3848100 w 4249420"/>
              <a:gd name="connsiteY40" fmla="*/ 111226 h 271246"/>
              <a:gd name="connsiteX41" fmla="*/ 3916680 w 4249420"/>
              <a:gd name="connsiteY41" fmla="*/ 126466 h 271246"/>
              <a:gd name="connsiteX42" fmla="*/ 4055745 w 4249420"/>
              <a:gd name="connsiteY42" fmla="*/ 162026 h 271246"/>
              <a:gd name="connsiteX43" fmla="*/ 4249420 w 4249420"/>
              <a:gd name="connsiteY43" fmla="*/ 207111 h 271246"/>
              <a:gd name="connsiteX0" fmla="*/ 0 w 4263708"/>
              <a:gd name="connsiteY0" fmla="*/ 171233 h 253618"/>
              <a:gd name="connsiteX1" fmla="*/ 319088 w 4263708"/>
              <a:gd name="connsiteY1" fmla="*/ 202666 h 253618"/>
              <a:gd name="connsiteX2" fmla="*/ 387668 w 4263708"/>
              <a:gd name="connsiteY2" fmla="*/ 195046 h 253618"/>
              <a:gd name="connsiteX3" fmla="*/ 524828 w 4263708"/>
              <a:gd name="connsiteY3" fmla="*/ 202666 h 253618"/>
              <a:gd name="connsiteX4" fmla="*/ 555308 w 4263708"/>
              <a:gd name="connsiteY4" fmla="*/ 210286 h 253618"/>
              <a:gd name="connsiteX5" fmla="*/ 730568 w 4263708"/>
              <a:gd name="connsiteY5" fmla="*/ 225526 h 253618"/>
              <a:gd name="connsiteX6" fmla="*/ 822008 w 4263708"/>
              <a:gd name="connsiteY6" fmla="*/ 233146 h 253618"/>
              <a:gd name="connsiteX7" fmla="*/ 1225868 w 4263708"/>
              <a:gd name="connsiteY7" fmla="*/ 240766 h 253618"/>
              <a:gd name="connsiteX8" fmla="*/ 1500188 w 4263708"/>
              <a:gd name="connsiteY8" fmla="*/ 240766 h 253618"/>
              <a:gd name="connsiteX9" fmla="*/ 1629728 w 4263708"/>
              <a:gd name="connsiteY9" fmla="*/ 210286 h 253618"/>
              <a:gd name="connsiteX10" fmla="*/ 1713548 w 4263708"/>
              <a:gd name="connsiteY10" fmla="*/ 179806 h 253618"/>
              <a:gd name="connsiteX11" fmla="*/ 1888808 w 4263708"/>
              <a:gd name="connsiteY11" fmla="*/ 164566 h 253618"/>
              <a:gd name="connsiteX12" fmla="*/ 1987868 w 4263708"/>
              <a:gd name="connsiteY12" fmla="*/ 149326 h 253618"/>
              <a:gd name="connsiteX13" fmla="*/ 2338388 w 4263708"/>
              <a:gd name="connsiteY13" fmla="*/ 134086 h 253618"/>
              <a:gd name="connsiteX14" fmla="*/ 2445068 w 4263708"/>
              <a:gd name="connsiteY14" fmla="*/ 118846 h 253618"/>
              <a:gd name="connsiteX15" fmla="*/ 2475548 w 4263708"/>
              <a:gd name="connsiteY15" fmla="*/ 111226 h 253618"/>
              <a:gd name="connsiteX16" fmla="*/ 2666048 w 4263708"/>
              <a:gd name="connsiteY16" fmla="*/ 103606 h 253618"/>
              <a:gd name="connsiteX17" fmla="*/ 2757488 w 4263708"/>
              <a:gd name="connsiteY17" fmla="*/ 88366 h 253618"/>
              <a:gd name="connsiteX18" fmla="*/ 2780348 w 4263708"/>
              <a:gd name="connsiteY18" fmla="*/ 80746 h 253618"/>
              <a:gd name="connsiteX19" fmla="*/ 2864168 w 4263708"/>
              <a:gd name="connsiteY19" fmla="*/ 73126 h 253618"/>
              <a:gd name="connsiteX20" fmla="*/ 2894648 w 4263708"/>
              <a:gd name="connsiteY20" fmla="*/ 65506 h 253618"/>
              <a:gd name="connsiteX21" fmla="*/ 2917508 w 4263708"/>
              <a:gd name="connsiteY21" fmla="*/ 57886 h 253618"/>
              <a:gd name="connsiteX22" fmla="*/ 2955608 w 4263708"/>
              <a:gd name="connsiteY22" fmla="*/ 50266 h 253618"/>
              <a:gd name="connsiteX23" fmla="*/ 2978468 w 4263708"/>
              <a:gd name="connsiteY23" fmla="*/ 42646 h 253618"/>
              <a:gd name="connsiteX24" fmla="*/ 3039428 w 4263708"/>
              <a:gd name="connsiteY24" fmla="*/ 35026 h 253618"/>
              <a:gd name="connsiteX25" fmla="*/ 3115628 w 4263708"/>
              <a:gd name="connsiteY25" fmla="*/ 19786 h 253618"/>
              <a:gd name="connsiteX26" fmla="*/ 3153728 w 4263708"/>
              <a:gd name="connsiteY26" fmla="*/ 12166 h 253618"/>
              <a:gd name="connsiteX27" fmla="*/ 3268028 w 4263708"/>
              <a:gd name="connsiteY27" fmla="*/ 4546 h 253618"/>
              <a:gd name="connsiteX28" fmla="*/ 3306763 w 4263708"/>
              <a:gd name="connsiteY28" fmla="*/ 7721 h 253618"/>
              <a:gd name="connsiteX29" fmla="*/ 3339148 w 4263708"/>
              <a:gd name="connsiteY29" fmla="*/ 1371 h 253618"/>
              <a:gd name="connsiteX30" fmla="*/ 3367088 w 4263708"/>
              <a:gd name="connsiteY30" fmla="*/ 12166 h 253618"/>
              <a:gd name="connsiteX31" fmla="*/ 3435668 w 4263708"/>
              <a:gd name="connsiteY31" fmla="*/ 35026 h 253618"/>
              <a:gd name="connsiteX32" fmla="*/ 3516313 w 4263708"/>
              <a:gd name="connsiteY32" fmla="*/ 45186 h 253618"/>
              <a:gd name="connsiteX33" fmla="*/ 3595688 w 4263708"/>
              <a:gd name="connsiteY33" fmla="*/ 27406 h 253618"/>
              <a:gd name="connsiteX34" fmla="*/ 3640773 w 4263708"/>
              <a:gd name="connsiteY34" fmla="*/ 23596 h 253618"/>
              <a:gd name="connsiteX35" fmla="*/ 3690938 w 4263708"/>
              <a:gd name="connsiteY35" fmla="*/ 42646 h 253618"/>
              <a:gd name="connsiteX36" fmla="*/ 3706178 w 4263708"/>
              <a:gd name="connsiteY36" fmla="*/ 36931 h 253618"/>
              <a:gd name="connsiteX37" fmla="*/ 3740468 w 4263708"/>
              <a:gd name="connsiteY37" fmla="*/ 42646 h 253618"/>
              <a:gd name="connsiteX38" fmla="*/ 3763328 w 4263708"/>
              <a:gd name="connsiteY38" fmla="*/ 50266 h 253618"/>
              <a:gd name="connsiteX39" fmla="*/ 3816668 w 4263708"/>
              <a:gd name="connsiteY39" fmla="*/ 80746 h 253618"/>
              <a:gd name="connsiteX40" fmla="*/ 3862388 w 4263708"/>
              <a:gd name="connsiteY40" fmla="*/ 111226 h 253618"/>
              <a:gd name="connsiteX41" fmla="*/ 3930968 w 4263708"/>
              <a:gd name="connsiteY41" fmla="*/ 126466 h 253618"/>
              <a:gd name="connsiteX42" fmla="*/ 4070033 w 4263708"/>
              <a:gd name="connsiteY42" fmla="*/ 162026 h 253618"/>
              <a:gd name="connsiteX43" fmla="*/ 4263708 w 4263708"/>
              <a:gd name="connsiteY43" fmla="*/ 207111 h 253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4263708" h="253618">
                <a:moveTo>
                  <a:pt x="0" y="171233"/>
                </a:moveTo>
                <a:cubicBezTo>
                  <a:pt x="194635" y="146904"/>
                  <a:pt x="254477" y="198697"/>
                  <a:pt x="319088" y="202666"/>
                </a:cubicBezTo>
                <a:cubicBezTo>
                  <a:pt x="383699" y="206635"/>
                  <a:pt x="364808" y="197586"/>
                  <a:pt x="387668" y="195046"/>
                </a:cubicBezTo>
                <a:cubicBezTo>
                  <a:pt x="433388" y="197586"/>
                  <a:pt x="479226" y="198520"/>
                  <a:pt x="524828" y="202666"/>
                </a:cubicBezTo>
                <a:cubicBezTo>
                  <a:pt x="535258" y="203614"/>
                  <a:pt x="544899" y="209129"/>
                  <a:pt x="555308" y="210286"/>
                </a:cubicBezTo>
                <a:cubicBezTo>
                  <a:pt x="613590" y="216762"/>
                  <a:pt x="672142" y="220518"/>
                  <a:pt x="730568" y="225526"/>
                </a:cubicBezTo>
                <a:cubicBezTo>
                  <a:pt x="761042" y="228138"/>
                  <a:pt x="791428" y="232569"/>
                  <a:pt x="822008" y="233146"/>
                </a:cubicBezTo>
                <a:lnTo>
                  <a:pt x="1225868" y="240766"/>
                </a:lnTo>
                <a:cubicBezTo>
                  <a:pt x="1389657" y="254415"/>
                  <a:pt x="1249781" y="261069"/>
                  <a:pt x="1500188" y="240766"/>
                </a:cubicBezTo>
                <a:cubicBezTo>
                  <a:pt x="1514545" y="239602"/>
                  <a:pt x="1594168" y="220446"/>
                  <a:pt x="1629728" y="210286"/>
                </a:cubicBezTo>
                <a:cubicBezTo>
                  <a:pt x="1665288" y="200126"/>
                  <a:pt x="1701795" y="181275"/>
                  <a:pt x="1713548" y="179806"/>
                </a:cubicBezTo>
                <a:cubicBezTo>
                  <a:pt x="1812398" y="167450"/>
                  <a:pt x="1754075" y="173548"/>
                  <a:pt x="1888808" y="164566"/>
                </a:cubicBezTo>
                <a:cubicBezTo>
                  <a:pt x="1945598" y="150368"/>
                  <a:pt x="1900103" y="160297"/>
                  <a:pt x="1987868" y="149326"/>
                </a:cubicBezTo>
                <a:cubicBezTo>
                  <a:pt x="2166521" y="126994"/>
                  <a:pt x="1873092" y="146017"/>
                  <a:pt x="2338388" y="134086"/>
                </a:cubicBezTo>
                <a:cubicBezTo>
                  <a:pt x="2393440" y="115735"/>
                  <a:pt x="2333772" y="133685"/>
                  <a:pt x="2445068" y="118846"/>
                </a:cubicBezTo>
                <a:cubicBezTo>
                  <a:pt x="2455449" y="117462"/>
                  <a:pt x="2465100" y="111947"/>
                  <a:pt x="2475548" y="111226"/>
                </a:cubicBezTo>
                <a:cubicBezTo>
                  <a:pt x="2538948" y="106854"/>
                  <a:pt x="2602548" y="106146"/>
                  <a:pt x="2666048" y="103606"/>
                </a:cubicBezTo>
                <a:cubicBezTo>
                  <a:pt x="2746803" y="83417"/>
                  <a:pt x="2626676" y="112150"/>
                  <a:pt x="2757488" y="88366"/>
                </a:cubicBezTo>
                <a:cubicBezTo>
                  <a:pt x="2765391" y="86929"/>
                  <a:pt x="2772397" y="81882"/>
                  <a:pt x="2780348" y="80746"/>
                </a:cubicBezTo>
                <a:cubicBezTo>
                  <a:pt x="2808121" y="76778"/>
                  <a:pt x="2836228" y="75666"/>
                  <a:pt x="2864168" y="73126"/>
                </a:cubicBezTo>
                <a:cubicBezTo>
                  <a:pt x="2874328" y="70586"/>
                  <a:pt x="2884578" y="68383"/>
                  <a:pt x="2894648" y="65506"/>
                </a:cubicBezTo>
                <a:cubicBezTo>
                  <a:pt x="2902371" y="63299"/>
                  <a:pt x="2909716" y="59834"/>
                  <a:pt x="2917508" y="57886"/>
                </a:cubicBezTo>
                <a:cubicBezTo>
                  <a:pt x="2930073" y="54745"/>
                  <a:pt x="2943043" y="53407"/>
                  <a:pt x="2955608" y="50266"/>
                </a:cubicBezTo>
                <a:cubicBezTo>
                  <a:pt x="2963400" y="48318"/>
                  <a:pt x="2970565" y="44083"/>
                  <a:pt x="2978468" y="42646"/>
                </a:cubicBezTo>
                <a:cubicBezTo>
                  <a:pt x="2998616" y="38983"/>
                  <a:pt x="3019228" y="38393"/>
                  <a:pt x="3039428" y="35026"/>
                </a:cubicBezTo>
                <a:cubicBezTo>
                  <a:pt x="3064979" y="30768"/>
                  <a:pt x="3090228" y="24866"/>
                  <a:pt x="3115628" y="19786"/>
                </a:cubicBezTo>
                <a:cubicBezTo>
                  <a:pt x="3128328" y="17246"/>
                  <a:pt x="3140805" y="13028"/>
                  <a:pt x="3153728" y="12166"/>
                </a:cubicBezTo>
                <a:lnTo>
                  <a:pt x="3268028" y="4546"/>
                </a:lnTo>
                <a:cubicBezTo>
                  <a:pt x="3280728" y="2006"/>
                  <a:pt x="3294910" y="8250"/>
                  <a:pt x="3306763" y="7721"/>
                </a:cubicBezTo>
                <a:cubicBezTo>
                  <a:pt x="3318616" y="7192"/>
                  <a:pt x="3332798" y="6451"/>
                  <a:pt x="3339148" y="1371"/>
                </a:cubicBezTo>
                <a:cubicBezTo>
                  <a:pt x="3345498" y="-3709"/>
                  <a:pt x="3351001" y="6557"/>
                  <a:pt x="3367088" y="12166"/>
                </a:cubicBezTo>
                <a:cubicBezTo>
                  <a:pt x="3383175" y="17775"/>
                  <a:pt x="3410797" y="29523"/>
                  <a:pt x="3435668" y="35026"/>
                </a:cubicBezTo>
                <a:cubicBezTo>
                  <a:pt x="3460539" y="40529"/>
                  <a:pt x="3488373" y="27406"/>
                  <a:pt x="3516313" y="45186"/>
                </a:cubicBezTo>
                <a:cubicBezTo>
                  <a:pt x="3573379" y="33488"/>
                  <a:pt x="3574945" y="31004"/>
                  <a:pt x="3595688" y="27406"/>
                </a:cubicBezTo>
                <a:cubicBezTo>
                  <a:pt x="3616431" y="23808"/>
                  <a:pt x="3634423" y="27406"/>
                  <a:pt x="3640773" y="23596"/>
                </a:cubicBezTo>
                <a:cubicBezTo>
                  <a:pt x="3647123" y="19786"/>
                  <a:pt x="3677921" y="37778"/>
                  <a:pt x="3690938" y="42646"/>
                </a:cubicBezTo>
                <a:cubicBezTo>
                  <a:pt x="3696018" y="50266"/>
                  <a:pt x="3697923" y="36931"/>
                  <a:pt x="3706178" y="36931"/>
                </a:cubicBezTo>
                <a:cubicBezTo>
                  <a:pt x="3714433" y="36931"/>
                  <a:pt x="3730943" y="40424"/>
                  <a:pt x="3740468" y="42646"/>
                </a:cubicBezTo>
                <a:cubicBezTo>
                  <a:pt x="3749993" y="44868"/>
                  <a:pt x="3755708" y="47726"/>
                  <a:pt x="3763328" y="50266"/>
                </a:cubicBezTo>
                <a:cubicBezTo>
                  <a:pt x="3793858" y="96061"/>
                  <a:pt x="3758125" y="54135"/>
                  <a:pt x="3816668" y="80746"/>
                </a:cubicBezTo>
                <a:cubicBezTo>
                  <a:pt x="3833342" y="88325"/>
                  <a:pt x="3844321" y="108215"/>
                  <a:pt x="3862388" y="111226"/>
                </a:cubicBezTo>
                <a:cubicBezTo>
                  <a:pt x="3916031" y="120166"/>
                  <a:pt x="3893451" y="113960"/>
                  <a:pt x="3930968" y="126466"/>
                </a:cubicBezTo>
                <a:cubicBezTo>
                  <a:pt x="3936048" y="134086"/>
                  <a:pt x="4014576" y="148585"/>
                  <a:pt x="4070033" y="162026"/>
                </a:cubicBezTo>
                <a:cubicBezTo>
                  <a:pt x="4125490" y="175467"/>
                  <a:pt x="4251682" y="201098"/>
                  <a:pt x="4263708" y="207111"/>
                </a:cubicBezTo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/>
          <p:cNvGrpSpPr/>
          <p:nvPr/>
        </p:nvGrpSpPr>
        <p:grpSpPr>
          <a:xfrm>
            <a:off x="3859790" y="2924820"/>
            <a:ext cx="792887" cy="511896"/>
            <a:chOff x="3909077" y="2910122"/>
            <a:chExt cx="792887" cy="511896"/>
          </a:xfrm>
        </p:grpSpPr>
        <p:sp>
          <p:nvSpPr>
            <p:cNvPr id="41" name="Rectangle 40"/>
            <p:cNvSpPr/>
            <p:nvPr/>
          </p:nvSpPr>
          <p:spPr>
            <a:xfrm>
              <a:off x="3909441" y="3138449"/>
              <a:ext cx="201313" cy="84639"/>
            </a:xfrm>
            <a:prstGeom prst="rect">
              <a:avLst/>
            </a:prstGeom>
            <a:solidFill>
              <a:srgbClr val="F90FFF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909442" y="3290849"/>
              <a:ext cx="201312" cy="84639"/>
            </a:xfrm>
            <a:prstGeom prst="rect">
              <a:avLst/>
            </a:prstGeom>
            <a:solidFill>
              <a:srgbClr val="2717F5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909077" y="2910122"/>
              <a:ext cx="52450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800" b="1" dirty="0" smtClean="0"/>
                <a:t>LEGEND</a:t>
              </a:r>
              <a:endParaRPr lang="en-US" sz="800" b="1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110755" y="3082347"/>
              <a:ext cx="582211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700" dirty="0" smtClean="0"/>
                <a:t>&gt; 50 g/t Ag</a:t>
              </a:r>
              <a:endParaRPr lang="en-US" sz="700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119753" y="3221963"/>
              <a:ext cx="582211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700" dirty="0" smtClean="0"/>
                <a:t>&lt; 10 g/t Ag</a:t>
              </a:r>
              <a:endParaRPr lang="en-US" sz="700" dirty="0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8310612" y="3030627"/>
            <a:ext cx="746400" cy="511896"/>
            <a:chOff x="3909077" y="2910122"/>
            <a:chExt cx="746400" cy="511896"/>
          </a:xfrm>
        </p:grpSpPr>
        <p:sp>
          <p:nvSpPr>
            <p:cNvPr id="49" name="Rectangle 48"/>
            <p:cNvSpPr/>
            <p:nvPr/>
          </p:nvSpPr>
          <p:spPr>
            <a:xfrm>
              <a:off x="3909441" y="3138449"/>
              <a:ext cx="201313" cy="84639"/>
            </a:xfrm>
            <a:prstGeom prst="rect">
              <a:avLst/>
            </a:prstGeom>
            <a:solidFill>
              <a:srgbClr val="F90FFF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3909442" y="3290849"/>
              <a:ext cx="201312" cy="84639"/>
            </a:xfrm>
            <a:prstGeom prst="rect">
              <a:avLst/>
            </a:prstGeom>
            <a:solidFill>
              <a:srgbClr val="2717F5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909077" y="2910122"/>
              <a:ext cx="52450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800" b="1" dirty="0" smtClean="0"/>
                <a:t>LEGEND</a:t>
              </a:r>
              <a:endParaRPr lang="en-US" sz="800" b="1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110755" y="3082347"/>
              <a:ext cx="468398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700" dirty="0" smtClean="0"/>
                <a:t>&gt; 1% Zn</a:t>
              </a:r>
              <a:endParaRPr lang="en-US" sz="700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119753" y="3221963"/>
              <a:ext cx="535724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700" dirty="0" smtClean="0"/>
                <a:t>&lt; 0.1% Zn</a:t>
              </a:r>
              <a:endParaRPr lang="en-US" sz="700" dirty="0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3775907" y="5411999"/>
            <a:ext cx="796093" cy="511896"/>
            <a:chOff x="3909077" y="2910122"/>
            <a:chExt cx="796093" cy="511896"/>
          </a:xfrm>
        </p:grpSpPr>
        <p:sp>
          <p:nvSpPr>
            <p:cNvPr id="56" name="Rectangle 55"/>
            <p:cNvSpPr/>
            <p:nvPr/>
          </p:nvSpPr>
          <p:spPr>
            <a:xfrm>
              <a:off x="3909441" y="3138449"/>
              <a:ext cx="201313" cy="84639"/>
            </a:xfrm>
            <a:prstGeom prst="rect">
              <a:avLst/>
            </a:prstGeom>
            <a:solidFill>
              <a:srgbClr val="F90FFF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3909442" y="3290849"/>
              <a:ext cx="201312" cy="84639"/>
            </a:xfrm>
            <a:prstGeom prst="rect">
              <a:avLst/>
            </a:prstGeom>
            <a:solidFill>
              <a:srgbClr val="2717F5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3909077" y="2910122"/>
              <a:ext cx="52450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800" b="1" dirty="0" smtClean="0"/>
                <a:t>LEGEND</a:t>
              </a:r>
              <a:endParaRPr lang="en-US" sz="800" b="1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110755" y="3082347"/>
              <a:ext cx="473206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700" dirty="0" smtClean="0"/>
                <a:t>&gt; 1% </a:t>
              </a:r>
              <a:r>
                <a:rPr lang="en-AU" sz="700" dirty="0" err="1" smtClean="0"/>
                <a:t>Pb</a:t>
              </a:r>
              <a:endParaRPr lang="en-US" sz="700" dirty="0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4119753" y="3221963"/>
              <a:ext cx="585417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700" dirty="0" smtClean="0"/>
                <a:t>&lt; 0.05% </a:t>
              </a:r>
              <a:r>
                <a:rPr lang="en-AU" sz="700" dirty="0" err="1" smtClean="0"/>
                <a:t>Pb</a:t>
              </a:r>
              <a:endParaRPr lang="en-US" sz="700" dirty="0"/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4885388" y="3988138"/>
            <a:ext cx="4120328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AU" sz="1600" dirty="0" smtClean="0"/>
              <a:t>- a </a:t>
            </a:r>
            <a:r>
              <a:rPr lang="en-AU" sz="1600" dirty="0"/>
              <a:t>trend of increasing </a:t>
            </a:r>
            <a:r>
              <a:rPr lang="en-AU" sz="1600" dirty="0" smtClean="0"/>
              <a:t>base metals </a:t>
            </a:r>
            <a:r>
              <a:rPr lang="en-AU" sz="1600" dirty="0"/>
              <a:t>grades (</a:t>
            </a:r>
            <a:r>
              <a:rPr lang="en-AU" sz="1600" dirty="0" err="1"/>
              <a:t>Pb</a:t>
            </a:r>
            <a:r>
              <a:rPr lang="en-AU" sz="1600" dirty="0"/>
              <a:t>-Zn) </a:t>
            </a:r>
            <a:r>
              <a:rPr lang="en-AU" sz="1600" dirty="0" smtClean="0"/>
              <a:t>is observed laterally from the BJ Zone (</a:t>
            </a:r>
            <a:r>
              <a:rPr lang="en-AU" sz="1600" dirty="0"/>
              <a:t>predominantly Ag-barite) in the east to the McCarron Zone in the west</a:t>
            </a:r>
            <a:endParaRPr lang="en-US" sz="1600" dirty="0"/>
          </a:p>
        </p:txBody>
      </p:sp>
      <p:sp>
        <p:nvSpPr>
          <p:cNvPr id="62" name="Rectangle 61"/>
          <p:cNvSpPr/>
          <p:nvPr/>
        </p:nvSpPr>
        <p:spPr>
          <a:xfrm>
            <a:off x="4885388" y="5317757"/>
            <a:ext cx="4138122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AU" sz="1600" dirty="0" smtClean="0"/>
              <a:t>- barite </a:t>
            </a:r>
            <a:r>
              <a:rPr lang="en-AU" sz="1600" dirty="0"/>
              <a:t>and Ag </a:t>
            </a:r>
            <a:r>
              <a:rPr lang="en-AU" sz="1600" dirty="0" smtClean="0"/>
              <a:t>grade are </a:t>
            </a:r>
            <a:r>
              <a:rPr lang="en-AU" sz="1600" dirty="0"/>
              <a:t>decreasing with depth, whilst </a:t>
            </a:r>
            <a:r>
              <a:rPr lang="en-AU" sz="1600" dirty="0" err="1"/>
              <a:t>Pb</a:t>
            </a:r>
            <a:r>
              <a:rPr lang="en-AU" sz="1600" dirty="0"/>
              <a:t>, Zn, Au are increasing </a:t>
            </a:r>
            <a:r>
              <a:rPr lang="en-AU" sz="1600" dirty="0" smtClean="0"/>
              <a:t>in </a:t>
            </a:r>
            <a:r>
              <a:rPr lang="en-AU" sz="1600" dirty="0"/>
              <a:t>each individual ore system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4275124" y="1635556"/>
            <a:ext cx="272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 smtClean="0"/>
              <a:t>E</a:t>
            </a:r>
            <a:endParaRPr lang="en-US" sz="1400" dirty="0"/>
          </a:p>
        </p:txBody>
      </p:sp>
      <p:sp>
        <p:nvSpPr>
          <p:cNvPr id="63" name="TextBox 62"/>
          <p:cNvSpPr txBox="1"/>
          <p:nvPr/>
        </p:nvSpPr>
        <p:spPr>
          <a:xfrm>
            <a:off x="8844272" y="1622748"/>
            <a:ext cx="272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 smtClean="0"/>
              <a:t>E</a:t>
            </a:r>
            <a:endParaRPr lang="en-US" sz="1400" dirty="0"/>
          </a:p>
        </p:txBody>
      </p:sp>
      <p:sp>
        <p:nvSpPr>
          <p:cNvPr id="64" name="TextBox 63"/>
          <p:cNvSpPr txBox="1"/>
          <p:nvPr/>
        </p:nvSpPr>
        <p:spPr>
          <a:xfrm>
            <a:off x="4275124" y="3988138"/>
            <a:ext cx="272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 smtClean="0"/>
              <a:t>E</a:t>
            </a:r>
            <a:endParaRPr lang="en-US" sz="1400" dirty="0"/>
          </a:p>
        </p:txBody>
      </p:sp>
      <p:sp>
        <p:nvSpPr>
          <p:cNvPr id="65" name="TextBox 64"/>
          <p:cNvSpPr txBox="1"/>
          <p:nvPr/>
        </p:nvSpPr>
        <p:spPr>
          <a:xfrm>
            <a:off x="148597" y="1613639"/>
            <a:ext cx="3449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 smtClean="0"/>
              <a:t>W</a:t>
            </a:r>
            <a:endParaRPr lang="en-US" sz="1400" dirty="0"/>
          </a:p>
        </p:txBody>
      </p:sp>
      <p:sp>
        <p:nvSpPr>
          <p:cNvPr id="66" name="TextBox 65"/>
          <p:cNvSpPr txBox="1"/>
          <p:nvPr/>
        </p:nvSpPr>
        <p:spPr>
          <a:xfrm>
            <a:off x="4680380" y="1636295"/>
            <a:ext cx="3449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 smtClean="0"/>
              <a:t>W</a:t>
            </a:r>
            <a:endParaRPr lang="en-US" sz="1400" dirty="0"/>
          </a:p>
        </p:txBody>
      </p:sp>
      <p:sp>
        <p:nvSpPr>
          <p:cNvPr id="67" name="TextBox 66"/>
          <p:cNvSpPr txBox="1"/>
          <p:nvPr/>
        </p:nvSpPr>
        <p:spPr>
          <a:xfrm>
            <a:off x="175607" y="4005189"/>
            <a:ext cx="3449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 smtClean="0"/>
              <a:t>W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2309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005" y="6350"/>
            <a:ext cx="1257995" cy="921534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18406" y="404664"/>
            <a:ext cx="61767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Kempfield</a:t>
            </a:r>
            <a:r>
              <a:rPr lang="en-AU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alteration and mineralisation</a:t>
            </a:r>
            <a:endParaRPr lang="en-US" sz="28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1484784"/>
            <a:ext cx="7992888" cy="9233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A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A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lteration </a:t>
            </a:r>
            <a:r>
              <a:rPr lang="en-A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assemblage at </a:t>
            </a:r>
            <a:r>
              <a:rPr lang="en-AU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Kempfield</a:t>
            </a:r>
            <a:r>
              <a:rPr lang="en-A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deposit is dominated with pervasive barite, sericite/muscovite, chlorite and disseminated quartz, sulphides and a minor </a:t>
            </a:r>
            <a:r>
              <a:rPr lang="en-AU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albite</a:t>
            </a:r>
            <a:r>
              <a:rPr lang="en-A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1560" y="2828836"/>
            <a:ext cx="79034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b="1" dirty="0" smtClean="0">
                <a:latin typeface="Arial" pitchFamily="34" charset="0"/>
                <a:cs typeface="Arial" pitchFamily="34" charset="0"/>
              </a:rPr>
              <a:t>Mineralisation: oxide </a:t>
            </a:r>
            <a:r>
              <a:rPr lang="en-AU" b="1" dirty="0">
                <a:latin typeface="Arial" pitchFamily="34" charset="0"/>
                <a:cs typeface="Arial" pitchFamily="34" charset="0"/>
              </a:rPr>
              <a:t>(Ag-barite) </a:t>
            </a:r>
            <a:r>
              <a:rPr lang="en-AU" b="1" dirty="0" smtClean="0">
                <a:latin typeface="Arial" pitchFamily="34" charset="0"/>
                <a:cs typeface="Arial" pitchFamily="34" charset="0"/>
              </a:rPr>
              <a:t>mineralisation and primary </a:t>
            </a:r>
            <a:r>
              <a:rPr lang="en-AU" b="1" dirty="0">
                <a:latin typeface="Arial" pitchFamily="34" charset="0"/>
                <a:cs typeface="Arial" pitchFamily="34" charset="0"/>
              </a:rPr>
              <a:t>(sulphide</a:t>
            </a:r>
            <a:r>
              <a:rPr lang="en-AU" b="1" dirty="0" smtClean="0">
                <a:latin typeface="Arial" pitchFamily="34" charset="0"/>
                <a:cs typeface="Arial" pitchFamily="34" charset="0"/>
              </a:rPr>
              <a:t>)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3921" y="3445316"/>
            <a:ext cx="7948165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AU" dirty="0"/>
              <a:t>O</a:t>
            </a:r>
            <a:r>
              <a:rPr lang="en-AU" dirty="0" smtClean="0"/>
              <a:t>xide mineralisation: goethite </a:t>
            </a:r>
            <a:r>
              <a:rPr lang="en-AU" dirty="0"/>
              <a:t>and jarosite </a:t>
            </a:r>
            <a:r>
              <a:rPr lang="en-AU" dirty="0" smtClean="0"/>
              <a:t>associated </a:t>
            </a:r>
            <a:r>
              <a:rPr lang="en-AU" dirty="0"/>
              <a:t>with chlorargyrite, native silver and argentite </a:t>
            </a:r>
            <a:r>
              <a:rPr lang="en-AU" dirty="0" smtClean="0"/>
              <a:t>in a barite gauge.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11560" y="5181292"/>
            <a:ext cx="7903442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AU" dirty="0"/>
              <a:t>P</a:t>
            </a:r>
            <a:r>
              <a:rPr lang="en-AU" dirty="0" smtClean="0"/>
              <a:t>rimary </a:t>
            </a:r>
            <a:r>
              <a:rPr lang="en-AU" dirty="0"/>
              <a:t>(sulphide</a:t>
            </a:r>
            <a:r>
              <a:rPr lang="en-AU" dirty="0" smtClean="0"/>
              <a:t>) mineralisation: pyrite </a:t>
            </a:r>
            <a:r>
              <a:rPr lang="en-AU" dirty="0"/>
              <a:t>is the main sulphide mineral, with </a:t>
            </a:r>
            <a:r>
              <a:rPr lang="en-AU" dirty="0" smtClean="0"/>
              <a:t>Fe-poor </a:t>
            </a:r>
            <a:r>
              <a:rPr lang="en-AU" dirty="0" err="1"/>
              <a:t>sphalerite</a:t>
            </a:r>
            <a:r>
              <a:rPr lang="en-AU" dirty="0" smtClean="0"/>
              <a:t>, </a:t>
            </a:r>
            <a:r>
              <a:rPr lang="en-AU" dirty="0"/>
              <a:t>argentite, </a:t>
            </a:r>
            <a:r>
              <a:rPr lang="en-AU" dirty="0" smtClean="0"/>
              <a:t>native silver and </a:t>
            </a:r>
            <a:r>
              <a:rPr lang="en-AU" dirty="0"/>
              <a:t>Ag-</a:t>
            </a:r>
            <a:r>
              <a:rPr lang="en-AU" dirty="0" err="1"/>
              <a:t>sulphosalts</a:t>
            </a:r>
            <a:r>
              <a:rPr lang="en-AU" dirty="0"/>
              <a:t> (</a:t>
            </a:r>
            <a:r>
              <a:rPr lang="en-AU" dirty="0" err="1"/>
              <a:t>tetrahedrite</a:t>
            </a:r>
            <a:r>
              <a:rPr lang="en-AU" dirty="0"/>
              <a:t>, proustite-</a:t>
            </a:r>
            <a:r>
              <a:rPr lang="en-AU" dirty="0" err="1"/>
              <a:t>pyrargyrite</a:t>
            </a:r>
            <a:r>
              <a:rPr lang="en-AU" dirty="0"/>
              <a:t>), galena (containing </a:t>
            </a:r>
            <a:r>
              <a:rPr lang="en-AU" dirty="0" err="1"/>
              <a:t>pearceite-polybasite</a:t>
            </a:r>
            <a:r>
              <a:rPr lang="en-AU" dirty="0"/>
              <a:t>) and </a:t>
            </a:r>
            <a:r>
              <a:rPr lang="en-AU" dirty="0" smtClean="0"/>
              <a:t>minor chalcopyrite</a:t>
            </a:r>
            <a:r>
              <a:rPr lang="en-AU" dirty="0"/>
              <a:t>.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728291" y="4653136"/>
            <a:ext cx="7831434" cy="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863988" y="4468470"/>
            <a:ext cx="300415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AU" dirty="0" smtClean="0"/>
              <a:t>Base of oxidation (30m - 70m)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19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7" descr="156-36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79042"/>
            <a:ext cx="4032448" cy="2485500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191" y="1142021"/>
            <a:ext cx="3744415" cy="2046788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323528" y="1206578"/>
            <a:ext cx="17299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Oxide </a:t>
            </a:r>
          </a:p>
          <a:p>
            <a:pPr algn="ctr"/>
            <a:r>
              <a:rPr lang="en-AU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Mineralisation</a:t>
            </a:r>
            <a:endParaRPr lang="en-US" sz="2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Object 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005" y="6350"/>
            <a:ext cx="1257995" cy="921534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39552" y="205507"/>
            <a:ext cx="39497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Kempfield</a:t>
            </a:r>
            <a:r>
              <a:rPr lang="en-AU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Mineralisation</a:t>
            </a:r>
            <a:endParaRPr lang="en-US" sz="28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228184" y="1354806"/>
            <a:ext cx="278290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400" dirty="0"/>
              <a:t>Slabbed drill core </a:t>
            </a:r>
            <a:r>
              <a:rPr lang="en-AU" sz="1400" dirty="0" smtClean="0"/>
              <a:t>-weakly </a:t>
            </a:r>
            <a:r>
              <a:rPr lang="en-AU" sz="1400" dirty="0"/>
              <a:t>foliated, gossanous, goethite-impregnated talc-quartz rock. The pale grey aggregates are quartz and the darker brown zones contain considerable sulphide </a:t>
            </a:r>
            <a:r>
              <a:rPr lang="en-AU" sz="1400" dirty="0" err="1"/>
              <a:t>boxwork</a:t>
            </a:r>
            <a:r>
              <a:rPr lang="en-AU" sz="1400" dirty="0"/>
              <a:t> structures.</a:t>
            </a:r>
            <a:endParaRPr lang="en-US" sz="1400" dirty="0"/>
          </a:p>
        </p:txBody>
      </p:sp>
      <p:pic>
        <p:nvPicPr>
          <p:cNvPr id="16386" name="Picture 10" descr="156-39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70" y="3379042"/>
            <a:ext cx="3744416" cy="2449190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5768" y="5903893"/>
            <a:ext cx="37776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400" dirty="0" smtClean="0"/>
              <a:t>Composite </a:t>
            </a:r>
            <a:r>
              <a:rPr lang="en-AU" sz="1400" dirty="0"/>
              <a:t>aggregate of argentite-</a:t>
            </a:r>
            <a:r>
              <a:rPr lang="en-AU" sz="1400" dirty="0" err="1"/>
              <a:t>acanthite</a:t>
            </a:r>
            <a:r>
              <a:rPr lang="en-AU" sz="1400" dirty="0"/>
              <a:t> (pale </a:t>
            </a:r>
            <a:r>
              <a:rPr lang="en-AU" sz="1400" dirty="0" smtClean="0"/>
              <a:t>grey), </a:t>
            </a:r>
            <a:r>
              <a:rPr lang="en-AU" sz="1400" dirty="0" err="1" smtClean="0"/>
              <a:t>Pb</a:t>
            </a:r>
            <a:r>
              <a:rPr lang="en-AU" sz="1400" dirty="0" smtClean="0"/>
              <a:t> </a:t>
            </a:r>
            <a:r>
              <a:rPr lang="en-AU" sz="1400" dirty="0"/>
              <a:t>oxidate phase (brownish-grey) and tiny creamy grains of silver-electrum, </a:t>
            </a:r>
            <a:r>
              <a:rPr lang="en-AU" sz="1400" dirty="0" smtClean="0"/>
              <a:t>in </a:t>
            </a:r>
            <a:r>
              <a:rPr lang="en-AU" sz="1400" dirty="0"/>
              <a:t>goethite-impregnated talc. </a:t>
            </a:r>
            <a:endParaRPr lang="en-US" sz="1400" dirty="0"/>
          </a:p>
        </p:txBody>
      </p:sp>
      <p:sp>
        <p:nvSpPr>
          <p:cNvPr id="6" name="Rectangle 5"/>
          <p:cNvSpPr/>
          <p:nvPr/>
        </p:nvSpPr>
        <p:spPr>
          <a:xfrm>
            <a:off x="4597942" y="5933973"/>
            <a:ext cx="40324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400" dirty="0"/>
              <a:t>Relict </a:t>
            </a:r>
            <a:r>
              <a:rPr lang="en-AU" sz="1400" dirty="0" err="1"/>
              <a:t>boxworks</a:t>
            </a:r>
            <a:r>
              <a:rPr lang="en-AU" sz="1400" dirty="0"/>
              <a:t> after </a:t>
            </a:r>
            <a:r>
              <a:rPr lang="en-AU" sz="1400" dirty="0" smtClean="0"/>
              <a:t>pyrite </a:t>
            </a:r>
            <a:r>
              <a:rPr lang="en-AU" sz="1400" dirty="0"/>
              <a:t>grains, hosted in clay-degraded, goethite-impregnated talc. 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7461256" y="5618321"/>
            <a:ext cx="1130438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AU" sz="1000" dirty="0" smtClean="0">
                <a:solidFill>
                  <a:srgbClr val="0070C0"/>
                </a:solidFill>
              </a:rPr>
              <a:t>view </a:t>
            </a:r>
            <a:r>
              <a:rPr lang="en-AU" sz="1000" dirty="0">
                <a:solidFill>
                  <a:srgbClr val="0070C0"/>
                </a:solidFill>
              </a:rPr>
              <a:t>1 mm </a:t>
            </a:r>
            <a:r>
              <a:rPr lang="en-AU" sz="1000" dirty="0" smtClean="0">
                <a:solidFill>
                  <a:srgbClr val="0070C0"/>
                </a:solidFill>
              </a:rPr>
              <a:t>across</a:t>
            </a:r>
            <a:endParaRPr lang="en-US" sz="1000" dirty="0">
              <a:solidFill>
                <a:srgbClr val="0070C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888868" y="5582011"/>
            <a:ext cx="1194558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AU" sz="1000" dirty="0" smtClean="0">
                <a:solidFill>
                  <a:srgbClr val="0070C0"/>
                </a:solidFill>
              </a:rPr>
              <a:t>View2.5 mm across</a:t>
            </a:r>
            <a:endParaRPr lang="en-US" sz="1000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7108" y="5550877"/>
            <a:ext cx="12394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Curtsey of P. Ashley</a:t>
            </a:r>
            <a:endParaRPr lang="en-US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72000" y="5618320"/>
            <a:ext cx="12394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Curtsey of P. Ashley</a:t>
            </a:r>
            <a:endParaRPr lang="en-US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149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005" y="6350"/>
            <a:ext cx="1257995" cy="921534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20637" y="205507"/>
            <a:ext cx="27435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History of mining</a:t>
            </a:r>
            <a:endParaRPr lang="en-US" sz="28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99" y="2996952"/>
            <a:ext cx="8356366" cy="38488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2099" y="1052736"/>
            <a:ext cx="812290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Gold in Trunkey region (Abercrombie River) was found 1851 by E Hardgrave;</a:t>
            </a:r>
          </a:p>
          <a:p>
            <a:endParaRPr lang="en-A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r>
              <a:rPr lang="en-A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Gold mining started soon after and  </a:t>
            </a:r>
            <a:r>
              <a:rPr lang="en-A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t</a:t>
            </a:r>
            <a:r>
              <a:rPr lang="en-A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own of Trunkey was established 1869 under name Arthur (after Joe Arthur), mining lasted for several decades;</a:t>
            </a:r>
          </a:p>
          <a:p>
            <a:endParaRPr lang="en-A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r>
              <a:rPr lang="en-A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Town change name to Trunkey in 1988 inspired by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a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prospector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with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a particularly large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nose;</a:t>
            </a:r>
            <a:endParaRPr lang="en-A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7320" y="6579512"/>
            <a:ext cx="1367682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sz="1050" dirty="0" smtClean="0"/>
              <a:t>Imperial Herald, 1898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72309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005" y="6350"/>
            <a:ext cx="1257995" cy="921534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94115" y="1052736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90405" y="257805"/>
            <a:ext cx="39497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Kempfield</a:t>
            </a:r>
            <a:r>
              <a:rPr lang="en-AU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Mineralisation</a:t>
            </a:r>
            <a:endParaRPr lang="en-US" sz="28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28184" y="1680132"/>
            <a:ext cx="273630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400" b="1" dirty="0" smtClean="0"/>
              <a:t>Foliated  </a:t>
            </a:r>
            <a:r>
              <a:rPr lang="en-AU" sz="1400" b="1" dirty="0"/>
              <a:t>barite-rich rock </a:t>
            </a:r>
            <a:r>
              <a:rPr lang="en-AU" sz="1400" b="1" dirty="0" smtClean="0"/>
              <a:t>(slabbed </a:t>
            </a:r>
            <a:r>
              <a:rPr lang="en-AU" sz="1400" b="1" dirty="0"/>
              <a:t>drill </a:t>
            </a:r>
            <a:r>
              <a:rPr lang="en-AU" sz="1400" b="1" dirty="0" smtClean="0"/>
              <a:t>core) with disseminated </a:t>
            </a:r>
            <a:r>
              <a:rPr lang="en-AU" sz="1400" b="1" dirty="0" err="1" smtClean="0"/>
              <a:t>suplhides</a:t>
            </a:r>
            <a:r>
              <a:rPr lang="en-AU" sz="1400" b="1" dirty="0" smtClean="0"/>
              <a:t> (</a:t>
            </a:r>
            <a:r>
              <a:rPr lang="en-AU" sz="1400" b="1" dirty="0" err="1" smtClean="0"/>
              <a:t>sphalerite</a:t>
            </a:r>
            <a:r>
              <a:rPr lang="en-AU" sz="1400" b="1" dirty="0" smtClean="0"/>
              <a:t> and pyrite). </a:t>
            </a:r>
            <a:endParaRPr lang="en-US" sz="1400" b="1" dirty="0"/>
          </a:p>
        </p:txBody>
      </p:sp>
      <p:pic>
        <p:nvPicPr>
          <p:cNvPr id="6" name="Picture 15" descr="157-29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02" y="3494941"/>
            <a:ext cx="3982940" cy="2279368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157-29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115" y="3494941"/>
            <a:ext cx="4119329" cy="2279368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670160" y="5930696"/>
            <a:ext cx="429432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400" dirty="0"/>
              <a:t>Sulphide mineralisation </a:t>
            </a:r>
            <a:r>
              <a:rPr lang="en-AU" sz="1400" dirty="0" smtClean="0"/>
              <a:t>- aggregate of argentite-</a:t>
            </a:r>
            <a:r>
              <a:rPr lang="en-AU" sz="1400" dirty="0" err="1" smtClean="0"/>
              <a:t>acanthite</a:t>
            </a:r>
            <a:r>
              <a:rPr lang="en-AU" sz="1400" dirty="0" smtClean="0"/>
              <a:t> </a:t>
            </a:r>
            <a:r>
              <a:rPr lang="en-AU" sz="1400" dirty="0"/>
              <a:t>(pale </a:t>
            </a:r>
            <a:r>
              <a:rPr lang="en-AU" sz="1400" dirty="0" smtClean="0"/>
              <a:t>greenish-grey), </a:t>
            </a:r>
            <a:r>
              <a:rPr lang="en-AU" sz="1400" dirty="0"/>
              <a:t>galena (silvery grey) and </a:t>
            </a:r>
            <a:r>
              <a:rPr lang="en-AU" sz="1400" dirty="0" err="1"/>
              <a:t>sphalerite</a:t>
            </a:r>
            <a:r>
              <a:rPr lang="en-AU" sz="1400" dirty="0"/>
              <a:t> (mid grey) in a barite-rich matrix (dark grey). </a:t>
            </a:r>
            <a:endParaRPr lang="en-US" sz="1400" dirty="0"/>
          </a:p>
        </p:txBody>
      </p:sp>
      <p:sp>
        <p:nvSpPr>
          <p:cNvPr id="9" name="Rectangle 8"/>
          <p:cNvSpPr/>
          <p:nvPr/>
        </p:nvSpPr>
        <p:spPr>
          <a:xfrm>
            <a:off x="349349" y="5903893"/>
            <a:ext cx="40786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AU" sz="1400" dirty="0" smtClean="0"/>
              <a:t>Sulphide mineralisation - </a:t>
            </a:r>
            <a:r>
              <a:rPr lang="en-AU" sz="1400" dirty="0" err="1" smtClean="0"/>
              <a:t>sphalerite</a:t>
            </a:r>
            <a:r>
              <a:rPr lang="en-AU" sz="1400" dirty="0" smtClean="0"/>
              <a:t> </a:t>
            </a:r>
            <a:r>
              <a:rPr lang="en-AU" sz="1400" dirty="0"/>
              <a:t>(pale grey) and </a:t>
            </a:r>
            <a:r>
              <a:rPr lang="en-AU" sz="1400" dirty="0" smtClean="0"/>
              <a:t>pyrite </a:t>
            </a:r>
            <a:r>
              <a:rPr lang="en-AU" sz="1400" dirty="0"/>
              <a:t>(pale creamy) grains in barite (darker grey). G</a:t>
            </a:r>
            <a:r>
              <a:rPr lang="en-AU" sz="1400" dirty="0" smtClean="0"/>
              <a:t>alena </a:t>
            </a:r>
            <a:r>
              <a:rPr lang="en-AU" sz="1400" dirty="0"/>
              <a:t>(silvery) and </a:t>
            </a:r>
            <a:r>
              <a:rPr lang="en-AU" sz="1400" dirty="0" smtClean="0"/>
              <a:t>a </a:t>
            </a:r>
            <a:r>
              <a:rPr lang="en-AU" sz="1400" dirty="0"/>
              <a:t>small grain of pale olive-grey </a:t>
            </a:r>
            <a:r>
              <a:rPr lang="en-AU" sz="1400" dirty="0" err="1" smtClean="0"/>
              <a:t>tetrahedrite</a:t>
            </a:r>
            <a:r>
              <a:rPr lang="en-AU" sz="1400" dirty="0" smtClean="0"/>
              <a:t> are associated with </a:t>
            </a:r>
            <a:r>
              <a:rPr lang="en-AU" sz="1400" dirty="0" err="1" smtClean="0"/>
              <a:t>sphalerite</a:t>
            </a:r>
            <a:r>
              <a:rPr lang="en-AU" sz="1400" dirty="0" smtClean="0"/>
              <a:t>.</a:t>
            </a:r>
            <a:endParaRPr lang="en-US" sz="1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326189"/>
            <a:ext cx="3898615" cy="1905637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349348" y="1571121"/>
            <a:ext cx="17299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Sulphide </a:t>
            </a:r>
          </a:p>
          <a:p>
            <a:pPr algn="ctr"/>
            <a:r>
              <a:rPr lang="en-AU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Mineralisation</a:t>
            </a:r>
            <a:endParaRPr lang="en-US" sz="2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145984" y="5528088"/>
            <a:ext cx="1194558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AU" sz="1000" dirty="0" smtClean="0">
                <a:solidFill>
                  <a:srgbClr val="0070C0"/>
                </a:solidFill>
              </a:rPr>
              <a:t>View2.5 mm across</a:t>
            </a:r>
            <a:endParaRPr lang="en-US" sz="1000" dirty="0">
              <a:solidFill>
                <a:srgbClr val="0070C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590886" y="5541248"/>
            <a:ext cx="1194558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AU" sz="1000" dirty="0" smtClean="0">
                <a:solidFill>
                  <a:srgbClr val="0070C0"/>
                </a:solidFill>
              </a:rPr>
              <a:t>View2.5 mm across</a:t>
            </a:r>
            <a:endParaRPr lang="en-US" sz="1000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7108" y="5550877"/>
            <a:ext cx="12394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Curtsey of P. Ashley</a:t>
            </a:r>
            <a:endParaRPr lang="en-US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59916" y="5528087"/>
            <a:ext cx="12394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Curtsey of P. Ashley</a:t>
            </a:r>
            <a:endParaRPr lang="en-US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662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38430" y="4221088"/>
            <a:ext cx="7234534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AU" b="1" dirty="0" smtClean="0"/>
              <a:t>Model 2</a:t>
            </a:r>
          </a:p>
          <a:p>
            <a:endParaRPr lang="en-AU" dirty="0" smtClean="0"/>
          </a:p>
          <a:p>
            <a:r>
              <a:rPr lang="en-AU" dirty="0" smtClean="0"/>
              <a:t>Deposit </a:t>
            </a:r>
            <a:r>
              <a:rPr lang="en-AU" dirty="0"/>
              <a:t>is an outcropping distal part (Ag-barite) of a larger VMS system where </a:t>
            </a:r>
            <a:r>
              <a:rPr lang="en-AU" dirty="0" smtClean="0"/>
              <a:t>the base </a:t>
            </a:r>
            <a:r>
              <a:rPr lang="en-AU" dirty="0"/>
              <a:t>metal rich feeder zone is buried at depth or eroded. </a:t>
            </a:r>
            <a:endParaRPr lang="en-US" dirty="0">
              <a:effectLst/>
            </a:endParaRPr>
          </a:p>
        </p:txBody>
      </p:sp>
      <p:pic>
        <p:nvPicPr>
          <p:cNvPr id="3" name="Object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005" y="6350"/>
            <a:ext cx="1257995" cy="921534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94115" y="1052736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90405" y="257805"/>
            <a:ext cx="41869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Kempfield</a:t>
            </a:r>
            <a:r>
              <a:rPr lang="en-AU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– deposit model</a:t>
            </a:r>
            <a:endParaRPr lang="en-US" sz="28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38430" y="1434704"/>
            <a:ext cx="7255370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AU" dirty="0" smtClean="0"/>
              <a:t>According to the </a:t>
            </a:r>
            <a:r>
              <a:rPr lang="en-AU" dirty="0"/>
              <a:t>structural geological relations and metal/alteration zonation, </a:t>
            </a:r>
            <a:r>
              <a:rPr lang="en-AU" dirty="0" smtClean="0"/>
              <a:t>two possible genetic models can be applied: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38430" y="2276872"/>
            <a:ext cx="7255370" cy="1754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AU" b="1" dirty="0" smtClean="0"/>
              <a:t>Model 1</a:t>
            </a:r>
          </a:p>
          <a:p>
            <a:pPr algn="just"/>
            <a:endParaRPr lang="en-AU" dirty="0" smtClean="0"/>
          </a:p>
          <a:p>
            <a:pPr algn="just"/>
            <a:r>
              <a:rPr lang="en-AU" dirty="0" smtClean="0"/>
              <a:t>Deposit </a:t>
            </a:r>
            <a:r>
              <a:rPr lang="en-AU" dirty="0"/>
              <a:t>is a part of the spectrum of VMS deposits - a </a:t>
            </a:r>
            <a:r>
              <a:rPr lang="en-AU" dirty="0" err="1"/>
              <a:t>strabound</a:t>
            </a:r>
            <a:r>
              <a:rPr lang="en-AU" dirty="0"/>
              <a:t> barite-rich mineralisation with low grade zinc-lead-silver </a:t>
            </a:r>
            <a:r>
              <a:rPr lang="en-AU" dirty="0" smtClean="0"/>
              <a:t>and it is </a:t>
            </a:r>
            <a:r>
              <a:rPr lang="en-AU" dirty="0"/>
              <a:t>at the low temperature end of the sea floor VMS spectrum defined by Large </a:t>
            </a:r>
            <a:r>
              <a:rPr lang="en-AU" i="1" dirty="0"/>
              <a:t>et al</a:t>
            </a:r>
            <a:r>
              <a:rPr lang="en-AU" dirty="0"/>
              <a:t>, (2001</a:t>
            </a:r>
            <a:r>
              <a:rPr lang="en-AU" dirty="0" smtClean="0"/>
              <a:t>).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038430" y="5589240"/>
            <a:ext cx="7255370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AU" dirty="0"/>
              <a:t>The apparent repetitions of mineralised barite horizons may be due to deformation and/or the presence of multiple mineralised layers within the original sequence.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50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12776"/>
            <a:ext cx="8352928" cy="5063356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3" name="Object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005" y="6350"/>
            <a:ext cx="1257995" cy="921534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23528" y="401340"/>
            <a:ext cx="50533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Kempfield</a:t>
            </a:r>
            <a:r>
              <a:rPr lang="en-AU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ore deposit – Model 1</a:t>
            </a:r>
            <a:endParaRPr lang="en-US" sz="28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66048" y="5817562"/>
            <a:ext cx="2358826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dirty="0" smtClean="0"/>
              <a:t>After Large et al, 2001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355976" y="3203684"/>
            <a:ext cx="13488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 smtClean="0"/>
              <a:t>Sunny Corner,</a:t>
            </a:r>
          </a:p>
          <a:p>
            <a:r>
              <a:rPr lang="en-AU" sz="1400" dirty="0" smtClean="0"/>
              <a:t>Lewis Ponds,</a:t>
            </a:r>
          </a:p>
          <a:p>
            <a:r>
              <a:rPr lang="en-AU" sz="1400" dirty="0" smtClean="0"/>
              <a:t>Commonwealth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2474516" y="5071765"/>
            <a:ext cx="12409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 err="1" smtClean="0"/>
              <a:t>McPhillamy</a:t>
            </a:r>
            <a:r>
              <a:rPr lang="en-AU" sz="1400" dirty="0" smtClean="0"/>
              <a:t> ??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6166048" y="3757682"/>
            <a:ext cx="1286271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1400" dirty="0" err="1" smtClean="0"/>
              <a:t>Kempfield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9117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40" y="1260251"/>
            <a:ext cx="8658225" cy="4421677"/>
          </a:xfrm>
          <a:prstGeom prst="rect">
            <a:avLst/>
          </a:prstGeom>
          <a:noFill/>
          <a:ln w="254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Object 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005" y="6350"/>
            <a:ext cx="1257995" cy="921534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23528" y="401340"/>
            <a:ext cx="50533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Kempfield</a:t>
            </a:r>
            <a:r>
              <a:rPr lang="en-AU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ore deposit – Model 2</a:t>
            </a:r>
            <a:endParaRPr lang="en-US" sz="28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96173" y="4779320"/>
            <a:ext cx="1514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Ordovician</a:t>
            </a:r>
          </a:p>
          <a:p>
            <a:pPr algn="ctr"/>
            <a:r>
              <a:rPr lang="en-US" sz="1400" b="1" dirty="0" smtClean="0"/>
              <a:t>metasediments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30003" y="5229200"/>
            <a:ext cx="756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Silurian</a:t>
            </a:r>
          </a:p>
          <a:p>
            <a:r>
              <a:rPr lang="en-US" sz="1200" dirty="0" smtClean="0"/>
              <a:t>granite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16364" y="2735312"/>
            <a:ext cx="2117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Sericite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chlorite –pyrite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96073" y="3781623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Massive sulphides</a:t>
            </a:r>
          </a:p>
          <a:p>
            <a:pPr algn="ctr"/>
            <a:r>
              <a:rPr lang="en-US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Zn – Pb – Ag – Ag - Cu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52988" y="3543209"/>
            <a:ext cx="1703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2717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Sulphide stringers</a:t>
            </a:r>
          </a:p>
          <a:p>
            <a:pPr algn="ctr"/>
            <a:r>
              <a:rPr lang="en-US" sz="1400" b="1" dirty="0" smtClean="0">
                <a:solidFill>
                  <a:srgbClr val="2717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Zn – Pb - Ag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32240" y="3579988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Massive barite  and diss. </a:t>
            </a:r>
            <a:r>
              <a:rPr lang="en-US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Py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 Ag</a:t>
            </a:r>
          </a:p>
        </p:txBody>
      </p:sp>
      <p:sp>
        <p:nvSpPr>
          <p:cNvPr id="5" name="Rectangle 4"/>
          <p:cNvSpPr/>
          <p:nvPr/>
        </p:nvSpPr>
        <p:spPr>
          <a:xfrm>
            <a:off x="290239" y="5694635"/>
            <a:ext cx="86582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600" dirty="0" smtClean="0"/>
              <a:t>Interpreted and restored precursor </a:t>
            </a:r>
            <a:r>
              <a:rPr lang="en-AU" sz="1600" dirty="0" err="1" smtClean="0"/>
              <a:t>stratabound</a:t>
            </a:r>
            <a:r>
              <a:rPr lang="en-AU" sz="1600" dirty="0" smtClean="0"/>
              <a:t> </a:t>
            </a:r>
            <a:r>
              <a:rPr lang="en-AU" sz="1600" dirty="0" err="1" smtClean="0"/>
              <a:t>Kempfield</a:t>
            </a:r>
            <a:r>
              <a:rPr lang="en-AU" sz="1600" dirty="0"/>
              <a:t> deposit. </a:t>
            </a:r>
            <a:endParaRPr lang="en-AU" sz="1600" dirty="0" smtClean="0"/>
          </a:p>
          <a:p>
            <a:r>
              <a:rPr lang="en-AU" sz="1600" dirty="0" smtClean="0"/>
              <a:t>The deposit </a:t>
            </a:r>
            <a:r>
              <a:rPr lang="en-AU" sz="1600" dirty="0"/>
              <a:t>is deformed and distorted by antithetic normal faults developed at the hinterland of </a:t>
            </a:r>
            <a:r>
              <a:rPr lang="en-AU" sz="1600" dirty="0" err="1"/>
              <a:t>Copperhania</a:t>
            </a:r>
            <a:r>
              <a:rPr lang="en-AU" sz="1600" dirty="0"/>
              <a:t> Thrust as a result of extensional stress distribution </a:t>
            </a:r>
            <a:r>
              <a:rPr lang="en-AU" sz="1600" dirty="0" smtClean="0"/>
              <a:t>and </a:t>
            </a:r>
            <a:r>
              <a:rPr lang="en-AU" sz="1600" dirty="0"/>
              <a:t>anticlockwise block rotation. The block rotation forms the apparent repetitions of mineralised  lenses.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4039034" y="2708920"/>
            <a:ext cx="2117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chlorite-</a:t>
            </a:r>
            <a:r>
              <a:rPr lang="en-US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sericte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–pyrite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86005" y="2244198"/>
            <a:ext cx="9524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b="1" dirty="0" smtClean="0"/>
              <a:t>sediments</a:t>
            </a:r>
            <a:endParaRPr lang="en-US" sz="1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23528" y="2550646"/>
            <a:ext cx="8742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b="1" dirty="0" err="1" smtClean="0"/>
              <a:t>volcanics</a:t>
            </a:r>
            <a:endParaRPr lang="en-US" sz="1400" b="1" dirty="0"/>
          </a:p>
        </p:txBody>
      </p:sp>
      <p:grpSp>
        <p:nvGrpSpPr>
          <p:cNvPr id="15" name="Group 14"/>
          <p:cNvGrpSpPr/>
          <p:nvPr/>
        </p:nvGrpSpPr>
        <p:grpSpPr>
          <a:xfrm>
            <a:off x="4039034" y="1496275"/>
            <a:ext cx="3016684" cy="369332"/>
            <a:chOff x="4039034" y="1496275"/>
            <a:chExt cx="3016684" cy="369332"/>
          </a:xfrm>
        </p:grpSpPr>
        <p:sp>
          <p:nvSpPr>
            <p:cNvPr id="12" name="TextBox 11"/>
            <p:cNvSpPr txBox="1"/>
            <p:nvPr/>
          </p:nvSpPr>
          <p:spPr>
            <a:xfrm>
              <a:off x="4039034" y="1496275"/>
              <a:ext cx="15498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 err="1" smtClean="0"/>
                <a:t>McCaron</a:t>
              </a:r>
              <a:r>
                <a:rPr lang="en-AU" dirty="0" smtClean="0"/>
                <a:t> Zone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156176" y="1496275"/>
              <a:ext cx="8995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 smtClean="0"/>
                <a:t>BJ Zone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2793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47" y="1269962"/>
            <a:ext cx="8273026" cy="4745520"/>
          </a:xfrm>
          <a:prstGeom prst="rect">
            <a:avLst/>
          </a:prstGeom>
          <a:noFill/>
          <a:ln w="254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5487" y="6109016"/>
            <a:ext cx="82333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b="1" dirty="0" smtClean="0">
                <a:latin typeface="Arial" pitchFamily="34" charset="0"/>
                <a:cs typeface="Arial" pitchFamily="34" charset="0"/>
              </a:rPr>
              <a:t>Diagram showing possible settings of VMS deposits in convergent margins (Huston </a:t>
            </a:r>
            <a:r>
              <a:rPr lang="en-AU" sz="1400" b="1" i="1" dirty="0" smtClean="0">
                <a:latin typeface="Arial" pitchFamily="34" charset="0"/>
                <a:cs typeface="Arial" pitchFamily="34" charset="0"/>
              </a:rPr>
              <a:t>et al </a:t>
            </a:r>
            <a:r>
              <a:rPr lang="en-AU" sz="1400" b="1" dirty="0" smtClean="0">
                <a:latin typeface="Arial" pitchFamily="34" charset="0"/>
                <a:cs typeface="Arial" pitchFamily="34" charset="0"/>
              </a:rPr>
              <a:t>2010)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52128" y="205507"/>
            <a:ext cx="45051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Kempfield</a:t>
            </a:r>
            <a:r>
              <a:rPr lang="en-AU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ore deposit model</a:t>
            </a:r>
            <a:endParaRPr lang="en-US" sz="28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pic>
        <p:nvPicPr>
          <p:cNvPr id="7" name="Object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005" y="6350"/>
            <a:ext cx="1257995" cy="921534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76256" y="2853613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Kempfield</a:t>
            </a:r>
            <a:r>
              <a:rPr lang="en-A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?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72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/>
          <p:cNvSpPr txBox="1">
            <a:spLocks noChangeArrowheads="1"/>
          </p:cNvSpPr>
          <p:nvPr/>
        </p:nvSpPr>
        <p:spPr bwMode="auto">
          <a:xfrm>
            <a:off x="460027" y="408041"/>
            <a:ext cx="259980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sz="2800" b="1" dirty="0">
                <a:solidFill>
                  <a:srgbClr val="006C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Disclaimer</a:t>
            </a:r>
          </a:p>
        </p:txBody>
      </p:sp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832394" y="1916832"/>
            <a:ext cx="7982273" cy="427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b="1" dirty="0">
                <a:latin typeface="Arial" pitchFamily="34" charset="0"/>
              </a:rPr>
              <a:t>This material contains certain forecasts and forward-looking information about possible or assumed future performance, exploration results, resources or potential growth of Argent Minerals Limited, industry growth or other trend projections.</a:t>
            </a:r>
          </a:p>
          <a:p>
            <a:pPr eaLnBrk="0" hangingPunct="0">
              <a:spcBef>
                <a:spcPct val="50000"/>
              </a:spcBef>
            </a:pPr>
            <a:endParaRPr lang="en-US" sz="1600" b="1" dirty="0">
              <a:latin typeface="Arial" pitchFamily="34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US" sz="1600" b="1" dirty="0">
                <a:latin typeface="Arial" pitchFamily="34" charset="0"/>
              </a:rPr>
              <a:t>Such forecasts and information are not a guarantee of future performance and involve unknown risks and uncertainties, as well as other factors, many of which are beyond the control of Argent Minerals Limited.</a:t>
            </a:r>
          </a:p>
          <a:p>
            <a:pPr eaLnBrk="0" hangingPunct="0">
              <a:spcBef>
                <a:spcPct val="50000"/>
              </a:spcBef>
            </a:pPr>
            <a:endParaRPr lang="en-US" sz="1600" b="1" dirty="0">
              <a:latin typeface="Arial" pitchFamily="34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US" sz="1600" b="1" dirty="0">
                <a:latin typeface="Arial" pitchFamily="34" charset="0"/>
              </a:rPr>
              <a:t>Actual results and developments may differ materially from those expressed or implied by these forward-looking statements, depending on a variety of factors.</a:t>
            </a:r>
          </a:p>
          <a:p>
            <a:pPr eaLnBrk="0" hangingPunct="0">
              <a:spcBef>
                <a:spcPct val="50000"/>
              </a:spcBef>
            </a:pPr>
            <a:endParaRPr lang="en-US" sz="1600" b="1" dirty="0">
              <a:latin typeface="Arial" pitchFamily="34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US" sz="1600" b="1" dirty="0">
                <a:latin typeface="Arial" pitchFamily="34" charset="0"/>
              </a:rPr>
              <a:t>Nothing in this material should be construed as either an offer to sell or a solicitation of an offer to buy or sell securities</a:t>
            </a:r>
            <a:r>
              <a:rPr lang="en-US" sz="1600" b="1" dirty="0" smtClean="0">
                <a:latin typeface="Arial" pitchFamily="34" charset="0"/>
              </a:rPr>
              <a:t>.</a:t>
            </a:r>
            <a:endParaRPr lang="en-US" sz="1600" b="1" dirty="0">
              <a:latin typeface="Arial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ject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005" y="6350"/>
            <a:ext cx="1257995" cy="921534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47556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11759" y="4077072"/>
            <a:ext cx="377096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Acknowledgement</a:t>
            </a:r>
            <a:r>
              <a:rPr lang="en-AU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</a:t>
            </a:r>
          </a:p>
          <a:p>
            <a:pPr algn="ctr"/>
            <a:r>
              <a:rPr lang="en-AU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Argent Minerals Limited</a:t>
            </a:r>
            <a:endParaRPr lang="en-US" sz="28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ject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005" y="6350"/>
            <a:ext cx="1257995" cy="921534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ject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187" y="1628801"/>
            <a:ext cx="3456384" cy="2106234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799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37" y="2276872"/>
            <a:ext cx="8068847" cy="44088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3568" y="1074798"/>
            <a:ext cx="7831434" cy="198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A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McIntyre Mines (Australia) Pty </a:t>
            </a:r>
            <a:r>
              <a:rPr lang="en-A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Ltd (1970-1971);</a:t>
            </a:r>
          </a:p>
          <a:p>
            <a:pPr>
              <a:lnSpc>
                <a:spcPct val="114000"/>
              </a:lnSpc>
            </a:pPr>
            <a:r>
              <a:rPr lang="en-A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International Nickel Australia Ltd (1972 – </a:t>
            </a:r>
            <a:r>
              <a:rPr lang="en-A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1975);</a:t>
            </a:r>
          </a:p>
          <a:p>
            <a:pPr>
              <a:lnSpc>
                <a:spcPct val="114000"/>
              </a:lnSpc>
            </a:pPr>
            <a:r>
              <a:rPr lang="en-A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The Shell Company of Australia Ltd (1979 – </a:t>
            </a:r>
            <a:r>
              <a:rPr lang="en-A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1983);</a:t>
            </a:r>
          </a:p>
          <a:p>
            <a:pPr>
              <a:lnSpc>
                <a:spcPct val="114000"/>
              </a:lnSpc>
            </a:pPr>
            <a:r>
              <a:rPr lang="en-A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Jones Mining Ltd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 (1984 – 1985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);</a:t>
            </a:r>
          </a:p>
          <a:p>
            <a:pPr>
              <a:lnSpc>
                <a:spcPct val="114000"/>
              </a:lnSpc>
            </a:pPr>
            <a:r>
              <a:rPr lang="en-A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Golden Cross Resources  (1988 – </a:t>
            </a:r>
            <a:r>
              <a:rPr lang="en-A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2004); and</a:t>
            </a:r>
          </a:p>
          <a:p>
            <a:pPr>
              <a:lnSpc>
                <a:spcPct val="114000"/>
              </a:lnSpc>
            </a:pPr>
            <a:r>
              <a:rPr lang="en-A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Argent Minerals Limited (2007 – recent</a:t>
            </a:r>
            <a:r>
              <a:rPr lang="en-A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).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5" name="Object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005" y="6350"/>
            <a:ext cx="1257995" cy="921534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20637" y="205507"/>
            <a:ext cx="34271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History of exploration</a:t>
            </a:r>
            <a:endParaRPr lang="en-US" sz="28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1606" y="6488668"/>
            <a:ext cx="74049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b="1" dirty="0" smtClean="0"/>
              <a:t>Mineral Potential </a:t>
            </a:r>
            <a:r>
              <a:rPr lang="en-AU" sz="1600" b="1" dirty="0" err="1" smtClean="0"/>
              <a:t>Prospectivity</a:t>
            </a:r>
            <a:r>
              <a:rPr lang="en-AU" sz="1600" b="1" dirty="0" smtClean="0"/>
              <a:t> and Risk Analysis Workshop – </a:t>
            </a:r>
            <a:r>
              <a:rPr lang="en-AU" sz="1600" b="1" i="1" dirty="0" smtClean="0"/>
              <a:t>Black Stamp </a:t>
            </a:r>
            <a:r>
              <a:rPr lang="en-AU" sz="1600" b="1" dirty="0" smtClean="0"/>
              <a:t>Pub</a:t>
            </a:r>
            <a:r>
              <a:rPr lang="en-AU" sz="1600" b="1" i="1" dirty="0" smtClean="0"/>
              <a:t> </a:t>
            </a:r>
            <a:r>
              <a:rPr lang="en-AU" sz="1600" b="1" dirty="0" smtClean="0"/>
              <a:t>venue</a:t>
            </a:r>
            <a:endParaRPr lang="en-US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202164" y="6325596"/>
            <a:ext cx="1367682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sz="1050" dirty="0" smtClean="0"/>
              <a:t>Imperial Herald, 1898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44830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NSW Mag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solidFill>
            <a:srgbClr val="FFCC00"/>
          </a:solidFill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3251" name="Freeform 3"/>
          <p:cNvSpPr>
            <a:spLocks/>
          </p:cNvSpPr>
          <p:nvPr/>
        </p:nvSpPr>
        <p:spPr bwMode="auto">
          <a:xfrm>
            <a:off x="1074738" y="784225"/>
            <a:ext cx="3714750" cy="957263"/>
          </a:xfrm>
          <a:custGeom>
            <a:avLst/>
            <a:gdLst>
              <a:gd name="T0" fmla="*/ 0 w 2340"/>
              <a:gd name="T1" fmla="*/ 45 h 603"/>
              <a:gd name="T2" fmla="*/ 210 w 2340"/>
              <a:gd name="T3" fmla="*/ 292 h 603"/>
              <a:gd name="T4" fmla="*/ 402 w 2340"/>
              <a:gd name="T5" fmla="*/ 439 h 603"/>
              <a:gd name="T6" fmla="*/ 621 w 2340"/>
              <a:gd name="T7" fmla="*/ 548 h 603"/>
              <a:gd name="T8" fmla="*/ 850 w 2340"/>
              <a:gd name="T9" fmla="*/ 603 h 603"/>
              <a:gd name="T10" fmla="*/ 1097 w 2340"/>
              <a:gd name="T11" fmla="*/ 603 h 603"/>
              <a:gd name="T12" fmla="*/ 1307 w 2340"/>
              <a:gd name="T13" fmla="*/ 576 h 603"/>
              <a:gd name="T14" fmla="*/ 1581 w 2340"/>
              <a:gd name="T15" fmla="*/ 521 h 603"/>
              <a:gd name="T16" fmla="*/ 1856 w 2340"/>
              <a:gd name="T17" fmla="*/ 375 h 603"/>
              <a:gd name="T18" fmla="*/ 2038 w 2340"/>
              <a:gd name="T19" fmla="*/ 247 h 603"/>
              <a:gd name="T20" fmla="*/ 2194 w 2340"/>
              <a:gd name="T21" fmla="*/ 137 h 603"/>
              <a:gd name="T22" fmla="*/ 2340 w 2340"/>
              <a:gd name="T23" fmla="*/ 0 h 6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340" h="603">
                <a:moveTo>
                  <a:pt x="0" y="45"/>
                </a:moveTo>
                <a:lnTo>
                  <a:pt x="210" y="292"/>
                </a:lnTo>
                <a:lnTo>
                  <a:pt x="402" y="439"/>
                </a:lnTo>
                <a:lnTo>
                  <a:pt x="621" y="548"/>
                </a:lnTo>
                <a:lnTo>
                  <a:pt x="850" y="603"/>
                </a:lnTo>
                <a:lnTo>
                  <a:pt x="1097" y="603"/>
                </a:lnTo>
                <a:lnTo>
                  <a:pt x="1307" y="576"/>
                </a:lnTo>
                <a:lnTo>
                  <a:pt x="1581" y="521"/>
                </a:lnTo>
                <a:lnTo>
                  <a:pt x="1856" y="375"/>
                </a:lnTo>
                <a:lnTo>
                  <a:pt x="2038" y="247"/>
                </a:lnTo>
                <a:lnTo>
                  <a:pt x="2194" y="137"/>
                </a:lnTo>
                <a:lnTo>
                  <a:pt x="2340" y="0"/>
                </a:lnTo>
              </a:path>
            </a:pathLst>
          </a:custGeom>
          <a:noFill/>
          <a:ln w="76200" cap="flat" cmpd="sng">
            <a:solidFill>
              <a:schemeClr val="bg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2" name="Freeform 4"/>
          <p:cNvSpPr>
            <a:spLocks/>
          </p:cNvSpPr>
          <p:nvPr/>
        </p:nvSpPr>
        <p:spPr bwMode="auto">
          <a:xfrm>
            <a:off x="5940425" y="549275"/>
            <a:ext cx="1016000" cy="2670175"/>
          </a:xfrm>
          <a:custGeom>
            <a:avLst/>
            <a:gdLst>
              <a:gd name="T0" fmla="*/ 0 w 640"/>
              <a:gd name="T1" fmla="*/ 0 h 1682"/>
              <a:gd name="T2" fmla="*/ 36 w 640"/>
              <a:gd name="T3" fmla="*/ 329 h 1682"/>
              <a:gd name="T4" fmla="*/ 45 w 640"/>
              <a:gd name="T5" fmla="*/ 530 h 1682"/>
              <a:gd name="T6" fmla="*/ 64 w 640"/>
              <a:gd name="T7" fmla="*/ 658 h 1682"/>
              <a:gd name="T8" fmla="*/ 100 w 640"/>
              <a:gd name="T9" fmla="*/ 777 h 1682"/>
              <a:gd name="T10" fmla="*/ 119 w 640"/>
              <a:gd name="T11" fmla="*/ 905 h 1682"/>
              <a:gd name="T12" fmla="*/ 173 w 640"/>
              <a:gd name="T13" fmla="*/ 1033 h 1682"/>
              <a:gd name="T14" fmla="*/ 219 w 640"/>
              <a:gd name="T15" fmla="*/ 1180 h 1682"/>
              <a:gd name="T16" fmla="*/ 311 w 640"/>
              <a:gd name="T17" fmla="*/ 1353 h 1682"/>
              <a:gd name="T18" fmla="*/ 402 w 640"/>
              <a:gd name="T19" fmla="*/ 1472 h 1682"/>
              <a:gd name="T20" fmla="*/ 521 w 640"/>
              <a:gd name="T21" fmla="*/ 1564 h 1682"/>
              <a:gd name="T22" fmla="*/ 640 w 640"/>
              <a:gd name="T23" fmla="*/ 1682 h 16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640" h="1682">
                <a:moveTo>
                  <a:pt x="0" y="0"/>
                </a:moveTo>
                <a:lnTo>
                  <a:pt x="36" y="329"/>
                </a:lnTo>
                <a:lnTo>
                  <a:pt x="45" y="530"/>
                </a:lnTo>
                <a:lnTo>
                  <a:pt x="64" y="658"/>
                </a:lnTo>
                <a:lnTo>
                  <a:pt x="100" y="777"/>
                </a:lnTo>
                <a:lnTo>
                  <a:pt x="119" y="905"/>
                </a:lnTo>
                <a:lnTo>
                  <a:pt x="173" y="1033"/>
                </a:lnTo>
                <a:lnTo>
                  <a:pt x="219" y="1180"/>
                </a:lnTo>
                <a:lnTo>
                  <a:pt x="311" y="1353"/>
                </a:lnTo>
                <a:lnTo>
                  <a:pt x="402" y="1472"/>
                </a:lnTo>
                <a:lnTo>
                  <a:pt x="521" y="1564"/>
                </a:lnTo>
                <a:lnTo>
                  <a:pt x="640" y="1682"/>
                </a:lnTo>
              </a:path>
            </a:pathLst>
          </a:custGeom>
          <a:noFill/>
          <a:ln w="76200" cap="flat" cmpd="sng">
            <a:solidFill>
              <a:schemeClr val="bg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3" name="Freeform 5"/>
          <p:cNvSpPr>
            <a:spLocks/>
          </p:cNvSpPr>
          <p:nvPr/>
        </p:nvSpPr>
        <p:spPr bwMode="auto">
          <a:xfrm>
            <a:off x="900113" y="812800"/>
            <a:ext cx="869950" cy="2278063"/>
          </a:xfrm>
          <a:custGeom>
            <a:avLst/>
            <a:gdLst>
              <a:gd name="T0" fmla="*/ 27 w 548"/>
              <a:gd name="T1" fmla="*/ 0 h 1435"/>
              <a:gd name="T2" fmla="*/ 137 w 548"/>
              <a:gd name="T3" fmla="*/ 201 h 1435"/>
              <a:gd name="T4" fmla="*/ 219 w 548"/>
              <a:gd name="T5" fmla="*/ 347 h 1435"/>
              <a:gd name="T6" fmla="*/ 356 w 548"/>
              <a:gd name="T7" fmla="*/ 512 h 1435"/>
              <a:gd name="T8" fmla="*/ 484 w 548"/>
              <a:gd name="T9" fmla="*/ 686 h 1435"/>
              <a:gd name="T10" fmla="*/ 548 w 548"/>
              <a:gd name="T11" fmla="*/ 887 h 1435"/>
              <a:gd name="T12" fmla="*/ 512 w 548"/>
              <a:gd name="T13" fmla="*/ 1088 h 1435"/>
              <a:gd name="T14" fmla="*/ 393 w 548"/>
              <a:gd name="T15" fmla="*/ 1216 h 1435"/>
              <a:gd name="T16" fmla="*/ 210 w 548"/>
              <a:gd name="T17" fmla="*/ 1335 h 1435"/>
              <a:gd name="T18" fmla="*/ 100 w 548"/>
              <a:gd name="T19" fmla="*/ 1399 h 1435"/>
              <a:gd name="T20" fmla="*/ 0 w 548"/>
              <a:gd name="T21" fmla="*/ 1435 h 1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48" h="1435">
                <a:moveTo>
                  <a:pt x="27" y="0"/>
                </a:moveTo>
                <a:lnTo>
                  <a:pt x="137" y="201"/>
                </a:lnTo>
                <a:lnTo>
                  <a:pt x="219" y="347"/>
                </a:lnTo>
                <a:lnTo>
                  <a:pt x="356" y="512"/>
                </a:lnTo>
                <a:lnTo>
                  <a:pt x="484" y="686"/>
                </a:lnTo>
                <a:lnTo>
                  <a:pt x="548" y="887"/>
                </a:lnTo>
                <a:lnTo>
                  <a:pt x="512" y="1088"/>
                </a:lnTo>
                <a:lnTo>
                  <a:pt x="393" y="1216"/>
                </a:lnTo>
                <a:lnTo>
                  <a:pt x="210" y="1335"/>
                </a:lnTo>
                <a:lnTo>
                  <a:pt x="100" y="1399"/>
                </a:lnTo>
                <a:lnTo>
                  <a:pt x="0" y="1435"/>
                </a:lnTo>
              </a:path>
            </a:pathLst>
          </a:custGeom>
          <a:noFill/>
          <a:ln w="76200" cap="flat" cmpd="sng">
            <a:solidFill>
              <a:schemeClr val="bg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4" name="Freeform 6"/>
          <p:cNvSpPr>
            <a:spLocks/>
          </p:cNvSpPr>
          <p:nvPr/>
        </p:nvSpPr>
        <p:spPr bwMode="auto">
          <a:xfrm>
            <a:off x="4657725" y="857250"/>
            <a:ext cx="1684338" cy="3729038"/>
          </a:xfrm>
          <a:custGeom>
            <a:avLst/>
            <a:gdLst>
              <a:gd name="T0" fmla="*/ 198 w 1061"/>
              <a:gd name="T1" fmla="*/ 0 h 2349"/>
              <a:gd name="T2" fmla="*/ 126 w 1061"/>
              <a:gd name="T3" fmla="*/ 276 h 2349"/>
              <a:gd name="T4" fmla="*/ 84 w 1061"/>
              <a:gd name="T5" fmla="*/ 408 h 2349"/>
              <a:gd name="T6" fmla="*/ 19 w 1061"/>
              <a:gd name="T7" fmla="*/ 548 h 2349"/>
              <a:gd name="T8" fmla="*/ 0 w 1061"/>
              <a:gd name="T9" fmla="*/ 726 h 2349"/>
              <a:gd name="T10" fmla="*/ 120 w 1061"/>
              <a:gd name="T11" fmla="*/ 914 h 2349"/>
              <a:gd name="T12" fmla="*/ 204 w 1061"/>
              <a:gd name="T13" fmla="*/ 1020 h 2349"/>
              <a:gd name="T14" fmla="*/ 396 w 1061"/>
              <a:gd name="T15" fmla="*/ 1062 h 2349"/>
              <a:gd name="T16" fmla="*/ 564 w 1061"/>
              <a:gd name="T17" fmla="*/ 1068 h 2349"/>
              <a:gd name="T18" fmla="*/ 660 w 1061"/>
              <a:gd name="T19" fmla="*/ 1104 h 2349"/>
              <a:gd name="T20" fmla="*/ 732 w 1061"/>
              <a:gd name="T21" fmla="*/ 1161 h 2349"/>
              <a:gd name="T22" fmla="*/ 796 w 1061"/>
              <a:gd name="T23" fmla="*/ 1289 h 2349"/>
              <a:gd name="T24" fmla="*/ 842 w 1061"/>
              <a:gd name="T25" fmla="*/ 1407 h 2349"/>
              <a:gd name="T26" fmla="*/ 906 w 1061"/>
              <a:gd name="T27" fmla="*/ 1563 h 2349"/>
              <a:gd name="T28" fmla="*/ 924 w 1061"/>
              <a:gd name="T29" fmla="*/ 1727 h 2349"/>
              <a:gd name="T30" fmla="*/ 943 w 1061"/>
              <a:gd name="T31" fmla="*/ 1883 h 2349"/>
              <a:gd name="T32" fmla="*/ 997 w 1061"/>
              <a:gd name="T33" fmla="*/ 2038 h 2349"/>
              <a:gd name="T34" fmla="*/ 1025 w 1061"/>
              <a:gd name="T35" fmla="*/ 2185 h 2349"/>
              <a:gd name="T36" fmla="*/ 1061 w 1061"/>
              <a:gd name="T37" fmla="*/ 2349 h 2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061" h="2349">
                <a:moveTo>
                  <a:pt x="198" y="0"/>
                </a:moveTo>
                <a:lnTo>
                  <a:pt x="126" y="276"/>
                </a:lnTo>
                <a:lnTo>
                  <a:pt x="84" y="408"/>
                </a:lnTo>
                <a:lnTo>
                  <a:pt x="19" y="548"/>
                </a:lnTo>
                <a:lnTo>
                  <a:pt x="0" y="726"/>
                </a:lnTo>
                <a:lnTo>
                  <a:pt x="120" y="914"/>
                </a:lnTo>
                <a:lnTo>
                  <a:pt x="204" y="1020"/>
                </a:lnTo>
                <a:lnTo>
                  <a:pt x="396" y="1062"/>
                </a:lnTo>
                <a:lnTo>
                  <a:pt x="564" y="1068"/>
                </a:lnTo>
                <a:lnTo>
                  <a:pt x="660" y="1104"/>
                </a:lnTo>
                <a:lnTo>
                  <a:pt x="732" y="1161"/>
                </a:lnTo>
                <a:lnTo>
                  <a:pt x="796" y="1289"/>
                </a:lnTo>
                <a:lnTo>
                  <a:pt x="842" y="1407"/>
                </a:lnTo>
                <a:lnTo>
                  <a:pt x="906" y="1563"/>
                </a:lnTo>
                <a:lnTo>
                  <a:pt x="924" y="1727"/>
                </a:lnTo>
                <a:lnTo>
                  <a:pt x="943" y="1883"/>
                </a:lnTo>
                <a:lnTo>
                  <a:pt x="997" y="2038"/>
                </a:lnTo>
                <a:lnTo>
                  <a:pt x="1025" y="2185"/>
                </a:lnTo>
                <a:lnTo>
                  <a:pt x="1061" y="2349"/>
                </a:lnTo>
              </a:path>
            </a:pathLst>
          </a:custGeom>
          <a:noFill/>
          <a:ln w="76200" cap="flat" cmpd="sng">
            <a:solidFill>
              <a:schemeClr val="bg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5" name="Freeform 7"/>
          <p:cNvSpPr>
            <a:spLocks/>
          </p:cNvSpPr>
          <p:nvPr/>
        </p:nvSpPr>
        <p:spPr bwMode="auto">
          <a:xfrm>
            <a:off x="1481138" y="2276475"/>
            <a:ext cx="522287" cy="1990725"/>
          </a:xfrm>
          <a:custGeom>
            <a:avLst/>
            <a:gdLst>
              <a:gd name="T0" fmla="*/ 178 w 329"/>
              <a:gd name="T1" fmla="*/ 0 h 1254"/>
              <a:gd name="T2" fmla="*/ 228 w 329"/>
              <a:gd name="T3" fmla="*/ 84 h 1254"/>
              <a:gd name="T4" fmla="*/ 265 w 329"/>
              <a:gd name="T5" fmla="*/ 257 h 1254"/>
              <a:gd name="T6" fmla="*/ 301 w 329"/>
              <a:gd name="T7" fmla="*/ 449 h 1254"/>
              <a:gd name="T8" fmla="*/ 329 w 329"/>
              <a:gd name="T9" fmla="*/ 605 h 1254"/>
              <a:gd name="T10" fmla="*/ 320 w 329"/>
              <a:gd name="T11" fmla="*/ 715 h 1254"/>
              <a:gd name="T12" fmla="*/ 246 w 329"/>
              <a:gd name="T13" fmla="*/ 861 h 1254"/>
              <a:gd name="T14" fmla="*/ 164 w 329"/>
              <a:gd name="T15" fmla="*/ 961 h 1254"/>
              <a:gd name="T16" fmla="*/ 0 w 329"/>
              <a:gd name="T17" fmla="*/ 1254 h 1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29" h="1254">
                <a:moveTo>
                  <a:pt x="178" y="0"/>
                </a:moveTo>
                <a:lnTo>
                  <a:pt x="228" y="84"/>
                </a:lnTo>
                <a:lnTo>
                  <a:pt x="265" y="257"/>
                </a:lnTo>
                <a:lnTo>
                  <a:pt x="301" y="449"/>
                </a:lnTo>
                <a:lnTo>
                  <a:pt x="329" y="605"/>
                </a:lnTo>
                <a:lnTo>
                  <a:pt x="320" y="715"/>
                </a:lnTo>
                <a:lnTo>
                  <a:pt x="246" y="861"/>
                </a:lnTo>
                <a:lnTo>
                  <a:pt x="164" y="961"/>
                </a:lnTo>
                <a:lnTo>
                  <a:pt x="0" y="1254"/>
                </a:lnTo>
              </a:path>
            </a:pathLst>
          </a:custGeom>
          <a:noFill/>
          <a:ln w="76200" cap="flat" cmpd="sng">
            <a:solidFill>
              <a:schemeClr val="bg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8" name="Freeform 10"/>
          <p:cNvSpPr>
            <a:spLocks/>
          </p:cNvSpPr>
          <p:nvPr/>
        </p:nvSpPr>
        <p:spPr bwMode="auto">
          <a:xfrm>
            <a:off x="3744913" y="1930400"/>
            <a:ext cx="1141412" cy="3603625"/>
          </a:xfrm>
          <a:custGeom>
            <a:avLst/>
            <a:gdLst>
              <a:gd name="T0" fmla="*/ 0 w 719"/>
              <a:gd name="T1" fmla="*/ 0 h 2270"/>
              <a:gd name="T2" fmla="*/ 0 w 719"/>
              <a:gd name="T3" fmla="*/ 293 h 2270"/>
              <a:gd name="T4" fmla="*/ 18 w 719"/>
              <a:gd name="T5" fmla="*/ 439 h 2270"/>
              <a:gd name="T6" fmla="*/ 82 w 719"/>
              <a:gd name="T7" fmla="*/ 640 h 2270"/>
              <a:gd name="T8" fmla="*/ 146 w 719"/>
              <a:gd name="T9" fmla="*/ 823 h 2270"/>
              <a:gd name="T10" fmla="*/ 228 w 719"/>
              <a:gd name="T11" fmla="*/ 1024 h 2270"/>
              <a:gd name="T12" fmla="*/ 338 w 719"/>
              <a:gd name="T13" fmla="*/ 1262 h 2270"/>
              <a:gd name="T14" fmla="*/ 411 w 719"/>
              <a:gd name="T15" fmla="*/ 1435 h 2270"/>
              <a:gd name="T16" fmla="*/ 485 w 719"/>
              <a:gd name="T17" fmla="*/ 1712 h 2270"/>
              <a:gd name="T18" fmla="*/ 581 w 719"/>
              <a:gd name="T19" fmla="*/ 1892 h 2270"/>
              <a:gd name="T20" fmla="*/ 671 w 719"/>
              <a:gd name="T21" fmla="*/ 1988 h 2270"/>
              <a:gd name="T22" fmla="*/ 719 w 719"/>
              <a:gd name="T23" fmla="*/ 2144 h 2270"/>
              <a:gd name="T24" fmla="*/ 701 w 719"/>
              <a:gd name="T25" fmla="*/ 2270 h 2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19" h="2270">
                <a:moveTo>
                  <a:pt x="0" y="0"/>
                </a:moveTo>
                <a:lnTo>
                  <a:pt x="0" y="293"/>
                </a:lnTo>
                <a:lnTo>
                  <a:pt x="18" y="439"/>
                </a:lnTo>
                <a:lnTo>
                  <a:pt x="82" y="640"/>
                </a:lnTo>
                <a:lnTo>
                  <a:pt x="146" y="823"/>
                </a:lnTo>
                <a:lnTo>
                  <a:pt x="228" y="1024"/>
                </a:lnTo>
                <a:lnTo>
                  <a:pt x="338" y="1262"/>
                </a:lnTo>
                <a:lnTo>
                  <a:pt x="411" y="1435"/>
                </a:lnTo>
                <a:lnTo>
                  <a:pt x="485" y="1712"/>
                </a:lnTo>
                <a:lnTo>
                  <a:pt x="581" y="1892"/>
                </a:lnTo>
                <a:lnTo>
                  <a:pt x="671" y="1988"/>
                </a:lnTo>
                <a:lnTo>
                  <a:pt x="719" y="2144"/>
                </a:lnTo>
                <a:lnTo>
                  <a:pt x="701" y="2270"/>
                </a:lnTo>
              </a:path>
            </a:pathLst>
          </a:custGeom>
          <a:noFill/>
          <a:ln w="57150" cap="flat" cmpd="sng">
            <a:solidFill>
              <a:srgbClr val="C00000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9" name="Freeform 11"/>
          <p:cNvSpPr>
            <a:spLocks/>
          </p:cNvSpPr>
          <p:nvPr/>
        </p:nvSpPr>
        <p:spPr bwMode="auto">
          <a:xfrm>
            <a:off x="2743200" y="4200525"/>
            <a:ext cx="1314450" cy="1362075"/>
          </a:xfrm>
          <a:custGeom>
            <a:avLst/>
            <a:gdLst>
              <a:gd name="T0" fmla="*/ 828 w 828"/>
              <a:gd name="T1" fmla="*/ 858 h 858"/>
              <a:gd name="T2" fmla="*/ 672 w 828"/>
              <a:gd name="T3" fmla="*/ 720 h 858"/>
              <a:gd name="T4" fmla="*/ 576 w 828"/>
              <a:gd name="T5" fmla="*/ 624 h 858"/>
              <a:gd name="T6" fmla="*/ 468 w 828"/>
              <a:gd name="T7" fmla="*/ 546 h 858"/>
              <a:gd name="T8" fmla="*/ 366 w 828"/>
              <a:gd name="T9" fmla="*/ 450 h 858"/>
              <a:gd name="T10" fmla="*/ 288 w 828"/>
              <a:gd name="T11" fmla="*/ 318 h 858"/>
              <a:gd name="T12" fmla="*/ 228 w 828"/>
              <a:gd name="T13" fmla="*/ 276 h 858"/>
              <a:gd name="T14" fmla="*/ 156 w 828"/>
              <a:gd name="T15" fmla="*/ 216 h 858"/>
              <a:gd name="T16" fmla="*/ 108 w 828"/>
              <a:gd name="T17" fmla="*/ 168 h 858"/>
              <a:gd name="T18" fmla="*/ 24 w 828"/>
              <a:gd name="T19" fmla="*/ 60 h 858"/>
              <a:gd name="T20" fmla="*/ 0 w 828"/>
              <a:gd name="T21" fmla="*/ 0 h 8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28" h="858">
                <a:moveTo>
                  <a:pt x="828" y="858"/>
                </a:moveTo>
                <a:lnTo>
                  <a:pt x="672" y="720"/>
                </a:lnTo>
                <a:lnTo>
                  <a:pt x="576" y="624"/>
                </a:lnTo>
                <a:lnTo>
                  <a:pt x="468" y="546"/>
                </a:lnTo>
                <a:lnTo>
                  <a:pt x="366" y="450"/>
                </a:lnTo>
                <a:lnTo>
                  <a:pt x="288" y="318"/>
                </a:lnTo>
                <a:lnTo>
                  <a:pt x="228" y="276"/>
                </a:lnTo>
                <a:lnTo>
                  <a:pt x="156" y="216"/>
                </a:lnTo>
                <a:lnTo>
                  <a:pt x="108" y="168"/>
                </a:lnTo>
                <a:lnTo>
                  <a:pt x="24" y="60"/>
                </a:lnTo>
                <a:lnTo>
                  <a:pt x="0" y="0"/>
                </a:lnTo>
              </a:path>
            </a:pathLst>
          </a:custGeom>
          <a:noFill/>
          <a:ln w="57150" cap="flat" cmpd="sng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60" name="Text Box 12"/>
          <p:cNvSpPr txBox="1">
            <a:spLocks noChangeArrowheads="1"/>
          </p:cNvSpPr>
          <p:nvPr/>
        </p:nvSpPr>
        <p:spPr bwMode="auto">
          <a:xfrm>
            <a:off x="1835150" y="981075"/>
            <a:ext cx="169950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100000"/>
              </a:lnSpc>
            </a:pP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THOMSON OROGEN</a:t>
            </a:r>
          </a:p>
        </p:txBody>
      </p:sp>
      <p:sp>
        <p:nvSpPr>
          <p:cNvPr id="53261" name="Text Box 13"/>
          <p:cNvSpPr txBox="1">
            <a:spLocks noChangeArrowheads="1"/>
          </p:cNvSpPr>
          <p:nvPr/>
        </p:nvSpPr>
        <p:spPr bwMode="auto">
          <a:xfrm>
            <a:off x="6221885" y="1125538"/>
            <a:ext cx="13468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lnSpc>
                <a:spcPct val="100000"/>
              </a:lnSpc>
            </a:pP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NEW ENGLAND</a:t>
            </a:r>
          </a:p>
          <a:p>
            <a:pPr algn="ctr" eaLnBrk="0" hangingPunct="0">
              <a:lnSpc>
                <a:spcPct val="100000"/>
              </a:lnSpc>
            </a:pP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OROGEN</a:t>
            </a:r>
          </a:p>
        </p:txBody>
      </p:sp>
      <p:sp>
        <p:nvSpPr>
          <p:cNvPr id="53262" name="Text Box 14"/>
          <p:cNvSpPr txBox="1">
            <a:spLocks noChangeArrowheads="1"/>
          </p:cNvSpPr>
          <p:nvPr/>
        </p:nvSpPr>
        <p:spPr bwMode="auto">
          <a:xfrm>
            <a:off x="4572000" y="1844675"/>
            <a:ext cx="17287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lnSpc>
                <a:spcPct val="100000"/>
              </a:lnSpc>
            </a:pP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SYDNEY – BOWEN</a:t>
            </a:r>
          </a:p>
          <a:p>
            <a:pPr algn="ctr" eaLnBrk="0" hangingPunct="0">
              <a:lnSpc>
                <a:spcPct val="100000"/>
              </a:lnSpc>
            </a:pP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BASIN</a:t>
            </a:r>
          </a:p>
        </p:txBody>
      </p:sp>
      <p:sp>
        <p:nvSpPr>
          <p:cNvPr id="53263" name="Text Box 15"/>
          <p:cNvSpPr txBox="1">
            <a:spLocks noChangeArrowheads="1"/>
          </p:cNvSpPr>
          <p:nvPr/>
        </p:nvSpPr>
        <p:spPr bwMode="auto">
          <a:xfrm>
            <a:off x="740129" y="2133600"/>
            <a:ext cx="120738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lnSpc>
                <a:spcPct val="100000"/>
              </a:lnSpc>
            </a:pP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CURNAMONA</a:t>
            </a:r>
          </a:p>
          <a:p>
            <a:pPr algn="ctr" eaLnBrk="0" hangingPunct="0">
              <a:lnSpc>
                <a:spcPct val="100000"/>
              </a:lnSpc>
            </a:pP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PROVINCE</a:t>
            </a:r>
          </a:p>
        </p:txBody>
      </p:sp>
      <p:sp>
        <p:nvSpPr>
          <p:cNvPr id="53265" name="Text Box 17"/>
          <p:cNvSpPr txBox="1">
            <a:spLocks noChangeArrowheads="1"/>
          </p:cNvSpPr>
          <p:nvPr/>
        </p:nvSpPr>
        <p:spPr bwMode="auto">
          <a:xfrm>
            <a:off x="2852664" y="3100486"/>
            <a:ext cx="2201073" cy="338554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ct val="10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LACHLAN OROGEN</a:t>
            </a:r>
          </a:p>
        </p:txBody>
      </p:sp>
      <p:sp>
        <p:nvSpPr>
          <p:cNvPr id="53266" name="Line 18"/>
          <p:cNvSpPr>
            <a:spLocks noChangeShapeType="1"/>
          </p:cNvSpPr>
          <p:nvPr/>
        </p:nvSpPr>
        <p:spPr bwMode="auto">
          <a:xfrm flipH="1" flipV="1">
            <a:off x="2124868" y="3257551"/>
            <a:ext cx="683419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67" name="Line 19"/>
          <p:cNvSpPr>
            <a:spLocks noChangeShapeType="1"/>
          </p:cNvSpPr>
          <p:nvPr/>
        </p:nvSpPr>
        <p:spPr bwMode="auto">
          <a:xfrm>
            <a:off x="6192838" y="4716462"/>
            <a:ext cx="2159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68" name="Line 20"/>
          <p:cNvSpPr>
            <a:spLocks noChangeShapeType="1"/>
          </p:cNvSpPr>
          <p:nvPr/>
        </p:nvSpPr>
        <p:spPr bwMode="auto">
          <a:xfrm>
            <a:off x="3041651" y="4508500"/>
            <a:ext cx="2159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69" name="Line 21"/>
          <p:cNvSpPr>
            <a:spLocks noChangeShapeType="1"/>
          </p:cNvSpPr>
          <p:nvPr/>
        </p:nvSpPr>
        <p:spPr bwMode="auto">
          <a:xfrm>
            <a:off x="1331913" y="4508500"/>
            <a:ext cx="2159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70" name="Line 22"/>
          <p:cNvSpPr>
            <a:spLocks noChangeShapeType="1"/>
          </p:cNvSpPr>
          <p:nvPr/>
        </p:nvSpPr>
        <p:spPr bwMode="auto">
          <a:xfrm flipH="1">
            <a:off x="4296868" y="4489449"/>
            <a:ext cx="142875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71" name="Line 23"/>
          <p:cNvSpPr>
            <a:spLocks noChangeShapeType="1"/>
          </p:cNvSpPr>
          <p:nvPr/>
        </p:nvSpPr>
        <p:spPr bwMode="auto">
          <a:xfrm flipH="1">
            <a:off x="2700338" y="4508500"/>
            <a:ext cx="2159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72" name="Line 24"/>
          <p:cNvSpPr>
            <a:spLocks noChangeShapeType="1"/>
          </p:cNvSpPr>
          <p:nvPr/>
        </p:nvSpPr>
        <p:spPr bwMode="auto">
          <a:xfrm>
            <a:off x="4711700" y="4743449"/>
            <a:ext cx="2159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74" name="Text Box 26"/>
          <p:cNvSpPr txBox="1">
            <a:spLocks noChangeArrowheads="1"/>
          </p:cNvSpPr>
          <p:nvPr/>
        </p:nvSpPr>
        <p:spPr bwMode="auto">
          <a:xfrm>
            <a:off x="1476374" y="4292600"/>
            <a:ext cx="137628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ct val="100000"/>
              </a:lnSpc>
            </a:pP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WESTERN AND SOUTHWESTERN BELT</a:t>
            </a:r>
          </a:p>
        </p:txBody>
      </p:sp>
      <p:sp>
        <p:nvSpPr>
          <p:cNvPr id="53275" name="Text Box 27"/>
          <p:cNvSpPr txBox="1">
            <a:spLocks noChangeArrowheads="1"/>
          </p:cNvSpPr>
          <p:nvPr/>
        </p:nvSpPr>
        <p:spPr bwMode="auto">
          <a:xfrm>
            <a:off x="3143970" y="4386261"/>
            <a:ext cx="129879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ct val="100000"/>
              </a:lnSpc>
            </a:pP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CENTRAL BELT</a:t>
            </a:r>
          </a:p>
        </p:txBody>
      </p:sp>
      <p:sp>
        <p:nvSpPr>
          <p:cNvPr id="53276" name="Rectangle 28"/>
          <p:cNvSpPr>
            <a:spLocks noChangeArrowheads="1"/>
          </p:cNvSpPr>
          <p:nvPr/>
        </p:nvSpPr>
        <p:spPr bwMode="auto">
          <a:xfrm>
            <a:off x="323850" y="6165850"/>
            <a:ext cx="4608513" cy="503238"/>
          </a:xfrm>
          <a:prstGeom prst="rect">
            <a:avLst/>
          </a:prstGeom>
          <a:solidFill>
            <a:srgbClr val="2B2B8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lnSpc>
                <a:spcPct val="100000"/>
              </a:lnSpc>
            </a:pPr>
            <a:endParaRPr lang="en-US" sz="2400">
              <a:latin typeface="Comic Sans MS" pitchFamily="66" charset="0"/>
            </a:endParaRPr>
          </a:p>
        </p:txBody>
      </p:sp>
      <p:sp>
        <p:nvSpPr>
          <p:cNvPr id="53278" name="Text Box 30"/>
          <p:cNvSpPr txBox="1">
            <a:spLocks noChangeArrowheads="1"/>
          </p:cNvSpPr>
          <p:nvPr/>
        </p:nvSpPr>
        <p:spPr bwMode="auto">
          <a:xfrm>
            <a:off x="3059113" y="5589588"/>
            <a:ext cx="130882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100000"/>
              </a:lnSpc>
            </a:pPr>
            <a:r>
              <a:rPr lang="en-AU" sz="2000" b="1" dirty="0">
                <a:solidFill>
                  <a:srgbClr val="FFCC00"/>
                </a:solidFill>
                <a:latin typeface="Calibri" pitchFamily="34" charset="0"/>
              </a:rPr>
              <a:t>TMI image</a:t>
            </a:r>
          </a:p>
        </p:txBody>
      </p:sp>
      <p:sp>
        <p:nvSpPr>
          <p:cNvPr id="40" name="Freeform 10"/>
          <p:cNvSpPr>
            <a:spLocks/>
          </p:cNvSpPr>
          <p:nvPr/>
        </p:nvSpPr>
        <p:spPr bwMode="auto">
          <a:xfrm>
            <a:off x="5276442" y="2695129"/>
            <a:ext cx="772959" cy="2199283"/>
          </a:xfrm>
          <a:custGeom>
            <a:avLst/>
            <a:gdLst>
              <a:gd name="T0" fmla="*/ 0 w 719"/>
              <a:gd name="T1" fmla="*/ 0 h 2270"/>
              <a:gd name="T2" fmla="*/ 0 w 719"/>
              <a:gd name="T3" fmla="*/ 293 h 2270"/>
              <a:gd name="T4" fmla="*/ 18 w 719"/>
              <a:gd name="T5" fmla="*/ 439 h 2270"/>
              <a:gd name="T6" fmla="*/ 82 w 719"/>
              <a:gd name="T7" fmla="*/ 640 h 2270"/>
              <a:gd name="T8" fmla="*/ 146 w 719"/>
              <a:gd name="T9" fmla="*/ 823 h 2270"/>
              <a:gd name="T10" fmla="*/ 228 w 719"/>
              <a:gd name="T11" fmla="*/ 1024 h 2270"/>
              <a:gd name="T12" fmla="*/ 338 w 719"/>
              <a:gd name="T13" fmla="*/ 1262 h 2270"/>
              <a:gd name="T14" fmla="*/ 411 w 719"/>
              <a:gd name="T15" fmla="*/ 1435 h 2270"/>
              <a:gd name="T16" fmla="*/ 485 w 719"/>
              <a:gd name="T17" fmla="*/ 1712 h 2270"/>
              <a:gd name="T18" fmla="*/ 581 w 719"/>
              <a:gd name="T19" fmla="*/ 1892 h 2270"/>
              <a:gd name="T20" fmla="*/ 671 w 719"/>
              <a:gd name="T21" fmla="*/ 1988 h 2270"/>
              <a:gd name="T22" fmla="*/ 719 w 719"/>
              <a:gd name="T23" fmla="*/ 2144 h 2270"/>
              <a:gd name="T24" fmla="*/ 701 w 719"/>
              <a:gd name="T25" fmla="*/ 2270 h 2270"/>
              <a:gd name="connsiteX0" fmla="*/ 0 w 10000"/>
              <a:gd name="connsiteY0" fmla="*/ 0 h 10000"/>
              <a:gd name="connsiteX1" fmla="*/ 0 w 10000"/>
              <a:gd name="connsiteY1" fmla="*/ 1291 h 10000"/>
              <a:gd name="connsiteX2" fmla="*/ 250 w 10000"/>
              <a:gd name="connsiteY2" fmla="*/ 1934 h 10000"/>
              <a:gd name="connsiteX3" fmla="*/ 3977 w 10000"/>
              <a:gd name="connsiteY3" fmla="*/ 2528 h 10000"/>
              <a:gd name="connsiteX4" fmla="*/ 2031 w 10000"/>
              <a:gd name="connsiteY4" fmla="*/ 3626 h 10000"/>
              <a:gd name="connsiteX5" fmla="*/ 3171 w 10000"/>
              <a:gd name="connsiteY5" fmla="*/ 4511 h 10000"/>
              <a:gd name="connsiteX6" fmla="*/ 4701 w 10000"/>
              <a:gd name="connsiteY6" fmla="*/ 5559 h 10000"/>
              <a:gd name="connsiteX7" fmla="*/ 5716 w 10000"/>
              <a:gd name="connsiteY7" fmla="*/ 6322 h 10000"/>
              <a:gd name="connsiteX8" fmla="*/ 6745 w 10000"/>
              <a:gd name="connsiteY8" fmla="*/ 7542 h 10000"/>
              <a:gd name="connsiteX9" fmla="*/ 8081 w 10000"/>
              <a:gd name="connsiteY9" fmla="*/ 8335 h 10000"/>
              <a:gd name="connsiteX10" fmla="*/ 9332 w 10000"/>
              <a:gd name="connsiteY10" fmla="*/ 8758 h 10000"/>
              <a:gd name="connsiteX11" fmla="*/ 10000 w 10000"/>
              <a:gd name="connsiteY11" fmla="*/ 9445 h 10000"/>
              <a:gd name="connsiteX12" fmla="*/ 9750 w 10000"/>
              <a:gd name="connsiteY12" fmla="*/ 10000 h 10000"/>
              <a:gd name="connsiteX0" fmla="*/ 0 w 10000"/>
              <a:gd name="connsiteY0" fmla="*/ 0 h 10000"/>
              <a:gd name="connsiteX1" fmla="*/ 0 w 10000"/>
              <a:gd name="connsiteY1" fmla="*/ 1291 h 10000"/>
              <a:gd name="connsiteX2" fmla="*/ 250 w 10000"/>
              <a:gd name="connsiteY2" fmla="*/ 1934 h 10000"/>
              <a:gd name="connsiteX3" fmla="*/ 3977 w 10000"/>
              <a:gd name="connsiteY3" fmla="*/ 2528 h 10000"/>
              <a:gd name="connsiteX4" fmla="*/ 6537 w 10000"/>
              <a:gd name="connsiteY4" fmla="*/ 3388 h 10000"/>
              <a:gd name="connsiteX5" fmla="*/ 3171 w 10000"/>
              <a:gd name="connsiteY5" fmla="*/ 4511 h 10000"/>
              <a:gd name="connsiteX6" fmla="*/ 4701 w 10000"/>
              <a:gd name="connsiteY6" fmla="*/ 5559 h 10000"/>
              <a:gd name="connsiteX7" fmla="*/ 5716 w 10000"/>
              <a:gd name="connsiteY7" fmla="*/ 6322 h 10000"/>
              <a:gd name="connsiteX8" fmla="*/ 6745 w 10000"/>
              <a:gd name="connsiteY8" fmla="*/ 7542 h 10000"/>
              <a:gd name="connsiteX9" fmla="*/ 8081 w 10000"/>
              <a:gd name="connsiteY9" fmla="*/ 8335 h 10000"/>
              <a:gd name="connsiteX10" fmla="*/ 9332 w 10000"/>
              <a:gd name="connsiteY10" fmla="*/ 8758 h 10000"/>
              <a:gd name="connsiteX11" fmla="*/ 10000 w 10000"/>
              <a:gd name="connsiteY11" fmla="*/ 9445 h 10000"/>
              <a:gd name="connsiteX12" fmla="*/ 9750 w 10000"/>
              <a:gd name="connsiteY12" fmla="*/ 10000 h 10000"/>
              <a:gd name="connsiteX0" fmla="*/ 0 w 10000"/>
              <a:gd name="connsiteY0" fmla="*/ 0 h 10000"/>
              <a:gd name="connsiteX1" fmla="*/ 0 w 10000"/>
              <a:gd name="connsiteY1" fmla="*/ 1291 h 10000"/>
              <a:gd name="connsiteX2" fmla="*/ 250 w 10000"/>
              <a:gd name="connsiteY2" fmla="*/ 1934 h 10000"/>
              <a:gd name="connsiteX3" fmla="*/ 3977 w 10000"/>
              <a:gd name="connsiteY3" fmla="*/ 2528 h 10000"/>
              <a:gd name="connsiteX4" fmla="*/ 6537 w 10000"/>
              <a:gd name="connsiteY4" fmla="*/ 3388 h 10000"/>
              <a:gd name="connsiteX5" fmla="*/ 7510 w 10000"/>
              <a:gd name="connsiteY5" fmla="*/ 4564 h 10000"/>
              <a:gd name="connsiteX6" fmla="*/ 4701 w 10000"/>
              <a:gd name="connsiteY6" fmla="*/ 5559 h 10000"/>
              <a:gd name="connsiteX7" fmla="*/ 5716 w 10000"/>
              <a:gd name="connsiteY7" fmla="*/ 6322 h 10000"/>
              <a:gd name="connsiteX8" fmla="*/ 6745 w 10000"/>
              <a:gd name="connsiteY8" fmla="*/ 7542 h 10000"/>
              <a:gd name="connsiteX9" fmla="*/ 8081 w 10000"/>
              <a:gd name="connsiteY9" fmla="*/ 8335 h 10000"/>
              <a:gd name="connsiteX10" fmla="*/ 9332 w 10000"/>
              <a:gd name="connsiteY10" fmla="*/ 8758 h 10000"/>
              <a:gd name="connsiteX11" fmla="*/ 10000 w 10000"/>
              <a:gd name="connsiteY11" fmla="*/ 9445 h 10000"/>
              <a:gd name="connsiteX12" fmla="*/ 9750 w 10000"/>
              <a:gd name="connsiteY12" fmla="*/ 10000 h 10000"/>
              <a:gd name="connsiteX0" fmla="*/ 0 w 10000"/>
              <a:gd name="connsiteY0" fmla="*/ 0 h 10000"/>
              <a:gd name="connsiteX1" fmla="*/ 0 w 10000"/>
              <a:gd name="connsiteY1" fmla="*/ 1291 h 10000"/>
              <a:gd name="connsiteX2" fmla="*/ 250 w 10000"/>
              <a:gd name="connsiteY2" fmla="*/ 1934 h 10000"/>
              <a:gd name="connsiteX3" fmla="*/ 3977 w 10000"/>
              <a:gd name="connsiteY3" fmla="*/ 2528 h 10000"/>
              <a:gd name="connsiteX4" fmla="*/ 6537 w 10000"/>
              <a:gd name="connsiteY4" fmla="*/ 3388 h 10000"/>
              <a:gd name="connsiteX5" fmla="*/ 7510 w 10000"/>
              <a:gd name="connsiteY5" fmla="*/ 4564 h 10000"/>
              <a:gd name="connsiteX6" fmla="*/ 7956 w 10000"/>
              <a:gd name="connsiteY6" fmla="*/ 5110 h 10000"/>
              <a:gd name="connsiteX7" fmla="*/ 5716 w 10000"/>
              <a:gd name="connsiteY7" fmla="*/ 6322 h 10000"/>
              <a:gd name="connsiteX8" fmla="*/ 6745 w 10000"/>
              <a:gd name="connsiteY8" fmla="*/ 7542 h 10000"/>
              <a:gd name="connsiteX9" fmla="*/ 8081 w 10000"/>
              <a:gd name="connsiteY9" fmla="*/ 8335 h 10000"/>
              <a:gd name="connsiteX10" fmla="*/ 9332 w 10000"/>
              <a:gd name="connsiteY10" fmla="*/ 8758 h 10000"/>
              <a:gd name="connsiteX11" fmla="*/ 10000 w 10000"/>
              <a:gd name="connsiteY11" fmla="*/ 9445 h 10000"/>
              <a:gd name="connsiteX12" fmla="*/ 9750 w 10000"/>
              <a:gd name="connsiteY12" fmla="*/ 10000 h 10000"/>
              <a:gd name="connsiteX0" fmla="*/ 0 w 10000"/>
              <a:gd name="connsiteY0" fmla="*/ 0 h 10000"/>
              <a:gd name="connsiteX1" fmla="*/ 0 w 10000"/>
              <a:gd name="connsiteY1" fmla="*/ 1291 h 10000"/>
              <a:gd name="connsiteX2" fmla="*/ 250 w 10000"/>
              <a:gd name="connsiteY2" fmla="*/ 1934 h 10000"/>
              <a:gd name="connsiteX3" fmla="*/ 3977 w 10000"/>
              <a:gd name="connsiteY3" fmla="*/ 2528 h 10000"/>
              <a:gd name="connsiteX4" fmla="*/ 6537 w 10000"/>
              <a:gd name="connsiteY4" fmla="*/ 3388 h 10000"/>
              <a:gd name="connsiteX5" fmla="*/ 7510 w 10000"/>
              <a:gd name="connsiteY5" fmla="*/ 4564 h 10000"/>
              <a:gd name="connsiteX6" fmla="*/ 7956 w 10000"/>
              <a:gd name="connsiteY6" fmla="*/ 5110 h 10000"/>
              <a:gd name="connsiteX7" fmla="*/ 5716 w 10000"/>
              <a:gd name="connsiteY7" fmla="*/ 6322 h 10000"/>
              <a:gd name="connsiteX8" fmla="*/ 6745 w 10000"/>
              <a:gd name="connsiteY8" fmla="*/ 7542 h 10000"/>
              <a:gd name="connsiteX9" fmla="*/ 8081 w 10000"/>
              <a:gd name="connsiteY9" fmla="*/ 8335 h 10000"/>
              <a:gd name="connsiteX10" fmla="*/ 9332 w 10000"/>
              <a:gd name="connsiteY10" fmla="*/ 8758 h 10000"/>
              <a:gd name="connsiteX11" fmla="*/ 10000 w 10000"/>
              <a:gd name="connsiteY11" fmla="*/ 9445 h 10000"/>
              <a:gd name="connsiteX12" fmla="*/ 9750 w 10000"/>
              <a:gd name="connsiteY12" fmla="*/ 10000 h 10000"/>
              <a:gd name="connsiteX0" fmla="*/ 0 w 10000"/>
              <a:gd name="connsiteY0" fmla="*/ 0 h 10000"/>
              <a:gd name="connsiteX1" fmla="*/ 0 w 10000"/>
              <a:gd name="connsiteY1" fmla="*/ 1291 h 10000"/>
              <a:gd name="connsiteX2" fmla="*/ 250 w 10000"/>
              <a:gd name="connsiteY2" fmla="*/ 1934 h 10000"/>
              <a:gd name="connsiteX3" fmla="*/ 3977 w 10000"/>
              <a:gd name="connsiteY3" fmla="*/ 2528 h 10000"/>
              <a:gd name="connsiteX4" fmla="*/ 6537 w 10000"/>
              <a:gd name="connsiteY4" fmla="*/ 3388 h 10000"/>
              <a:gd name="connsiteX5" fmla="*/ 7510 w 10000"/>
              <a:gd name="connsiteY5" fmla="*/ 4564 h 10000"/>
              <a:gd name="connsiteX6" fmla="*/ 7956 w 10000"/>
              <a:gd name="connsiteY6" fmla="*/ 5110 h 10000"/>
              <a:gd name="connsiteX7" fmla="*/ 3964 w 10000"/>
              <a:gd name="connsiteY7" fmla="*/ 5291 h 10000"/>
              <a:gd name="connsiteX8" fmla="*/ 6745 w 10000"/>
              <a:gd name="connsiteY8" fmla="*/ 7542 h 10000"/>
              <a:gd name="connsiteX9" fmla="*/ 8081 w 10000"/>
              <a:gd name="connsiteY9" fmla="*/ 8335 h 10000"/>
              <a:gd name="connsiteX10" fmla="*/ 9332 w 10000"/>
              <a:gd name="connsiteY10" fmla="*/ 8758 h 10000"/>
              <a:gd name="connsiteX11" fmla="*/ 10000 w 10000"/>
              <a:gd name="connsiteY11" fmla="*/ 9445 h 10000"/>
              <a:gd name="connsiteX12" fmla="*/ 9750 w 10000"/>
              <a:gd name="connsiteY12" fmla="*/ 10000 h 10000"/>
              <a:gd name="connsiteX0" fmla="*/ 0 w 10000"/>
              <a:gd name="connsiteY0" fmla="*/ 0 h 10000"/>
              <a:gd name="connsiteX1" fmla="*/ 0 w 10000"/>
              <a:gd name="connsiteY1" fmla="*/ 1291 h 10000"/>
              <a:gd name="connsiteX2" fmla="*/ 250 w 10000"/>
              <a:gd name="connsiteY2" fmla="*/ 1934 h 10000"/>
              <a:gd name="connsiteX3" fmla="*/ 3977 w 10000"/>
              <a:gd name="connsiteY3" fmla="*/ 2528 h 10000"/>
              <a:gd name="connsiteX4" fmla="*/ 6537 w 10000"/>
              <a:gd name="connsiteY4" fmla="*/ 3388 h 10000"/>
              <a:gd name="connsiteX5" fmla="*/ 7510 w 10000"/>
              <a:gd name="connsiteY5" fmla="*/ 4564 h 10000"/>
              <a:gd name="connsiteX6" fmla="*/ 7956 w 10000"/>
              <a:gd name="connsiteY6" fmla="*/ 5110 h 10000"/>
              <a:gd name="connsiteX7" fmla="*/ 3964 w 10000"/>
              <a:gd name="connsiteY7" fmla="*/ 5291 h 10000"/>
              <a:gd name="connsiteX8" fmla="*/ 6745 w 10000"/>
              <a:gd name="connsiteY8" fmla="*/ 7542 h 10000"/>
              <a:gd name="connsiteX9" fmla="*/ 8081 w 10000"/>
              <a:gd name="connsiteY9" fmla="*/ 8335 h 10000"/>
              <a:gd name="connsiteX10" fmla="*/ 9332 w 10000"/>
              <a:gd name="connsiteY10" fmla="*/ 8758 h 10000"/>
              <a:gd name="connsiteX11" fmla="*/ 10000 w 10000"/>
              <a:gd name="connsiteY11" fmla="*/ 9445 h 10000"/>
              <a:gd name="connsiteX12" fmla="*/ 9750 w 10000"/>
              <a:gd name="connsiteY12" fmla="*/ 10000 h 10000"/>
              <a:gd name="connsiteX0" fmla="*/ 0 w 10000"/>
              <a:gd name="connsiteY0" fmla="*/ 0 h 10000"/>
              <a:gd name="connsiteX1" fmla="*/ 0 w 10000"/>
              <a:gd name="connsiteY1" fmla="*/ 1291 h 10000"/>
              <a:gd name="connsiteX2" fmla="*/ 250 w 10000"/>
              <a:gd name="connsiteY2" fmla="*/ 1934 h 10000"/>
              <a:gd name="connsiteX3" fmla="*/ 3977 w 10000"/>
              <a:gd name="connsiteY3" fmla="*/ 2528 h 10000"/>
              <a:gd name="connsiteX4" fmla="*/ 6537 w 10000"/>
              <a:gd name="connsiteY4" fmla="*/ 3388 h 10000"/>
              <a:gd name="connsiteX5" fmla="*/ 7510 w 10000"/>
              <a:gd name="connsiteY5" fmla="*/ 4564 h 10000"/>
              <a:gd name="connsiteX6" fmla="*/ 7956 w 10000"/>
              <a:gd name="connsiteY6" fmla="*/ 5110 h 10000"/>
              <a:gd name="connsiteX7" fmla="*/ 3964 w 10000"/>
              <a:gd name="connsiteY7" fmla="*/ 5291 h 10000"/>
              <a:gd name="connsiteX8" fmla="*/ 6912 w 10000"/>
              <a:gd name="connsiteY8" fmla="*/ 6220 h 10000"/>
              <a:gd name="connsiteX9" fmla="*/ 8081 w 10000"/>
              <a:gd name="connsiteY9" fmla="*/ 8335 h 10000"/>
              <a:gd name="connsiteX10" fmla="*/ 9332 w 10000"/>
              <a:gd name="connsiteY10" fmla="*/ 8758 h 10000"/>
              <a:gd name="connsiteX11" fmla="*/ 10000 w 10000"/>
              <a:gd name="connsiteY11" fmla="*/ 9445 h 10000"/>
              <a:gd name="connsiteX12" fmla="*/ 9750 w 10000"/>
              <a:gd name="connsiteY12" fmla="*/ 10000 h 10000"/>
              <a:gd name="connsiteX0" fmla="*/ 0 w 10000"/>
              <a:gd name="connsiteY0" fmla="*/ 0 h 10000"/>
              <a:gd name="connsiteX1" fmla="*/ 0 w 10000"/>
              <a:gd name="connsiteY1" fmla="*/ 1291 h 10000"/>
              <a:gd name="connsiteX2" fmla="*/ 250 w 10000"/>
              <a:gd name="connsiteY2" fmla="*/ 1934 h 10000"/>
              <a:gd name="connsiteX3" fmla="*/ 3977 w 10000"/>
              <a:gd name="connsiteY3" fmla="*/ 2528 h 10000"/>
              <a:gd name="connsiteX4" fmla="*/ 6537 w 10000"/>
              <a:gd name="connsiteY4" fmla="*/ 3388 h 10000"/>
              <a:gd name="connsiteX5" fmla="*/ 7510 w 10000"/>
              <a:gd name="connsiteY5" fmla="*/ 4564 h 10000"/>
              <a:gd name="connsiteX6" fmla="*/ 7956 w 10000"/>
              <a:gd name="connsiteY6" fmla="*/ 5110 h 10000"/>
              <a:gd name="connsiteX7" fmla="*/ 3964 w 10000"/>
              <a:gd name="connsiteY7" fmla="*/ 5291 h 10000"/>
              <a:gd name="connsiteX8" fmla="*/ 7997 w 10000"/>
              <a:gd name="connsiteY8" fmla="*/ 6035 h 10000"/>
              <a:gd name="connsiteX9" fmla="*/ 8081 w 10000"/>
              <a:gd name="connsiteY9" fmla="*/ 8335 h 10000"/>
              <a:gd name="connsiteX10" fmla="*/ 9332 w 10000"/>
              <a:gd name="connsiteY10" fmla="*/ 8758 h 10000"/>
              <a:gd name="connsiteX11" fmla="*/ 10000 w 10000"/>
              <a:gd name="connsiteY11" fmla="*/ 9445 h 10000"/>
              <a:gd name="connsiteX12" fmla="*/ 9750 w 10000"/>
              <a:gd name="connsiteY12" fmla="*/ 10000 h 10000"/>
              <a:gd name="connsiteX0" fmla="*/ 0 w 10000"/>
              <a:gd name="connsiteY0" fmla="*/ 0 h 9445"/>
              <a:gd name="connsiteX1" fmla="*/ 0 w 10000"/>
              <a:gd name="connsiteY1" fmla="*/ 1291 h 9445"/>
              <a:gd name="connsiteX2" fmla="*/ 250 w 10000"/>
              <a:gd name="connsiteY2" fmla="*/ 1934 h 9445"/>
              <a:gd name="connsiteX3" fmla="*/ 3977 w 10000"/>
              <a:gd name="connsiteY3" fmla="*/ 2528 h 9445"/>
              <a:gd name="connsiteX4" fmla="*/ 6537 w 10000"/>
              <a:gd name="connsiteY4" fmla="*/ 3388 h 9445"/>
              <a:gd name="connsiteX5" fmla="*/ 7510 w 10000"/>
              <a:gd name="connsiteY5" fmla="*/ 4564 h 9445"/>
              <a:gd name="connsiteX6" fmla="*/ 7956 w 10000"/>
              <a:gd name="connsiteY6" fmla="*/ 5110 h 9445"/>
              <a:gd name="connsiteX7" fmla="*/ 3964 w 10000"/>
              <a:gd name="connsiteY7" fmla="*/ 5291 h 9445"/>
              <a:gd name="connsiteX8" fmla="*/ 7997 w 10000"/>
              <a:gd name="connsiteY8" fmla="*/ 6035 h 9445"/>
              <a:gd name="connsiteX9" fmla="*/ 8081 w 10000"/>
              <a:gd name="connsiteY9" fmla="*/ 8335 h 9445"/>
              <a:gd name="connsiteX10" fmla="*/ 9332 w 10000"/>
              <a:gd name="connsiteY10" fmla="*/ 8758 h 9445"/>
              <a:gd name="connsiteX11" fmla="*/ 10000 w 10000"/>
              <a:gd name="connsiteY11" fmla="*/ 9445 h 9445"/>
              <a:gd name="connsiteX12" fmla="*/ 2323 w 10000"/>
              <a:gd name="connsiteY12" fmla="*/ 7965 h 9445"/>
              <a:gd name="connsiteX0" fmla="*/ 0 w 9332"/>
              <a:gd name="connsiteY0" fmla="*/ 0 h 9273"/>
              <a:gd name="connsiteX1" fmla="*/ 0 w 9332"/>
              <a:gd name="connsiteY1" fmla="*/ 1367 h 9273"/>
              <a:gd name="connsiteX2" fmla="*/ 250 w 9332"/>
              <a:gd name="connsiteY2" fmla="*/ 2048 h 9273"/>
              <a:gd name="connsiteX3" fmla="*/ 3977 w 9332"/>
              <a:gd name="connsiteY3" fmla="*/ 2677 h 9273"/>
              <a:gd name="connsiteX4" fmla="*/ 6537 w 9332"/>
              <a:gd name="connsiteY4" fmla="*/ 3587 h 9273"/>
              <a:gd name="connsiteX5" fmla="*/ 7510 w 9332"/>
              <a:gd name="connsiteY5" fmla="*/ 4832 h 9273"/>
              <a:gd name="connsiteX6" fmla="*/ 7956 w 9332"/>
              <a:gd name="connsiteY6" fmla="*/ 5410 h 9273"/>
              <a:gd name="connsiteX7" fmla="*/ 3964 w 9332"/>
              <a:gd name="connsiteY7" fmla="*/ 5602 h 9273"/>
              <a:gd name="connsiteX8" fmla="*/ 7997 w 9332"/>
              <a:gd name="connsiteY8" fmla="*/ 6390 h 9273"/>
              <a:gd name="connsiteX9" fmla="*/ 8081 w 9332"/>
              <a:gd name="connsiteY9" fmla="*/ 8825 h 9273"/>
              <a:gd name="connsiteX10" fmla="*/ 9332 w 9332"/>
              <a:gd name="connsiteY10" fmla="*/ 9273 h 9273"/>
              <a:gd name="connsiteX11" fmla="*/ 5327 w 9332"/>
              <a:gd name="connsiteY11" fmla="*/ 8573 h 9273"/>
              <a:gd name="connsiteX12" fmla="*/ 2323 w 9332"/>
              <a:gd name="connsiteY12" fmla="*/ 8433 h 9273"/>
              <a:gd name="connsiteX0" fmla="*/ 0 w 10000"/>
              <a:gd name="connsiteY0" fmla="*/ 0 h 10000"/>
              <a:gd name="connsiteX1" fmla="*/ 0 w 10000"/>
              <a:gd name="connsiteY1" fmla="*/ 1474 h 10000"/>
              <a:gd name="connsiteX2" fmla="*/ 268 w 10000"/>
              <a:gd name="connsiteY2" fmla="*/ 2209 h 10000"/>
              <a:gd name="connsiteX3" fmla="*/ 4262 w 10000"/>
              <a:gd name="connsiteY3" fmla="*/ 2887 h 10000"/>
              <a:gd name="connsiteX4" fmla="*/ 7005 w 10000"/>
              <a:gd name="connsiteY4" fmla="*/ 3868 h 10000"/>
              <a:gd name="connsiteX5" fmla="*/ 8048 w 10000"/>
              <a:gd name="connsiteY5" fmla="*/ 5211 h 10000"/>
              <a:gd name="connsiteX6" fmla="*/ 8526 w 10000"/>
              <a:gd name="connsiteY6" fmla="*/ 5834 h 10000"/>
              <a:gd name="connsiteX7" fmla="*/ 4248 w 10000"/>
              <a:gd name="connsiteY7" fmla="*/ 6041 h 10000"/>
              <a:gd name="connsiteX8" fmla="*/ 8569 w 10000"/>
              <a:gd name="connsiteY8" fmla="*/ 6891 h 10000"/>
              <a:gd name="connsiteX9" fmla="*/ 8659 w 10000"/>
              <a:gd name="connsiteY9" fmla="*/ 9517 h 10000"/>
              <a:gd name="connsiteX10" fmla="*/ 10000 w 10000"/>
              <a:gd name="connsiteY10" fmla="*/ 10000 h 10000"/>
              <a:gd name="connsiteX11" fmla="*/ 5708 w 10000"/>
              <a:gd name="connsiteY11" fmla="*/ 9245 h 10000"/>
              <a:gd name="connsiteX12" fmla="*/ 253 w 10000"/>
              <a:gd name="connsiteY12" fmla="*/ 6800 h 10000"/>
              <a:gd name="connsiteX0" fmla="*/ 0 w 10000"/>
              <a:gd name="connsiteY0" fmla="*/ 0 h 10000"/>
              <a:gd name="connsiteX1" fmla="*/ 0 w 10000"/>
              <a:gd name="connsiteY1" fmla="*/ 1474 h 10000"/>
              <a:gd name="connsiteX2" fmla="*/ 2325 w 10000"/>
              <a:gd name="connsiteY2" fmla="*/ 2813 h 10000"/>
              <a:gd name="connsiteX3" fmla="*/ 4262 w 10000"/>
              <a:gd name="connsiteY3" fmla="*/ 2887 h 10000"/>
              <a:gd name="connsiteX4" fmla="*/ 7005 w 10000"/>
              <a:gd name="connsiteY4" fmla="*/ 3868 h 10000"/>
              <a:gd name="connsiteX5" fmla="*/ 8048 w 10000"/>
              <a:gd name="connsiteY5" fmla="*/ 5211 h 10000"/>
              <a:gd name="connsiteX6" fmla="*/ 8526 w 10000"/>
              <a:gd name="connsiteY6" fmla="*/ 5834 h 10000"/>
              <a:gd name="connsiteX7" fmla="*/ 4248 w 10000"/>
              <a:gd name="connsiteY7" fmla="*/ 6041 h 10000"/>
              <a:gd name="connsiteX8" fmla="*/ 8569 w 10000"/>
              <a:gd name="connsiteY8" fmla="*/ 6891 h 10000"/>
              <a:gd name="connsiteX9" fmla="*/ 8659 w 10000"/>
              <a:gd name="connsiteY9" fmla="*/ 9517 h 10000"/>
              <a:gd name="connsiteX10" fmla="*/ 10000 w 10000"/>
              <a:gd name="connsiteY10" fmla="*/ 10000 h 10000"/>
              <a:gd name="connsiteX11" fmla="*/ 5708 w 10000"/>
              <a:gd name="connsiteY11" fmla="*/ 9245 h 10000"/>
              <a:gd name="connsiteX12" fmla="*/ 253 w 10000"/>
              <a:gd name="connsiteY12" fmla="*/ 6800 h 10000"/>
              <a:gd name="connsiteX0" fmla="*/ 0 w 10000"/>
              <a:gd name="connsiteY0" fmla="*/ 0 h 10000"/>
              <a:gd name="connsiteX1" fmla="*/ 1967 w 10000"/>
              <a:gd name="connsiteY1" fmla="*/ 4220 h 10000"/>
              <a:gd name="connsiteX2" fmla="*/ 2325 w 10000"/>
              <a:gd name="connsiteY2" fmla="*/ 2813 h 10000"/>
              <a:gd name="connsiteX3" fmla="*/ 4262 w 10000"/>
              <a:gd name="connsiteY3" fmla="*/ 2887 h 10000"/>
              <a:gd name="connsiteX4" fmla="*/ 7005 w 10000"/>
              <a:gd name="connsiteY4" fmla="*/ 3868 h 10000"/>
              <a:gd name="connsiteX5" fmla="*/ 8048 w 10000"/>
              <a:gd name="connsiteY5" fmla="*/ 5211 h 10000"/>
              <a:gd name="connsiteX6" fmla="*/ 8526 w 10000"/>
              <a:gd name="connsiteY6" fmla="*/ 5834 h 10000"/>
              <a:gd name="connsiteX7" fmla="*/ 4248 w 10000"/>
              <a:gd name="connsiteY7" fmla="*/ 6041 h 10000"/>
              <a:gd name="connsiteX8" fmla="*/ 8569 w 10000"/>
              <a:gd name="connsiteY8" fmla="*/ 6891 h 10000"/>
              <a:gd name="connsiteX9" fmla="*/ 8659 w 10000"/>
              <a:gd name="connsiteY9" fmla="*/ 9517 h 10000"/>
              <a:gd name="connsiteX10" fmla="*/ 10000 w 10000"/>
              <a:gd name="connsiteY10" fmla="*/ 10000 h 10000"/>
              <a:gd name="connsiteX11" fmla="*/ 5708 w 10000"/>
              <a:gd name="connsiteY11" fmla="*/ 9245 h 10000"/>
              <a:gd name="connsiteX12" fmla="*/ 253 w 10000"/>
              <a:gd name="connsiteY12" fmla="*/ 6800 h 10000"/>
              <a:gd name="connsiteX0" fmla="*/ 2609 w 9747"/>
              <a:gd name="connsiteY0" fmla="*/ 3456 h 7209"/>
              <a:gd name="connsiteX1" fmla="*/ 1714 w 9747"/>
              <a:gd name="connsiteY1" fmla="*/ 1429 h 7209"/>
              <a:gd name="connsiteX2" fmla="*/ 2072 w 9747"/>
              <a:gd name="connsiteY2" fmla="*/ 22 h 7209"/>
              <a:gd name="connsiteX3" fmla="*/ 4009 w 9747"/>
              <a:gd name="connsiteY3" fmla="*/ 96 h 7209"/>
              <a:gd name="connsiteX4" fmla="*/ 6752 w 9747"/>
              <a:gd name="connsiteY4" fmla="*/ 1077 h 7209"/>
              <a:gd name="connsiteX5" fmla="*/ 7795 w 9747"/>
              <a:gd name="connsiteY5" fmla="*/ 2420 h 7209"/>
              <a:gd name="connsiteX6" fmla="*/ 8273 w 9747"/>
              <a:gd name="connsiteY6" fmla="*/ 3043 h 7209"/>
              <a:gd name="connsiteX7" fmla="*/ 3995 w 9747"/>
              <a:gd name="connsiteY7" fmla="*/ 3250 h 7209"/>
              <a:gd name="connsiteX8" fmla="*/ 8316 w 9747"/>
              <a:gd name="connsiteY8" fmla="*/ 4100 h 7209"/>
              <a:gd name="connsiteX9" fmla="*/ 8406 w 9747"/>
              <a:gd name="connsiteY9" fmla="*/ 6726 h 7209"/>
              <a:gd name="connsiteX10" fmla="*/ 9747 w 9747"/>
              <a:gd name="connsiteY10" fmla="*/ 7209 h 7209"/>
              <a:gd name="connsiteX11" fmla="*/ 5455 w 9747"/>
              <a:gd name="connsiteY11" fmla="*/ 6454 h 7209"/>
              <a:gd name="connsiteX12" fmla="*/ 0 w 9747"/>
              <a:gd name="connsiteY12" fmla="*/ 4009 h 7209"/>
              <a:gd name="connsiteX0" fmla="*/ 919 w 8242"/>
              <a:gd name="connsiteY0" fmla="*/ 4794 h 10000"/>
              <a:gd name="connsiteX1" fmla="*/ 0 w 8242"/>
              <a:gd name="connsiteY1" fmla="*/ 1982 h 10000"/>
              <a:gd name="connsiteX2" fmla="*/ 368 w 8242"/>
              <a:gd name="connsiteY2" fmla="*/ 31 h 10000"/>
              <a:gd name="connsiteX3" fmla="*/ 2355 w 8242"/>
              <a:gd name="connsiteY3" fmla="*/ 133 h 10000"/>
              <a:gd name="connsiteX4" fmla="*/ 5169 w 8242"/>
              <a:gd name="connsiteY4" fmla="*/ 1494 h 10000"/>
              <a:gd name="connsiteX5" fmla="*/ 6239 w 8242"/>
              <a:gd name="connsiteY5" fmla="*/ 3357 h 10000"/>
              <a:gd name="connsiteX6" fmla="*/ 6730 w 8242"/>
              <a:gd name="connsiteY6" fmla="*/ 4221 h 10000"/>
              <a:gd name="connsiteX7" fmla="*/ 2341 w 8242"/>
              <a:gd name="connsiteY7" fmla="*/ 4508 h 10000"/>
              <a:gd name="connsiteX8" fmla="*/ 6774 w 8242"/>
              <a:gd name="connsiteY8" fmla="*/ 5687 h 10000"/>
              <a:gd name="connsiteX9" fmla="*/ 6866 w 8242"/>
              <a:gd name="connsiteY9" fmla="*/ 9330 h 10000"/>
              <a:gd name="connsiteX10" fmla="*/ 8242 w 8242"/>
              <a:gd name="connsiteY10" fmla="*/ 10000 h 10000"/>
              <a:gd name="connsiteX11" fmla="*/ 3839 w 8242"/>
              <a:gd name="connsiteY11" fmla="*/ 8953 h 10000"/>
              <a:gd name="connsiteX12" fmla="*/ 627 w 8242"/>
              <a:gd name="connsiteY12" fmla="*/ 5435 h 10000"/>
              <a:gd name="connsiteX0" fmla="*/ 1115 w 10000"/>
              <a:gd name="connsiteY0" fmla="*/ 4794 h 10000"/>
              <a:gd name="connsiteX1" fmla="*/ 0 w 10000"/>
              <a:gd name="connsiteY1" fmla="*/ 1982 h 10000"/>
              <a:gd name="connsiteX2" fmla="*/ 446 w 10000"/>
              <a:gd name="connsiteY2" fmla="*/ 31 h 10000"/>
              <a:gd name="connsiteX3" fmla="*/ 2857 w 10000"/>
              <a:gd name="connsiteY3" fmla="*/ 133 h 10000"/>
              <a:gd name="connsiteX4" fmla="*/ 6272 w 10000"/>
              <a:gd name="connsiteY4" fmla="*/ 1494 h 10000"/>
              <a:gd name="connsiteX5" fmla="*/ 7570 w 10000"/>
              <a:gd name="connsiteY5" fmla="*/ 3357 h 10000"/>
              <a:gd name="connsiteX6" fmla="*/ 8165 w 10000"/>
              <a:gd name="connsiteY6" fmla="*/ 4221 h 10000"/>
              <a:gd name="connsiteX7" fmla="*/ 2840 w 10000"/>
              <a:gd name="connsiteY7" fmla="*/ 4508 h 10000"/>
              <a:gd name="connsiteX8" fmla="*/ 8219 w 10000"/>
              <a:gd name="connsiteY8" fmla="*/ 5687 h 10000"/>
              <a:gd name="connsiteX9" fmla="*/ 8331 w 10000"/>
              <a:gd name="connsiteY9" fmla="*/ 9330 h 10000"/>
              <a:gd name="connsiteX10" fmla="*/ 10000 w 10000"/>
              <a:gd name="connsiteY10" fmla="*/ 10000 h 10000"/>
              <a:gd name="connsiteX11" fmla="*/ 1875 w 10000"/>
              <a:gd name="connsiteY11" fmla="*/ 8325 h 10000"/>
              <a:gd name="connsiteX12" fmla="*/ 761 w 10000"/>
              <a:gd name="connsiteY12" fmla="*/ 5435 h 10000"/>
              <a:gd name="connsiteX0" fmla="*/ 1115 w 10000"/>
              <a:gd name="connsiteY0" fmla="*/ 4794 h 10000"/>
              <a:gd name="connsiteX1" fmla="*/ 0 w 10000"/>
              <a:gd name="connsiteY1" fmla="*/ 1982 h 10000"/>
              <a:gd name="connsiteX2" fmla="*/ 446 w 10000"/>
              <a:gd name="connsiteY2" fmla="*/ 31 h 10000"/>
              <a:gd name="connsiteX3" fmla="*/ 2857 w 10000"/>
              <a:gd name="connsiteY3" fmla="*/ 133 h 10000"/>
              <a:gd name="connsiteX4" fmla="*/ 6272 w 10000"/>
              <a:gd name="connsiteY4" fmla="*/ 1494 h 10000"/>
              <a:gd name="connsiteX5" fmla="*/ 7570 w 10000"/>
              <a:gd name="connsiteY5" fmla="*/ 3357 h 10000"/>
              <a:gd name="connsiteX6" fmla="*/ 8165 w 10000"/>
              <a:gd name="connsiteY6" fmla="*/ 4221 h 10000"/>
              <a:gd name="connsiteX7" fmla="*/ 2840 w 10000"/>
              <a:gd name="connsiteY7" fmla="*/ 4508 h 10000"/>
              <a:gd name="connsiteX8" fmla="*/ 8219 w 10000"/>
              <a:gd name="connsiteY8" fmla="*/ 5687 h 10000"/>
              <a:gd name="connsiteX9" fmla="*/ 8331 w 10000"/>
              <a:gd name="connsiteY9" fmla="*/ 9330 h 10000"/>
              <a:gd name="connsiteX10" fmla="*/ 10000 w 10000"/>
              <a:gd name="connsiteY10" fmla="*/ 10000 h 10000"/>
              <a:gd name="connsiteX11" fmla="*/ 1875 w 10000"/>
              <a:gd name="connsiteY11" fmla="*/ 8325 h 10000"/>
              <a:gd name="connsiteX12" fmla="*/ 527 w 10000"/>
              <a:gd name="connsiteY12" fmla="*/ 6371 h 10000"/>
              <a:gd name="connsiteX13" fmla="*/ 761 w 10000"/>
              <a:gd name="connsiteY13" fmla="*/ 5435 h 10000"/>
              <a:gd name="connsiteX0" fmla="*/ 1115 w 10000"/>
              <a:gd name="connsiteY0" fmla="*/ 4794 h 10000"/>
              <a:gd name="connsiteX1" fmla="*/ 0 w 10000"/>
              <a:gd name="connsiteY1" fmla="*/ 1982 h 10000"/>
              <a:gd name="connsiteX2" fmla="*/ 446 w 10000"/>
              <a:gd name="connsiteY2" fmla="*/ 31 h 10000"/>
              <a:gd name="connsiteX3" fmla="*/ 2857 w 10000"/>
              <a:gd name="connsiteY3" fmla="*/ 133 h 10000"/>
              <a:gd name="connsiteX4" fmla="*/ 6272 w 10000"/>
              <a:gd name="connsiteY4" fmla="*/ 1494 h 10000"/>
              <a:gd name="connsiteX5" fmla="*/ 7570 w 10000"/>
              <a:gd name="connsiteY5" fmla="*/ 3357 h 10000"/>
              <a:gd name="connsiteX6" fmla="*/ 8165 w 10000"/>
              <a:gd name="connsiteY6" fmla="*/ 4221 h 10000"/>
              <a:gd name="connsiteX7" fmla="*/ 2840 w 10000"/>
              <a:gd name="connsiteY7" fmla="*/ 4508 h 10000"/>
              <a:gd name="connsiteX8" fmla="*/ 8219 w 10000"/>
              <a:gd name="connsiteY8" fmla="*/ 5687 h 10000"/>
              <a:gd name="connsiteX9" fmla="*/ 8331 w 10000"/>
              <a:gd name="connsiteY9" fmla="*/ 9330 h 10000"/>
              <a:gd name="connsiteX10" fmla="*/ 10000 w 10000"/>
              <a:gd name="connsiteY10" fmla="*/ 10000 h 10000"/>
              <a:gd name="connsiteX11" fmla="*/ 1875 w 10000"/>
              <a:gd name="connsiteY11" fmla="*/ 8325 h 10000"/>
              <a:gd name="connsiteX12" fmla="*/ 527 w 10000"/>
              <a:gd name="connsiteY12" fmla="*/ 6371 h 10000"/>
              <a:gd name="connsiteX13" fmla="*/ 761 w 10000"/>
              <a:gd name="connsiteY13" fmla="*/ 5016 h 10000"/>
              <a:gd name="connsiteX0" fmla="*/ 1115 w 10000"/>
              <a:gd name="connsiteY0" fmla="*/ 4794 h 10000"/>
              <a:gd name="connsiteX1" fmla="*/ 0 w 10000"/>
              <a:gd name="connsiteY1" fmla="*/ 1982 h 10000"/>
              <a:gd name="connsiteX2" fmla="*/ 446 w 10000"/>
              <a:gd name="connsiteY2" fmla="*/ 31 h 10000"/>
              <a:gd name="connsiteX3" fmla="*/ 2857 w 10000"/>
              <a:gd name="connsiteY3" fmla="*/ 133 h 10000"/>
              <a:gd name="connsiteX4" fmla="*/ 6272 w 10000"/>
              <a:gd name="connsiteY4" fmla="*/ 1494 h 10000"/>
              <a:gd name="connsiteX5" fmla="*/ 7570 w 10000"/>
              <a:gd name="connsiteY5" fmla="*/ 3357 h 10000"/>
              <a:gd name="connsiteX6" fmla="*/ 8165 w 10000"/>
              <a:gd name="connsiteY6" fmla="*/ 4221 h 10000"/>
              <a:gd name="connsiteX7" fmla="*/ 2840 w 10000"/>
              <a:gd name="connsiteY7" fmla="*/ 4508 h 10000"/>
              <a:gd name="connsiteX8" fmla="*/ 4645 w 10000"/>
              <a:gd name="connsiteY8" fmla="*/ 4906 h 10000"/>
              <a:gd name="connsiteX9" fmla="*/ 8219 w 10000"/>
              <a:gd name="connsiteY9" fmla="*/ 5687 h 10000"/>
              <a:gd name="connsiteX10" fmla="*/ 8331 w 10000"/>
              <a:gd name="connsiteY10" fmla="*/ 9330 h 10000"/>
              <a:gd name="connsiteX11" fmla="*/ 10000 w 10000"/>
              <a:gd name="connsiteY11" fmla="*/ 10000 h 10000"/>
              <a:gd name="connsiteX12" fmla="*/ 1875 w 10000"/>
              <a:gd name="connsiteY12" fmla="*/ 8325 h 10000"/>
              <a:gd name="connsiteX13" fmla="*/ 527 w 10000"/>
              <a:gd name="connsiteY13" fmla="*/ 6371 h 10000"/>
              <a:gd name="connsiteX14" fmla="*/ 761 w 10000"/>
              <a:gd name="connsiteY14" fmla="*/ 5016 h 10000"/>
              <a:gd name="connsiteX0" fmla="*/ 1115 w 10000"/>
              <a:gd name="connsiteY0" fmla="*/ 4794 h 10000"/>
              <a:gd name="connsiteX1" fmla="*/ 0 w 10000"/>
              <a:gd name="connsiteY1" fmla="*/ 1982 h 10000"/>
              <a:gd name="connsiteX2" fmla="*/ 446 w 10000"/>
              <a:gd name="connsiteY2" fmla="*/ 31 h 10000"/>
              <a:gd name="connsiteX3" fmla="*/ 2857 w 10000"/>
              <a:gd name="connsiteY3" fmla="*/ 133 h 10000"/>
              <a:gd name="connsiteX4" fmla="*/ 6272 w 10000"/>
              <a:gd name="connsiteY4" fmla="*/ 1494 h 10000"/>
              <a:gd name="connsiteX5" fmla="*/ 7570 w 10000"/>
              <a:gd name="connsiteY5" fmla="*/ 3357 h 10000"/>
              <a:gd name="connsiteX6" fmla="*/ 8165 w 10000"/>
              <a:gd name="connsiteY6" fmla="*/ 4221 h 10000"/>
              <a:gd name="connsiteX7" fmla="*/ 2840 w 10000"/>
              <a:gd name="connsiteY7" fmla="*/ 4508 h 10000"/>
              <a:gd name="connsiteX8" fmla="*/ 4645 w 10000"/>
              <a:gd name="connsiteY8" fmla="*/ 4906 h 10000"/>
              <a:gd name="connsiteX9" fmla="*/ 7762 w 10000"/>
              <a:gd name="connsiteY9" fmla="*/ 5157 h 10000"/>
              <a:gd name="connsiteX10" fmla="*/ 8219 w 10000"/>
              <a:gd name="connsiteY10" fmla="*/ 5687 h 10000"/>
              <a:gd name="connsiteX11" fmla="*/ 8331 w 10000"/>
              <a:gd name="connsiteY11" fmla="*/ 9330 h 10000"/>
              <a:gd name="connsiteX12" fmla="*/ 10000 w 10000"/>
              <a:gd name="connsiteY12" fmla="*/ 10000 h 10000"/>
              <a:gd name="connsiteX13" fmla="*/ 1875 w 10000"/>
              <a:gd name="connsiteY13" fmla="*/ 8325 h 10000"/>
              <a:gd name="connsiteX14" fmla="*/ 527 w 10000"/>
              <a:gd name="connsiteY14" fmla="*/ 6371 h 10000"/>
              <a:gd name="connsiteX15" fmla="*/ 761 w 10000"/>
              <a:gd name="connsiteY15" fmla="*/ 5016 h 10000"/>
              <a:gd name="connsiteX0" fmla="*/ 1115 w 8331"/>
              <a:gd name="connsiteY0" fmla="*/ 4794 h 10126"/>
              <a:gd name="connsiteX1" fmla="*/ 0 w 8331"/>
              <a:gd name="connsiteY1" fmla="*/ 1982 h 10126"/>
              <a:gd name="connsiteX2" fmla="*/ 446 w 8331"/>
              <a:gd name="connsiteY2" fmla="*/ 31 h 10126"/>
              <a:gd name="connsiteX3" fmla="*/ 2857 w 8331"/>
              <a:gd name="connsiteY3" fmla="*/ 133 h 10126"/>
              <a:gd name="connsiteX4" fmla="*/ 6272 w 8331"/>
              <a:gd name="connsiteY4" fmla="*/ 1494 h 10126"/>
              <a:gd name="connsiteX5" fmla="*/ 7570 w 8331"/>
              <a:gd name="connsiteY5" fmla="*/ 3357 h 10126"/>
              <a:gd name="connsiteX6" fmla="*/ 8165 w 8331"/>
              <a:gd name="connsiteY6" fmla="*/ 4221 h 10126"/>
              <a:gd name="connsiteX7" fmla="*/ 2840 w 8331"/>
              <a:gd name="connsiteY7" fmla="*/ 4508 h 10126"/>
              <a:gd name="connsiteX8" fmla="*/ 4645 w 8331"/>
              <a:gd name="connsiteY8" fmla="*/ 4906 h 10126"/>
              <a:gd name="connsiteX9" fmla="*/ 7762 w 8331"/>
              <a:gd name="connsiteY9" fmla="*/ 5157 h 10126"/>
              <a:gd name="connsiteX10" fmla="*/ 8219 w 8331"/>
              <a:gd name="connsiteY10" fmla="*/ 5687 h 10126"/>
              <a:gd name="connsiteX11" fmla="*/ 8331 w 8331"/>
              <a:gd name="connsiteY11" fmla="*/ 9330 h 10126"/>
              <a:gd name="connsiteX12" fmla="*/ 1874 w 8331"/>
              <a:gd name="connsiteY12" fmla="*/ 10126 h 10126"/>
              <a:gd name="connsiteX13" fmla="*/ 1875 w 8331"/>
              <a:gd name="connsiteY13" fmla="*/ 8325 h 10126"/>
              <a:gd name="connsiteX14" fmla="*/ 527 w 8331"/>
              <a:gd name="connsiteY14" fmla="*/ 6371 h 10126"/>
              <a:gd name="connsiteX15" fmla="*/ 761 w 8331"/>
              <a:gd name="connsiteY15" fmla="*/ 5016 h 10126"/>
              <a:gd name="connsiteX0" fmla="*/ 1338 w 9866"/>
              <a:gd name="connsiteY0" fmla="*/ 4734 h 10000"/>
              <a:gd name="connsiteX1" fmla="*/ 0 w 9866"/>
              <a:gd name="connsiteY1" fmla="*/ 1957 h 10000"/>
              <a:gd name="connsiteX2" fmla="*/ 535 w 9866"/>
              <a:gd name="connsiteY2" fmla="*/ 31 h 10000"/>
              <a:gd name="connsiteX3" fmla="*/ 3429 w 9866"/>
              <a:gd name="connsiteY3" fmla="*/ 131 h 10000"/>
              <a:gd name="connsiteX4" fmla="*/ 7529 w 9866"/>
              <a:gd name="connsiteY4" fmla="*/ 1475 h 10000"/>
              <a:gd name="connsiteX5" fmla="*/ 9087 w 9866"/>
              <a:gd name="connsiteY5" fmla="*/ 3315 h 10000"/>
              <a:gd name="connsiteX6" fmla="*/ 9801 w 9866"/>
              <a:gd name="connsiteY6" fmla="*/ 4168 h 10000"/>
              <a:gd name="connsiteX7" fmla="*/ 3409 w 9866"/>
              <a:gd name="connsiteY7" fmla="*/ 4452 h 10000"/>
              <a:gd name="connsiteX8" fmla="*/ 5576 w 9866"/>
              <a:gd name="connsiteY8" fmla="*/ 4845 h 10000"/>
              <a:gd name="connsiteX9" fmla="*/ 9317 w 9866"/>
              <a:gd name="connsiteY9" fmla="*/ 5093 h 10000"/>
              <a:gd name="connsiteX10" fmla="*/ 9866 w 9866"/>
              <a:gd name="connsiteY10" fmla="*/ 5616 h 10000"/>
              <a:gd name="connsiteX11" fmla="*/ 6259 w 9866"/>
              <a:gd name="connsiteY11" fmla="*/ 8263 h 10000"/>
              <a:gd name="connsiteX12" fmla="*/ 2249 w 9866"/>
              <a:gd name="connsiteY12" fmla="*/ 10000 h 10000"/>
              <a:gd name="connsiteX13" fmla="*/ 2251 w 9866"/>
              <a:gd name="connsiteY13" fmla="*/ 8221 h 10000"/>
              <a:gd name="connsiteX14" fmla="*/ 633 w 9866"/>
              <a:gd name="connsiteY14" fmla="*/ 6292 h 10000"/>
              <a:gd name="connsiteX15" fmla="*/ 913 w 9866"/>
              <a:gd name="connsiteY15" fmla="*/ 4954 h 10000"/>
              <a:gd name="connsiteX0" fmla="*/ 1356 w 10000"/>
              <a:gd name="connsiteY0" fmla="*/ 4734 h 10000"/>
              <a:gd name="connsiteX1" fmla="*/ 0 w 10000"/>
              <a:gd name="connsiteY1" fmla="*/ 1957 h 10000"/>
              <a:gd name="connsiteX2" fmla="*/ 542 w 10000"/>
              <a:gd name="connsiteY2" fmla="*/ 31 h 10000"/>
              <a:gd name="connsiteX3" fmla="*/ 3476 w 10000"/>
              <a:gd name="connsiteY3" fmla="*/ 131 h 10000"/>
              <a:gd name="connsiteX4" fmla="*/ 7631 w 10000"/>
              <a:gd name="connsiteY4" fmla="*/ 1475 h 10000"/>
              <a:gd name="connsiteX5" fmla="*/ 9210 w 10000"/>
              <a:gd name="connsiteY5" fmla="*/ 3315 h 10000"/>
              <a:gd name="connsiteX6" fmla="*/ 9934 w 10000"/>
              <a:gd name="connsiteY6" fmla="*/ 4168 h 10000"/>
              <a:gd name="connsiteX7" fmla="*/ 3455 w 10000"/>
              <a:gd name="connsiteY7" fmla="*/ 4452 h 10000"/>
              <a:gd name="connsiteX8" fmla="*/ 5652 w 10000"/>
              <a:gd name="connsiteY8" fmla="*/ 4845 h 10000"/>
              <a:gd name="connsiteX9" fmla="*/ 9444 w 10000"/>
              <a:gd name="connsiteY9" fmla="*/ 5093 h 10000"/>
              <a:gd name="connsiteX10" fmla="*/ 10000 w 10000"/>
              <a:gd name="connsiteY10" fmla="*/ 5616 h 10000"/>
              <a:gd name="connsiteX11" fmla="*/ 6344 w 10000"/>
              <a:gd name="connsiteY11" fmla="*/ 8263 h 10000"/>
              <a:gd name="connsiteX12" fmla="*/ 2280 w 10000"/>
              <a:gd name="connsiteY12" fmla="*/ 10000 h 10000"/>
              <a:gd name="connsiteX13" fmla="*/ 2282 w 10000"/>
              <a:gd name="connsiteY13" fmla="*/ 8221 h 10000"/>
              <a:gd name="connsiteX14" fmla="*/ 642 w 10000"/>
              <a:gd name="connsiteY14" fmla="*/ 6292 h 10000"/>
              <a:gd name="connsiteX15" fmla="*/ 925 w 10000"/>
              <a:gd name="connsiteY15" fmla="*/ 4954 h 10000"/>
              <a:gd name="connsiteX0" fmla="*/ 1356 w 10000"/>
              <a:gd name="connsiteY0" fmla="*/ 4734 h 10000"/>
              <a:gd name="connsiteX1" fmla="*/ 0 w 10000"/>
              <a:gd name="connsiteY1" fmla="*/ 1957 h 10000"/>
              <a:gd name="connsiteX2" fmla="*/ 542 w 10000"/>
              <a:gd name="connsiteY2" fmla="*/ 31 h 10000"/>
              <a:gd name="connsiteX3" fmla="*/ 3476 w 10000"/>
              <a:gd name="connsiteY3" fmla="*/ 131 h 10000"/>
              <a:gd name="connsiteX4" fmla="*/ 7631 w 10000"/>
              <a:gd name="connsiteY4" fmla="*/ 1475 h 10000"/>
              <a:gd name="connsiteX5" fmla="*/ 9210 w 10000"/>
              <a:gd name="connsiteY5" fmla="*/ 3315 h 10000"/>
              <a:gd name="connsiteX6" fmla="*/ 9934 w 10000"/>
              <a:gd name="connsiteY6" fmla="*/ 4168 h 10000"/>
              <a:gd name="connsiteX7" fmla="*/ 3455 w 10000"/>
              <a:gd name="connsiteY7" fmla="*/ 4452 h 10000"/>
              <a:gd name="connsiteX8" fmla="*/ 5652 w 10000"/>
              <a:gd name="connsiteY8" fmla="*/ 4845 h 10000"/>
              <a:gd name="connsiteX9" fmla="*/ 9444 w 10000"/>
              <a:gd name="connsiteY9" fmla="*/ 5093 h 10000"/>
              <a:gd name="connsiteX10" fmla="*/ 10000 w 10000"/>
              <a:gd name="connsiteY10" fmla="*/ 5616 h 10000"/>
              <a:gd name="connsiteX11" fmla="*/ 6344 w 10000"/>
              <a:gd name="connsiteY11" fmla="*/ 8263 h 10000"/>
              <a:gd name="connsiteX12" fmla="*/ 2280 w 10000"/>
              <a:gd name="connsiteY12" fmla="*/ 10000 h 10000"/>
              <a:gd name="connsiteX13" fmla="*/ 2282 w 10000"/>
              <a:gd name="connsiteY13" fmla="*/ 8221 h 10000"/>
              <a:gd name="connsiteX14" fmla="*/ 642 w 10000"/>
              <a:gd name="connsiteY14" fmla="*/ 6292 h 10000"/>
              <a:gd name="connsiteX15" fmla="*/ 925 w 10000"/>
              <a:gd name="connsiteY15" fmla="*/ 4954 h 10000"/>
              <a:gd name="connsiteX0" fmla="*/ 1356 w 10007"/>
              <a:gd name="connsiteY0" fmla="*/ 4734 h 10000"/>
              <a:gd name="connsiteX1" fmla="*/ 0 w 10007"/>
              <a:gd name="connsiteY1" fmla="*/ 1957 h 10000"/>
              <a:gd name="connsiteX2" fmla="*/ 542 w 10007"/>
              <a:gd name="connsiteY2" fmla="*/ 31 h 10000"/>
              <a:gd name="connsiteX3" fmla="*/ 3476 w 10007"/>
              <a:gd name="connsiteY3" fmla="*/ 131 h 10000"/>
              <a:gd name="connsiteX4" fmla="*/ 7631 w 10007"/>
              <a:gd name="connsiteY4" fmla="*/ 1475 h 10000"/>
              <a:gd name="connsiteX5" fmla="*/ 9210 w 10007"/>
              <a:gd name="connsiteY5" fmla="*/ 3315 h 10000"/>
              <a:gd name="connsiteX6" fmla="*/ 9934 w 10007"/>
              <a:gd name="connsiteY6" fmla="*/ 4168 h 10000"/>
              <a:gd name="connsiteX7" fmla="*/ 3455 w 10007"/>
              <a:gd name="connsiteY7" fmla="*/ 4452 h 10000"/>
              <a:gd name="connsiteX8" fmla="*/ 5652 w 10007"/>
              <a:gd name="connsiteY8" fmla="*/ 4845 h 10000"/>
              <a:gd name="connsiteX9" fmla="*/ 9444 w 10007"/>
              <a:gd name="connsiteY9" fmla="*/ 5093 h 10000"/>
              <a:gd name="connsiteX10" fmla="*/ 10000 w 10007"/>
              <a:gd name="connsiteY10" fmla="*/ 5616 h 10000"/>
              <a:gd name="connsiteX11" fmla="*/ 8767 w 10007"/>
              <a:gd name="connsiteY11" fmla="*/ 6126 h 10000"/>
              <a:gd name="connsiteX12" fmla="*/ 6344 w 10007"/>
              <a:gd name="connsiteY12" fmla="*/ 8263 h 10000"/>
              <a:gd name="connsiteX13" fmla="*/ 2280 w 10007"/>
              <a:gd name="connsiteY13" fmla="*/ 10000 h 10000"/>
              <a:gd name="connsiteX14" fmla="*/ 2282 w 10007"/>
              <a:gd name="connsiteY14" fmla="*/ 8221 h 10000"/>
              <a:gd name="connsiteX15" fmla="*/ 642 w 10007"/>
              <a:gd name="connsiteY15" fmla="*/ 6292 h 10000"/>
              <a:gd name="connsiteX16" fmla="*/ 925 w 10007"/>
              <a:gd name="connsiteY16" fmla="*/ 4954 h 10000"/>
              <a:gd name="connsiteX0" fmla="*/ 1356 w 10007"/>
              <a:gd name="connsiteY0" fmla="*/ 4734 h 10009"/>
              <a:gd name="connsiteX1" fmla="*/ 0 w 10007"/>
              <a:gd name="connsiteY1" fmla="*/ 1957 h 10009"/>
              <a:gd name="connsiteX2" fmla="*/ 542 w 10007"/>
              <a:gd name="connsiteY2" fmla="*/ 31 h 10009"/>
              <a:gd name="connsiteX3" fmla="*/ 3476 w 10007"/>
              <a:gd name="connsiteY3" fmla="*/ 131 h 10009"/>
              <a:gd name="connsiteX4" fmla="*/ 7631 w 10007"/>
              <a:gd name="connsiteY4" fmla="*/ 1475 h 10009"/>
              <a:gd name="connsiteX5" fmla="*/ 9210 w 10007"/>
              <a:gd name="connsiteY5" fmla="*/ 3315 h 10009"/>
              <a:gd name="connsiteX6" fmla="*/ 9934 w 10007"/>
              <a:gd name="connsiteY6" fmla="*/ 4168 h 10009"/>
              <a:gd name="connsiteX7" fmla="*/ 3455 w 10007"/>
              <a:gd name="connsiteY7" fmla="*/ 4452 h 10009"/>
              <a:gd name="connsiteX8" fmla="*/ 5652 w 10007"/>
              <a:gd name="connsiteY8" fmla="*/ 4845 h 10009"/>
              <a:gd name="connsiteX9" fmla="*/ 9444 w 10007"/>
              <a:gd name="connsiteY9" fmla="*/ 5093 h 10009"/>
              <a:gd name="connsiteX10" fmla="*/ 10000 w 10007"/>
              <a:gd name="connsiteY10" fmla="*/ 5616 h 10009"/>
              <a:gd name="connsiteX11" fmla="*/ 8767 w 10007"/>
              <a:gd name="connsiteY11" fmla="*/ 6126 h 10009"/>
              <a:gd name="connsiteX12" fmla="*/ 6344 w 10007"/>
              <a:gd name="connsiteY12" fmla="*/ 8263 h 10009"/>
              <a:gd name="connsiteX13" fmla="*/ 4568 w 10007"/>
              <a:gd name="connsiteY13" fmla="*/ 8731 h 10009"/>
              <a:gd name="connsiteX14" fmla="*/ 2280 w 10007"/>
              <a:gd name="connsiteY14" fmla="*/ 10000 h 10009"/>
              <a:gd name="connsiteX15" fmla="*/ 2282 w 10007"/>
              <a:gd name="connsiteY15" fmla="*/ 8221 h 10009"/>
              <a:gd name="connsiteX16" fmla="*/ 642 w 10007"/>
              <a:gd name="connsiteY16" fmla="*/ 6292 h 10009"/>
              <a:gd name="connsiteX17" fmla="*/ 925 w 10007"/>
              <a:gd name="connsiteY17" fmla="*/ 4954 h 10009"/>
              <a:gd name="connsiteX0" fmla="*/ 1356 w 10007"/>
              <a:gd name="connsiteY0" fmla="*/ 4734 h 10135"/>
              <a:gd name="connsiteX1" fmla="*/ 0 w 10007"/>
              <a:gd name="connsiteY1" fmla="*/ 1957 h 10135"/>
              <a:gd name="connsiteX2" fmla="*/ 542 w 10007"/>
              <a:gd name="connsiteY2" fmla="*/ 31 h 10135"/>
              <a:gd name="connsiteX3" fmla="*/ 3476 w 10007"/>
              <a:gd name="connsiteY3" fmla="*/ 131 h 10135"/>
              <a:gd name="connsiteX4" fmla="*/ 7631 w 10007"/>
              <a:gd name="connsiteY4" fmla="*/ 1475 h 10135"/>
              <a:gd name="connsiteX5" fmla="*/ 9210 w 10007"/>
              <a:gd name="connsiteY5" fmla="*/ 3315 h 10135"/>
              <a:gd name="connsiteX6" fmla="*/ 9934 w 10007"/>
              <a:gd name="connsiteY6" fmla="*/ 4168 h 10135"/>
              <a:gd name="connsiteX7" fmla="*/ 3455 w 10007"/>
              <a:gd name="connsiteY7" fmla="*/ 4452 h 10135"/>
              <a:gd name="connsiteX8" fmla="*/ 5652 w 10007"/>
              <a:gd name="connsiteY8" fmla="*/ 4845 h 10135"/>
              <a:gd name="connsiteX9" fmla="*/ 9444 w 10007"/>
              <a:gd name="connsiteY9" fmla="*/ 5093 h 10135"/>
              <a:gd name="connsiteX10" fmla="*/ 10000 w 10007"/>
              <a:gd name="connsiteY10" fmla="*/ 5616 h 10135"/>
              <a:gd name="connsiteX11" fmla="*/ 8767 w 10007"/>
              <a:gd name="connsiteY11" fmla="*/ 6126 h 10135"/>
              <a:gd name="connsiteX12" fmla="*/ 6344 w 10007"/>
              <a:gd name="connsiteY12" fmla="*/ 8263 h 10135"/>
              <a:gd name="connsiteX13" fmla="*/ 4568 w 10007"/>
              <a:gd name="connsiteY13" fmla="*/ 8731 h 10135"/>
              <a:gd name="connsiteX14" fmla="*/ 4839 w 10007"/>
              <a:gd name="connsiteY14" fmla="*/ 9930 h 10135"/>
              <a:gd name="connsiteX15" fmla="*/ 2280 w 10007"/>
              <a:gd name="connsiteY15" fmla="*/ 10000 h 10135"/>
              <a:gd name="connsiteX16" fmla="*/ 2282 w 10007"/>
              <a:gd name="connsiteY16" fmla="*/ 8221 h 10135"/>
              <a:gd name="connsiteX17" fmla="*/ 642 w 10007"/>
              <a:gd name="connsiteY17" fmla="*/ 6292 h 10135"/>
              <a:gd name="connsiteX18" fmla="*/ 925 w 10007"/>
              <a:gd name="connsiteY18" fmla="*/ 4954 h 10135"/>
              <a:gd name="connsiteX0" fmla="*/ 1356 w 10000"/>
              <a:gd name="connsiteY0" fmla="*/ 4734 h 10135"/>
              <a:gd name="connsiteX1" fmla="*/ 0 w 10000"/>
              <a:gd name="connsiteY1" fmla="*/ 1957 h 10135"/>
              <a:gd name="connsiteX2" fmla="*/ 542 w 10000"/>
              <a:gd name="connsiteY2" fmla="*/ 31 h 10135"/>
              <a:gd name="connsiteX3" fmla="*/ 3476 w 10000"/>
              <a:gd name="connsiteY3" fmla="*/ 131 h 10135"/>
              <a:gd name="connsiteX4" fmla="*/ 7631 w 10000"/>
              <a:gd name="connsiteY4" fmla="*/ 1475 h 10135"/>
              <a:gd name="connsiteX5" fmla="*/ 9210 w 10000"/>
              <a:gd name="connsiteY5" fmla="*/ 3315 h 10135"/>
              <a:gd name="connsiteX6" fmla="*/ 9934 w 10000"/>
              <a:gd name="connsiteY6" fmla="*/ 4168 h 10135"/>
              <a:gd name="connsiteX7" fmla="*/ 3455 w 10000"/>
              <a:gd name="connsiteY7" fmla="*/ 4452 h 10135"/>
              <a:gd name="connsiteX8" fmla="*/ 5652 w 10000"/>
              <a:gd name="connsiteY8" fmla="*/ 4845 h 10135"/>
              <a:gd name="connsiteX9" fmla="*/ 6600 w 10000"/>
              <a:gd name="connsiteY9" fmla="*/ 5051 h 10135"/>
              <a:gd name="connsiteX10" fmla="*/ 9444 w 10000"/>
              <a:gd name="connsiteY10" fmla="*/ 5093 h 10135"/>
              <a:gd name="connsiteX11" fmla="*/ 10000 w 10000"/>
              <a:gd name="connsiteY11" fmla="*/ 5616 h 10135"/>
              <a:gd name="connsiteX12" fmla="*/ 8767 w 10000"/>
              <a:gd name="connsiteY12" fmla="*/ 6126 h 10135"/>
              <a:gd name="connsiteX13" fmla="*/ 6344 w 10000"/>
              <a:gd name="connsiteY13" fmla="*/ 8263 h 10135"/>
              <a:gd name="connsiteX14" fmla="*/ 4568 w 10000"/>
              <a:gd name="connsiteY14" fmla="*/ 8731 h 10135"/>
              <a:gd name="connsiteX15" fmla="*/ 4839 w 10000"/>
              <a:gd name="connsiteY15" fmla="*/ 9930 h 10135"/>
              <a:gd name="connsiteX16" fmla="*/ 2280 w 10000"/>
              <a:gd name="connsiteY16" fmla="*/ 10000 h 10135"/>
              <a:gd name="connsiteX17" fmla="*/ 2282 w 10000"/>
              <a:gd name="connsiteY17" fmla="*/ 8221 h 10135"/>
              <a:gd name="connsiteX18" fmla="*/ 642 w 10000"/>
              <a:gd name="connsiteY18" fmla="*/ 6292 h 10135"/>
              <a:gd name="connsiteX19" fmla="*/ 925 w 10000"/>
              <a:gd name="connsiteY19" fmla="*/ 4954 h 10135"/>
              <a:gd name="connsiteX0" fmla="*/ 1356 w 10000"/>
              <a:gd name="connsiteY0" fmla="*/ 4734 h 10135"/>
              <a:gd name="connsiteX1" fmla="*/ 0 w 10000"/>
              <a:gd name="connsiteY1" fmla="*/ 1957 h 10135"/>
              <a:gd name="connsiteX2" fmla="*/ 542 w 10000"/>
              <a:gd name="connsiteY2" fmla="*/ 31 h 10135"/>
              <a:gd name="connsiteX3" fmla="*/ 3476 w 10000"/>
              <a:gd name="connsiteY3" fmla="*/ 131 h 10135"/>
              <a:gd name="connsiteX4" fmla="*/ 7631 w 10000"/>
              <a:gd name="connsiteY4" fmla="*/ 1475 h 10135"/>
              <a:gd name="connsiteX5" fmla="*/ 9210 w 10000"/>
              <a:gd name="connsiteY5" fmla="*/ 3315 h 10135"/>
              <a:gd name="connsiteX6" fmla="*/ 9934 w 10000"/>
              <a:gd name="connsiteY6" fmla="*/ 4168 h 10135"/>
              <a:gd name="connsiteX7" fmla="*/ 3455 w 10000"/>
              <a:gd name="connsiteY7" fmla="*/ 4452 h 10135"/>
              <a:gd name="connsiteX8" fmla="*/ 5652 w 10000"/>
              <a:gd name="connsiteY8" fmla="*/ 4845 h 10135"/>
              <a:gd name="connsiteX9" fmla="*/ 6600 w 10000"/>
              <a:gd name="connsiteY9" fmla="*/ 5051 h 10135"/>
              <a:gd name="connsiteX10" fmla="*/ 9444 w 10000"/>
              <a:gd name="connsiteY10" fmla="*/ 5093 h 10135"/>
              <a:gd name="connsiteX11" fmla="*/ 10000 w 10000"/>
              <a:gd name="connsiteY11" fmla="*/ 5616 h 10135"/>
              <a:gd name="connsiteX12" fmla="*/ 8767 w 10000"/>
              <a:gd name="connsiteY12" fmla="*/ 6126 h 10135"/>
              <a:gd name="connsiteX13" fmla="*/ 6058 w 10000"/>
              <a:gd name="connsiteY13" fmla="*/ 6168 h 10135"/>
              <a:gd name="connsiteX14" fmla="*/ 6344 w 10000"/>
              <a:gd name="connsiteY14" fmla="*/ 8263 h 10135"/>
              <a:gd name="connsiteX15" fmla="*/ 4568 w 10000"/>
              <a:gd name="connsiteY15" fmla="*/ 8731 h 10135"/>
              <a:gd name="connsiteX16" fmla="*/ 4839 w 10000"/>
              <a:gd name="connsiteY16" fmla="*/ 9930 h 10135"/>
              <a:gd name="connsiteX17" fmla="*/ 2280 w 10000"/>
              <a:gd name="connsiteY17" fmla="*/ 10000 h 10135"/>
              <a:gd name="connsiteX18" fmla="*/ 2282 w 10000"/>
              <a:gd name="connsiteY18" fmla="*/ 8221 h 10135"/>
              <a:gd name="connsiteX19" fmla="*/ 642 w 10000"/>
              <a:gd name="connsiteY19" fmla="*/ 6292 h 10135"/>
              <a:gd name="connsiteX20" fmla="*/ 925 w 10000"/>
              <a:gd name="connsiteY20" fmla="*/ 4954 h 10135"/>
              <a:gd name="connsiteX0" fmla="*/ 2346 w 10990"/>
              <a:gd name="connsiteY0" fmla="*/ 4703 h 10104"/>
              <a:gd name="connsiteX1" fmla="*/ 990 w 10990"/>
              <a:gd name="connsiteY1" fmla="*/ 1926 h 10104"/>
              <a:gd name="connsiteX2" fmla="*/ 6 w 10990"/>
              <a:gd name="connsiteY2" fmla="*/ 845 h 10104"/>
              <a:gd name="connsiteX3" fmla="*/ 1532 w 10990"/>
              <a:gd name="connsiteY3" fmla="*/ 0 h 10104"/>
              <a:gd name="connsiteX4" fmla="*/ 4466 w 10990"/>
              <a:gd name="connsiteY4" fmla="*/ 100 h 10104"/>
              <a:gd name="connsiteX5" fmla="*/ 8621 w 10990"/>
              <a:gd name="connsiteY5" fmla="*/ 1444 h 10104"/>
              <a:gd name="connsiteX6" fmla="*/ 10200 w 10990"/>
              <a:gd name="connsiteY6" fmla="*/ 3284 h 10104"/>
              <a:gd name="connsiteX7" fmla="*/ 10924 w 10990"/>
              <a:gd name="connsiteY7" fmla="*/ 4137 h 10104"/>
              <a:gd name="connsiteX8" fmla="*/ 4445 w 10990"/>
              <a:gd name="connsiteY8" fmla="*/ 4421 h 10104"/>
              <a:gd name="connsiteX9" fmla="*/ 6642 w 10990"/>
              <a:gd name="connsiteY9" fmla="*/ 4814 h 10104"/>
              <a:gd name="connsiteX10" fmla="*/ 7590 w 10990"/>
              <a:gd name="connsiteY10" fmla="*/ 5020 h 10104"/>
              <a:gd name="connsiteX11" fmla="*/ 10434 w 10990"/>
              <a:gd name="connsiteY11" fmla="*/ 5062 h 10104"/>
              <a:gd name="connsiteX12" fmla="*/ 10990 w 10990"/>
              <a:gd name="connsiteY12" fmla="*/ 5585 h 10104"/>
              <a:gd name="connsiteX13" fmla="*/ 9757 w 10990"/>
              <a:gd name="connsiteY13" fmla="*/ 6095 h 10104"/>
              <a:gd name="connsiteX14" fmla="*/ 7048 w 10990"/>
              <a:gd name="connsiteY14" fmla="*/ 6137 h 10104"/>
              <a:gd name="connsiteX15" fmla="*/ 7334 w 10990"/>
              <a:gd name="connsiteY15" fmla="*/ 8232 h 10104"/>
              <a:gd name="connsiteX16" fmla="*/ 5558 w 10990"/>
              <a:gd name="connsiteY16" fmla="*/ 8700 h 10104"/>
              <a:gd name="connsiteX17" fmla="*/ 5829 w 10990"/>
              <a:gd name="connsiteY17" fmla="*/ 9899 h 10104"/>
              <a:gd name="connsiteX18" fmla="*/ 3270 w 10990"/>
              <a:gd name="connsiteY18" fmla="*/ 9969 h 10104"/>
              <a:gd name="connsiteX19" fmla="*/ 3272 w 10990"/>
              <a:gd name="connsiteY19" fmla="*/ 8190 h 10104"/>
              <a:gd name="connsiteX20" fmla="*/ 1632 w 10990"/>
              <a:gd name="connsiteY20" fmla="*/ 6261 h 10104"/>
              <a:gd name="connsiteX21" fmla="*/ 1915 w 10990"/>
              <a:gd name="connsiteY21" fmla="*/ 4923 h 10104"/>
              <a:gd name="connsiteX0" fmla="*/ 2346 w 10990"/>
              <a:gd name="connsiteY0" fmla="*/ 4935 h 10336"/>
              <a:gd name="connsiteX1" fmla="*/ 990 w 10990"/>
              <a:gd name="connsiteY1" fmla="*/ 2158 h 10336"/>
              <a:gd name="connsiteX2" fmla="*/ 6 w 10990"/>
              <a:gd name="connsiteY2" fmla="*/ 1077 h 10336"/>
              <a:gd name="connsiteX3" fmla="*/ 1532 w 10990"/>
              <a:gd name="connsiteY3" fmla="*/ 232 h 10336"/>
              <a:gd name="connsiteX4" fmla="*/ 3121 w 10990"/>
              <a:gd name="connsiteY4" fmla="*/ 2 h 10336"/>
              <a:gd name="connsiteX5" fmla="*/ 4466 w 10990"/>
              <a:gd name="connsiteY5" fmla="*/ 332 h 10336"/>
              <a:gd name="connsiteX6" fmla="*/ 8621 w 10990"/>
              <a:gd name="connsiteY6" fmla="*/ 1676 h 10336"/>
              <a:gd name="connsiteX7" fmla="*/ 10200 w 10990"/>
              <a:gd name="connsiteY7" fmla="*/ 3516 h 10336"/>
              <a:gd name="connsiteX8" fmla="*/ 10924 w 10990"/>
              <a:gd name="connsiteY8" fmla="*/ 4369 h 10336"/>
              <a:gd name="connsiteX9" fmla="*/ 4445 w 10990"/>
              <a:gd name="connsiteY9" fmla="*/ 4653 h 10336"/>
              <a:gd name="connsiteX10" fmla="*/ 6642 w 10990"/>
              <a:gd name="connsiteY10" fmla="*/ 5046 h 10336"/>
              <a:gd name="connsiteX11" fmla="*/ 7590 w 10990"/>
              <a:gd name="connsiteY11" fmla="*/ 5252 h 10336"/>
              <a:gd name="connsiteX12" fmla="*/ 10434 w 10990"/>
              <a:gd name="connsiteY12" fmla="*/ 5294 h 10336"/>
              <a:gd name="connsiteX13" fmla="*/ 10990 w 10990"/>
              <a:gd name="connsiteY13" fmla="*/ 5817 h 10336"/>
              <a:gd name="connsiteX14" fmla="*/ 9757 w 10990"/>
              <a:gd name="connsiteY14" fmla="*/ 6327 h 10336"/>
              <a:gd name="connsiteX15" fmla="*/ 7048 w 10990"/>
              <a:gd name="connsiteY15" fmla="*/ 6369 h 10336"/>
              <a:gd name="connsiteX16" fmla="*/ 7334 w 10990"/>
              <a:gd name="connsiteY16" fmla="*/ 8464 h 10336"/>
              <a:gd name="connsiteX17" fmla="*/ 5558 w 10990"/>
              <a:gd name="connsiteY17" fmla="*/ 8932 h 10336"/>
              <a:gd name="connsiteX18" fmla="*/ 5829 w 10990"/>
              <a:gd name="connsiteY18" fmla="*/ 10131 h 10336"/>
              <a:gd name="connsiteX19" fmla="*/ 3270 w 10990"/>
              <a:gd name="connsiteY19" fmla="*/ 10201 h 10336"/>
              <a:gd name="connsiteX20" fmla="*/ 3272 w 10990"/>
              <a:gd name="connsiteY20" fmla="*/ 8422 h 10336"/>
              <a:gd name="connsiteX21" fmla="*/ 1632 w 10990"/>
              <a:gd name="connsiteY21" fmla="*/ 6493 h 10336"/>
              <a:gd name="connsiteX22" fmla="*/ 1915 w 10990"/>
              <a:gd name="connsiteY22" fmla="*/ 5155 h 10336"/>
              <a:gd name="connsiteX0" fmla="*/ 2346 w 10990"/>
              <a:gd name="connsiteY0" fmla="*/ 4935 h 10148"/>
              <a:gd name="connsiteX1" fmla="*/ 990 w 10990"/>
              <a:gd name="connsiteY1" fmla="*/ 2158 h 10148"/>
              <a:gd name="connsiteX2" fmla="*/ 6 w 10990"/>
              <a:gd name="connsiteY2" fmla="*/ 1077 h 10148"/>
              <a:gd name="connsiteX3" fmla="*/ 1532 w 10990"/>
              <a:gd name="connsiteY3" fmla="*/ 232 h 10148"/>
              <a:gd name="connsiteX4" fmla="*/ 3121 w 10990"/>
              <a:gd name="connsiteY4" fmla="*/ 2 h 10148"/>
              <a:gd name="connsiteX5" fmla="*/ 4466 w 10990"/>
              <a:gd name="connsiteY5" fmla="*/ 332 h 10148"/>
              <a:gd name="connsiteX6" fmla="*/ 8621 w 10990"/>
              <a:gd name="connsiteY6" fmla="*/ 1676 h 10148"/>
              <a:gd name="connsiteX7" fmla="*/ 10200 w 10990"/>
              <a:gd name="connsiteY7" fmla="*/ 3516 h 10148"/>
              <a:gd name="connsiteX8" fmla="*/ 10924 w 10990"/>
              <a:gd name="connsiteY8" fmla="*/ 4369 h 10148"/>
              <a:gd name="connsiteX9" fmla="*/ 4445 w 10990"/>
              <a:gd name="connsiteY9" fmla="*/ 4653 h 10148"/>
              <a:gd name="connsiteX10" fmla="*/ 6642 w 10990"/>
              <a:gd name="connsiteY10" fmla="*/ 5046 h 10148"/>
              <a:gd name="connsiteX11" fmla="*/ 7590 w 10990"/>
              <a:gd name="connsiteY11" fmla="*/ 5252 h 10148"/>
              <a:gd name="connsiteX12" fmla="*/ 10434 w 10990"/>
              <a:gd name="connsiteY12" fmla="*/ 5294 h 10148"/>
              <a:gd name="connsiteX13" fmla="*/ 10990 w 10990"/>
              <a:gd name="connsiteY13" fmla="*/ 5817 h 10148"/>
              <a:gd name="connsiteX14" fmla="*/ 9757 w 10990"/>
              <a:gd name="connsiteY14" fmla="*/ 6327 h 10148"/>
              <a:gd name="connsiteX15" fmla="*/ 7048 w 10990"/>
              <a:gd name="connsiteY15" fmla="*/ 6369 h 10148"/>
              <a:gd name="connsiteX16" fmla="*/ 7334 w 10990"/>
              <a:gd name="connsiteY16" fmla="*/ 8464 h 10148"/>
              <a:gd name="connsiteX17" fmla="*/ 5558 w 10990"/>
              <a:gd name="connsiteY17" fmla="*/ 8932 h 10148"/>
              <a:gd name="connsiteX18" fmla="*/ 5829 w 10990"/>
              <a:gd name="connsiteY18" fmla="*/ 10131 h 10148"/>
              <a:gd name="connsiteX19" fmla="*/ 3541 w 10990"/>
              <a:gd name="connsiteY19" fmla="*/ 9581 h 10148"/>
              <a:gd name="connsiteX20" fmla="*/ 3272 w 10990"/>
              <a:gd name="connsiteY20" fmla="*/ 8422 h 10148"/>
              <a:gd name="connsiteX21" fmla="*/ 1632 w 10990"/>
              <a:gd name="connsiteY21" fmla="*/ 6493 h 10148"/>
              <a:gd name="connsiteX22" fmla="*/ 1915 w 10990"/>
              <a:gd name="connsiteY22" fmla="*/ 5155 h 10148"/>
              <a:gd name="connsiteX0" fmla="*/ 2346 w 10990"/>
              <a:gd name="connsiteY0" fmla="*/ 4935 h 9952"/>
              <a:gd name="connsiteX1" fmla="*/ 990 w 10990"/>
              <a:gd name="connsiteY1" fmla="*/ 2158 h 9952"/>
              <a:gd name="connsiteX2" fmla="*/ 6 w 10990"/>
              <a:gd name="connsiteY2" fmla="*/ 1077 h 9952"/>
              <a:gd name="connsiteX3" fmla="*/ 1532 w 10990"/>
              <a:gd name="connsiteY3" fmla="*/ 232 h 9952"/>
              <a:gd name="connsiteX4" fmla="*/ 3121 w 10990"/>
              <a:gd name="connsiteY4" fmla="*/ 2 h 9952"/>
              <a:gd name="connsiteX5" fmla="*/ 4466 w 10990"/>
              <a:gd name="connsiteY5" fmla="*/ 332 h 9952"/>
              <a:gd name="connsiteX6" fmla="*/ 8621 w 10990"/>
              <a:gd name="connsiteY6" fmla="*/ 1676 h 9952"/>
              <a:gd name="connsiteX7" fmla="*/ 10200 w 10990"/>
              <a:gd name="connsiteY7" fmla="*/ 3516 h 9952"/>
              <a:gd name="connsiteX8" fmla="*/ 10924 w 10990"/>
              <a:gd name="connsiteY8" fmla="*/ 4369 h 9952"/>
              <a:gd name="connsiteX9" fmla="*/ 4445 w 10990"/>
              <a:gd name="connsiteY9" fmla="*/ 4653 h 9952"/>
              <a:gd name="connsiteX10" fmla="*/ 6642 w 10990"/>
              <a:gd name="connsiteY10" fmla="*/ 5046 h 9952"/>
              <a:gd name="connsiteX11" fmla="*/ 7590 w 10990"/>
              <a:gd name="connsiteY11" fmla="*/ 5252 h 9952"/>
              <a:gd name="connsiteX12" fmla="*/ 10434 w 10990"/>
              <a:gd name="connsiteY12" fmla="*/ 5294 h 9952"/>
              <a:gd name="connsiteX13" fmla="*/ 10990 w 10990"/>
              <a:gd name="connsiteY13" fmla="*/ 5817 h 9952"/>
              <a:gd name="connsiteX14" fmla="*/ 9757 w 10990"/>
              <a:gd name="connsiteY14" fmla="*/ 6327 h 9952"/>
              <a:gd name="connsiteX15" fmla="*/ 7048 w 10990"/>
              <a:gd name="connsiteY15" fmla="*/ 6369 h 9952"/>
              <a:gd name="connsiteX16" fmla="*/ 7334 w 10990"/>
              <a:gd name="connsiteY16" fmla="*/ 8464 h 9952"/>
              <a:gd name="connsiteX17" fmla="*/ 5558 w 10990"/>
              <a:gd name="connsiteY17" fmla="*/ 8932 h 9952"/>
              <a:gd name="connsiteX18" fmla="*/ 5287 w 10990"/>
              <a:gd name="connsiteY18" fmla="*/ 9924 h 9952"/>
              <a:gd name="connsiteX19" fmla="*/ 3541 w 10990"/>
              <a:gd name="connsiteY19" fmla="*/ 9581 h 9952"/>
              <a:gd name="connsiteX20" fmla="*/ 3272 w 10990"/>
              <a:gd name="connsiteY20" fmla="*/ 8422 h 9952"/>
              <a:gd name="connsiteX21" fmla="*/ 1632 w 10990"/>
              <a:gd name="connsiteY21" fmla="*/ 6493 h 9952"/>
              <a:gd name="connsiteX22" fmla="*/ 1915 w 10990"/>
              <a:gd name="connsiteY22" fmla="*/ 5155 h 9952"/>
              <a:gd name="connsiteX0" fmla="*/ 2135 w 10000"/>
              <a:gd name="connsiteY0" fmla="*/ 4959 h 10000"/>
              <a:gd name="connsiteX1" fmla="*/ 901 w 10000"/>
              <a:gd name="connsiteY1" fmla="*/ 2168 h 10000"/>
              <a:gd name="connsiteX2" fmla="*/ 5 w 10000"/>
              <a:gd name="connsiteY2" fmla="*/ 1082 h 10000"/>
              <a:gd name="connsiteX3" fmla="*/ 1394 w 10000"/>
              <a:gd name="connsiteY3" fmla="*/ 233 h 10000"/>
              <a:gd name="connsiteX4" fmla="*/ 2840 w 10000"/>
              <a:gd name="connsiteY4" fmla="*/ 2 h 10000"/>
              <a:gd name="connsiteX5" fmla="*/ 4064 w 10000"/>
              <a:gd name="connsiteY5" fmla="*/ 334 h 10000"/>
              <a:gd name="connsiteX6" fmla="*/ 7844 w 10000"/>
              <a:gd name="connsiteY6" fmla="*/ 1684 h 10000"/>
              <a:gd name="connsiteX7" fmla="*/ 9281 w 10000"/>
              <a:gd name="connsiteY7" fmla="*/ 3533 h 10000"/>
              <a:gd name="connsiteX8" fmla="*/ 9940 w 10000"/>
              <a:gd name="connsiteY8" fmla="*/ 4390 h 10000"/>
              <a:gd name="connsiteX9" fmla="*/ 4045 w 10000"/>
              <a:gd name="connsiteY9" fmla="*/ 4675 h 10000"/>
              <a:gd name="connsiteX10" fmla="*/ 6044 w 10000"/>
              <a:gd name="connsiteY10" fmla="*/ 5070 h 10000"/>
              <a:gd name="connsiteX11" fmla="*/ 6906 w 10000"/>
              <a:gd name="connsiteY11" fmla="*/ 5277 h 10000"/>
              <a:gd name="connsiteX12" fmla="*/ 9494 w 10000"/>
              <a:gd name="connsiteY12" fmla="*/ 5320 h 10000"/>
              <a:gd name="connsiteX13" fmla="*/ 10000 w 10000"/>
              <a:gd name="connsiteY13" fmla="*/ 5845 h 10000"/>
              <a:gd name="connsiteX14" fmla="*/ 8878 w 10000"/>
              <a:gd name="connsiteY14" fmla="*/ 6358 h 10000"/>
              <a:gd name="connsiteX15" fmla="*/ 6413 w 10000"/>
              <a:gd name="connsiteY15" fmla="*/ 6400 h 10000"/>
              <a:gd name="connsiteX16" fmla="*/ 5687 w 10000"/>
              <a:gd name="connsiteY16" fmla="*/ 8048 h 10000"/>
              <a:gd name="connsiteX17" fmla="*/ 5057 w 10000"/>
              <a:gd name="connsiteY17" fmla="*/ 8975 h 10000"/>
              <a:gd name="connsiteX18" fmla="*/ 4811 w 10000"/>
              <a:gd name="connsiteY18" fmla="*/ 9972 h 10000"/>
              <a:gd name="connsiteX19" fmla="*/ 3222 w 10000"/>
              <a:gd name="connsiteY19" fmla="*/ 9627 h 10000"/>
              <a:gd name="connsiteX20" fmla="*/ 2977 w 10000"/>
              <a:gd name="connsiteY20" fmla="*/ 8463 h 10000"/>
              <a:gd name="connsiteX21" fmla="*/ 1485 w 10000"/>
              <a:gd name="connsiteY21" fmla="*/ 6524 h 10000"/>
              <a:gd name="connsiteX22" fmla="*/ 1742 w 10000"/>
              <a:gd name="connsiteY22" fmla="*/ 5180 h 10000"/>
              <a:gd name="connsiteX0" fmla="*/ 2135 w 10000"/>
              <a:gd name="connsiteY0" fmla="*/ 4959 h 10000"/>
              <a:gd name="connsiteX1" fmla="*/ 901 w 10000"/>
              <a:gd name="connsiteY1" fmla="*/ 2168 h 10000"/>
              <a:gd name="connsiteX2" fmla="*/ 5 w 10000"/>
              <a:gd name="connsiteY2" fmla="*/ 1082 h 10000"/>
              <a:gd name="connsiteX3" fmla="*/ 1394 w 10000"/>
              <a:gd name="connsiteY3" fmla="*/ 233 h 10000"/>
              <a:gd name="connsiteX4" fmla="*/ 2840 w 10000"/>
              <a:gd name="connsiteY4" fmla="*/ 2 h 10000"/>
              <a:gd name="connsiteX5" fmla="*/ 4064 w 10000"/>
              <a:gd name="connsiteY5" fmla="*/ 334 h 10000"/>
              <a:gd name="connsiteX6" fmla="*/ 7844 w 10000"/>
              <a:gd name="connsiteY6" fmla="*/ 1684 h 10000"/>
              <a:gd name="connsiteX7" fmla="*/ 9281 w 10000"/>
              <a:gd name="connsiteY7" fmla="*/ 3533 h 10000"/>
              <a:gd name="connsiteX8" fmla="*/ 9940 w 10000"/>
              <a:gd name="connsiteY8" fmla="*/ 4390 h 10000"/>
              <a:gd name="connsiteX9" fmla="*/ 4045 w 10000"/>
              <a:gd name="connsiteY9" fmla="*/ 4675 h 10000"/>
              <a:gd name="connsiteX10" fmla="*/ 6044 w 10000"/>
              <a:gd name="connsiteY10" fmla="*/ 5070 h 10000"/>
              <a:gd name="connsiteX11" fmla="*/ 6906 w 10000"/>
              <a:gd name="connsiteY11" fmla="*/ 5277 h 10000"/>
              <a:gd name="connsiteX12" fmla="*/ 9494 w 10000"/>
              <a:gd name="connsiteY12" fmla="*/ 5320 h 10000"/>
              <a:gd name="connsiteX13" fmla="*/ 10000 w 10000"/>
              <a:gd name="connsiteY13" fmla="*/ 5845 h 10000"/>
              <a:gd name="connsiteX14" fmla="*/ 8878 w 10000"/>
              <a:gd name="connsiteY14" fmla="*/ 6358 h 10000"/>
              <a:gd name="connsiteX15" fmla="*/ 6413 w 10000"/>
              <a:gd name="connsiteY15" fmla="*/ 6400 h 10000"/>
              <a:gd name="connsiteX16" fmla="*/ 5687 w 10000"/>
              <a:gd name="connsiteY16" fmla="*/ 8048 h 10000"/>
              <a:gd name="connsiteX17" fmla="*/ 5057 w 10000"/>
              <a:gd name="connsiteY17" fmla="*/ 8975 h 10000"/>
              <a:gd name="connsiteX18" fmla="*/ 4811 w 10000"/>
              <a:gd name="connsiteY18" fmla="*/ 9972 h 10000"/>
              <a:gd name="connsiteX19" fmla="*/ 3222 w 10000"/>
              <a:gd name="connsiteY19" fmla="*/ 9627 h 10000"/>
              <a:gd name="connsiteX20" fmla="*/ 2977 w 10000"/>
              <a:gd name="connsiteY20" fmla="*/ 8463 h 10000"/>
              <a:gd name="connsiteX21" fmla="*/ 1485 w 10000"/>
              <a:gd name="connsiteY21" fmla="*/ 6524 h 10000"/>
              <a:gd name="connsiteX22" fmla="*/ 1742 w 10000"/>
              <a:gd name="connsiteY22" fmla="*/ 5180 h 10000"/>
              <a:gd name="connsiteX0" fmla="*/ 2135 w 10000"/>
              <a:gd name="connsiteY0" fmla="*/ 4959 h 9671"/>
              <a:gd name="connsiteX1" fmla="*/ 901 w 10000"/>
              <a:gd name="connsiteY1" fmla="*/ 2168 h 9671"/>
              <a:gd name="connsiteX2" fmla="*/ 5 w 10000"/>
              <a:gd name="connsiteY2" fmla="*/ 1082 h 9671"/>
              <a:gd name="connsiteX3" fmla="*/ 1394 w 10000"/>
              <a:gd name="connsiteY3" fmla="*/ 233 h 9671"/>
              <a:gd name="connsiteX4" fmla="*/ 2840 w 10000"/>
              <a:gd name="connsiteY4" fmla="*/ 2 h 9671"/>
              <a:gd name="connsiteX5" fmla="*/ 4064 w 10000"/>
              <a:gd name="connsiteY5" fmla="*/ 334 h 9671"/>
              <a:gd name="connsiteX6" fmla="*/ 7844 w 10000"/>
              <a:gd name="connsiteY6" fmla="*/ 1684 h 9671"/>
              <a:gd name="connsiteX7" fmla="*/ 9281 w 10000"/>
              <a:gd name="connsiteY7" fmla="*/ 3533 h 9671"/>
              <a:gd name="connsiteX8" fmla="*/ 9940 w 10000"/>
              <a:gd name="connsiteY8" fmla="*/ 4390 h 9671"/>
              <a:gd name="connsiteX9" fmla="*/ 4045 w 10000"/>
              <a:gd name="connsiteY9" fmla="*/ 4675 h 9671"/>
              <a:gd name="connsiteX10" fmla="*/ 6044 w 10000"/>
              <a:gd name="connsiteY10" fmla="*/ 5070 h 9671"/>
              <a:gd name="connsiteX11" fmla="*/ 6906 w 10000"/>
              <a:gd name="connsiteY11" fmla="*/ 5277 h 9671"/>
              <a:gd name="connsiteX12" fmla="*/ 9494 w 10000"/>
              <a:gd name="connsiteY12" fmla="*/ 5320 h 9671"/>
              <a:gd name="connsiteX13" fmla="*/ 10000 w 10000"/>
              <a:gd name="connsiteY13" fmla="*/ 5845 h 9671"/>
              <a:gd name="connsiteX14" fmla="*/ 8878 w 10000"/>
              <a:gd name="connsiteY14" fmla="*/ 6358 h 9671"/>
              <a:gd name="connsiteX15" fmla="*/ 6413 w 10000"/>
              <a:gd name="connsiteY15" fmla="*/ 6400 h 9671"/>
              <a:gd name="connsiteX16" fmla="*/ 5687 w 10000"/>
              <a:gd name="connsiteY16" fmla="*/ 8048 h 9671"/>
              <a:gd name="connsiteX17" fmla="*/ 5057 w 10000"/>
              <a:gd name="connsiteY17" fmla="*/ 8975 h 9671"/>
              <a:gd name="connsiteX18" fmla="*/ 5181 w 10000"/>
              <a:gd name="connsiteY18" fmla="*/ 9017 h 9671"/>
              <a:gd name="connsiteX19" fmla="*/ 3222 w 10000"/>
              <a:gd name="connsiteY19" fmla="*/ 9627 h 9671"/>
              <a:gd name="connsiteX20" fmla="*/ 2977 w 10000"/>
              <a:gd name="connsiteY20" fmla="*/ 8463 h 9671"/>
              <a:gd name="connsiteX21" fmla="*/ 1485 w 10000"/>
              <a:gd name="connsiteY21" fmla="*/ 6524 h 9671"/>
              <a:gd name="connsiteX22" fmla="*/ 1742 w 10000"/>
              <a:gd name="connsiteY22" fmla="*/ 5180 h 9671"/>
              <a:gd name="connsiteX0" fmla="*/ 2135 w 10000"/>
              <a:gd name="connsiteY0" fmla="*/ 5128 h 9918"/>
              <a:gd name="connsiteX1" fmla="*/ 901 w 10000"/>
              <a:gd name="connsiteY1" fmla="*/ 2242 h 9918"/>
              <a:gd name="connsiteX2" fmla="*/ 5 w 10000"/>
              <a:gd name="connsiteY2" fmla="*/ 1119 h 9918"/>
              <a:gd name="connsiteX3" fmla="*/ 1394 w 10000"/>
              <a:gd name="connsiteY3" fmla="*/ 241 h 9918"/>
              <a:gd name="connsiteX4" fmla="*/ 2840 w 10000"/>
              <a:gd name="connsiteY4" fmla="*/ 2 h 9918"/>
              <a:gd name="connsiteX5" fmla="*/ 4064 w 10000"/>
              <a:gd name="connsiteY5" fmla="*/ 345 h 9918"/>
              <a:gd name="connsiteX6" fmla="*/ 7844 w 10000"/>
              <a:gd name="connsiteY6" fmla="*/ 1741 h 9918"/>
              <a:gd name="connsiteX7" fmla="*/ 9281 w 10000"/>
              <a:gd name="connsiteY7" fmla="*/ 3653 h 9918"/>
              <a:gd name="connsiteX8" fmla="*/ 9940 w 10000"/>
              <a:gd name="connsiteY8" fmla="*/ 4539 h 9918"/>
              <a:gd name="connsiteX9" fmla="*/ 4045 w 10000"/>
              <a:gd name="connsiteY9" fmla="*/ 4834 h 9918"/>
              <a:gd name="connsiteX10" fmla="*/ 6044 w 10000"/>
              <a:gd name="connsiteY10" fmla="*/ 5242 h 9918"/>
              <a:gd name="connsiteX11" fmla="*/ 6906 w 10000"/>
              <a:gd name="connsiteY11" fmla="*/ 5457 h 9918"/>
              <a:gd name="connsiteX12" fmla="*/ 9494 w 10000"/>
              <a:gd name="connsiteY12" fmla="*/ 5501 h 9918"/>
              <a:gd name="connsiteX13" fmla="*/ 10000 w 10000"/>
              <a:gd name="connsiteY13" fmla="*/ 6044 h 9918"/>
              <a:gd name="connsiteX14" fmla="*/ 8878 w 10000"/>
              <a:gd name="connsiteY14" fmla="*/ 6574 h 9918"/>
              <a:gd name="connsiteX15" fmla="*/ 6413 w 10000"/>
              <a:gd name="connsiteY15" fmla="*/ 6618 h 9918"/>
              <a:gd name="connsiteX16" fmla="*/ 5687 w 10000"/>
              <a:gd name="connsiteY16" fmla="*/ 8322 h 9918"/>
              <a:gd name="connsiteX17" fmla="*/ 5057 w 10000"/>
              <a:gd name="connsiteY17" fmla="*/ 9280 h 9918"/>
              <a:gd name="connsiteX18" fmla="*/ 5181 w 10000"/>
              <a:gd name="connsiteY18" fmla="*/ 9324 h 9918"/>
              <a:gd name="connsiteX19" fmla="*/ 3838 w 10000"/>
              <a:gd name="connsiteY19" fmla="*/ 9869 h 9918"/>
              <a:gd name="connsiteX20" fmla="*/ 2977 w 10000"/>
              <a:gd name="connsiteY20" fmla="*/ 8751 h 9918"/>
              <a:gd name="connsiteX21" fmla="*/ 1485 w 10000"/>
              <a:gd name="connsiteY21" fmla="*/ 6746 h 9918"/>
              <a:gd name="connsiteX22" fmla="*/ 1742 w 10000"/>
              <a:gd name="connsiteY22" fmla="*/ 5356 h 9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0000" h="9918">
                <a:moveTo>
                  <a:pt x="2135" y="5128"/>
                </a:moveTo>
                <a:lnTo>
                  <a:pt x="901" y="2242"/>
                </a:lnTo>
                <a:cubicBezTo>
                  <a:pt x="690" y="1567"/>
                  <a:pt x="-76" y="1453"/>
                  <a:pt x="5" y="1119"/>
                </a:cubicBezTo>
                <a:cubicBezTo>
                  <a:pt x="87" y="786"/>
                  <a:pt x="963" y="370"/>
                  <a:pt x="1394" y="241"/>
                </a:cubicBezTo>
                <a:cubicBezTo>
                  <a:pt x="1793" y="276"/>
                  <a:pt x="2440" y="-33"/>
                  <a:pt x="2840" y="2"/>
                </a:cubicBezTo>
                <a:lnTo>
                  <a:pt x="4064" y="345"/>
                </a:lnTo>
                <a:lnTo>
                  <a:pt x="7844" y="1741"/>
                </a:lnTo>
                <a:lnTo>
                  <a:pt x="9281" y="3653"/>
                </a:lnTo>
                <a:lnTo>
                  <a:pt x="9940" y="4539"/>
                </a:lnTo>
                <a:cubicBezTo>
                  <a:pt x="7605" y="4681"/>
                  <a:pt x="5146" y="4178"/>
                  <a:pt x="4045" y="4834"/>
                </a:cubicBezTo>
                <a:cubicBezTo>
                  <a:pt x="3437" y="4923"/>
                  <a:pt x="5051" y="5041"/>
                  <a:pt x="6044" y="5242"/>
                </a:cubicBezTo>
                <a:cubicBezTo>
                  <a:pt x="6602" y="5318"/>
                  <a:pt x="6331" y="5414"/>
                  <a:pt x="6906" y="5457"/>
                </a:cubicBezTo>
                <a:cubicBezTo>
                  <a:pt x="7481" y="5500"/>
                  <a:pt x="9061" y="5374"/>
                  <a:pt x="9494" y="5501"/>
                </a:cubicBezTo>
                <a:cubicBezTo>
                  <a:pt x="9927" y="5627"/>
                  <a:pt x="9980" y="5865"/>
                  <a:pt x="10000" y="6044"/>
                </a:cubicBezTo>
                <a:cubicBezTo>
                  <a:pt x="10021" y="6223"/>
                  <a:pt x="9432" y="6115"/>
                  <a:pt x="8878" y="6574"/>
                </a:cubicBezTo>
                <a:cubicBezTo>
                  <a:pt x="8609" y="6748"/>
                  <a:pt x="6945" y="6326"/>
                  <a:pt x="6413" y="6618"/>
                </a:cubicBezTo>
                <a:cubicBezTo>
                  <a:pt x="5881" y="6909"/>
                  <a:pt x="5871" y="7742"/>
                  <a:pt x="5687" y="8322"/>
                </a:cubicBezTo>
                <a:cubicBezTo>
                  <a:pt x="5503" y="8902"/>
                  <a:pt x="5141" y="9114"/>
                  <a:pt x="5057" y="9280"/>
                </a:cubicBezTo>
                <a:cubicBezTo>
                  <a:pt x="4973" y="9448"/>
                  <a:pt x="5384" y="9226"/>
                  <a:pt x="5181" y="9324"/>
                </a:cubicBezTo>
                <a:cubicBezTo>
                  <a:pt x="4978" y="9422"/>
                  <a:pt x="4020" y="10107"/>
                  <a:pt x="3838" y="9869"/>
                </a:cubicBezTo>
                <a:cubicBezTo>
                  <a:pt x="3838" y="9252"/>
                  <a:pt x="2977" y="9366"/>
                  <a:pt x="2977" y="8751"/>
                </a:cubicBezTo>
                <a:cubicBezTo>
                  <a:pt x="2684" y="8097"/>
                  <a:pt x="1776" y="7399"/>
                  <a:pt x="1485" y="6746"/>
                </a:cubicBezTo>
                <a:cubicBezTo>
                  <a:pt x="1571" y="6283"/>
                  <a:pt x="1657" y="5819"/>
                  <a:pt x="1742" y="5356"/>
                </a:cubicBezTo>
              </a:path>
            </a:pathLst>
          </a:custGeom>
          <a:noFill/>
          <a:ln w="57150" cap="flat" cmpd="sng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73" name="Text Box 25"/>
          <p:cNvSpPr txBox="1">
            <a:spLocks noChangeArrowheads="1"/>
          </p:cNvSpPr>
          <p:nvPr/>
        </p:nvSpPr>
        <p:spPr bwMode="auto">
          <a:xfrm>
            <a:off x="4839879" y="4610100"/>
            <a:ext cx="137628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ct val="100000"/>
              </a:lnSpc>
            </a:pP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EASTERN BELT</a:t>
            </a:r>
          </a:p>
        </p:txBody>
      </p:sp>
      <p:sp>
        <p:nvSpPr>
          <p:cNvPr id="9" name="5-Point Star 8"/>
          <p:cNvSpPr/>
          <p:nvPr/>
        </p:nvSpPr>
        <p:spPr>
          <a:xfrm>
            <a:off x="5293111" y="3793077"/>
            <a:ext cx="323774" cy="287536"/>
          </a:xfrm>
          <a:prstGeom prst="star5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07144" y="3627497"/>
            <a:ext cx="192232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Kempfield</a:t>
            </a:r>
            <a:endParaRPr lang="en-US" sz="28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3264" name="Line 16"/>
          <p:cNvSpPr>
            <a:spLocks noChangeShapeType="1"/>
          </p:cNvSpPr>
          <p:nvPr/>
        </p:nvSpPr>
        <p:spPr bwMode="auto">
          <a:xfrm flipV="1">
            <a:off x="5148064" y="3254375"/>
            <a:ext cx="901337" cy="1746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1" name="Object 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449" y="5989699"/>
            <a:ext cx="1257995" cy="865126"/>
          </a:xfrm>
          <a:prstGeom prst="rect">
            <a:avLst/>
          </a:prstGeom>
          <a:solidFill>
            <a:schemeClr val="bg1"/>
          </a:solidFill>
          <a:extLst/>
        </p:spPr>
      </p:pic>
      <p:cxnSp>
        <p:nvCxnSpPr>
          <p:cNvPr id="32" name="Straight Connector 31"/>
          <p:cNvCxnSpPr/>
          <p:nvPr/>
        </p:nvCxnSpPr>
        <p:spPr>
          <a:xfrm>
            <a:off x="139700" y="731006"/>
            <a:ext cx="507255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33750" y="26055"/>
            <a:ext cx="28400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Geological setting</a:t>
            </a:r>
            <a:endParaRPr lang="en-US" sz="28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sp>
        <p:nvSpPr>
          <p:cNvPr id="36" name="Text Box 14"/>
          <p:cNvSpPr txBox="1">
            <a:spLocks noChangeArrowheads="1"/>
          </p:cNvSpPr>
          <p:nvPr/>
        </p:nvSpPr>
        <p:spPr bwMode="auto">
          <a:xfrm>
            <a:off x="5374310" y="3350498"/>
            <a:ext cx="57722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ct val="100000"/>
              </a:lnSpc>
            </a:pPr>
            <a:r>
              <a:rPr lang="en-US" sz="1200" b="1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HET</a:t>
            </a:r>
            <a:endParaRPr lang="en-US" sz="1200" b="1" dirty="0">
              <a:ln>
                <a:solidFill>
                  <a:srgbClr val="FF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80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1" y="165249"/>
            <a:ext cx="5029210" cy="6576119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pic>
        <p:nvPicPr>
          <p:cNvPr id="4" name="Object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005" y="6350"/>
            <a:ext cx="1257995" cy="921534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5175450" y="1052736"/>
            <a:ext cx="39685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252093" y="1556792"/>
            <a:ext cx="35920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VMS deposits in </a:t>
            </a:r>
          </a:p>
          <a:p>
            <a:pPr algn="ctr"/>
            <a:r>
              <a:rPr lang="en-AU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Hill End Trough</a:t>
            </a:r>
            <a:endParaRPr lang="en-US" sz="28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5366259" y="3344356"/>
            <a:ext cx="3464481" cy="2902392"/>
            <a:chOff x="5357164" y="2915652"/>
            <a:chExt cx="3464481" cy="2902392"/>
          </a:xfrm>
        </p:grpSpPr>
        <p:sp>
          <p:nvSpPr>
            <p:cNvPr id="7" name="Rectangle 6"/>
            <p:cNvSpPr/>
            <p:nvPr/>
          </p:nvSpPr>
          <p:spPr>
            <a:xfrm>
              <a:off x="5357164" y="2924944"/>
              <a:ext cx="3355741" cy="28931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AU" sz="1400" b="1" dirty="0" smtClean="0"/>
                <a:t>Deposit</a:t>
              </a:r>
              <a:endParaRPr lang="en-US" sz="1400" b="1" dirty="0" smtClean="0"/>
            </a:p>
            <a:p>
              <a:endParaRPr lang="en-US" sz="1400" b="1" dirty="0"/>
            </a:p>
            <a:p>
              <a:r>
                <a:rPr lang="en-US" sz="1400" b="1" dirty="0" err="1" smtClean="0"/>
                <a:t>Kempfield</a:t>
              </a:r>
              <a:endParaRPr lang="en-US" sz="1400" b="1" dirty="0" smtClean="0"/>
            </a:p>
            <a:p>
              <a:endParaRPr lang="en-US" sz="1400" b="1" dirty="0"/>
            </a:p>
            <a:p>
              <a:endParaRPr lang="en-US" sz="1400" b="1" dirty="0" smtClean="0"/>
            </a:p>
            <a:p>
              <a:r>
                <a:rPr lang="en-US" sz="1400" b="1" dirty="0" smtClean="0"/>
                <a:t>Lewis Ponds</a:t>
              </a:r>
            </a:p>
            <a:p>
              <a:endParaRPr lang="en-AU" sz="1400" b="1" dirty="0" smtClean="0"/>
            </a:p>
            <a:p>
              <a:endParaRPr lang="en-US" sz="1400" b="1" dirty="0"/>
            </a:p>
            <a:p>
              <a:r>
                <a:rPr lang="en-US" sz="1400" b="1" dirty="0" smtClean="0"/>
                <a:t>Sunny Corner</a:t>
              </a:r>
            </a:p>
            <a:p>
              <a:endParaRPr lang="en-US" sz="1400" b="1" dirty="0"/>
            </a:p>
            <a:p>
              <a:endParaRPr lang="en-US" sz="1400" b="1" dirty="0" smtClean="0"/>
            </a:p>
            <a:p>
              <a:r>
                <a:rPr lang="en-US" sz="1400" b="1" dirty="0" smtClean="0"/>
                <a:t>Commonwealth</a:t>
              </a:r>
            </a:p>
            <a:p>
              <a:endParaRPr lang="en-US" sz="1400" b="1" dirty="0"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5363704" y="3284984"/>
              <a:ext cx="335574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6766232" y="2924944"/>
              <a:ext cx="18831" cy="28931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6748930" y="3321136"/>
              <a:ext cx="20365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200" dirty="0" smtClean="0"/>
                <a:t>21Mt @ 47g/t  Ag, 0.12g/t Au and 1.92% </a:t>
              </a:r>
              <a:r>
                <a:rPr lang="en-AU" sz="1200" dirty="0" err="1" smtClean="0"/>
                <a:t>Pb+Zn</a:t>
              </a:r>
              <a:endParaRPr lang="en-US" sz="12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766232" y="3974277"/>
              <a:ext cx="20365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200" dirty="0" smtClean="0"/>
                <a:t>6.35Mt @ 1.5g/t Au, 0.2% Cu</a:t>
              </a:r>
              <a:r>
                <a:rPr lang="en-AU" sz="1200" dirty="0"/>
                <a:t>,</a:t>
              </a:r>
              <a:r>
                <a:rPr lang="en-AU" sz="1200" dirty="0" smtClean="0"/>
                <a:t> 68g/t Ag and 3.6% </a:t>
              </a:r>
              <a:r>
                <a:rPr lang="en-AU" sz="1200" dirty="0" err="1" smtClean="0"/>
                <a:t>Pb+Zn</a:t>
              </a:r>
              <a:endParaRPr lang="en-US" sz="12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785063" y="4662278"/>
              <a:ext cx="20365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200" dirty="0" smtClean="0"/>
                <a:t>1.5Mt @ 0.3 g/t Au, 0.4% Cu</a:t>
              </a:r>
              <a:r>
                <a:rPr lang="en-AU" sz="1200" dirty="0"/>
                <a:t>,</a:t>
              </a:r>
              <a:r>
                <a:rPr lang="en-AU" sz="1200" dirty="0" smtClean="0"/>
                <a:t> 24g/t Ag and 5.8% </a:t>
              </a:r>
              <a:r>
                <a:rPr lang="en-AU" sz="1200" dirty="0" err="1" smtClean="0"/>
                <a:t>Pb+Zn</a:t>
              </a:r>
              <a:endParaRPr lang="en-US" sz="12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766232" y="5356378"/>
              <a:ext cx="20365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200" dirty="0" smtClean="0"/>
                <a:t>0.1Mt @ 6 g/t Au, 0.5% Cu; 250g/t Ag and 13% </a:t>
              </a:r>
              <a:r>
                <a:rPr lang="en-AU" sz="1200" dirty="0" err="1" smtClean="0"/>
                <a:t>Pb+Zn</a:t>
              </a:r>
              <a:endParaRPr lang="en-US" sz="12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035034" y="2915652"/>
              <a:ext cx="9360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400" b="1" dirty="0" smtClean="0"/>
                <a:t>Resources</a:t>
              </a:r>
              <a:endParaRPr lang="en-US" sz="1400" b="1" dirty="0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251520" y="6312007"/>
            <a:ext cx="10390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b="1" dirty="0" err="1" smtClean="0"/>
              <a:t>Bouger</a:t>
            </a:r>
            <a:r>
              <a:rPr lang="en-AU" sz="1100" b="1" dirty="0" smtClean="0"/>
              <a:t> gravity</a:t>
            </a:r>
            <a:endParaRPr lang="en-US" sz="11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150260" y="433541"/>
            <a:ext cx="2676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Hill End Trough</a:t>
            </a:r>
            <a:endParaRPr lang="en-US" sz="28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18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005" y="6350"/>
            <a:ext cx="1257995" cy="722377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0" y="751959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34362" y="105928"/>
            <a:ext cx="2730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Exploration work</a:t>
            </a:r>
            <a:endParaRPr lang="en-US" sz="28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0" y="919897"/>
            <a:ext cx="4471060" cy="593011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0" y="859324"/>
            <a:ext cx="4511594" cy="5998676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926595" y="2996952"/>
            <a:ext cx="3929907" cy="258532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AU" b="1" dirty="0" smtClean="0"/>
              <a:t>Geophysics </a:t>
            </a:r>
          </a:p>
          <a:p>
            <a:pPr marL="285750" indent="-285750">
              <a:buFontTx/>
              <a:buChar char="-"/>
            </a:pPr>
            <a:r>
              <a:rPr lang="en-AU" dirty="0" smtClean="0"/>
              <a:t>Ground magnetics;</a:t>
            </a:r>
          </a:p>
          <a:p>
            <a:pPr marL="285750" indent="-285750">
              <a:buFontTx/>
              <a:buChar char="-"/>
            </a:pPr>
            <a:r>
              <a:rPr lang="en-AU" dirty="0" smtClean="0"/>
              <a:t>Gravity;</a:t>
            </a:r>
          </a:p>
          <a:p>
            <a:pPr marL="285750" indent="-285750">
              <a:buFontTx/>
              <a:buChar char="-"/>
            </a:pPr>
            <a:r>
              <a:rPr lang="en-AU" dirty="0" smtClean="0"/>
              <a:t>Ground EM (E-37 and SIROTEM)</a:t>
            </a:r>
          </a:p>
          <a:p>
            <a:pPr marL="285750" indent="-285750">
              <a:buFontTx/>
              <a:buChar char="-"/>
            </a:pPr>
            <a:r>
              <a:rPr lang="en-AU" dirty="0" smtClean="0"/>
              <a:t>Airborne magnetics – </a:t>
            </a:r>
            <a:r>
              <a:rPr lang="en-AU" dirty="0" err="1" smtClean="0"/>
              <a:t>heliomag</a:t>
            </a:r>
            <a:r>
              <a:rPr lang="en-AU" dirty="0" smtClean="0"/>
              <a:t>;</a:t>
            </a:r>
          </a:p>
          <a:p>
            <a:pPr marL="285750" indent="-285750">
              <a:buFontTx/>
              <a:buChar char="-"/>
            </a:pPr>
            <a:r>
              <a:rPr lang="en-AU" dirty="0"/>
              <a:t>IP survey dipole-dipole </a:t>
            </a:r>
            <a:r>
              <a:rPr lang="en-AU" dirty="0" smtClean="0"/>
              <a:t>survey;</a:t>
            </a:r>
          </a:p>
          <a:p>
            <a:pPr marL="285750" indent="-285750">
              <a:buFontTx/>
              <a:buChar char="-"/>
            </a:pPr>
            <a:r>
              <a:rPr lang="en-AU" dirty="0" smtClean="0"/>
              <a:t>IP survey – pole-dipole survey;</a:t>
            </a:r>
          </a:p>
          <a:p>
            <a:pPr marL="285750" indent="-285750">
              <a:buFontTx/>
              <a:buChar char="-"/>
            </a:pPr>
            <a:r>
              <a:rPr lang="en-AU" dirty="0" smtClean="0"/>
              <a:t>VTEM survey; and</a:t>
            </a:r>
          </a:p>
          <a:p>
            <a:pPr marL="285750" indent="-285750">
              <a:buFontTx/>
              <a:buChar char="-"/>
            </a:pPr>
            <a:r>
              <a:rPr lang="en-AU" dirty="0" smtClean="0"/>
              <a:t>DH electromagnetics and IP. 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4939367" y="980846"/>
            <a:ext cx="3917136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AU" b="1" dirty="0" smtClean="0"/>
              <a:t>Geology</a:t>
            </a:r>
          </a:p>
          <a:p>
            <a:pPr marL="285750" indent="-285750">
              <a:buFontTx/>
              <a:buChar char="-"/>
            </a:pPr>
            <a:r>
              <a:rPr lang="en-AU" dirty="0" smtClean="0"/>
              <a:t>Structural-geological mapping and petrographic studies.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926595" y="2132856"/>
            <a:ext cx="3929907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AU" b="1" dirty="0" smtClean="0"/>
              <a:t>Geochemistry</a:t>
            </a:r>
          </a:p>
          <a:p>
            <a:pPr marL="285750" indent="-285750">
              <a:buFontTx/>
              <a:buChar char="-"/>
            </a:pPr>
            <a:r>
              <a:rPr lang="en-AU" dirty="0" smtClean="0"/>
              <a:t>Conventional soil sampling.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926595" y="5733256"/>
            <a:ext cx="3929907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AU" b="1" dirty="0" smtClean="0"/>
              <a:t>Drilling</a:t>
            </a:r>
          </a:p>
          <a:p>
            <a:pPr marL="285750" indent="-285750">
              <a:buFontTx/>
              <a:buChar char="-"/>
            </a:pPr>
            <a:r>
              <a:rPr lang="en-AU" dirty="0" smtClean="0"/>
              <a:t>491 holes (41,568m including 70 diamond holes  7,551m)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647688" y="1896104"/>
            <a:ext cx="9188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b="1" dirty="0" smtClean="0">
                <a:solidFill>
                  <a:srgbClr val="2717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Quarries</a:t>
            </a:r>
            <a:endParaRPr lang="en-US" sz="1600" b="1" dirty="0">
              <a:solidFill>
                <a:srgbClr val="2717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0940" y="4305833"/>
            <a:ext cx="12861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b="1" dirty="0" smtClean="0">
                <a:solidFill>
                  <a:srgbClr val="2717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Mather Zone</a:t>
            </a:r>
            <a:endParaRPr lang="en-US" sz="1600" b="1" dirty="0">
              <a:solidFill>
                <a:srgbClr val="2717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92841" y="5412998"/>
            <a:ext cx="14923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b="1" dirty="0" smtClean="0">
                <a:solidFill>
                  <a:srgbClr val="2717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McCarron Zone</a:t>
            </a:r>
            <a:endParaRPr lang="en-US" sz="1600" b="1" dirty="0">
              <a:solidFill>
                <a:srgbClr val="2717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812221" y="4862773"/>
            <a:ext cx="13812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600" b="1" dirty="0" smtClean="0">
                <a:solidFill>
                  <a:srgbClr val="2717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South </a:t>
            </a:r>
          </a:p>
          <a:p>
            <a:pPr algn="ctr"/>
            <a:r>
              <a:rPr lang="en-AU" sz="1600" b="1" dirty="0" smtClean="0">
                <a:solidFill>
                  <a:srgbClr val="2717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Conglomerate</a:t>
            </a:r>
            <a:endParaRPr lang="en-US" sz="1600" b="1" dirty="0">
              <a:solidFill>
                <a:srgbClr val="2717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499387" y="4475110"/>
            <a:ext cx="8328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b="1" dirty="0" smtClean="0">
                <a:solidFill>
                  <a:srgbClr val="2717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BJ Zone</a:t>
            </a:r>
            <a:endParaRPr lang="en-US" sz="1600" b="1" dirty="0">
              <a:solidFill>
                <a:srgbClr val="2717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738481" y="6318032"/>
            <a:ext cx="9290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b="1" dirty="0" smtClean="0">
                <a:solidFill>
                  <a:srgbClr val="2717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Hill Zone</a:t>
            </a:r>
            <a:endParaRPr lang="en-US" sz="1600" b="1" dirty="0">
              <a:solidFill>
                <a:srgbClr val="2717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83690" y="3546401"/>
            <a:ext cx="10337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b="1" dirty="0" smtClean="0">
                <a:solidFill>
                  <a:srgbClr val="2717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Causeway</a:t>
            </a:r>
            <a:endParaRPr lang="en-US" sz="1600" b="1" dirty="0">
              <a:solidFill>
                <a:srgbClr val="2717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43" y="1014490"/>
            <a:ext cx="2686327" cy="111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73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55" y="1628800"/>
            <a:ext cx="2812054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ject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005" y="6350"/>
            <a:ext cx="1257995" cy="921534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0" y="927884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32055" y="205507"/>
            <a:ext cx="42366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Kempfield</a:t>
            </a:r>
            <a:r>
              <a:rPr lang="en-AU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Geology Column</a:t>
            </a:r>
            <a:endParaRPr lang="en-US" sz="28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sp>
        <p:nvSpPr>
          <p:cNvPr id="11" name="Line 3"/>
          <p:cNvSpPr>
            <a:spLocks noChangeShapeType="1"/>
          </p:cNvSpPr>
          <p:nvPr/>
        </p:nvSpPr>
        <p:spPr bwMode="auto">
          <a:xfrm>
            <a:off x="3562350" y="4485178"/>
            <a:ext cx="5484347" cy="0"/>
          </a:xfrm>
          <a:prstGeom prst="line">
            <a:avLst/>
          </a:prstGeom>
          <a:ln w="28575">
            <a:prstDash val="sysDash"/>
            <a:headEnd/>
            <a:tailEnd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3244109" y="4652588"/>
            <a:ext cx="571500" cy="122413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vert270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ORDOVICAN  BASEMENT</a:t>
            </a:r>
            <a:endParaRPr kumimoji="0" lang="en-A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3382241" y="1759240"/>
            <a:ext cx="457200" cy="266226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vert270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HILL END TROUGH </a:t>
            </a:r>
            <a:endParaRPr kumimoji="0" lang="en-A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4741745" y="4311679"/>
            <a:ext cx="1537320" cy="342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unconformity </a:t>
            </a:r>
            <a:endParaRPr kumimoji="0" lang="en-A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913895" y="2132354"/>
            <a:ext cx="400110" cy="2036263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en-AU" sz="1400" b="1" dirty="0" err="1">
                <a:latin typeface="Arial" pitchFamily="34" charset="0"/>
                <a:cs typeface="Arial" pitchFamily="34" charset="0"/>
              </a:rPr>
              <a:t>Kangaloolah</a:t>
            </a:r>
            <a:r>
              <a:rPr lang="en-AU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AU" sz="1400" b="1" dirty="0" err="1">
                <a:latin typeface="Arial" pitchFamily="34" charset="0"/>
                <a:cs typeface="Arial" pitchFamily="34" charset="0"/>
              </a:rPr>
              <a:t>Volcanics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 Box 558"/>
          <p:cNvSpPr txBox="1">
            <a:spLocks noChangeArrowheads="1"/>
          </p:cNvSpPr>
          <p:nvPr/>
        </p:nvSpPr>
        <p:spPr bwMode="auto">
          <a:xfrm>
            <a:off x="4427985" y="2469577"/>
            <a:ext cx="4300845" cy="1179331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indent="-285750" fontAlgn="base">
              <a:spcBef>
                <a:spcPct val="0"/>
              </a:spcBef>
              <a:spcAft>
                <a:spcPts val="1000"/>
              </a:spcAft>
              <a:buFontTx/>
              <a:buChar char="-"/>
            </a:pPr>
            <a:r>
              <a:rPr kumimoji="0" lang="en-A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volcanoclastic</a:t>
            </a:r>
            <a:r>
              <a:rPr kumimoji="0" lang="en-A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,</a:t>
            </a:r>
            <a:r>
              <a:rPr kumimoji="0" lang="en-A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 re-</a:t>
            </a:r>
            <a:r>
              <a:rPr lang="en-AU" sz="1400" dirty="0">
                <a:solidFill>
                  <a:schemeClr val="tx1"/>
                </a:solidFill>
                <a:cs typeface="Arial" pitchFamily="34" charset="0"/>
              </a:rPr>
              <a:t>w</a:t>
            </a:r>
            <a:r>
              <a:rPr kumimoji="0" lang="en-A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orked </a:t>
            </a:r>
            <a:r>
              <a:rPr kumimoji="0" lang="en-AU" sz="14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volcanics</a:t>
            </a:r>
            <a:r>
              <a:rPr kumimoji="0" lang="en-A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 and sediment</a:t>
            </a:r>
            <a:r>
              <a:rPr lang="en-AU" sz="1400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AU" sz="1400" dirty="0" smtClean="0">
                <a:solidFill>
                  <a:schemeClr val="tx1"/>
                </a:solidFill>
                <a:cs typeface="Arial" pitchFamily="34" charset="0"/>
              </a:rPr>
              <a:t>(in upper part </a:t>
            </a:r>
            <a:r>
              <a:rPr lang="en-US" sz="1400" dirty="0" smtClean="0">
                <a:solidFill>
                  <a:schemeClr val="tx1"/>
                </a:solidFill>
                <a:cs typeface="Arial" pitchFamily="34" charset="0"/>
              </a:rPr>
              <a:t>minor </a:t>
            </a:r>
            <a:r>
              <a:rPr lang="en-US" sz="1400" dirty="0" err="1">
                <a:solidFill>
                  <a:schemeClr val="tx1"/>
                </a:solidFill>
                <a:cs typeface="Arial" pitchFamily="34" charset="0"/>
              </a:rPr>
              <a:t>allochthonous</a:t>
            </a:r>
            <a:r>
              <a:rPr lang="en-US" sz="1400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cs typeface="Arial" pitchFamily="34" charset="0"/>
              </a:rPr>
              <a:t>crinoidal</a:t>
            </a:r>
            <a:r>
              <a:rPr lang="en-US" sz="1400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sz="1400" dirty="0" smtClean="0">
                <a:solidFill>
                  <a:schemeClr val="tx1"/>
                </a:solidFill>
                <a:cs typeface="Arial" pitchFamily="34" charset="0"/>
              </a:rPr>
              <a:t>limestone/dolomite; </a:t>
            </a:r>
          </a:p>
          <a:p>
            <a:pPr marL="285750" indent="-285750" fontAlgn="base">
              <a:spcBef>
                <a:spcPct val="0"/>
              </a:spcBef>
              <a:spcAft>
                <a:spcPts val="1000"/>
              </a:spcAft>
              <a:buFontTx/>
              <a:buChar char="-"/>
            </a:pPr>
            <a:r>
              <a:rPr lang="en-AU" sz="1400" dirty="0" smtClean="0">
                <a:solidFill>
                  <a:schemeClr val="tx1"/>
                </a:solidFill>
                <a:cs typeface="Arial" pitchFamily="34" charset="0"/>
              </a:rPr>
              <a:t>host </a:t>
            </a:r>
            <a:r>
              <a:rPr lang="en-AU" sz="1400" dirty="0">
                <a:solidFill>
                  <a:schemeClr val="tx1"/>
                </a:solidFill>
                <a:cs typeface="Arial" pitchFamily="34" charset="0"/>
              </a:rPr>
              <a:t>rock for </a:t>
            </a:r>
            <a:r>
              <a:rPr lang="en-AU" sz="1400" dirty="0" smtClean="0">
                <a:solidFill>
                  <a:schemeClr val="tx1"/>
                </a:solidFill>
                <a:cs typeface="Arial" pitchFamily="34" charset="0"/>
              </a:rPr>
              <a:t>Ag-barite </a:t>
            </a:r>
            <a:r>
              <a:rPr lang="en-AU" sz="1400" dirty="0">
                <a:solidFill>
                  <a:schemeClr val="tx1"/>
                </a:solidFill>
                <a:cs typeface="Arial" pitchFamily="34" charset="0"/>
              </a:rPr>
              <a:t>and </a:t>
            </a:r>
            <a:r>
              <a:rPr lang="en-AU" sz="1400" dirty="0" smtClean="0">
                <a:solidFill>
                  <a:schemeClr val="tx1"/>
                </a:solidFill>
                <a:cs typeface="Arial" pitchFamily="34" charset="0"/>
              </a:rPr>
              <a:t>Zn/</a:t>
            </a:r>
            <a:r>
              <a:rPr lang="en-AU" sz="1400" dirty="0" err="1" smtClean="0">
                <a:solidFill>
                  <a:schemeClr val="tx1"/>
                </a:solidFill>
                <a:cs typeface="Arial" pitchFamily="34" charset="0"/>
              </a:rPr>
              <a:t>Pb</a:t>
            </a:r>
            <a:r>
              <a:rPr lang="en-AU" sz="1400" dirty="0" smtClean="0">
                <a:solidFill>
                  <a:schemeClr val="tx1"/>
                </a:solidFill>
                <a:cs typeface="Arial" pitchFamily="34" charset="0"/>
              </a:rPr>
              <a:t> mineralisation</a:t>
            </a:r>
            <a:endParaRPr lang="en-US" sz="1400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7" name="Text Box 553"/>
          <p:cNvSpPr txBox="1">
            <a:spLocks noChangeArrowheads="1"/>
          </p:cNvSpPr>
          <p:nvPr/>
        </p:nvSpPr>
        <p:spPr bwMode="auto">
          <a:xfrm>
            <a:off x="4427985" y="1759240"/>
            <a:ext cx="4300844" cy="53149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A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- sediments -unaltered barren siltstone with tuffaceous    beds – </a:t>
            </a:r>
            <a:r>
              <a:rPr kumimoji="0" lang="en-A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hangingwall</a:t>
            </a:r>
            <a:r>
              <a:rPr kumimoji="0" lang="en-A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 lithology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8" name="Text Box 559"/>
          <p:cNvSpPr txBox="1">
            <a:spLocks noChangeArrowheads="1"/>
          </p:cNvSpPr>
          <p:nvPr/>
        </p:nvSpPr>
        <p:spPr bwMode="auto">
          <a:xfrm>
            <a:off x="4427985" y="3775336"/>
            <a:ext cx="4300845" cy="52264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A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- felsic </a:t>
            </a:r>
            <a:r>
              <a:rPr kumimoji="0" lang="en-A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volcanics</a:t>
            </a:r>
            <a:r>
              <a:rPr kumimoji="0" lang="en-A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 , </a:t>
            </a:r>
            <a:r>
              <a:rPr kumimoji="0" lang="en-A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rhyolithe</a:t>
            </a:r>
            <a:r>
              <a:rPr kumimoji="0" lang="en-A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 porphyry and</a:t>
            </a:r>
            <a:r>
              <a:rPr kumimoji="0" lang="en-A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 </a:t>
            </a:r>
            <a:r>
              <a:rPr kumimoji="0" lang="en-A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 tuffaceous rocks – footwall sequence 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9" name="Text Box 571"/>
          <p:cNvSpPr txBox="1">
            <a:spLocks noChangeArrowheads="1"/>
          </p:cNvSpPr>
          <p:nvPr/>
        </p:nvSpPr>
        <p:spPr bwMode="auto">
          <a:xfrm>
            <a:off x="4427983" y="4921756"/>
            <a:ext cx="4300845" cy="68580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-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tremolite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schists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,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biotite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hornfels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, a porphyritic andesite and black carbonaceous slate intruded with Silurian granites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8728829" y="1215248"/>
            <a:ext cx="0" cy="48965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547664" y="5353504"/>
            <a:ext cx="7697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 smtClean="0"/>
              <a:t>Silurian </a:t>
            </a:r>
          </a:p>
          <a:p>
            <a:r>
              <a:rPr lang="en-AU" sz="1400" dirty="0" smtClean="0"/>
              <a:t>granite</a:t>
            </a:r>
            <a:endParaRPr lang="en-US" sz="1400" dirty="0"/>
          </a:p>
        </p:txBody>
      </p:sp>
      <p:sp>
        <p:nvSpPr>
          <p:cNvPr id="34" name="TextBox 33"/>
          <p:cNvSpPr txBox="1"/>
          <p:nvPr/>
        </p:nvSpPr>
        <p:spPr>
          <a:xfrm>
            <a:off x="539553" y="1215248"/>
            <a:ext cx="259228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AU" b="1" dirty="0" smtClean="0"/>
              <a:t>Graphic log</a:t>
            </a:r>
            <a:endParaRPr lang="en-US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4314006" y="1215248"/>
            <a:ext cx="4414822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AU" b="1" dirty="0" smtClean="0"/>
              <a:t>Lithology description</a:t>
            </a:r>
            <a:endParaRPr lang="en-US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3078292" y="1215248"/>
            <a:ext cx="123571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AU" b="1" dirty="0" smtClean="0"/>
              <a:t>Sequence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872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04" y="3933056"/>
            <a:ext cx="5850105" cy="2506160"/>
          </a:xfrm>
          <a:prstGeom prst="rect">
            <a:avLst/>
          </a:prstGeom>
          <a:ln w="254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03" y="1296573"/>
            <a:ext cx="5850106" cy="2296829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pic>
        <p:nvPicPr>
          <p:cNvPr id="6" name="Object 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005" y="6350"/>
            <a:ext cx="1257995" cy="921534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0" y="927884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32055" y="205507"/>
            <a:ext cx="45130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Kempfield</a:t>
            </a:r>
            <a:r>
              <a:rPr lang="en-AU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Geology - </a:t>
            </a:r>
            <a:r>
              <a:rPr lang="en-AU" sz="28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drillcore</a:t>
            </a:r>
            <a:endParaRPr lang="en-US" sz="28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6661307" y="4653136"/>
            <a:ext cx="2384453" cy="156966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AU" sz="1600" dirty="0" smtClean="0"/>
              <a:t>- volcanic breccia and re-worked </a:t>
            </a:r>
            <a:r>
              <a:rPr lang="en-AU" sz="1600" dirty="0" err="1" smtClean="0"/>
              <a:t>volcanoclastics</a:t>
            </a:r>
            <a:r>
              <a:rPr lang="en-AU" sz="1600" dirty="0" smtClean="0"/>
              <a:t> (sericite alteration with carbonate and barite veins,  </a:t>
            </a:r>
            <a:r>
              <a:rPr lang="en-AU" sz="1600" dirty="0"/>
              <a:t>locally </a:t>
            </a:r>
            <a:r>
              <a:rPr lang="en-AU" sz="1600" dirty="0" smtClean="0"/>
              <a:t>silicified); </a:t>
            </a:r>
          </a:p>
          <a:p>
            <a:r>
              <a:rPr lang="en-AU" sz="1600" dirty="0" smtClean="0"/>
              <a:t>mineralised unit; BJ Zone</a:t>
            </a:r>
            <a:endParaRPr lang="en-AU" sz="1600" dirty="0"/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6687966" y="1660157"/>
            <a:ext cx="2340632" cy="1323439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AU" sz="1600" dirty="0" smtClean="0"/>
              <a:t>- fine-grained sediments with minor felsic tuffs with crenulation cleavage; </a:t>
            </a:r>
            <a:r>
              <a:rPr lang="en-AU" sz="1600" dirty="0" err="1" smtClean="0"/>
              <a:t>hangingwall</a:t>
            </a:r>
            <a:r>
              <a:rPr lang="en-AU" sz="1600" dirty="0" smtClean="0"/>
              <a:t> sequence; (BJ Zone)</a:t>
            </a:r>
            <a:endParaRPr lang="en-AU" sz="1600" dirty="0"/>
          </a:p>
        </p:txBody>
      </p:sp>
      <p:sp>
        <p:nvSpPr>
          <p:cNvPr id="11" name="Rectangle 10"/>
          <p:cNvSpPr/>
          <p:nvPr/>
        </p:nvSpPr>
        <p:spPr>
          <a:xfrm rot="5400000">
            <a:off x="7531545" y="57646"/>
            <a:ext cx="461665" cy="2202141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en-AU" b="1" dirty="0" err="1">
                <a:latin typeface="+mj-lt"/>
                <a:cs typeface="Arial" pitchFamily="34" charset="0"/>
              </a:rPr>
              <a:t>Kangaloolah</a:t>
            </a:r>
            <a:r>
              <a:rPr lang="en-AU" b="1" dirty="0">
                <a:latin typeface="+mj-lt"/>
                <a:cs typeface="Arial" pitchFamily="34" charset="0"/>
              </a:rPr>
              <a:t> </a:t>
            </a:r>
            <a:r>
              <a:rPr lang="en-AU" b="1" dirty="0" err="1">
                <a:latin typeface="+mj-lt"/>
                <a:cs typeface="Arial" pitchFamily="34" charset="0"/>
              </a:rPr>
              <a:t>Volcanics</a:t>
            </a:r>
            <a:endParaRPr lang="en-US" b="1" dirty="0">
              <a:latin typeface="+mj-lt"/>
              <a:cs typeface="Arial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592252" y="1889824"/>
            <a:ext cx="8451658" cy="4023791"/>
            <a:chOff x="594103" y="1906378"/>
            <a:chExt cx="8451658" cy="402379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103" y="1935942"/>
              <a:ext cx="4547890" cy="3994227"/>
            </a:xfrm>
            <a:prstGeom prst="rect">
              <a:avLst/>
            </a:prstGeom>
            <a:ln w="25400">
              <a:solidFill>
                <a:schemeClr val="tx2">
                  <a:lumMod val="60000"/>
                  <a:lumOff val="40000"/>
                </a:schemeClr>
              </a:solidFill>
            </a:ln>
          </p:spPr>
        </p:pic>
        <p:sp>
          <p:nvSpPr>
            <p:cNvPr id="14" name="Text Box 6"/>
            <p:cNvSpPr txBox="1">
              <a:spLocks noChangeArrowheads="1"/>
            </p:cNvSpPr>
            <p:nvPr/>
          </p:nvSpPr>
          <p:spPr bwMode="auto">
            <a:xfrm>
              <a:off x="6674506" y="3378778"/>
              <a:ext cx="2371255" cy="1077218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AU" sz="1600" dirty="0" smtClean="0"/>
                <a:t>- banded barite with disseminated pyrite in intense sericite altered </a:t>
              </a:r>
              <a:r>
                <a:rPr lang="en-AU" sz="1600" dirty="0" err="1" smtClean="0"/>
                <a:t>volcanoclastics</a:t>
              </a:r>
              <a:endParaRPr lang="en-AU" sz="1600" dirty="0"/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5141993" y="1906378"/>
              <a:ext cx="1532513" cy="14724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5141993" y="4455996"/>
              <a:ext cx="1532513" cy="145850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4139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005" y="6350"/>
            <a:ext cx="1257995" cy="921534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0" y="927884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32055" y="233214"/>
            <a:ext cx="52486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Kempfield</a:t>
            </a:r>
            <a:r>
              <a:rPr lang="en-AU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Geology – barite lenses</a:t>
            </a:r>
            <a:endParaRPr lang="en-US" sz="28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70608"/>
            <a:ext cx="7344816" cy="4608512"/>
          </a:xfrm>
          <a:prstGeom prst="rect">
            <a:avLst/>
          </a:prstGeom>
          <a:ln w="2540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432054" y="6093296"/>
            <a:ext cx="73082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600" dirty="0">
                <a:cs typeface="Arial" pitchFamily="34" charset="0"/>
              </a:rPr>
              <a:t>Outcropping </a:t>
            </a:r>
            <a:r>
              <a:rPr lang="en-AU" sz="1600" dirty="0" smtClean="0">
                <a:cs typeface="Arial" pitchFamily="34" charset="0"/>
              </a:rPr>
              <a:t>massive barite lens in volcanic units of  </a:t>
            </a:r>
            <a:r>
              <a:rPr lang="en-AU" sz="1600" dirty="0" err="1" smtClean="0">
                <a:cs typeface="Arial" pitchFamily="34" charset="0"/>
              </a:rPr>
              <a:t>Kangaloolah</a:t>
            </a:r>
            <a:r>
              <a:rPr lang="en-AU" sz="1600" dirty="0">
                <a:cs typeface="Arial" pitchFamily="34" charset="0"/>
              </a:rPr>
              <a:t> </a:t>
            </a:r>
            <a:r>
              <a:rPr lang="en-AU" sz="1600" dirty="0" err="1" smtClean="0">
                <a:cs typeface="Arial" pitchFamily="34" charset="0"/>
              </a:rPr>
              <a:t>Volcanics</a:t>
            </a:r>
            <a:r>
              <a:rPr lang="en-AU" sz="1600" dirty="0" smtClean="0">
                <a:cs typeface="Arial" pitchFamily="34" charset="0"/>
              </a:rPr>
              <a:t> (west of </a:t>
            </a:r>
            <a:r>
              <a:rPr lang="en-AU" sz="1600" dirty="0" err="1" smtClean="0">
                <a:cs typeface="Arial" pitchFamily="34" charset="0"/>
              </a:rPr>
              <a:t>Kempfield</a:t>
            </a:r>
            <a:r>
              <a:rPr lang="en-AU" sz="1600" dirty="0" smtClean="0">
                <a:cs typeface="Arial" pitchFamily="34" charset="0"/>
              </a:rPr>
              <a:t> deposit)</a:t>
            </a:r>
            <a:endParaRPr lang="en-US" sz="1600" dirty="0">
              <a:cs typeface="Arial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89418" y="1370608"/>
            <a:ext cx="3806510" cy="2160240"/>
            <a:chOff x="261434" y="1412776"/>
            <a:chExt cx="3806510" cy="216024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434" y="1414767"/>
              <a:ext cx="2461969" cy="1810413"/>
            </a:xfrm>
            <a:prstGeom prst="rect">
              <a:avLst/>
            </a:prstGeom>
            <a:ln w="25400">
              <a:solidFill>
                <a:srgbClr val="0070C0"/>
              </a:solidFill>
            </a:ln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261434" y="3225180"/>
              <a:ext cx="3806510" cy="3478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775625" y="1412776"/>
              <a:ext cx="1292319" cy="198632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3715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28610</TotalTime>
  <Words>1919</Words>
  <Application>Microsoft Office PowerPoint</Application>
  <PresentationFormat>On-screen Show (4:3)</PresentationFormat>
  <Paragraphs>378</Paragraphs>
  <Slides>26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Vladimir David</dc:creator>
  <cp:lastModifiedBy>kim.stanton-cook</cp:lastModifiedBy>
  <cp:revision>232</cp:revision>
  <cp:lastPrinted>2013-09-11T20:21:48Z</cp:lastPrinted>
  <dcterms:created xsi:type="dcterms:W3CDTF">2013-06-12T19:49:06Z</dcterms:created>
  <dcterms:modified xsi:type="dcterms:W3CDTF">2013-10-22T06:31:34Z</dcterms:modified>
</cp:coreProperties>
</file>